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F17"/>
    <a:srgbClr val="999999"/>
    <a:srgbClr val="E25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DD1F71-8479-4862-AE20-8C99F3FCE68A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cs-CZ"/>
        </a:p>
      </dgm:t>
    </dgm:pt>
    <dgm:pt modelId="{0258F4B4-298F-4487-9C26-5F1B0C6BF40C}">
      <dgm:prSet phldrT="[Text]" custT="1"/>
      <dgm:spPr/>
      <dgm:t>
        <a:bodyPr/>
        <a:lstStyle/>
        <a:p>
          <a:pPr>
            <a:buNone/>
          </a:pPr>
          <a:r>
            <a:rPr lang="cs-CZ" sz="3600" dirty="0">
              <a:latin typeface="+mn-lt"/>
            </a:rPr>
            <a:t>150 778 žáků</a:t>
          </a:r>
        </a:p>
      </dgm:t>
    </dgm:pt>
    <dgm:pt modelId="{C5F92DDE-C7E0-4657-BBE5-31F30DCFC7BA}" type="parTrans" cxnId="{FDFA4758-B767-4116-8763-D02DFAAC69BE}">
      <dgm:prSet/>
      <dgm:spPr/>
      <dgm:t>
        <a:bodyPr/>
        <a:lstStyle/>
        <a:p>
          <a:endParaRPr lang="cs-CZ" sz="1050">
            <a:latin typeface="+mn-lt"/>
          </a:endParaRPr>
        </a:p>
      </dgm:t>
    </dgm:pt>
    <dgm:pt modelId="{E61DEEEE-A940-4365-9020-F312EF245DD0}" type="sibTrans" cxnId="{FDFA4758-B767-4116-8763-D02DFAAC69BE}">
      <dgm:prSet/>
      <dgm:spPr/>
      <dgm:t>
        <a:bodyPr/>
        <a:lstStyle/>
        <a:p>
          <a:endParaRPr lang="cs-CZ" sz="1050">
            <a:latin typeface="+mn-lt"/>
          </a:endParaRPr>
        </a:p>
      </dgm:t>
    </dgm:pt>
    <dgm:pt modelId="{238C1AFE-AEE0-41F4-8223-9B56603B25E3}">
      <dgm:prSet phldrT="[Text]" phldr="0" custT="1"/>
      <dgm:spPr/>
      <dgm:t>
        <a:bodyPr/>
        <a:lstStyle/>
        <a:p>
          <a:r>
            <a:rPr lang="cs-CZ" sz="3600" dirty="0">
              <a:latin typeface="+mn-lt"/>
            </a:rPr>
            <a:t>12 lektorů</a:t>
          </a:r>
        </a:p>
      </dgm:t>
    </dgm:pt>
    <dgm:pt modelId="{C4FFC743-9AC5-4E1E-A15A-AF2CB82ECF91}" type="parTrans" cxnId="{1CBF6ADB-22E0-4BBC-BFBC-41208FE3997A}">
      <dgm:prSet/>
      <dgm:spPr/>
      <dgm:t>
        <a:bodyPr/>
        <a:lstStyle/>
        <a:p>
          <a:endParaRPr lang="cs-CZ" sz="1050">
            <a:latin typeface="+mn-lt"/>
          </a:endParaRPr>
        </a:p>
      </dgm:t>
    </dgm:pt>
    <dgm:pt modelId="{F9F84876-491E-431D-9E07-26069746D2EC}" type="sibTrans" cxnId="{1CBF6ADB-22E0-4BBC-BFBC-41208FE3997A}">
      <dgm:prSet/>
      <dgm:spPr/>
      <dgm:t>
        <a:bodyPr/>
        <a:lstStyle/>
        <a:p>
          <a:endParaRPr lang="cs-CZ" sz="1050">
            <a:latin typeface="+mn-lt"/>
          </a:endParaRPr>
        </a:p>
      </dgm:t>
    </dgm:pt>
    <dgm:pt modelId="{0B829AD6-4F52-4BFF-905B-2AF4940A8507}">
      <dgm:prSet phldrT="[Text]" phldr="0" custT="1"/>
      <dgm:spPr/>
      <dgm:t>
        <a:bodyPr/>
        <a:lstStyle/>
        <a:p>
          <a:r>
            <a:rPr lang="cs-CZ" sz="3600" dirty="0">
              <a:latin typeface="+mn-lt"/>
            </a:rPr>
            <a:t>od roku 2009</a:t>
          </a:r>
        </a:p>
      </dgm:t>
    </dgm:pt>
    <dgm:pt modelId="{2D2CA30E-549C-4557-958E-EB44ED1369A4}" type="parTrans" cxnId="{105109C9-7350-46F1-B097-D5F1C6BDB4E9}">
      <dgm:prSet/>
      <dgm:spPr/>
      <dgm:t>
        <a:bodyPr/>
        <a:lstStyle/>
        <a:p>
          <a:endParaRPr lang="cs-CZ" sz="1050">
            <a:latin typeface="+mn-lt"/>
          </a:endParaRPr>
        </a:p>
      </dgm:t>
    </dgm:pt>
    <dgm:pt modelId="{E7A8E905-02CA-4459-BDF6-26B03C3F74B4}" type="sibTrans" cxnId="{105109C9-7350-46F1-B097-D5F1C6BDB4E9}">
      <dgm:prSet/>
      <dgm:spPr/>
      <dgm:t>
        <a:bodyPr/>
        <a:lstStyle/>
        <a:p>
          <a:endParaRPr lang="cs-CZ" sz="1050">
            <a:latin typeface="+mn-lt"/>
          </a:endParaRPr>
        </a:p>
      </dgm:t>
    </dgm:pt>
    <dgm:pt modelId="{5429AEA6-D4BF-4AF2-8B30-3C9A57CD4069}" type="pres">
      <dgm:prSet presAssocID="{0CDD1F71-8479-4862-AE20-8C99F3FCE68A}" presName="Name0" presStyleCnt="0">
        <dgm:presLayoutVars>
          <dgm:chMax val="7"/>
          <dgm:chPref val="7"/>
          <dgm:dir/>
        </dgm:presLayoutVars>
      </dgm:prSet>
      <dgm:spPr/>
    </dgm:pt>
    <dgm:pt modelId="{E982C511-BE24-468B-9C94-5BF35BC363C4}" type="pres">
      <dgm:prSet presAssocID="{0CDD1F71-8479-4862-AE20-8C99F3FCE68A}" presName="Name1" presStyleCnt="0"/>
      <dgm:spPr/>
    </dgm:pt>
    <dgm:pt modelId="{B66DA4F3-CC75-4125-94DA-9DDBA0A4EC00}" type="pres">
      <dgm:prSet presAssocID="{0CDD1F71-8479-4862-AE20-8C99F3FCE68A}" presName="cycle" presStyleCnt="0"/>
      <dgm:spPr/>
    </dgm:pt>
    <dgm:pt modelId="{B46BF637-624F-4A0F-893F-6BE69DB1F6E1}" type="pres">
      <dgm:prSet presAssocID="{0CDD1F71-8479-4862-AE20-8C99F3FCE68A}" presName="srcNode" presStyleLbl="node1" presStyleIdx="0" presStyleCnt="3"/>
      <dgm:spPr/>
    </dgm:pt>
    <dgm:pt modelId="{9713CB4A-7BB5-4D03-BEE3-1D3B7CCB8A6B}" type="pres">
      <dgm:prSet presAssocID="{0CDD1F71-8479-4862-AE20-8C99F3FCE68A}" presName="conn" presStyleLbl="parChTrans1D2" presStyleIdx="0" presStyleCnt="1"/>
      <dgm:spPr/>
    </dgm:pt>
    <dgm:pt modelId="{DDB3C9F4-80FE-4CDB-8FAB-0808AEEB12D7}" type="pres">
      <dgm:prSet presAssocID="{0CDD1F71-8479-4862-AE20-8C99F3FCE68A}" presName="extraNode" presStyleLbl="node1" presStyleIdx="0" presStyleCnt="3"/>
      <dgm:spPr/>
    </dgm:pt>
    <dgm:pt modelId="{F66F4A3C-C69A-4DEA-B75A-1D989665D218}" type="pres">
      <dgm:prSet presAssocID="{0CDD1F71-8479-4862-AE20-8C99F3FCE68A}" presName="dstNode" presStyleLbl="node1" presStyleIdx="0" presStyleCnt="3"/>
      <dgm:spPr/>
    </dgm:pt>
    <dgm:pt modelId="{8F060633-68F2-480A-A259-7B5819676025}" type="pres">
      <dgm:prSet presAssocID="{0258F4B4-298F-4487-9C26-5F1B0C6BF40C}" presName="text_1" presStyleLbl="node1" presStyleIdx="0" presStyleCnt="3">
        <dgm:presLayoutVars>
          <dgm:bulletEnabled val="1"/>
        </dgm:presLayoutVars>
      </dgm:prSet>
      <dgm:spPr/>
    </dgm:pt>
    <dgm:pt modelId="{157A9653-72DA-4232-8005-7D8574264008}" type="pres">
      <dgm:prSet presAssocID="{0258F4B4-298F-4487-9C26-5F1B0C6BF40C}" presName="accent_1" presStyleCnt="0"/>
      <dgm:spPr/>
    </dgm:pt>
    <dgm:pt modelId="{5A149193-D4F4-4E6F-9CB5-5C9EFD091973}" type="pres">
      <dgm:prSet presAssocID="{0258F4B4-298F-4487-9C26-5F1B0C6BF40C}" presName="accentRepeatNode" presStyleLbl="solidFgAcc1" presStyleIdx="0" presStyleCnt="3"/>
      <dgm:spPr/>
    </dgm:pt>
    <dgm:pt modelId="{293A74BD-1DC0-4960-827D-FFDFF975AC7E}" type="pres">
      <dgm:prSet presAssocID="{238C1AFE-AEE0-41F4-8223-9B56603B25E3}" presName="text_2" presStyleLbl="node1" presStyleIdx="1" presStyleCnt="3">
        <dgm:presLayoutVars>
          <dgm:bulletEnabled val="1"/>
        </dgm:presLayoutVars>
      </dgm:prSet>
      <dgm:spPr/>
    </dgm:pt>
    <dgm:pt modelId="{460586AC-739A-45DB-8BE3-E703E39C4E23}" type="pres">
      <dgm:prSet presAssocID="{238C1AFE-AEE0-41F4-8223-9B56603B25E3}" presName="accent_2" presStyleCnt="0"/>
      <dgm:spPr/>
    </dgm:pt>
    <dgm:pt modelId="{B19CE77C-A470-4C7C-A678-920D1A925ACE}" type="pres">
      <dgm:prSet presAssocID="{238C1AFE-AEE0-41F4-8223-9B56603B25E3}" presName="accentRepeatNode" presStyleLbl="solidFgAcc1" presStyleIdx="1" presStyleCnt="3"/>
      <dgm:spPr/>
    </dgm:pt>
    <dgm:pt modelId="{F8276C6C-39F0-4276-B666-0D0FBE7C6E72}" type="pres">
      <dgm:prSet presAssocID="{0B829AD6-4F52-4BFF-905B-2AF4940A8507}" presName="text_3" presStyleLbl="node1" presStyleIdx="2" presStyleCnt="3">
        <dgm:presLayoutVars>
          <dgm:bulletEnabled val="1"/>
        </dgm:presLayoutVars>
      </dgm:prSet>
      <dgm:spPr/>
    </dgm:pt>
    <dgm:pt modelId="{72CAC72E-011E-401D-93FF-1A9CBAD6F5A2}" type="pres">
      <dgm:prSet presAssocID="{0B829AD6-4F52-4BFF-905B-2AF4940A8507}" presName="accent_3" presStyleCnt="0"/>
      <dgm:spPr/>
    </dgm:pt>
    <dgm:pt modelId="{5469543F-C4B0-4657-A256-71465CB6CD47}" type="pres">
      <dgm:prSet presAssocID="{0B829AD6-4F52-4BFF-905B-2AF4940A8507}" presName="accentRepeatNode" presStyleLbl="solidFgAcc1" presStyleIdx="2" presStyleCnt="3"/>
      <dgm:spPr/>
    </dgm:pt>
  </dgm:ptLst>
  <dgm:cxnLst>
    <dgm:cxn modelId="{40A69572-6355-4DE4-A364-BA1EE4EFD494}" type="presOf" srcId="{238C1AFE-AEE0-41F4-8223-9B56603B25E3}" destId="{293A74BD-1DC0-4960-827D-FFDFF975AC7E}" srcOrd="0" destOrd="0" presId="urn:microsoft.com/office/officeart/2008/layout/VerticalCurvedList"/>
    <dgm:cxn modelId="{FDFA4758-B767-4116-8763-D02DFAAC69BE}" srcId="{0CDD1F71-8479-4862-AE20-8C99F3FCE68A}" destId="{0258F4B4-298F-4487-9C26-5F1B0C6BF40C}" srcOrd="0" destOrd="0" parTransId="{C5F92DDE-C7E0-4657-BBE5-31F30DCFC7BA}" sibTransId="{E61DEEEE-A940-4365-9020-F312EF245DD0}"/>
    <dgm:cxn modelId="{70EF409E-3464-4EC5-906A-8164A40097E3}" type="presOf" srcId="{0B829AD6-4F52-4BFF-905B-2AF4940A8507}" destId="{F8276C6C-39F0-4276-B666-0D0FBE7C6E72}" srcOrd="0" destOrd="0" presId="urn:microsoft.com/office/officeart/2008/layout/VerticalCurvedList"/>
    <dgm:cxn modelId="{7D9209B4-5186-477D-8EA2-85597977D767}" type="presOf" srcId="{0258F4B4-298F-4487-9C26-5F1B0C6BF40C}" destId="{8F060633-68F2-480A-A259-7B5819676025}" srcOrd="0" destOrd="0" presId="urn:microsoft.com/office/officeart/2008/layout/VerticalCurvedList"/>
    <dgm:cxn modelId="{95FCF4C4-43A8-4355-B091-83DEC5C27146}" type="presOf" srcId="{E61DEEEE-A940-4365-9020-F312EF245DD0}" destId="{9713CB4A-7BB5-4D03-BEE3-1D3B7CCB8A6B}" srcOrd="0" destOrd="0" presId="urn:microsoft.com/office/officeart/2008/layout/VerticalCurvedList"/>
    <dgm:cxn modelId="{105109C9-7350-46F1-B097-D5F1C6BDB4E9}" srcId="{0CDD1F71-8479-4862-AE20-8C99F3FCE68A}" destId="{0B829AD6-4F52-4BFF-905B-2AF4940A8507}" srcOrd="2" destOrd="0" parTransId="{2D2CA30E-549C-4557-958E-EB44ED1369A4}" sibTransId="{E7A8E905-02CA-4459-BDF6-26B03C3F74B4}"/>
    <dgm:cxn modelId="{1CBF6ADB-22E0-4BBC-BFBC-41208FE3997A}" srcId="{0CDD1F71-8479-4862-AE20-8C99F3FCE68A}" destId="{238C1AFE-AEE0-41F4-8223-9B56603B25E3}" srcOrd="1" destOrd="0" parTransId="{C4FFC743-9AC5-4E1E-A15A-AF2CB82ECF91}" sibTransId="{F9F84876-491E-431D-9E07-26069746D2EC}"/>
    <dgm:cxn modelId="{E26A87E4-ECED-4868-B342-F18D18766E7B}" type="presOf" srcId="{0CDD1F71-8479-4862-AE20-8C99F3FCE68A}" destId="{5429AEA6-D4BF-4AF2-8B30-3C9A57CD4069}" srcOrd="0" destOrd="0" presId="urn:microsoft.com/office/officeart/2008/layout/VerticalCurvedList"/>
    <dgm:cxn modelId="{63CE27B1-2A5C-4A5E-B024-49BB54F2EF50}" type="presParOf" srcId="{5429AEA6-D4BF-4AF2-8B30-3C9A57CD4069}" destId="{E982C511-BE24-468B-9C94-5BF35BC363C4}" srcOrd="0" destOrd="0" presId="urn:microsoft.com/office/officeart/2008/layout/VerticalCurvedList"/>
    <dgm:cxn modelId="{831EB270-6C10-429A-BAB5-61F49542C6B1}" type="presParOf" srcId="{E982C511-BE24-468B-9C94-5BF35BC363C4}" destId="{B66DA4F3-CC75-4125-94DA-9DDBA0A4EC00}" srcOrd="0" destOrd="0" presId="urn:microsoft.com/office/officeart/2008/layout/VerticalCurvedList"/>
    <dgm:cxn modelId="{E2BDE3C8-2367-4D40-AD0C-47085B99E3BD}" type="presParOf" srcId="{B66DA4F3-CC75-4125-94DA-9DDBA0A4EC00}" destId="{B46BF637-624F-4A0F-893F-6BE69DB1F6E1}" srcOrd="0" destOrd="0" presId="urn:microsoft.com/office/officeart/2008/layout/VerticalCurvedList"/>
    <dgm:cxn modelId="{84895ADD-223A-4F96-A3A0-D2107CF8A8E9}" type="presParOf" srcId="{B66DA4F3-CC75-4125-94DA-9DDBA0A4EC00}" destId="{9713CB4A-7BB5-4D03-BEE3-1D3B7CCB8A6B}" srcOrd="1" destOrd="0" presId="urn:microsoft.com/office/officeart/2008/layout/VerticalCurvedList"/>
    <dgm:cxn modelId="{C818A72C-0C7A-4416-82F2-79E7FFFD5993}" type="presParOf" srcId="{B66DA4F3-CC75-4125-94DA-9DDBA0A4EC00}" destId="{DDB3C9F4-80FE-4CDB-8FAB-0808AEEB12D7}" srcOrd="2" destOrd="0" presId="urn:microsoft.com/office/officeart/2008/layout/VerticalCurvedList"/>
    <dgm:cxn modelId="{8D15665F-3BBA-4FDA-94E3-CED257CBD50F}" type="presParOf" srcId="{B66DA4F3-CC75-4125-94DA-9DDBA0A4EC00}" destId="{F66F4A3C-C69A-4DEA-B75A-1D989665D218}" srcOrd="3" destOrd="0" presId="urn:microsoft.com/office/officeart/2008/layout/VerticalCurvedList"/>
    <dgm:cxn modelId="{F0D7C578-A514-40AF-8698-F8D7AA5E0123}" type="presParOf" srcId="{E982C511-BE24-468B-9C94-5BF35BC363C4}" destId="{8F060633-68F2-480A-A259-7B5819676025}" srcOrd="1" destOrd="0" presId="urn:microsoft.com/office/officeart/2008/layout/VerticalCurvedList"/>
    <dgm:cxn modelId="{0F5C5901-9707-4456-9849-1AD1B1D6DC84}" type="presParOf" srcId="{E982C511-BE24-468B-9C94-5BF35BC363C4}" destId="{157A9653-72DA-4232-8005-7D8574264008}" srcOrd="2" destOrd="0" presId="urn:microsoft.com/office/officeart/2008/layout/VerticalCurvedList"/>
    <dgm:cxn modelId="{67FE674F-0A02-496B-82E1-4E9F1D8101F0}" type="presParOf" srcId="{157A9653-72DA-4232-8005-7D8574264008}" destId="{5A149193-D4F4-4E6F-9CB5-5C9EFD091973}" srcOrd="0" destOrd="0" presId="urn:microsoft.com/office/officeart/2008/layout/VerticalCurvedList"/>
    <dgm:cxn modelId="{64A2268F-466B-48D2-8A54-C82C438EC345}" type="presParOf" srcId="{E982C511-BE24-468B-9C94-5BF35BC363C4}" destId="{293A74BD-1DC0-4960-827D-FFDFF975AC7E}" srcOrd="3" destOrd="0" presId="urn:microsoft.com/office/officeart/2008/layout/VerticalCurvedList"/>
    <dgm:cxn modelId="{98354957-E3DA-45E9-99C7-4FBBFBFE28D4}" type="presParOf" srcId="{E982C511-BE24-468B-9C94-5BF35BC363C4}" destId="{460586AC-739A-45DB-8BE3-E703E39C4E23}" srcOrd="4" destOrd="0" presId="urn:microsoft.com/office/officeart/2008/layout/VerticalCurvedList"/>
    <dgm:cxn modelId="{A71536A3-C594-4992-8926-A1436F22B5DF}" type="presParOf" srcId="{460586AC-739A-45DB-8BE3-E703E39C4E23}" destId="{B19CE77C-A470-4C7C-A678-920D1A925ACE}" srcOrd="0" destOrd="0" presId="urn:microsoft.com/office/officeart/2008/layout/VerticalCurvedList"/>
    <dgm:cxn modelId="{9C23C640-1C00-40A8-A9EC-98F814C5860B}" type="presParOf" srcId="{E982C511-BE24-468B-9C94-5BF35BC363C4}" destId="{F8276C6C-39F0-4276-B666-0D0FBE7C6E72}" srcOrd="5" destOrd="0" presId="urn:microsoft.com/office/officeart/2008/layout/VerticalCurvedList"/>
    <dgm:cxn modelId="{1E462BA3-37A1-4C5C-91D1-912B204A6A54}" type="presParOf" srcId="{E982C511-BE24-468B-9C94-5BF35BC363C4}" destId="{72CAC72E-011E-401D-93FF-1A9CBAD6F5A2}" srcOrd="6" destOrd="0" presId="urn:microsoft.com/office/officeart/2008/layout/VerticalCurvedList"/>
    <dgm:cxn modelId="{B49B4A32-FCE5-485E-8798-D1D103BB8383}" type="presParOf" srcId="{72CAC72E-011E-401D-93FF-1A9CBAD6F5A2}" destId="{5469543F-C4B0-4657-A256-71465CB6CD4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612657-4BA6-4A07-8069-E0D02F859C77}" type="doc">
      <dgm:prSet loTypeId="urn:microsoft.com/office/officeart/2008/layout/AlternatingPictureBlocks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cs-CZ"/>
        </a:p>
      </dgm:t>
    </dgm:pt>
    <dgm:pt modelId="{7FD60C0D-F59A-45E6-A50F-4ACE5891263B}">
      <dgm:prSet phldrT="[Text]" phldr="0"/>
      <dgm:spPr/>
      <dgm:t>
        <a:bodyPr/>
        <a:lstStyle/>
        <a:p>
          <a:r>
            <a:rPr lang="cs-CZ" dirty="0"/>
            <a:t>Zdarma </a:t>
          </a:r>
        </a:p>
      </dgm:t>
    </dgm:pt>
    <dgm:pt modelId="{3CDA4D0F-E235-47C9-8486-C209B23368DA}" type="parTrans" cxnId="{A35C4CF8-4EA0-4DFA-9F16-207914C8401D}">
      <dgm:prSet/>
      <dgm:spPr/>
      <dgm:t>
        <a:bodyPr/>
        <a:lstStyle/>
        <a:p>
          <a:endParaRPr lang="cs-CZ"/>
        </a:p>
      </dgm:t>
    </dgm:pt>
    <dgm:pt modelId="{3FEF949A-DC4F-4725-A081-3FB673E6DAA1}" type="sibTrans" cxnId="{A35C4CF8-4EA0-4DFA-9F16-207914C8401D}">
      <dgm:prSet/>
      <dgm:spPr/>
      <dgm:t>
        <a:bodyPr/>
        <a:lstStyle/>
        <a:p>
          <a:endParaRPr lang="cs-CZ"/>
        </a:p>
      </dgm:t>
    </dgm:pt>
    <dgm:pt modelId="{E9C90281-BC8A-48EA-9CD3-594A58CDC22F}">
      <dgm:prSet phldrT="[Text]" phldr="0"/>
      <dgm:spPr/>
      <dgm:t>
        <a:bodyPr/>
        <a:lstStyle/>
        <a:p>
          <a:r>
            <a:rPr lang="cs-CZ" dirty="0"/>
            <a:t>Anonymní</a:t>
          </a:r>
        </a:p>
      </dgm:t>
    </dgm:pt>
    <dgm:pt modelId="{8938E9E1-6977-4F45-9A73-90428C345D20}" type="parTrans" cxnId="{30EC343F-ECA4-4962-969C-A148D8054D35}">
      <dgm:prSet/>
      <dgm:spPr/>
      <dgm:t>
        <a:bodyPr/>
        <a:lstStyle/>
        <a:p>
          <a:endParaRPr lang="cs-CZ"/>
        </a:p>
      </dgm:t>
    </dgm:pt>
    <dgm:pt modelId="{1866DC92-4A85-4889-A564-AE92ED9287F5}" type="sibTrans" cxnId="{30EC343F-ECA4-4962-969C-A148D8054D35}">
      <dgm:prSet/>
      <dgm:spPr/>
      <dgm:t>
        <a:bodyPr/>
        <a:lstStyle/>
        <a:p>
          <a:endParaRPr lang="cs-CZ"/>
        </a:p>
      </dgm:t>
    </dgm:pt>
    <dgm:pt modelId="{7E4FBAB5-537D-43CB-A532-61D976FC349B}">
      <dgm:prSet phldrT="[Text]" phldr="0"/>
      <dgm:spPr/>
      <dgm:t>
        <a:bodyPr/>
        <a:lstStyle/>
        <a:p>
          <a:r>
            <a:rPr lang="cs-CZ" dirty="0"/>
            <a:t>24/7</a:t>
          </a:r>
        </a:p>
      </dgm:t>
    </dgm:pt>
    <dgm:pt modelId="{9C2F0720-D85D-4717-81C2-19E33046682F}" type="parTrans" cxnId="{45292588-66B6-414E-9DEF-442CB4F50506}">
      <dgm:prSet/>
      <dgm:spPr/>
      <dgm:t>
        <a:bodyPr/>
        <a:lstStyle/>
        <a:p>
          <a:endParaRPr lang="cs-CZ"/>
        </a:p>
      </dgm:t>
    </dgm:pt>
    <dgm:pt modelId="{790879D0-E46C-49C0-8BAB-B340F49E0E3C}" type="sibTrans" cxnId="{45292588-66B6-414E-9DEF-442CB4F50506}">
      <dgm:prSet/>
      <dgm:spPr/>
      <dgm:t>
        <a:bodyPr/>
        <a:lstStyle/>
        <a:p>
          <a:endParaRPr lang="cs-CZ"/>
        </a:p>
      </dgm:t>
    </dgm:pt>
    <dgm:pt modelId="{DAAA5FC7-0BA7-4141-B1C4-B3BFF5AC617A}">
      <dgm:prSet phldrT="[Text]" phldr="0"/>
      <dgm:spPr/>
      <dgm:t>
        <a:bodyPr/>
        <a:lstStyle/>
        <a:p>
          <a:r>
            <a:rPr lang="cs-CZ" dirty="0"/>
            <a:t>AI</a:t>
          </a:r>
        </a:p>
      </dgm:t>
    </dgm:pt>
    <dgm:pt modelId="{3A5BDACF-E625-4982-B1F8-B7DD68AF10D8}" type="parTrans" cxnId="{F660FAD8-153C-4368-BCE3-35F09281E81E}">
      <dgm:prSet/>
      <dgm:spPr/>
      <dgm:t>
        <a:bodyPr/>
        <a:lstStyle/>
        <a:p>
          <a:endParaRPr lang="cs-CZ"/>
        </a:p>
      </dgm:t>
    </dgm:pt>
    <dgm:pt modelId="{B6CF91DD-9961-4FFC-A659-658C379F80BB}" type="sibTrans" cxnId="{F660FAD8-153C-4368-BCE3-35F09281E81E}">
      <dgm:prSet/>
      <dgm:spPr/>
      <dgm:t>
        <a:bodyPr/>
        <a:lstStyle/>
        <a:p>
          <a:endParaRPr lang="cs-CZ"/>
        </a:p>
      </dgm:t>
    </dgm:pt>
    <dgm:pt modelId="{0686AA2F-18A9-46C0-A1B1-D212ABA18DF2}">
      <dgm:prSet phldrT="[Text]" phldr="0"/>
      <dgm:spPr/>
      <dgm:t>
        <a:bodyPr/>
        <a:lstStyle/>
        <a:p>
          <a:r>
            <a:rPr lang="cs-CZ" dirty="0"/>
            <a:t>Odborníci</a:t>
          </a:r>
        </a:p>
      </dgm:t>
    </dgm:pt>
    <dgm:pt modelId="{55111C0E-9098-4868-95D4-8ABA9FF96884}" type="parTrans" cxnId="{1EAE484B-3D33-4696-BE6B-978BBB8FD416}">
      <dgm:prSet/>
      <dgm:spPr/>
      <dgm:t>
        <a:bodyPr/>
        <a:lstStyle/>
        <a:p>
          <a:endParaRPr lang="cs-CZ"/>
        </a:p>
      </dgm:t>
    </dgm:pt>
    <dgm:pt modelId="{B9FC8ECE-804E-44B9-BEA8-43DCA8861AA1}" type="sibTrans" cxnId="{1EAE484B-3D33-4696-BE6B-978BBB8FD416}">
      <dgm:prSet/>
      <dgm:spPr/>
      <dgm:t>
        <a:bodyPr/>
        <a:lstStyle/>
        <a:p>
          <a:endParaRPr lang="cs-CZ"/>
        </a:p>
      </dgm:t>
    </dgm:pt>
    <dgm:pt modelId="{9493503A-957D-4A60-971A-71D0895CCB56}" type="pres">
      <dgm:prSet presAssocID="{B3612657-4BA6-4A07-8069-E0D02F859C77}" presName="linearFlow" presStyleCnt="0">
        <dgm:presLayoutVars>
          <dgm:dir/>
          <dgm:resizeHandles val="exact"/>
        </dgm:presLayoutVars>
      </dgm:prSet>
      <dgm:spPr/>
    </dgm:pt>
    <dgm:pt modelId="{EF4CFA39-CDB4-4BF6-971B-148A0AF9C81E}" type="pres">
      <dgm:prSet presAssocID="{7FD60C0D-F59A-45E6-A50F-4ACE5891263B}" presName="comp" presStyleCnt="0"/>
      <dgm:spPr/>
    </dgm:pt>
    <dgm:pt modelId="{ECC02F46-B44F-4F22-88C5-425C5825EB07}" type="pres">
      <dgm:prSet presAssocID="{7FD60C0D-F59A-45E6-A50F-4ACE5891263B}" presName="rect2" presStyleLbl="node1" presStyleIdx="0" presStyleCnt="5">
        <dgm:presLayoutVars>
          <dgm:bulletEnabled val="1"/>
        </dgm:presLayoutVars>
      </dgm:prSet>
      <dgm:spPr/>
    </dgm:pt>
    <dgm:pt modelId="{D646F328-69DF-4562-BD8B-94DEFE1F12CA}" type="pres">
      <dgm:prSet presAssocID="{7FD60C0D-F59A-45E6-A50F-4ACE5891263B}" presName="rect1" presStyleLbl="lnNode1" presStyleIdx="0" presStyleCnt="5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Peníze obrys"/>
        </a:ext>
      </dgm:extLst>
    </dgm:pt>
    <dgm:pt modelId="{D6BE2430-694C-40C8-89CE-5596256A90E4}" type="pres">
      <dgm:prSet presAssocID="{3FEF949A-DC4F-4725-A081-3FB673E6DAA1}" presName="sibTrans" presStyleCnt="0"/>
      <dgm:spPr/>
    </dgm:pt>
    <dgm:pt modelId="{6970C928-7FEB-4F5E-B105-29202F224996}" type="pres">
      <dgm:prSet presAssocID="{E9C90281-BC8A-48EA-9CD3-594A58CDC22F}" presName="comp" presStyleCnt="0"/>
      <dgm:spPr/>
    </dgm:pt>
    <dgm:pt modelId="{FFC635D3-5844-4DBF-B9DF-3427BD48D10E}" type="pres">
      <dgm:prSet presAssocID="{E9C90281-BC8A-48EA-9CD3-594A58CDC22F}" presName="rect2" presStyleLbl="node1" presStyleIdx="1" presStyleCnt="5">
        <dgm:presLayoutVars>
          <dgm:bulletEnabled val="1"/>
        </dgm:presLayoutVars>
      </dgm:prSet>
      <dgm:spPr/>
    </dgm:pt>
    <dgm:pt modelId="{1B335855-4131-43E4-8C88-EF51B794EE20}" type="pres">
      <dgm:prSet presAssocID="{E9C90281-BC8A-48EA-9CD3-594A58CDC22F}" presName="rect1" presStyleLbl="lnNode1" presStyleIdx="1" presStyleCnt="5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Adresář obrys"/>
        </a:ext>
      </dgm:extLst>
    </dgm:pt>
    <dgm:pt modelId="{1C9B65B3-715D-4DEB-838D-A5CAEC57E119}" type="pres">
      <dgm:prSet presAssocID="{1866DC92-4A85-4889-A564-AE92ED9287F5}" presName="sibTrans" presStyleCnt="0"/>
      <dgm:spPr/>
    </dgm:pt>
    <dgm:pt modelId="{4F9B5B7F-6917-4157-A504-9711AD5A7441}" type="pres">
      <dgm:prSet presAssocID="{7E4FBAB5-537D-43CB-A532-61D976FC349B}" presName="comp" presStyleCnt="0"/>
      <dgm:spPr/>
    </dgm:pt>
    <dgm:pt modelId="{3F30BB28-F84B-4441-A4B3-C2F0044A3322}" type="pres">
      <dgm:prSet presAssocID="{7E4FBAB5-537D-43CB-A532-61D976FC349B}" presName="rect2" presStyleLbl="node1" presStyleIdx="2" presStyleCnt="5">
        <dgm:presLayoutVars>
          <dgm:bulletEnabled val="1"/>
        </dgm:presLayoutVars>
      </dgm:prSet>
      <dgm:spPr/>
    </dgm:pt>
    <dgm:pt modelId="{F6180CA4-B515-40BC-BAA7-8E0C4B67D2B1}" type="pres">
      <dgm:prSet presAssocID="{7E4FBAB5-537D-43CB-A532-61D976FC349B}" presName="rect1" presStyleLbl="lnNode1" presStyleIdx="2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Budík se souvislou výplní"/>
        </a:ext>
      </dgm:extLst>
    </dgm:pt>
    <dgm:pt modelId="{4A42039A-07F9-4BE1-9D4A-F750F78E80C5}" type="pres">
      <dgm:prSet presAssocID="{790879D0-E46C-49C0-8BAB-B340F49E0E3C}" presName="sibTrans" presStyleCnt="0"/>
      <dgm:spPr/>
    </dgm:pt>
    <dgm:pt modelId="{A99C4244-6FC9-4FEF-933B-1566258B816F}" type="pres">
      <dgm:prSet presAssocID="{DAAA5FC7-0BA7-4141-B1C4-B3BFF5AC617A}" presName="comp" presStyleCnt="0"/>
      <dgm:spPr/>
    </dgm:pt>
    <dgm:pt modelId="{C93982DA-A212-4554-9122-B93730917F57}" type="pres">
      <dgm:prSet presAssocID="{DAAA5FC7-0BA7-4141-B1C4-B3BFF5AC617A}" presName="rect2" presStyleLbl="node1" presStyleIdx="3" presStyleCnt="5">
        <dgm:presLayoutVars>
          <dgm:bulletEnabled val="1"/>
        </dgm:presLayoutVars>
      </dgm:prSet>
      <dgm:spPr/>
    </dgm:pt>
    <dgm:pt modelId="{88CE3FD4-10B3-4906-ACFF-F98D4507B91F}" type="pres">
      <dgm:prSet presAssocID="{DAAA5FC7-0BA7-4141-B1C4-B3BFF5AC617A}" presName="rect1" presStyleLbl="lnNode1" presStyleIdx="3" presStyleCnt="5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Internet obrys"/>
        </a:ext>
      </dgm:extLst>
    </dgm:pt>
    <dgm:pt modelId="{8B37ED91-6843-43A8-9ED8-3D055C33E9C6}" type="pres">
      <dgm:prSet presAssocID="{B6CF91DD-9961-4FFC-A659-658C379F80BB}" presName="sibTrans" presStyleCnt="0"/>
      <dgm:spPr/>
    </dgm:pt>
    <dgm:pt modelId="{FACE1DF7-9507-4428-841F-231FA54D5CC0}" type="pres">
      <dgm:prSet presAssocID="{0686AA2F-18A9-46C0-A1B1-D212ABA18DF2}" presName="comp" presStyleCnt="0"/>
      <dgm:spPr/>
    </dgm:pt>
    <dgm:pt modelId="{DC076932-6CF4-4542-82CA-F965D98AC584}" type="pres">
      <dgm:prSet presAssocID="{0686AA2F-18A9-46C0-A1B1-D212ABA18DF2}" presName="rect2" presStyleLbl="node1" presStyleIdx="4" presStyleCnt="5">
        <dgm:presLayoutVars>
          <dgm:bulletEnabled val="1"/>
        </dgm:presLayoutVars>
      </dgm:prSet>
      <dgm:spPr/>
    </dgm:pt>
    <dgm:pt modelId="{AACB6D3E-D684-4574-8A1F-02E36ED17E61}" type="pres">
      <dgm:prSet presAssocID="{0686AA2F-18A9-46C0-A1B1-D212ABA18DF2}" presName="rect1" presStyleLbl="lnNode1" presStyleIdx="4" presStyleCnt="5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Průvodce nastavením práce na dálku obrys"/>
        </a:ext>
      </dgm:extLst>
    </dgm:pt>
  </dgm:ptLst>
  <dgm:cxnLst>
    <dgm:cxn modelId="{2BA5642C-A9FD-43B0-A8C0-3C5AAEE1F31E}" type="presOf" srcId="{E9C90281-BC8A-48EA-9CD3-594A58CDC22F}" destId="{FFC635D3-5844-4DBF-B9DF-3427BD48D10E}" srcOrd="0" destOrd="0" presId="urn:microsoft.com/office/officeart/2008/layout/AlternatingPictureBlocks"/>
    <dgm:cxn modelId="{30EC343F-ECA4-4962-969C-A148D8054D35}" srcId="{B3612657-4BA6-4A07-8069-E0D02F859C77}" destId="{E9C90281-BC8A-48EA-9CD3-594A58CDC22F}" srcOrd="1" destOrd="0" parTransId="{8938E9E1-6977-4F45-9A73-90428C345D20}" sibTransId="{1866DC92-4A85-4889-A564-AE92ED9287F5}"/>
    <dgm:cxn modelId="{27CC5562-285A-4443-B72B-43377B91C80F}" type="presOf" srcId="{B3612657-4BA6-4A07-8069-E0D02F859C77}" destId="{9493503A-957D-4A60-971A-71D0895CCB56}" srcOrd="0" destOrd="0" presId="urn:microsoft.com/office/officeart/2008/layout/AlternatingPictureBlocks"/>
    <dgm:cxn modelId="{1EAE484B-3D33-4696-BE6B-978BBB8FD416}" srcId="{B3612657-4BA6-4A07-8069-E0D02F859C77}" destId="{0686AA2F-18A9-46C0-A1B1-D212ABA18DF2}" srcOrd="4" destOrd="0" parTransId="{55111C0E-9098-4868-95D4-8ABA9FF96884}" sibTransId="{B9FC8ECE-804E-44B9-BEA8-43DCA8861AA1}"/>
    <dgm:cxn modelId="{AE18B286-1CA2-4921-BE33-970AC8FA6CD6}" type="presOf" srcId="{0686AA2F-18A9-46C0-A1B1-D212ABA18DF2}" destId="{DC076932-6CF4-4542-82CA-F965D98AC584}" srcOrd="0" destOrd="0" presId="urn:microsoft.com/office/officeart/2008/layout/AlternatingPictureBlocks"/>
    <dgm:cxn modelId="{45292588-66B6-414E-9DEF-442CB4F50506}" srcId="{B3612657-4BA6-4A07-8069-E0D02F859C77}" destId="{7E4FBAB5-537D-43CB-A532-61D976FC349B}" srcOrd="2" destOrd="0" parTransId="{9C2F0720-D85D-4717-81C2-19E33046682F}" sibTransId="{790879D0-E46C-49C0-8BAB-B340F49E0E3C}"/>
    <dgm:cxn modelId="{FE7BDED8-D508-42EF-9F59-65788DF2AD67}" type="presOf" srcId="{DAAA5FC7-0BA7-4141-B1C4-B3BFF5AC617A}" destId="{C93982DA-A212-4554-9122-B93730917F57}" srcOrd="0" destOrd="0" presId="urn:microsoft.com/office/officeart/2008/layout/AlternatingPictureBlocks"/>
    <dgm:cxn modelId="{F660FAD8-153C-4368-BCE3-35F09281E81E}" srcId="{B3612657-4BA6-4A07-8069-E0D02F859C77}" destId="{DAAA5FC7-0BA7-4141-B1C4-B3BFF5AC617A}" srcOrd="3" destOrd="0" parTransId="{3A5BDACF-E625-4982-B1F8-B7DD68AF10D8}" sibTransId="{B6CF91DD-9961-4FFC-A659-658C379F80BB}"/>
    <dgm:cxn modelId="{8BE27BE7-7DB9-4CC9-8EFE-7829807B733F}" type="presOf" srcId="{7FD60C0D-F59A-45E6-A50F-4ACE5891263B}" destId="{ECC02F46-B44F-4F22-88C5-425C5825EB07}" srcOrd="0" destOrd="0" presId="urn:microsoft.com/office/officeart/2008/layout/AlternatingPictureBlocks"/>
    <dgm:cxn modelId="{67937AEF-3A66-4082-959D-10CE059E188E}" type="presOf" srcId="{7E4FBAB5-537D-43CB-A532-61D976FC349B}" destId="{3F30BB28-F84B-4441-A4B3-C2F0044A3322}" srcOrd="0" destOrd="0" presId="urn:microsoft.com/office/officeart/2008/layout/AlternatingPictureBlocks"/>
    <dgm:cxn modelId="{A35C4CF8-4EA0-4DFA-9F16-207914C8401D}" srcId="{B3612657-4BA6-4A07-8069-E0D02F859C77}" destId="{7FD60C0D-F59A-45E6-A50F-4ACE5891263B}" srcOrd="0" destOrd="0" parTransId="{3CDA4D0F-E235-47C9-8486-C209B23368DA}" sibTransId="{3FEF949A-DC4F-4725-A081-3FB673E6DAA1}"/>
    <dgm:cxn modelId="{3E4FCF27-CECE-4CC4-BA7E-1FA04252C9BB}" type="presParOf" srcId="{9493503A-957D-4A60-971A-71D0895CCB56}" destId="{EF4CFA39-CDB4-4BF6-971B-148A0AF9C81E}" srcOrd="0" destOrd="0" presId="urn:microsoft.com/office/officeart/2008/layout/AlternatingPictureBlocks"/>
    <dgm:cxn modelId="{DD64BB40-86C1-4ECE-8488-D4F2F534DAB7}" type="presParOf" srcId="{EF4CFA39-CDB4-4BF6-971B-148A0AF9C81E}" destId="{ECC02F46-B44F-4F22-88C5-425C5825EB07}" srcOrd="0" destOrd="0" presId="urn:microsoft.com/office/officeart/2008/layout/AlternatingPictureBlocks"/>
    <dgm:cxn modelId="{4B9FD068-E3E4-4574-9021-AEB15D89B029}" type="presParOf" srcId="{EF4CFA39-CDB4-4BF6-971B-148A0AF9C81E}" destId="{D646F328-69DF-4562-BD8B-94DEFE1F12CA}" srcOrd="1" destOrd="0" presId="urn:microsoft.com/office/officeart/2008/layout/AlternatingPictureBlocks"/>
    <dgm:cxn modelId="{E2D7B09A-48C7-4B1E-8B00-76BE00538A5A}" type="presParOf" srcId="{9493503A-957D-4A60-971A-71D0895CCB56}" destId="{D6BE2430-694C-40C8-89CE-5596256A90E4}" srcOrd="1" destOrd="0" presId="urn:microsoft.com/office/officeart/2008/layout/AlternatingPictureBlocks"/>
    <dgm:cxn modelId="{F0DDB73B-E0FA-44F0-A013-60101E221639}" type="presParOf" srcId="{9493503A-957D-4A60-971A-71D0895CCB56}" destId="{6970C928-7FEB-4F5E-B105-29202F224996}" srcOrd="2" destOrd="0" presId="urn:microsoft.com/office/officeart/2008/layout/AlternatingPictureBlocks"/>
    <dgm:cxn modelId="{C844FA6F-42E6-4B41-BE2E-A589B4C96F45}" type="presParOf" srcId="{6970C928-7FEB-4F5E-B105-29202F224996}" destId="{FFC635D3-5844-4DBF-B9DF-3427BD48D10E}" srcOrd="0" destOrd="0" presId="urn:microsoft.com/office/officeart/2008/layout/AlternatingPictureBlocks"/>
    <dgm:cxn modelId="{4D9E8565-0AEE-4D1A-AD37-74FBDA9B20E2}" type="presParOf" srcId="{6970C928-7FEB-4F5E-B105-29202F224996}" destId="{1B335855-4131-43E4-8C88-EF51B794EE20}" srcOrd="1" destOrd="0" presId="urn:microsoft.com/office/officeart/2008/layout/AlternatingPictureBlocks"/>
    <dgm:cxn modelId="{E6A7636D-E3E6-428C-8AE1-4ECBCBBB3F6D}" type="presParOf" srcId="{9493503A-957D-4A60-971A-71D0895CCB56}" destId="{1C9B65B3-715D-4DEB-838D-A5CAEC57E119}" srcOrd="3" destOrd="0" presId="urn:microsoft.com/office/officeart/2008/layout/AlternatingPictureBlocks"/>
    <dgm:cxn modelId="{6098631A-47E2-4568-86D5-432EE5ABD653}" type="presParOf" srcId="{9493503A-957D-4A60-971A-71D0895CCB56}" destId="{4F9B5B7F-6917-4157-A504-9711AD5A7441}" srcOrd="4" destOrd="0" presId="urn:microsoft.com/office/officeart/2008/layout/AlternatingPictureBlocks"/>
    <dgm:cxn modelId="{F7A53811-8425-46D6-BFA1-965B5B9DCEB0}" type="presParOf" srcId="{4F9B5B7F-6917-4157-A504-9711AD5A7441}" destId="{3F30BB28-F84B-4441-A4B3-C2F0044A3322}" srcOrd="0" destOrd="0" presId="urn:microsoft.com/office/officeart/2008/layout/AlternatingPictureBlocks"/>
    <dgm:cxn modelId="{2CA12256-E338-4B29-A33E-E1853366C028}" type="presParOf" srcId="{4F9B5B7F-6917-4157-A504-9711AD5A7441}" destId="{F6180CA4-B515-40BC-BAA7-8E0C4B67D2B1}" srcOrd="1" destOrd="0" presId="urn:microsoft.com/office/officeart/2008/layout/AlternatingPictureBlocks"/>
    <dgm:cxn modelId="{EC01D253-15EC-4F4E-8D42-95E959F42D7E}" type="presParOf" srcId="{9493503A-957D-4A60-971A-71D0895CCB56}" destId="{4A42039A-07F9-4BE1-9D4A-F750F78E80C5}" srcOrd="5" destOrd="0" presId="urn:microsoft.com/office/officeart/2008/layout/AlternatingPictureBlocks"/>
    <dgm:cxn modelId="{D87BED09-6C96-4687-A132-522BD68C639C}" type="presParOf" srcId="{9493503A-957D-4A60-971A-71D0895CCB56}" destId="{A99C4244-6FC9-4FEF-933B-1566258B816F}" srcOrd="6" destOrd="0" presId="urn:microsoft.com/office/officeart/2008/layout/AlternatingPictureBlocks"/>
    <dgm:cxn modelId="{4D5D5998-B36C-456E-AE8F-4FDAC177E4EC}" type="presParOf" srcId="{A99C4244-6FC9-4FEF-933B-1566258B816F}" destId="{C93982DA-A212-4554-9122-B93730917F57}" srcOrd="0" destOrd="0" presId="urn:microsoft.com/office/officeart/2008/layout/AlternatingPictureBlocks"/>
    <dgm:cxn modelId="{B5170864-0196-4CF3-9F11-67090A4A4DB1}" type="presParOf" srcId="{A99C4244-6FC9-4FEF-933B-1566258B816F}" destId="{88CE3FD4-10B3-4906-ACFF-F98D4507B91F}" srcOrd="1" destOrd="0" presId="urn:microsoft.com/office/officeart/2008/layout/AlternatingPictureBlocks"/>
    <dgm:cxn modelId="{200E11AC-00ED-4D87-8805-A87426D4B8A4}" type="presParOf" srcId="{9493503A-957D-4A60-971A-71D0895CCB56}" destId="{8B37ED91-6843-43A8-9ED8-3D055C33E9C6}" srcOrd="7" destOrd="0" presId="urn:microsoft.com/office/officeart/2008/layout/AlternatingPictureBlocks"/>
    <dgm:cxn modelId="{0918F76B-8925-4780-ABE2-8A00390857FA}" type="presParOf" srcId="{9493503A-957D-4A60-971A-71D0895CCB56}" destId="{FACE1DF7-9507-4428-841F-231FA54D5CC0}" srcOrd="8" destOrd="0" presId="urn:microsoft.com/office/officeart/2008/layout/AlternatingPictureBlocks"/>
    <dgm:cxn modelId="{8F188949-2B18-460C-A7C3-C62FCF97B23F}" type="presParOf" srcId="{FACE1DF7-9507-4428-841F-231FA54D5CC0}" destId="{DC076932-6CF4-4542-82CA-F965D98AC584}" srcOrd="0" destOrd="0" presId="urn:microsoft.com/office/officeart/2008/layout/AlternatingPictureBlocks"/>
    <dgm:cxn modelId="{45F3956E-8D2F-490A-B040-4776899F04B9}" type="presParOf" srcId="{FACE1DF7-9507-4428-841F-231FA54D5CC0}" destId="{AACB6D3E-D684-4574-8A1F-02E36ED17E61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13CB4A-7BB5-4D03-BEE3-1D3B7CCB8A6B}">
      <dsp:nvSpPr>
        <dsp:cNvPr id="0" name=""/>
        <dsp:cNvSpPr/>
      </dsp:nvSpPr>
      <dsp:spPr>
        <a:xfrm>
          <a:off x="-4062365" y="-623534"/>
          <a:ext cx="4840873" cy="4840873"/>
        </a:xfrm>
        <a:prstGeom prst="blockArc">
          <a:avLst>
            <a:gd name="adj1" fmla="val 18900000"/>
            <a:gd name="adj2" fmla="val 2700000"/>
            <a:gd name="adj3" fmla="val 446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060633-68F2-480A-A259-7B5819676025}">
      <dsp:nvSpPr>
        <dsp:cNvPr id="0" name=""/>
        <dsp:cNvSpPr/>
      </dsp:nvSpPr>
      <dsp:spPr>
        <a:xfrm>
          <a:off x="500654" y="359380"/>
          <a:ext cx="5756956" cy="7187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0517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600" kern="1200" dirty="0">
              <a:latin typeface="+mn-lt"/>
            </a:rPr>
            <a:t>150 778 žáků</a:t>
          </a:r>
        </a:p>
      </dsp:txBody>
      <dsp:txXfrm>
        <a:off x="500654" y="359380"/>
        <a:ext cx="5756956" cy="718761"/>
      </dsp:txXfrm>
    </dsp:sp>
    <dsp:sp modelId="{5A149193-D4F4-4E6F-9CB5-5C9EFD091973}">
      <dsp:nvSpPr>
        <dsp:cNvPr id="0" name=""/>
        <dsp:cNvSpPr/>
      </dsp:nvSpPr>
      <dsp:spPr>
        <a:xfrm>
          <a:off x="51428" y="269535"/>
          <a:ext cx="898451" cy="8984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3A74BD-1DC0-4960-827D-FFDFF975AC7E}">
      <dsp:nvSpPr>
        <dsp:cNvPr id="0" name=""/>
        <dsp:cNvSpPr/>
      </dsp:nvSpPr>
      <dsp:spPr>
        <a:xfrm>
          <a:off x="761923" y="1437522"/>
          <a:ext cx="5495686" cy="7187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0517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600" kern="1200" dirty="0">
              <a:latin typeface="+mn-lt"/>
            </a:rPr>
            <a:t>12 lektorů</a:t>
          </a:r>
        </a:p>
      </dsp:txBody>
      <dsp:txXfrm>
        <a:off x="761923" y="1437522"/>
        <a:ext cx="5495686" cy="718761"/>
      </dsp:txXfrm>
    </dsp:sp>
    <dsp:sp modelId="{B19CE77C-A470-4C7C-A678-920D1A925ACE}">
      <dsp:nvSpPr>
        <dsp:cNvPr id="0" name=""/>
        <dsp:cNvSpPr/>
      </dsp:nvSpPr>
      <dsp:spPr>
        <a:xfrm>
          <a:off x="312698" y="1347676"/>
          <a:ext cx="898451" cy="8984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276C6C-39F0-4276-B666-0D0FBE7C6E72}">
      <dsp:nvSpPr>
        <dsp:cNvPr id="0" name=""/>
        <dsp:cNvSpPr/>
      </dsp:nvSpPr>
      <dsp:spPr>
        <a:xfrm>
          <a:off x="500654" y="2515663"/>
          <a:ext cx="5756956" cy="7187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0517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600" kern="1200" dirty="0">
              <a:latin typeface="+mn-lt"/>
            </a:rPr>
            <a:t>od roku 2009</a:t>
          </a:r>
        </a:p>
      </dsp:txBody>
      <dsp:txXfrm>
        <a:off x="500654" y="2515663"/>
        <a:ext cx="5756956" cy="718761"/>
      </dsp:txXfrm>
    </dsp:sp>
    <dsp:sp modelId="{5469543F-C4B0-4657-A256-71465CB6CD47}">
      <dsp:nvSpPr>
        <dsp:cNvPr id="0" name=""/>
        <dsp:cNvSpPr/>
      </dsp:nvSpPr>
      <dsp:spPr>
        <a:xfrm>
          <a:off x="51428" y="2425818"/>
          <a:ext cx="898451" cy="8984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02F46-B44F-4F22-88C5-425C5825EB07}">
      <dsp:nvSpPr>
        <dsp:cNvPr id="0" name=""/>
        <dsp:cNvSpPr/>
      </dsp:nvSpPr>
      <dsp:spPr>
        <a:xfrm>
          <a:off x="2863475" y="5475"/>
          <a:ext cx="2311480" cy="1045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900" kern="1200" dirty="0"/>
            <a:t>Zdarma </a:t>
          </a:r>
        </a:p>
      </dsp:txBody>
      <dsp:txXfrm>
        <a:off x="2863475" y="5475"/>
        <a:ext cx="2311480" cy="1045445"/>
      </dsp:txXfrm>
    </dsp:sp>
    <dsp:sp modelId="{D646F328-69DF-4562-BD8B-94DEFE1F12CA}">
      <dsp:nvSpPr>
        <dsp:cNvPr id="0" name=""/>
        <dsp:cNvSpPr/>
      </dsp:nvSpPr>
      <dsp:spPr>
        <a:xfrm>
          <a:off x="1724985" y="5475"/>
          <a:ext cx="1034991" cy="104544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1000" r="-1000"/>
          </a:stretch>
        </a:blip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C635D3-5844-4DBF-B9DF-3427BD48D10E}">
      <dsp:nvSpPr>
        <dsp:cNvPr id="0" name=""/>
        <dsp:cNvSpPr/>
      </dsp:nvSpPr>
      <dsp:spPr>
        <a:xfrm>
          <a:off x="1724985" y="1223419"/>
          <a:ext cx="2311480" cy="1045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900" kern="1200" dirty="0"/>
            <a:t>Anonymní</a:t>
          </a:r>
        </a:p>
      </dsp:txBody>
      <dsp:txXfrm>
        <a:off x="1724985" y="1223419"/>
        <a:ext cx="2311480" cy="1045445"/>
      </dsp:txXfrm>
    </dsp:sp>
    <dsp:sp modelId="{1B335855-4131-43E4-8C88-EF51B794EE20}">
      <dsp:nvSpPr>
        <dsp:cNvPr id="0" name=""/>
        <dsp:cNvSpPr/>
      </dsp:nvSpPr>
      <dsp:spPr>
        <a:xfrm>
          <a:off x="4139965" y="1223419"/>
          <a:ext cx="1034991" cy="104544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1000" r="-1000"/>
          </a:stretch>
        </a:blip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30BB28-F84B-4441-A4B3-C2F0044A3322}">
      <dsp:nvSpPr>
        <dsp:cNvPr id="0" name=""/>
        <dsp:cNvSpPr/>
      </dsp:nvSpPr>
      <dsp:spPr>
        <a:xfrm>
          <a:off x="2863475" y="2441363"/>
          <a:ext cx="2311480" cy="1045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900" kern="1200" dirty="0"/>
            <a:t>24/7</a:t>
          </a:r>
        </a:p>
      </dsp:txBody>
      <dsp:txXfrm>
        <a:off x="2863475" y="2441363"/>
        <a:ext cx="2311480" cy="1045445"/>
      </dsp:txXfrm>
    </dsp:sp>
    <dsp:sp modelId="{F6180CA4-B515-40BC-BAA7-8E0C4B67D2B1}">
      <dsp:nvSpPr>
        <dsp:cNvPr id="0" name=""/>
        <dsp:cNvSpPr/>
      </dsp:nvSpPr>
      <dsp:spPr>
        <a:xfrm>
          <a:off x="1724985" y="2441363"/>
          <a:ext cx="1034991" cy="104544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1000" r="-1000"/>
          </a:stretch>
        </a:blip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3982DA-A212-4554-9122-B93730917F57}">
      <dsp:nvSpPr>
        <dsp:cNvPr id="0" name=""/>
        <dsp:cNvSpPr/>
      </dsp:nvSpPr>
      <dsp:spPr>
        <a:xfrm>
          <a:off x="1724985" y="3659307"/>
          <a:ext cx="2311480" cy="1045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900" kern="1200" dirty="0"/>
            <a:t>AI</a:t>
          </a:r>
        </a:p>
      </dsp:txBody>
      <dsp:txXfrm>
        <a:off x="1724985" y="3659307"/>
        <a:ext cx="2311480" cy="1045445"/>
      </dsp:txXfrm>
    </dsp:sp>
    <dsp:sp modelId="{88CE3FD4-10B3-4906-ACFF-F98D4507B91F}">
      <dsp:nvSpPr>
        <dsp:cNvPr id="0" name=""/>
        <dsp:cNvSpPr/>
      </dsp:nvSpPr>
      <dsp:spPr>
        <a:xfrm>
          <a:off x="4139965" y="3659307"/>
          <a:ext cx="1034991" cy="104544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l="-1000" r="-1000"/>
          </a:stretch>
        </a:blip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076932-6CF4-4542-82CA-F965D98AC584}">
      <dsp:nvSpPr>
        <dsp:cNvPr id="0" name=""/>
        <dsp:cNvSpPr/>
      </dsp:nvSpPr>
      <dsp:spPr>
        <a:xfrm>
          <a:off x="2863475" y="4877252"/>
          <a:ext cx="2311480" cy="1045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900" kern="1200" dirty="0"/>
            <a:t>Odborníci</a:t>
          </a:r>
        </a:p>
      </dsp:txBody>
      <dsp:txXfrm>
        <a:off x="2863475" y="4877252"/>
        <a:ext cx="2311480" cy="1045445"/>
      </dsp:txXfrm>
    </dsp:sp>
    <dsp:sp modelId="{AACB6D3E-D684-4574-8A1F-02E36ED17E61}">
      <dsp:nvSpPr>
        <dsp:cNvPr id="0" name=""/>
        <dsp:cNvSpPr/>
      </dsp:nvSpPr>
      <dsp:spPr>
        <a:xfrm>
          <a:off x="1724985" y="4877252"/>
          <a:ext cx="1034991" cy="104544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 l="-1000" r="-1000"/>
          </a:stretch>
        </a:blip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AC1E-9ECC-4964-9E4A-6A7EDD691CE6}" type="datetimeFigureOut">
              <a:rPr lang="cs-CZ" smtClean="0"/>
              <a:t>22.01.2026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9EDD3-27D7-4F5F-8319-2107706223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926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AC1E-9ECC-4964-9E4A-6A7EDD691CE6}" type="datetimeFigureOut">
              <a:rPr lang="cs-CZ" smtClean="0"/>
              <a:t>22.01.2026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9EDD3-27D7-4F5F-8319-2107706223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634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AC1E-9ECC-4964-9E4A-6A7EDD691CE6}" type="datetimeFigureOut">
              <a:rPr lang="cs-CZ" smtClean="0"/>
              <a:t>22.01.2026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9EDD3-27D7-4F5F-8319-2107706223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133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AC1E-9ECC-4964-9E4A-6A7EDD691CE6}" type="datetimeFigureOut">
              <a:rPr lang="cs-CZ" smtClean="0"/>
              <a:t>22.01.2026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9EDD3-27D7-4F5F-8319-2107706223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744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AC1E-9ECC-4964-9E4A-6A7EDD691CE6}" type="datetimeFigureOut">
              <a:rPr lang="cs-CZ" smtClean="0"/>
              <a:t>22.01.2026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9EDD3-27D7-4F5F-8319-2107706223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060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AC1E-9ECC-4964-9E4A-6A7EDD691CE6}" type="datetimeFigureOut">
              <a:rPr lang="cs-CZ" smtClean="0"/>
              <a:t>22.01.2026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9EDD3-27D7-4F5F-8319-2107706223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863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AC1E-9ECC-4964-9E4A-6A7EDD691CE6}" type="datetimeFigureOut">
              <a:rPr lang="cs-CZ" smtClean="0"/>
              <a:t>22.01.2026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9EDD3-27D7-4F5F-8319-2107706223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220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AC1E-9ECC-4964-9E4A-6A7EDD691CE6}" type="datetimeFigureOut">
              <a:rPr lang="cs-CZ" smtClean="0"/>
              <a:t>22.01.2026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9EDD3-27D7-4F5F-8319-2107706223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255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AC1E-9ECC-4964-9E4A-6A7EDD691CE6}" type="datetimeFigureOut">
              <a:rPr lang="cs-CZ" smtClean="0"/>
              <a:t>22.01.2026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9EDD3-27D7-4F5F-8319-2107706223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094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AC1E-9ECC-4964-9E4A-6A7EDD691CE6}" type="datetimeFigureOut">
              <a:rPr lang="cs-CZ" smtClean="0"/>
              <a:t>22.01.2026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9EDD3-27D7-4F5F-8319-2107706223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39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AC1E-9ECC-4964-9E4A-6A7EDD691CE6}" type="datetimeFigureOut">
              <a:rPr lang="cs-CZ" smtClean="0"/>
              <a:t>22.01.2026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9EDD3-27D7-4F5F-8319-2107706223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826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AC1E-9ECC-4964-9E4A-6A7EDD691CE6}" type="datetimeFigureOut">
              <a:rPr lang="cs-CZ" smtClean="0"/>
              <a:t>22.01.2026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9EDD3-27D7-4F5F-8319-210770622323}" type="slidenum">
              <a:rPr lang="cs-CZ" smtClean="0"/>
              <a:t>‹#›</a:t>
            </a:fld>
            <a:endParaRPr lang="cs-CZ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940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AC1E-9ECC-4964-9E4A-6A7EDD691CE6}" type="datetimeFigureOut">
              <a:rPr lang="cs-CZ" smtClean="0"/>
              <a:t>22.01.2026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9EDD3-27D7-4F5F-8319-2107706223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345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AC1E-9ECC-4964-9E4A-6A7EDD691CE6}" type="datetimeFigureOut">
              <a:rPr lang="cs-CZ" smtClean="0"/>
              <a:t>22.01.2026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9EDD3-27D7-4F5F-8319-2107706223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214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AC1E-9ECC-4964-9E4A-6A7EDD691CE6}" type="datetimeFigureOut">
              <a:rPr lang="cs-CZ" smtClean="0"/>
              <a:t>22.01.2026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9EDD3-27D7-4F5F-8319-2107706223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927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AC1E-9ECC-4964-9E4A-6A7EDD691CE6}" type="datetimeFigureOut">
              <a:rPr lang="cs-CZ" smtClean="0"/>
              <a:t>22.01.2026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9EDD3-27D7-4F5F-8319-2107706223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942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AC1E-9ECC-4964-9E4A-6A7EDD691CE6}" type="datetimeFigureOut">
              <a:rPr lang="cs-CZ" smtClean="0"/>
              <a:t>22.01.2026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9EDD3-27D7-4F5F-8319-2107706223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306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AC1E-9ECC-4964-9E4A-6A7EDD691CE6}" type="datetimeFigureOut">
              <a:rPr lang="cs-CZ" smtClean="0"/>
              <a:t>22.01.2026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9EDD3-27D7-4F5F-8319-2107706223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621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970AC1E-9ECC-4964-9E4A-6A7EDD691CE6}" type="datetimeFigureOut">
              <a:rPr lang="cs-CZ" smtClean="0"/>
              <a:t>22.01.2026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A19EDD3-27D7-4F5F-8319-2107706223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3904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  <p:sldLayoutId id="2147483821" r:id="rId18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microsoft.com/office/2007/relationships/hdphoto" Target="../media/hdphoto1.wdp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microsoft.com/office/2007/relationships/hdphoto" Target="../media/hdphoto1.wdp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4.png"/><Relationship Id="rId9" Type="http://schemas.microsoft.com/office/2007/relationships/diagramDrawing" Target="../diagrams/drawin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darebnik@uvdl.cz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edivy@sananim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8C5965-89DE-4BF1-A7DF-B9FB0D475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60307"/>
            <a:ext cx="9144000" cy="23876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cs-CZ" sz="4000" b="1" dirty="0">
                <a:solidFill>
                  <a:srgbClr val="FF7F17"/>
                </a:solidFill>
              </a:rPr>
              <a:t>„SUCHÝ ÚNOR“ NESTAČÍ!</a:t>
            </a:r>
            <a:br>
              <a:rPr lang="cs-CZ" sz="4000" dirty="0">
                <a:solidFill>
                  <a:srgbClr val="E25B00"/>
                </a:solidFill>
              </a:rPr>
            </a:br>
            <a:r>
              <a:rPr lang="cs-CZ" sz="2800" b="1" dirty="0"/>
              <a:t>NEJEN NOVINKY V PREVENCI RIZIKOVÉ KONZUMACE ALKOHOLICKÝCH NÁPOJŮ</a:t>
            </a:r>
            <a:br>
              <a:rPr lang="cs-CZ" sz="2800" b="1" dirty="0"/>
            </a:br>
            <a:endParaRPr lang="cs-CZ" sz="360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41A665A-F98C-67E8-683C-7B0E52902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347907"/>
            <a:ext cx="9144000" cy="531685"/>
          </a:xfrm>
        </p:spPr>
        <p:txBody>
          <a:bodyPr/>
          <a:lstStyle/>
          <a:p>
            <a:r>
              <a:rPr lang="cs-CZ" dirty="0">
                <a:solidFill>
                  <a:schemeClr val="tx1"/>
                </a:solidFill>
              </a:rPr>
              <a:t>tisková konference | 22. ledna  2026 | Praha 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9971FCC-B06A-7081-0A98-3F7C7CB77D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7" t="35600" r="3851" b="33018"/>
          <a:stretch>
            <a:fillRect/>
          </a:stretch>
        </p:blipFill>
        <p:spPr bwMode="auto">
          <a:xfrm>
            <a:off x="3382307" y="1647850"/>
            <a:ext cx="5427386" cy="13124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1030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46F2B05-D14A-46C1-B94D-81BAFA34C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21F734-A85A-4FEA-8CB8-6C72B8195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A9F076B-20E5-433D-20A9-DF2998EC7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065" y="2367092"/>
            <a:ext cx="5855415" cy="38474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i="1" dirty="0"/>
              <a:t>Vítáme každou iniciativu, která otevírá seriózní </a:t>
            </a:r>
            <a:r>
              <a:rPr lang="cs-CZ" b="1" i="1" dirty="0"/>
              <a:t>veřejnou debatu</a:t>
            </a:r>
            <a:r>
              <a:rPr lang="cs-CZ" i="1" dirty="0"/>
              <a:t>. </a:t>
            </a:r>
          </a:p>
          <a:p>
            <a:pPr marL="0" indent="0">
              <a:buNone/>
            </a:pPr>
            <a:r>
              <a:rPr lang="cs-CZ" i="1" dirty="0"/>
              <a:t>Zároveň ale říkáme jasně, že pokud chceme </a:t>
            </a:r>
            <a:r>
              <a:rPr lang="cs-CZ" b="1" i="1" dirty="0"/>
              <a:t>reálně snižovat škody </a:t>
            </a:r>
            <a:r>
              <a:rPr lang="cs-CZ" i="1" dirty="0"/>
              <a:t>spojené s rizikovou konzumací alkoholu, musíme se opřít o </a:t>
            </a:r>
            <a:r>
              <a:rPr lang="cs-CZ" b="1" i="1" dirty="0"/>
              <a:t>dlouhodobé, systematické a měřitelné preventivní programy</a:t>
            </a:r>
            <a:r>
              <a:rPr lang="cs-CZ" i="1" dirty="0"/>
              <a:t>, které lidem pomáhají rozumět rizikům a formovat své chování. 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008AA32-5A3F-7942-A0C8-F5F7E1873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064" y="618517"/>
            <a:ext cx="5855416" cy="1596177"/>
          </a:xfrm>
        </p:spPr>
        <p:txBody>
          <a:bodyPr>
            <a:normAutofit/>
          </a:bodyPr>
          <a:lstStyle/>
          <a:p>
            <a:r>
              <a:rPr lang="cs-CZ" dirty="0"/>
              <a:t>Nejsme proti Suchému únoru. Naopak! 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C951BF0-B297-2D6F-FC38-E45254FF28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319" b="63361" l="7126" r="93943">
                        <a14:foregroundMark x1="6770" y1="43866" x2="27316" y2="42521"/>
                        <a14:foregroundMark x1="27316" y1="42521" x2="74347" y2="42689"/>
                        <a14:foregroundMark x1="74347" y1="42689" x2="91093" y2="41513"/>
                        <a14:foregroundMark x1="93943" y1="56134" x2="92637" y2="44202"/>
                        <a14:foregroundMark x1="7126" y1="40336" x2="9026" y2="50924"/>
                        <a14:foregroundMark x1="11639" y1="45882" x2="27316" y2="47227"/>
                        <a14:foregroundMark x1="33254" y1="47899" x2="63777" y2="47227"/>
                        <a14:foregroundMark x1="63777" y1="47227" x2="76722" y2="48571"/>
                        <a14:foregroundMark x1="8195" y1="50084" x2="16271" y2="48067"/>
                        <a14:foregroundMark x1="28741" y1="47059" x2="33254" y2="472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17" t="35600" r="3851" b="33018"/>
          <a:stretch>
            <a:fillRect/>
          </a:stretch>
        </p:blipFill>
        <p:spPr bwMode="auto">
          <a:xfrm>
            <a:off x="370072" y="6239483"/>
            <a:ext cx="1440000" cy="3482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FCA93444-9BA6-9FA6-2EC1-607E93D7D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9596" y="1712123"/>
            <a:ext cx="3968339" cy="3879052"/>
          </a:xfrm>
          <a:prstGeom prst="rect">
            <a:avLst/>
          </a:prstGeom>
        </p:spPr>
      </p:pic>
      <p:sp>
        <p:nvSpPr>
          <p:cNvPr id="20" name="TextovéPole 19">
            <a:extLst>
              <a:ext uri="{FF2B5EF4-FFF2-40B4-BE49-F238E27FC236}">
                <a16:creationId xmlns:a16="http://schemas.microsoft.com/office/drawing/2014/main" id="{40B5CB10-9C26-E24F-9282-CBA9F4DC4192}"/>
              </a:ext>
            </a:extLst>
          </p:cNvPr>
          <p:cNvSpPr txBox="1"/>
          <p:nvPr/>
        </p:nvSpPr>
        <p:spPr>
          <a:xfrm>
            <a:off x="1054064" y="5692189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Vladimír Darebník, výkonný ředitel UVDL ČR.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236766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813208-531D-EC64-CC68-ADA425350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i="1" dirty="0"/>
              <a:t>94 % respondentů považuje za důležité kampaně zaměřené na děti a mládež</a:t>
            </a:r>
            <a:endParaRPr lang="cs-CZ" dirty="0"/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D4DCAA00-8AAC-9375-B60C-7E21F9FCB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3080" y="2143739"/>
            <a:ext cx="1166120" cy="14190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2F9B26D3-73A2-D959-7C86-8347E933E3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369" y="2007665"/>
            <a:ext cx="10192831" cy="4727111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D2E6F88B-301E-9057-6BF8-72507671B7B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319" b="63361" l="7126" r="93943">
                        <a14:foregroundMark x1="6770" y1="43866" x2="27316" y2="42521"/>
                        <a14:foregroundMark x1="27316" y1="42521" x2="74347" y2="42689"/>
                        <a14:foregroundMark x1="74347" y1="42689" x2="91093" y2="41513"/>
                        <a14:foregroundMark x1="93943" y1="56134" x2="92637" y2="44202"/>
                        <a14:foregroundMark x1="7126" y1="40336" x2="9026" y2="50924"/>
                        <a14:foregroundMark x1="11639" y1="45882" x2="27316" y2="47227"/>
                        <a14:foregroundMark x1="33254" y1="47899" x2="63777" y2="47227"/>
                        <a14:foregroundMark x1="63777" y1="47227" x2="76722" y2="48571"/>
                        <a14:foregroundMark x1="8195" y1="50084" x2="16271" y2="48067"/>
                        <a14:foregroundMark x1="28741" y1="47059" x2="33254" y2="472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17" t="35600" r="3851" b="33018"/>
          <a:stretch>
            <a:fillRect/>
          </a:stretch>
        </p:blipFill>
        <p:spPr bwMode="auto">
          <a:xfrm>
            <a:off x="370072" y="6239483"/>
            <a:ext cx="1440000" cy="3482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2761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EBFA8-AA3F-C011-CD23-CD50B2C8E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62DB8E-9FEE-7D67-33A7-1121B92DD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i="1" dirty="0"/>
              <a:t>63 % respondentů si myslí, že preventivní kampaně je třeba zaměřit na děti a mladistvé formou školních programů a besed</a:t>
            </a:r>
            <a:endParaRPr lang="cs-CZ" dirty="0"/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4D9391B9-004A-32FA-F64F-320A73F5A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63830" y="2562833"/>
            <a:ext cx="1166120" cy="14190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85A3536-65B9-94BA-8337-7C7906B68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6835" y="2214694"/>
            <a:ext cx="9533115" cy="4421155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C6CBA4AB-3064-48F4-5476-C8E18FE96F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319" b="63361" l="7126" r="93943">
                        <a14:foregroundMark x1="6770" y1="43866" x2="27316" y2="42521"/>
                        <a14:foregroundMark x1="27316" y1="42521" x2="74347" y2="42689"/>
                        <a14:foregroundMark x1="74347" y1="42689" x2="91093" y2="41513"/>
                        <a14:foregroundMark x1="93943" y1="56134" x2="92637" y2="44202"/>
                        <a14:foregroundMark x1="7126" y1="40336" x2="9026" y2="50924"/>
                        <a14:foregroundMark x1="11639" y1="45882" x2="27316" y2="47227"/>
                        <a14:foregroundMark x1="33254" y1="47899" x2="63777" y2="47227"/>
                        <a14:foregroundMark x1="63777" y1="47227" x2="76722" y2="48571"/>
                        <a14:foregroundMark x1="8195" y1="50084" x2="16271" y2="48067"/>
                        <a14:foregroundMark x1="28741" y1="47059" x2="33254" y2="472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17" t="35600" r="3851" b="33018"/>
          <a:stretch>
            <a:fillRect/>
          </a:stretch>
        </p:blipFill>
        <p:spPr bwMode="auto">
          <a:xfrm>
            <a:off x="370072" y="6239483"/>
            <a:ext cx="1440000" cy="3482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0949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04AD7-CFA0-993A-920D-E2CDF5E91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673BE0-6F67-D1FD-459B-D41FE051A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i="1" dirty="0"/>
              <a:t>82 % respondentů souhlasí s tím, že osvětové kampaně by měl podporovat stát</a:t>
            </a:r>
            <a:endParaRPr lang="cs-CZ" dirty="0"/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D1605C66-B41F-41EF-3067-0920CECB3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2106" y="2072785"/>
            <a:ext cx="1166120" cy="14190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8E1E1E79-4CEA-890F-2ACF-571B33FD5A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8319" b="63361" l="7126" r="93943">
                        <a14:foregroundMark x1="6770" y1="43866" x2="27316" y2="42521"/>
                        <a14:foregroundMark x1="27316" y1="42521" x2="74347" y2="42689"/>
                        <a14:foregroundMark x1="74347" y1="42689" x2="91093" y2="41513"/>
                        <a14:foregroundMark x1="93943" y1="56134" x2="92637" y2="44202"/>
                        <a14:foregroundMark x1="7126" y1="40336" x2="9026" y2="50924"/>
                        <a14:foregroundMark x1="11639" y1="45882" x2="27316" y2="47227"/>
                        <a14:foregroundMark x1="33254" y1="47899" x2="63777" y2="47227"/>
                        <a14:foregroundMark x1="63777" y1="47227" x2="76722" y2="48571"/>
                        <a14:foregroundMark x1="8195" y1="50084" x2="16271" y2="48067"/>
                        <a14:foregroundMark x1="28741" y1="47059" x2="33254" y2="472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17" t="35600" r="3851" b="33018"/>
          <a:stretch>
            <a:fillRect/>
          </a:stretch>
        </p:blipFill>
        <p:spPr bwMode="auto">
          <a:xfrm>
            <a:off x="370072" y="6239483"/>
            <a:ext cx="1440000" cy="3482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DF234F42-C3E2-5B25-FE35-8B29C5D297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1144" y="1962150"/>
            <a:ext cx="10097081" cy="468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32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A10E6-2B48-2BA8-52C5-A08E95419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B75040-2617-7A1A-81F0-1B48BCB42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i="1" dirty="0"/>
              <a:t>63 % lidí považuje za nejvhodnější školní programy a besedy, 48 % sociální sítě a 38 % online kampaně</a:t>
            </a:r>
            <a:endParaRPr lang="cs-CZ" dirty="0"/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F0CC9ED4-1A67-88B4-6EE8-E20D5F6F8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27606" y="2214694"/>
            <a:ext cx="1166120" cy="14190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AAC68D6-A622-6348-3AD2-572986524A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8319" b="63361" l="7126" r="93943">
                        <a14:foregroundMark x1="6770" y1="43866" x2="27316" y2="42521"/>
                        <a14:foregroundMark x1="27316" y1="42521" x2="74347" y2="42689"/>
                        <a14:foregroundMark x1="74347" y1="42689" x2="91093" y2="41513"/>
                        <a14:foregroundMark x1="93943" y1="56134" x2="92637" y2="44202"/>
                        <a14:foregroundMark x1="7126" y1="40336" x2="9026" y2="50924"/>
                        <a14:foregroundMark x1="11639" y1="45882" x2="27316" y2="47227"/>
                        <a14:foregroundMark x1="33254" y1="47899" x2="63777" y2="47227"/>
                        <a14:foregroundMark x1="63777" y1="47227" x2="76722" y2="48571"/>
                        <a14:foregroundMark x1="8195" y1="50084" x2="16271" y2="48067"/>
                        <a14:foregroundMark x1="28741" y1="47059" x2="33254" y2="472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17" t="35600" r="3851" b="33018"/>
          <a:stretch>
            <a:fillRect/>
          </a:stretch>
        </p:blipFill>
        <p:spPr bwMode="auto">
          <a:xfrm>
            <a:off x="370072" y="6239483"/>
            <a:ext cx="1440000" cy="3482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AB0FFCCD-0051-F977-8011-7765E5922E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9275" y="1857163"/>
            <a:ext cx="10516511" cy="487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39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EDBB1C-52F2-05B7-EE73-7AB5601F9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7045EDB-9848-48E1-AF93-51B94A6B4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F4814F7-6087-5CB1-386A-4B64F5A51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87" y="1710225"/>
            <a:ext cx="3689008" cy="1582089"/>
          </a:xfrm>
        </p:spPr>
        <p:txBody>
          <a:bodyPr>
            <a:normAutofit/>
          </a:bodyPr>
          <a:lstStyle/>
          <a:p>
            <a:pPr algn="l"/>
            <a:r>
              <a:rPr lang="cs-CZ" sz="3400" dirty="0"/>
              <a:t>Pobavme se </a:t>
            </a:r>
            <a:br>
              <a:rPr lang="cs-CZ" sz="3400" dirty="0"/>
            </a:br>
            <a:r>
              <a:rPr lang="cs-CZ" sz="3400" dirty="0"/>
              <a:t>o alkoholu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99DAEF2-2587-42F9-A6E0-D0002FD4D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1253578"/>
            <a:ext cx="6926319" cy="4338083"/>
          </a:xfrm>
          <a:prstGeom prst="roundRect">
            <a:avLst>
              <a:gd name="adj" fmla="val 2158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82550" cap="sq">
            <a:solidFill>
              <a:schemeClr val="bg1">
                <a:lumMod val="95000"/>
              </a:schemeClr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96B48BD-04DD-4A15-B184-476ECCC40E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41"/>
          <a:stretch/>
        </p:blipFill>
        <p:spPr>
          <a:xfrm>
            <a:off x="0" y="1"/>
            <a:ext cx="12192000" cy="177338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CC33FA75-5988-24E7-0358-F6AB5C6CD3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319" b="63361" l="7126" r="93943">
                        <a14:foregroundMark x1="6770" y1="43866" x2="27316" y2="42521"/>
                        <a14:foregroundMark x1="27316" y1="42521" x2="74347" y2="42689"/>
                        <a14:foregroundMark x1="74347" y1="42689" x2="91093" y2="41513"/>
                        <a14:foregroundMark x1="93943" y1="56134" x2="92637" y2="44202"/>
                        <a14:foregroundMark x1="7126" y1="40336" x2="9026" y2="50924"/>
                        <a14:foregroundMark x1="11639" y1="45882" x2="27316" y2="47227"/>
                        <a14:foregroundMark x1="33254" y1="47899" x2="63777" y2="47227"/>
                        <a14:foregroundMark x1="63777" y1="47227" x2="76722" y2="48571"/>
                        <a14:foregroundMark x1="8195" y1="50084" x2="16271" y2="48067"/>
                        <a14:foregroundMark x1="28741" y1="47059" x2="33254" y2="472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17" t="35600" r="3851" b="33018"/>
          <a:stretch>
            <a:fillRect/>
          </a:stretch>
        </p:blipFill>
        <p:spPr bwMode="auto">
          <a:xfrm>
            <a:off x="370072" y="6239483"/>
            <a:ext cx="1440000" cy="3482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11" name="Zástupný obsah 10">
            <a:extLst>
              <a:ext uri="{FF2B5EF4-FFF2-40B4-BE49-F238E27FC236}">
                <a16:creationId xmlns:a16="http://schemas.microsoft.com/office/drawing/2014/main" id="{CBD3DA65-9208-6007-1625-F1A1A522E9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2057052"/>
              </p:ext>
            </p:extLst>
          </p:nvPr>
        </p:nvGraphicFramePr>
        <p:xfrm>
          <a:off x="4964770" y="1625717"/>
          <a:ext cx="6305371" cy="3593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5" name="TextovéPole 14">
            <a:extLst>
              <a:ext uri="{FF2B5EF4-FFF2-40B4-BE49-F238E27FC236}">
                <a16:creationId xmlns:a16="http://schemas.microsoft.com/office/drawing/2014/main" id="{AD4F4C8B-B15A-6E7B-6A41-BCB3F9568535}"/>
              </a:ext>
            </a:extLst>
          </p:cNvPr>
          <p:cNvSpPr txBox="1"/>
          <p:nvPr/>
        </p:nvSpPr>
        <p:spPr>
          <a:xfrm>
            <a:off x="370072" y="3267769"/>
            <a:ext cx="367283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cap="small" dirty="0"/>
              <a:t>UVDL ČR dlouhodobě podporuje program </a:t>
            </a:r>
            <a:r>
              <a:rPr lang="cs-CZ" sz="2000" cap="small" dirty="0" err="1"/>
              <a:t>Harm</a:t>
            </a:r>
            <a:r>
              <a:rPr lang="cs-CZ" sz="2000" cap="small" dirty="0"/>
              <a:t> </a:t>
            </a:r>
            <a:r>
              <a:rPr lang="cs-CZ" sz="2000" cap="small" dirty="0" err="1"/>
              <a:t>reduction</a:t>
            </a:r>
            <a:r>
              <a:rPr lang="cs-CZ" sz="2000" cap="small" dirty="0"/>
              <a:t> </a:t>
            </a:r>
            <a:br>
              <a:rPr lang="cs-CZ" sz="2000" cap="small" dirty="0"/>
            </a:br>
            <a:r>
              <a:rPr lang="cs-CZ" sz="2000" cap="small" dirty="0"/>
              <a:t>„Pij s rozumem“ a navazující projekty zaměřené na edukaci veřejnosti i mladistvých.</a:t>
            </a:r>
          </a:p>
        </p:txBody>
      </p:sp>
    </p:spTree>
    <p:extLst>
      <p:ext uri="{BB962C8B-B14F-4D97-AF65-F5344CB8AC3E}">
        <p14:creationId xmlns:p14="http://schemas.microsoft.com/office/powerpoint/2010/main" val="323346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B81BDFCB-5C9C-E7D8-0648-201FE09BD9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524" y="4663440"/>
            <a:ext cx="11785156" cy="810766"/>
          </a:xfrm>
        </p:spPr>
        <p:txBody>
          <a:bodyPr>
            <a:normAutofit/>
          </a:bodyPr>
          <a:lstStyle/>
          <a:p>
            <a:r>
              <a:rPr lang="cs-CZ" sz="4400" dirty="0"/>
              <a:t>Novinka: Online poradna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59D2D36C-CBFF-82A8-1FEF-CF269CD24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1828" y="5349240"/>
            <a:ext cx="8689976" cy="484632"/>
          </a:xfrm>
        </p:spPr>
        <p:txBody>
          <a:bodyPr/>
          <a:lstStyle/>
          <a:p>
            <a:r>
              <a:rPr lang="cs-CZ" dirty="0"/>
              <a:t>www.pijsrozumem.cz</a:t>
            </a:r>
          </a:p>
        </p:txBody>
      </p:sp>
      <p:pic>
        <p:nvPicPr>
          <p:cNvPr id="1026" name="Picture 2" descr="Nadměrná konzumace alkoholu">
            <a:extLst>
              <a:ext uri="{FF2B5EF4-FFF2-40B4-BE49-F238E27FC236}">
                <a16:creationId xmlns:a16="http://schemas.microsoft.com/office/drawing/2014/main" id="{34268714-A4E4-D13A-A7FD-4AE068FA6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792" y="921509"/>
            <a:ext cx="8246047" cy="3991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D5D4587-80B2-4448-5FB2-81D0434009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319" b="63361" l="7126" r="93943">
                        <a14:foregroundMark x1="6770" y1="43866" x2="27316" y2="42521"/>
                        <a14:foregroundMark x1="27316" y1="42521" x2="74347" y2="42689"/>
                        <a14:foregroundMark x1="74347" y1="42689" x2="91093" y2="41513"/>
                        <a14:foregroundMark x1="93943" y1="56134" x2="92637" y2="44202"/>
                        <a14:foregroundMark x1="7126" y1="40336" x2="9026" y2="50924"/>
                        <a14:foregroundMark x1="11639" y1="45882" x2="27316" y2="47227"/>
                        <a14:foregroundMark x1="33254" y1="47899" x2="63777" y2="47227"/>
                        <a14:foregroundMark x1="63777" y1="47227" x2="76722" y2="48571"/>
                        <a14:foregroundMark x1="8195" y1="50084" x2="16271" y2="48067"/>
                        <a14:foregroundMark x1="28741" y1="47059" x2="33254" y2="472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17" t="35600" r="3851" b="33018"/>
          <a:stretch>
            <a:fillRect/>
          </a:stretch>
        </p:blipFill>
        <p:spPr bwMode="auto">
          <a:xfrm>
            <a:off x="370072" y="6239483"/>
            <a:ext cx="1440000" cy="3482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6007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E3FD85-84C5-F4C3-F9A6-E27F6D9EE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46F2B05-D14A-46C1-B94D-81BAFA34C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29EE322-58F3-8502-EC82-ACE2D2372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0064" y="1705435"/>
            <a:ext cx="3840815" cy="34471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21F734-A85A-4FEA-8CB8-6C72B8195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D7EA124-B436-98E8-39D1-D8C968E0F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065" y="2367092"/>
            <a:ext cx="5374727" cy="38474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Měsíc bez alkoholu může pro někoho představovat </a:t>
            </a:r>
            <a:r>
              <a:rPr lang="cs-CZ" b="1" dirty="0"/>
              <a:t>osobní impuls</a:t>
            </a:r>
            <a:r>
              <a:rPr lang="cs-CZ" dirty="0"/>
              <a:t>. </a:t>
            </a:r>
          </a:p>
          <a:p>
            <a:pPr marL="0" indent="0">
              <a:buNone/>
            </a:pPr>
            <a:r>
              <a:rPr lang="cs-CZ" dirty="0"/>
              <a:t>Odborně ale dává větší smysl mluvit </a:t>
            </a:r>
            <a:br>
              <a:rPr lang="cs-CZ" dirty="0"/>
            </a:br>
            <a:r>
              <a:rPr lang="cs-CZ" dirty="0"/>
              <a:t>o tom, kdo pije rizikově, proč, v jakých situacích a jaká forma podpory je dostupná. </a:t>
            </a:r>
            <a:r>
              <a:rPr lang="cs-CZ" b="1" dirty="0"/>
              <a:t>Prevence a </a:t>
            </a:r>
            <a:r>
              <a:rPr lang="cs-CZ" b="1" dirty="0" err="1"/>
              <a:t>Harm</a:t>
            </a:r>
            <a:r>
              <a:rPr lang="cs-CZ" b="1" dirty="0"/>
              <a:t> </a:t>
            </a:r>
            <a:r>
              <a:rPr lang="cs-CZ" b="1" dirty="0" err="1"/>
              <a:t>reduction</a:t>
            </a:r>
            <a:r>
              <a:rPr lang="cs-CZ" dirty="0"/>
              <a:t>, tedy snižování rizik, jsou nejlevnější </a:t>
            </a:r>
            <a:br>
              <a:rPr lang="cs-CZ" dirty="0"/>
            </a:br>
            <a:r>
              <a:rPr lang="cs-CZ" dirty="0"/>
              <a:t>a současně nejúčinnější částí systému.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4B09C8C-7655-FF6A-5B3A-FB6A421CE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064" y="618517"/>
            <a:ext cx="5855416" cy="1596177"/>
          </a:xfrm>
        </p:spPr>
        <p:txBody>
          <a:bodyPr>
            <a:normAutofit/>
          </a:bodyPr>
          <a:lstStyle/>
          <a:p>
            <a:r>
              <a:rPr lang="cs-CZ" dirty="0"/>
              <a:t>Prevence </a:t>
            </a:r>
            <a:br>
              <a:rPr lang="cs-CZ" dirty="0"/>
            </a:br>
            <a:r>
              <a:rPr lang="cs-CZ" dirty="0"/>
              <a:t>a </a:t>
            </a:r>
            <a:r>
              <a:rPr lang="cs-CZ" dirty="0" err="1"/>
              <a:t>harm</a:t>
            </a:r>
            <a:r>
              <a:rPr lang="cs-CZ" dirty="0"/>
              <a:t> </a:t>
            </a:r>
            <a:r>
              <a:rPr lang="cs-CZ" dirty="0" err="1"/>
              <a:t>reduction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A87008D-A4EC-25C0-A1E3-C4DB140713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8319" b="63361" l="7126" r="93943">
                        <a14:foregroundMark x1="6770" y1="43866" x2="27316" y2="42521"/>
                        <a14:foregroundMark x1="27316" y1="42521" x2="74347" y2="42689"/>
                        <a14:foregroundMark x1="74347" y1="42689" x2="91093" y2="41513"/>
                        <a14:foregroundMark x1="93943" y1="56134" x2="92637" y2="44202"/>
                        <a14:foregroundMark x1="7126" y1="40336" x2="9026" y2="50924"/>
                        <a14:foregroundMark x1="11639" y1="45882" x2="27316" y2="47227"/>
                        <a14:foregroundMark x1="33254" y1="47899" x2="63777" y2="47227"/>
                        <a14:foregroundMark x1="63777" y1="47227" x2="76722" y2="48571"/>
                        <a14:foregroundMark x1="8195" y1="50084" x2="16271" y2="48067"/>
                        <a14:foregroundMark x1="28741" y1="47059" x2="33254" y2="472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17" t="35600" r="3851" b="33018"/>
          <a:stretch>
            <a:fillRect/>
          </a:stretch>
        </p:blipFill>
        <p:spPr bwMode="auto">
          <a:xfrm>
            <a:off x="370072" y="6239483"/>
            <a:ext cx="1440000" cy="3482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FE4CF524-C3C4-2164-B5CC-6C3CBCB7A594}"/>
              </a:ext>
            </a:extLst>
          </p:cNvPr>
          <p:cNvSpPr txBox="1"/>
          <p:nvPr/>
        </p:nvSpPr>
        <p:spPr>
          <a:xfrm>
            <a:off x="1054064" y="5692189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cs-CZ" sz="1200" dirty="0">
                <a:ea typeface="Aptos" panose="020B0004020202020204" pitchFamily="34" charset="0"/>
                <a:cs typeface="Times New Roman" panose="02020603050405020304" pitchFamily="18" charset="0"/>
              </a:rPr>
              <a:t>Josef Šedivý, vedoucí </a:t>
            </a:r>
            <a:r>
              <a:rPr lang="cs-CZ" sz="12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Drogového informačního centra SANANIM</a:t>
            </a:r>
            <a:endParaRPr lang="cs-CZ" sz="1200"/>
          </a:p>
        </p:txBody>
      </p:sp>
    </p:spTree>
    <p:extLst>
      <p:ext uri="{BB962C8B-B14F-4D97-AF65-F5344CB8AC3E}">
        <p14:creationId xmlns:p14="http://schemas.microsoft.com/office/powerpoint/2010/main" val="157679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97B9F-757A-EBF2-8E68-9FBBB5301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913451-0945-2AC5-BB44-F5A9A2D34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072" y="885217"/>
            <a:ext cx="5855416" cy="1596177"/>
          </a:xfrm>
        </p:spPr>
        <p:txBody>
          <a:bodyPr>
            <a:normAutofit/>
          </a:bodyPr>
          <a:lstStyle/>
          <a:p>
            <a:r>
              <a:rPr lang="cs-CZ" dirty="0"/>
              <a:t>Online poradna www.pijsrozumem.cz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1FA30C5-DC6B-A489-47EA-91FBDBC721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319" b="63361" l="7126" r="93943">
                        <a14:foregroundMark x1="6770" y1="43866" x2="27316" y2="42521"/>
                        <a14:foregroundMark x1="27316" y1="42521" x2="74347" y2="42689"/>
                        <a14:foregroundMark x1="74347" y1="42689" x2="91093" y2="41513"/>
                        <a14:foregroundMark x1="93943" y1="56134" x2="92637" y2="44202"/>
                        <a14:foregroundMark x1="7126" y1="40336" x2="9026" y2="50924"/>
                        <a14:foregroundMark x1="11639" y1="45882" x2="27316" y2="47227"/>
                        <a14:foregroundMark x1="33254" y1="47899" x2="63777" y2="47227"/>
                        <a14:foregroundMark x1="63777" y1="47227" x2="76722" y2="48571"/>
                        <a14:foregroundMark x1="8195" y1="50084" x2="16271" y2="48067"/>
                        <a14:foregroundMark x1="28741" y1="47059" x2="33254" y2="472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17" t="35600" r="3851" b="33018"/>
          <a:stretch>
            <a:fillRect/>
          </a:stretch>
        </p:blipFill>
        <p:spPr bwMode="auto">
          <a:xfrm>
            <a:off x="370072" y="6239483"/>
            <a:ext cx="1440000" cy="3482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8E662894-0270-3D32-B94A-D125B21F44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718" y="2758613"/>
            <a:ext cx="3636008" cy="3010614"/>
          </a:xfrm>
          <a:prstGeom prst="rect">
            <a:avLst/>
          </a:prstGeom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F00D1B2D-1148-0987-25FB-C7915FAC9F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4970786"/>
              </p:ext>
            </p:extLst>
          </p:nvPr>
        </p:nvGraphicFramePr>
        <p:xfrm>
          <a:off x="5511134" y="485421"/>
          <a:ext cx="6899942" cy="5928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4230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149F0E-320D-58BB-B97A-5A9797294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46F2B05-D14A-46C1-B94D-81BAFA34C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21F734-A85A-4FEA-8CB8-6C72B8195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5A1E4EF-8018-5D1D-3F49-2D5F68D46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065" y="2367092"/>
            <a:ext cx="5855415" cy="38474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Pokles spotřeby vnímáme jako signál, že dlouhodobá práce s informovaností a </a:t>
            </a:r>
            <a:r>
              <a:rPr lang="cs-CZ" b="1" dirty="0"/>
              <a:t>prevencí má smysl</a:t>
            </a:r>
            <a:r>
              <a:rPr lang="cs-CZ" dirty="0"/>
              <a:t>. </a:t>
            </a:r>
          </a:p>
          <a:p>
            <a:pPr marL="0" indent="0">
              <a:buNone/>
            </a:pPr>
            <a:r>
              <a:rPr lang="cs-CZ" dirty="0"/>
              <a:t>Zároveň ale platí, že u lihovin je nutné číst čísla poctivě. Část poptávky se </a:t>
            </a:r>
            <a:r>
              <a:rPr lang="cs-CZ" b="1" dirty="0"/>
              <a:t>přesouvá do přeshraničních nákupů</a:t>
            </a:r>
            <a:r>
              <a:rPr lang="cs-CZ" dirty="0"/>
              <a:t> a bohužel významná část také do </a:t>
            </a:r>
            <a:r>
              <a:rPr lang="cs-CZ" b="1" dirty="0"/>
              <a:t>černé zóny</a:t>
            </a:r>
            <a:r>
              <a:rPr lang="cs-CZ" dirty="0"/>
              <a:t>. Tam pak nevznikají jen fiskální ztráty, ale také významná zdravotní rizika pro spotřebitele.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22CEB2A-AE78-26A0-3DBF-EC26D0402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064" y="618517"/>
            <a:ext cx="5855416" cy="1596177"/>
          </a:xfrm>
        </p:spPr>
        <p:txBody>
          <a:bodyPr>
            <a:normAutofit/>
          </a:bodyPr>
          <a:lstStyle/>
          <a:p>
            <a:r>
              <a:rPr lang="cs-CZ" dirty="0"/>
              <a:t>Klesající spotřeba alkoholu je dobrou zprávou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ACA50AC-7F90-0940-BB93-58769BF2EB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319" b="63361" l="7126" r="93943">
                        <a14:foregroundMark x1="6770" y1="43866" x2="27316" y2="42521"/>
                        <a14:foregroundMark x1="27316" y1="42521" x2="74347" y2="42689"/>
                        <a14:foregroundMark x1="74347" y1="42689" x2="91093" y2="41513"/>
                        <a14:foregroundMark x1="93943" y1="56134" x2="92637" y2="44202"/>
                        <a14:foregroundMark x1="7126" y1="40336" x2="9026" y2="50924"/>
                        <a14:foregroundMark x1="11639" y1="45882" x2="27316" y2="47227"/>
                        <a14:foregroundMark x1="33254" y1="47899" x2="63777" y2="47227"/>
                        <a14:foregroundMark x1="63777" y1="47227" x2="76722" y2="48571"/>
                        <a14:foregroundMark x1="8195" y1="50084" x2="16271" y2="48067"/>
                        <a14:foregroundMark x1="28741" y1="47059" x2="33254" y2="472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17" t="35600" r="3851" b="33018"/>
          <a:stretch>
            <a:fillRect/>
          </a:stretch>
        </p:blipFill>
        <p:spPr bwMode="auto">
          <a:xfrm>
            <a:off x="370072" y="6239483"/>
            <a:ext cx="1440000" cy="3482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97A9CAEC-6628-AA53-3429-D586B561F240}"/>
              </a:ext>
            </a:extLst>
          </p:cNvPr>
          <p:cNvSpPr txBox="1"/>
          <p:nvPr/>
        </p:nvSpPr>
        <p:spPr>
          <a:xfrm>
            <a:off x="1054064" y="5934185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Vladimír Darebník, výkonný ředitel UVDL ČR.</a:t>
            </a:r>
            <a:endParaRPr lang="cs-CZ" sz="1200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AB6DB2C-1428-98DD-10EC-663FE4FC0E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9480" y="1928996"/>
            <a:ext cx="4712944" cy="328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41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937C26-3DB6-7174-8C31-6F20DD12E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8FE65CB-EFD8-497D-A30A-093E20EAC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80AA0205-F119-7B41-B913-927C80D4A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7287" y="1475939"/>
            <a:ext cx="4480649" cy="44582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E374F5-52B2-4260-8B1C-54237931F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54A35B1-41C4-E3C5-82DF-3CCEAF2C2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4" y="2412894"/>
            <a:ext cx="5182226" cy="3881309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cs-CZ" dirty="0"/>
              <a:t>Pouhé zvyšování daní a restrikce bez vymahatelnosti pravidel jsou v konečném důsledku </a:t>
            </a:r>
            <a:r>
              <a:rPr lang="cs-CZ" b="1" dirty="0"/>
              <a:t>neúčinné nástroje</a:t>
            </a:r>
            <a:r>
              <a:rPr lang="cs-CZ" dirty="0"/>
              <a:t>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cs-CZ" dirty="0"/>
              <a:t>Pokud chceme chránit zdraví a zároveň bránit šedé ekonomice, musíme </a:t>
            </a:r>
            <a:r>
              <a:rPr lang="cs-CZ" b="1" dirty="0"/>
              <a:t>kombinovat prevenci, dostupnou pomoc a důslednou kontrolu </a:t>
            </a:r>
            <a:r>
              <a:rPr lang="cs-CZ" dirty="0"/>
              <a:t>nelegální distribuce.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C410CB1-936C-4311-BDC5-C047E0018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893750"/>
            <a:ext cx="4843214" cy="1573863"/>
          </a:xfrm>
        </p:spPr>
        <p:txBody>
          <a:bodyPr>
            <a:normAutofit/>
          </a:bodyPr>
          <a:lstStyle/>
          <a:p>
            <a:r>
              <a:rPr lang="cs-CZ" dirty="0"/>
              <a:t>Prevence, nejen restrikce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9F3E32E-E164-E209-BF00-D77BAFA1A0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8319" b="63361" l="7126" r="93943">
                        <a14:foregroundMark x1="6770" y1="43866" x2="27316" y2="42521"/>
                        <a14:foregroundMark x1="27316" y1="42521" x2="74347" y2="42689"/>
                        <a14:foregroundMark x1="74347" y1="42689" x2="91093" y2="41513"/>
                        <a14:foregroundMark x1="93943" y1="56134" x2="92637" y2="44202"/>
                        <a14:foregroundMark x1="7126" y1="40336" x2="9026" y2="50924"/>
                        <a14:foregroundMark x1="11639" y1="45882" x2="27316" y2="47227"/>
                        <a14:foregroundMark x1="33254" y1="47899" x2="63777" y2="47227"/>
                        <a14:foregroundMark x1="63777" y1="47227" x2="76722" y2="48571"/>
                        <a14:foregroundMark x1="8195" y1="50084" x2="16271" y2="48067"/>
                        <a14:foregroundMark x1="28741" y1="47059" x2="33254" y2="472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17" t="35600" r="3851" b="33018"/>
          <a:stretch>
            <a:fillRect/>
          </a:stretch>
        </p:blipFill>
        <p:spPr bwMode="auto">
          <a:xfrm>
            <a:off x="370072" y="6239483"/>
            <a:ext cx="1440000" cy="3482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F6685720-F179-2F76-7EBD-9F772BF0CDA2}"/>
              </a:ext>
            </a:extLst>
          </p:cNvPr>
          <p:cNvSpPr txBox="1"/>
          <p:nvPr/>
        </p:nvSpPr>
        <p:spPr>
          <a:xfrm>
            <a:off x="1054064" y="5687251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cs-CZ" sz="12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Vladimír Darebník, výkonný ředitel UVDL ČR.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194918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F1836-3945-7FBD-8B9F-FF3C73255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0A0E58-69E4-01EA-467C-B535873AA5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37589"/>
            <a:ext cx="9144000" cy="169566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cs-CZ" sz="4000" b="1" dirty="0">
                <a:solidFill>
                  <a:srgbClr val="FF7F17"/>
                </a:solidFill>
              </a:rPr>
              <a:t>Děkujeme za pozornost</a:t>
            </a:r>
            <a:br>
              <a:rPr lang="cs-CZ" sz="4000" dirty="0">
                <a:solidFill>
                  <a:srgbClr val="E25B00"/>
                </a:solidFill>
              </a:rPr>
            </a:br>
            <a:r>
              <a:rPr lang="cs-CZ" sz="2800" b="1" dirty="0"/>
              <a:t>a budeme rádi za vaše dotazy</a:t>
            </a:r>
            <a:br>
              <a:rPr lang="cs-CZ" sz="2800" b="1" dirty="0"/>
            </a:br>
            <a:endParaRPr lang="cs-CZ" sz="36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B300EF9-E31E-95F8-9B89-CBFA8502BD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7" t="35600" r="3851" b="33018"/>
          <a:stretch>
            <a:fillRect/>
          </a:stretch>
        </p:blipFill>
        <p:spPr bwMode="auto">
          <a:xfrm>
            <a:off x="3382307" y="1647850"/>
            <a:ext cx="5427386" cy="13124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2D739E24-9CA1-0E0B-D97B-F6E4EE7BAFEC}"/>
              </a:ext>
            </a:extLst>
          </p:cNvPr>
          <p:cNvSpPr txBox="1"/>
          <p:nvPr/>
        </p:nvSpPr>
        <p:spPr>
          <a:xfrm>
            <a:off x="492968" y="5010540"/>
            <a:ext cx="5427386" cy="923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cs-CZ" sz="1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Ing. Vladimír Darebník</a:t>
            </a:r>
            <a:br>
              <a:rPr lang="cs-CZ" sz="1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cs-CZ" sz="1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výkonný ředitel Unie výrobců a dovozců lihovin ČR</a:t>
            </a:r>
            <a:br>
              <a:rPr lang="cs-CZ" sz="1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cs-CZ" sz="1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e-mail: </a:t>
            </a:r>
            <a:r>
              <a:rPr lang="cs-CZ" sz="1600" u="sng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darebnik@uvdl.cz</a:t>
            </a:r>
            <a:r>
              <a:rPr lang="cs-CZ" sz="1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| mobil: +420 725 653 135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074D29EE-1EE2-C735-AF4E-016B649C7FB6}"/>
              </a:ext>
            </a:extLst>
          </p:cNvPr>
          <p:cNvSpPr txBox="1"/>
          <p:nvPr/>
        </p:nvSpPr>
        <p:spPr>
          <a:xfrm>
            <a:off x="5920354" y="5010540"/>
            <a:ext cx="6097554" cy="923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cs-CZ" sz="1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Mgr. Josef Šedivý</a:t>
            </a:r>
          </a:p>
          <a:p>
            <a:pPr algn="ctr">
              <a:lnSpc>
                <a:spcPct val="115000"/>
              </a:lnSpc>
              <a:buNone/>
            </a:pPr>
            <a:r>
              <a:rPr lang="cs-CZ" sz="1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vedoucí Drogového informačního centra SANANIM</a:t>
            </a:r>
          </a:p>
          <a:p>
            <a:pPr algn="ctr">
              <a:lnSpc>
                <a:spcPct val="115000"/>
              </a:lnSpc>
              <a:buNone/>
            </a:pPr>
            <a:r>
              <a:rPr lang="cs-CZ" sz="1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e-mail: </a:t>
            </a:r>
            <a:r>
              <a:rPr lang="cs-CZ" sz="1600" u="sng" kern="100" dirty="0">
                <a:effectLst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sedivy@sananim.cz</a:t>
            </a:r>
            <a:r>
              <a:rPr lang="cs-CZ" sz="1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| mobil: +420 602 311 799</a:t>
            </a:r>
          </a:p>
        </p:txBody>
      </p:sp>
    </p:spTree>
    <p:extLst>
      <p:ext uri="{BB962C8B-B14F-4D97-AF65-F5344CB8AC3E}">
        <p14:creationId xmlns:p14="http://schemas.microsoft.com/office/powerpoint/2010/main" val="56090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Kapka">
  <a:themeElements>
    <a:clrScheme name="Kapk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Kapk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pk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Kapka</Template>
  <TotalTime>81</TotalTime>
  <Words>467</Words>
  <Application>Microsoft Office PowerPoint</Application>
  <PresentationFormat>Širokoúhlá obrazovka</PresentationFormat>
  <Paragraphs>40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8" baseType="lpstr">
      <vt:lpstr>Aptos</vt:lpstr>
      <vt:lpstr>Arial</vt:lpstr>
      <vt:lpstr>Times New Roman</vt:lpstr>
      <vt:lpstr>Tw Cen MT</vt:lpstr>
      <vt:lpstr>Kapka</vt:lpstr>
      <vt:lpstr>„SUCHÝ ÚNOR“ NESTAČÍ! NEJEN NOVINKY V PREVENCI RIZIKOVÉ KONZUMACE ALKOHOLICKÝCH NÁPOJŮ </vt:lpstr>
      <vt:lpstr>Nejsme proti Suchému únoru. Naopak! </vt:lpstr>
      <vt:lpstr>94 % respondentů považuje za důležité kampaně zaměřené na děti a mládež</vt:lpstr>
      <vt:lpstr>63 % respondentů si myslí, že preventivní kampaně je třeba zaměřit na děti a mladistvé formou školních programů a besed</vt:lpstr>
      <vt:lpstr>82 % respondentů souhlasí s tím, že osvětové kampaně by měl podporovat stát</vt:lpstr>
      <vt:lpstr>63 % lidí považuje za nejvhodnější školní programy a besedy, 48 % sociální sítě a 38 % online kampaně</vt:lpstr>
      <vt:lpstr>Pobavme se  o alkoholu</vt:lpstr>
      <vt:lpstr>Novinka: Online poradna</vt:lpstr>
      <vt:lpstr>Prevence  a harm reduction</vt:lpstr>
      <vt:lpstr>Online poradna www.pijsrozumem.cz</vt:lpstr>
      <vt:lpstr>Klesající spotřeba alkoholu je dobrou zprávou</vt:lpstr>
      <vt:lpstr>Prevence, nejen restrikce</vt:lpstr>
      <vt:lpstr>Děkujeme za pozornost a budeme rádi za vaše dotazy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.</dc:creator>
  <cp:lastModifiedBy>Svetozár Plesník</cp:lastModifiedBy>
  <cp:revision>2</cp:revision>
  <dcterms:created xsi:type="dcterms:W3CDTF">2026-01-21T14:13:24Z</dcterms:created>
  <dcterms:modified xsi:type="dcterms:W3CDTF">2026-01-22T12:06:31Z</dcterms:modified>
</cp:coreProperties>
</file>