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4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5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6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7.xml" ContentType="application/vnd.openxmlformats-officedocument.presentationml.notesSl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8.xml" ContentType="application/vnd.openxmlformats-officedocument.presentationml.notesSl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notesSlides/notesSlide9.xml" ContentType="application/vnd.openxmlformats-officedocument.presentationml.notesSl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notesSlides/notesSlide10.xml" ContentType="application/vnd.openxmlformats-officedocument.presentationml.notesSlid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716" r:id="rId5"/>
  </p:sldMasterIdLst>
  <p:notesMasterIdLst>
    <p:notesMasterId r:id="rId35"/>
  </p:notesMasterIdLst>
  <p:handoutMasterIdLst>
    <p:handoutMasterId r:id="rId36"/>
  </p:handoutMasterIdLst>
  <p:sldIdLst>
    <p:sldId id="2144446208" r:id="rId6"/>
    <p:sldId id="2147471562" r:id="rId7"/>
    <p:sldId id="2147471560" r:id="rId8"/>
    <p:sldId id="2147471604" r:id="rId9"/>
    <p:sldId id="2147471598" r:id="rId10"/>
    <p:sldId id="2147471605" r:id="rId11"/>
    <p:sldId id="2147471614" r:id="rId12"/>
    <p:sldId id="2147471606" r:id="rId13"/>
    <p:sldId id="2147471561" r:id="rId14"/>
    <p:sldId id="2147471594" r:id="rId15"/>
    <p:sldId id="2147471592" r:id="rId16"/>
    <p:sldId id="2147471588" r:id="rId17"/>
    <p:sldId id="2147471593" r:id="rId18"/>
    <p:sldId id="2147471610" r:id="rId19"/>
    <p:sldId id="2147471611" r:id="rId20"/>
    <p:sldId id="2147471595" r:id="rId21"/>
    <p:sldId id="2147471600" r:id="rId22"/>
    <p:sldId id="2147471599" r:id="rId23"/>
    <p:sldId id="2147471607" r:id="rId24"/>
    <p:sldId id="2147471597" r:id="rId25"/>
    <p:sldId id="2147471612" r:id="rId26"/>
    <p:sldId id="2147471596" r:id="rId27"/>
    <p:sldId id="2147471602" r:id="rId28"/>
    <p:sldId id="2147471613" r:id="rId29"/>
    <p:sldId id="2147471551" r:id="rId30"/>
    <p:sldId id="2147471541" r:id="rId31"/>
    <p:sldId id="2147471521" r:id="rId32"/>
    <p:sldId id="2147471495" r:id="rId33"/>
    <p:sldId id="2147471497" r:id="rId34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ýchozí oddíl" id="{38D0E25C-DAEF-4113-A9E8-ABC3C75D7557}">
          <p14:sldIdLst>
            <p14:sldId id="2144446208"/>
            <p14:sldId id="2147471562"/>
          </p14:sldIdLst>
        </p14:section>
        <p14:section name="Téma výzkumu a metodologie" id="{B124BC2F-2BEC-4A32-BABA-F8FCD8DA9CB8}">
          <p14:sldIdLst>
            <p14:sldId id="2147471560"/>
            <p14:sldId id="2147471604"/>
          </p14:sldIdLst>
        </p14:section>
        <p14:section name="Vnímání obezity trenéry" id="{19464C00-94CB-46D9-877F-AA0F1746643B}">
          <p14:sldIdLst>
            <p14:sldId id="2147471598"/>
            <p14:sldId id="2147471605"/>
            <p14:sldId id="2147471614"/>
            <p14:sldId id="2147471606"/>
          </p14:sldIdLst>
        </p14:section>
        <p14:section name="Životní styl dnešních dětí" id="{757972DA-BE11-4646-818F-79974AC1D674}">
          <p14:sldIdLst>
            <p14:sldId id="2147471561"/>
            <p14:sldId id="2147471594"/>
            <p14:sldId id="2147471592"/>
            <p14:sldId id="2147471588"/>
            <p14:sldId id="2147471593"/>
            <p14:sldId id="2147471610"/>
            <p14:sldId id="2147471611"/>
            <p14:sldId id="2147471595"/>
            <p14:sldId id="2147471600"/>
            <p14:sldId id="2147471599"/>
            <p14:sldId id="2147471607"/>
            <p14:sldId id="2147471597"/>
            <p14:sldId id="2147471612"/>
            <p14:sldId id="2147471596"/>
            <p14:sldId id="2147471602"/>
          </p14:sldIdLst>
        </p14:section>
        <p14:section name="Závěry" id="{8976B200-2235-441C-9C31-4585DE55F5EE}">
          <p14:sldIdLst>
            <p14:sldId id="2147471613"/>
            <p14:sldId id="2147471551"/>
          </p14:sldIdLst>
        </p14:section>
        <p14:section name="Identifikace" id="{0ABD7693-6980-43F9-AB5F-FD29D8E20BCE}">
          <p14:sldIdLst>
            <p14:sldId id="2147471541"/>
            <p14:sldId id="2147471521"/>
          </p14:sldIdLst>
        </p14:section>
        <p14:section name="Kontakty" id="{9385B066-9B27-43AC-8BC6-DA839FA0E32F}">
          <p14:sldIdLst>
            <p14:sldId id="2147471495"/>
            <p14:sldId id="2147471497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BB26771-5FA8-6855-C051-8549011258A9}" name="Jan Brtnicky" initials="JB" userId="S::Jan.Brtnicky@ipsos.com::fa964c39-026d-4b68-a4b4-704046d45308" providerId="AD"/>
  <p188:author id="{50ED6BB4-E3D9-7C72-DE7D-F5E2C2B41CB5}" name="Simona Kmochova" initials="SK" userId="S::Simona.Kmochova@ipsos.com::a55a15c7-1f52-432f-bcf8-28b8345ed19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B574"/>
    <a:srgbClr val="E50158"/>
    <a:srgbClr val="269661"/>
    <a:srgbClr val="B2ECD0"/>
    <a:srgbClr val="5CD69C"/>
    <a:srgbClr val="91E3BC"/>
    <a:srgbClr val="75DDAB"/>
    <a:srgbClr val="4DD393"/>
    <a:srgbClr val="62D8A0"/>
    <a:srgbClr val="E7EB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řední sty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324" autoAdjust="0"/>
  </p:normalViewPr>
  <p:slideViewPr>
    <p:cSldViewPr snapToGrid="0">
      <p:cViewPr varScale="1">
        <p:scale>
          <a:sx n="50" d="100"/>
          <a:sy n="50" d="100"/>
        </p:scale>
        <p:origin x="922" y="48"/>
      </p:cViewPr>
      <p:guideLst/>
    </p:cSldViewPr>
  </p:slideViewPr>
  <p:outlineViewPr>
    <p:cViewPr>
      <p:scale>
        <a:sx n="33" d="100"/>
        <a:sy n="33" d="100"/>
      </p:scale>
      <p:origin x="0" y="-70751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4794"/>
    </p:cViewPr>
  </p:sorterViewPr>
  <p:notesViewPr>
    <p:cSldViewPr snapToGrid="0">
      <p:cViewPr varScale="1">
        <p:scale>
          <a:sx n="81" d="100"/>
          <a:sy n="81" d="100"/>
        </p:scale>
        <p:origin x="296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heme" Target="theme/theme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volný čas aktivní pohyb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 w="19050"/>
          </c:spPr>
          <c:dPt>
            <c:idx val="0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746-4816-81A4-F59FE0474924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746-4816-81A4-F59FE0474924}"/>
              </c:ext>
            </c:extLst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746-4816-81A4-F59FE0474924}"/>
              </c:ext>
            </c:extLst>
          </c:dPt>
          <c:dPt>
            <c:idx val="3"/>
            <c:bubble3D val="0"/>
            <c:spPr>
              <a:solidFill>
                <a:schemeClr val="tx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746-4816-81A4-F59FE0474924}"/>
              </c:ext>
            </c:extLst>
          </c:dPt>
          <c:dPt>
            <c:idx val="4"/>
            <c:bubble3D val="0"/>
            <c:spPr>
              <a:solidFill>
                <a:schemeClr val="tx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4C5D-4F4D-AFCF-3811EB9B0D29}"/>
              </c:ext>
            </c:extLst>
          </c:dPt>
          <c:dLbls>
            <c:dLbl>
              <c:idx val="0"/>
              <c:layout>
                <c:manualLayout>
                  <c:x val="6.1722290033040866E-3"/>
                  <c:y val="-8.1667692871600066E-3"/>
                </c:manualLayout>
              </c:layout>
              <c:numFmt formatCode="#,##0&quot; %&quot;;\-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746-4816-81A4-F59FE0474924}"/>
                </c:ext>
              </c:extLst>
            </c:dLbl>
            <c:dLbl>
              <c:idx val="1"/>
              <c:numFmt formatCode="#,##0&quot; %&quot;;\-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F746-4816-81A4-F59FE0474924}"/>
                </c:ext>
              </c:extLst>
            </c:dLbl>
            <c:dLbl>
              <c:idx val="2"/>
              <c:numFmt formatCode="#,##0&quot; %&quot;;\-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F746-4816-81A4-F59FE0474924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746-4816-81A4-F59FE0474924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C5D-4F4D-AFCF-3811EB9B0D29}"/>
                </c:ext>
              </c:extLst>
            </c:dLbl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Výrazně se zvýšil</c:v>
                </c:pt>
                <c:pt idx="1">
                  <c:v>Spíše se zvýšil</c:v>
                </c:pt>
                <c:pt idx="2">
                  <c:v>Zůstal přibližně stejný</c:v>
                </c:pt>
                <c:pt idx="3">
                  <c:v>Spíše se snížil</c:v>
                </c:pt>
                <c:pt idx="4">
                  <c:v>Výrazně se snížil</c:v>
                </c:pt>
              </c:strCache>
            </c:strRef>
          </c:cat>
          <c:val>
            <c:numRef>
              <c:f>Sheet1!$B$2:$B$6</c:f>
              <c:numCache>
                <c:formatCode>0.0</c:formatCode>
                <c:ptCount val="5"/>
                <c:pt idx="0">
                  <c:v>13.698630136986001</c:v>
                </c:pt>
                <c:pt idx="1">
                  <c:v>52.054794520548</c:v>
                </c:pt>
                <c:pt idx="2">
                  <c:v>34.246575342466002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746-4816-81A4-F59FE04749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06"/>
        <c:holeSize val="4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kroužky</c:v>
                </c:pt>
              </c:strCache>
            </c:strRef>
          </c:tx>
          <c:spPr>
            <a:ln w="19050"/>
          </c:spPr>
          <c:dPt>
            <c:idx val="0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D77-4A75-B39D-18D871486793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D77-4A75-B39D-18D871486793}"/>
              </c:ext>
            </c:extLst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D77-4A75-B39D-18D871486793}"/>
              </c:ext>
            </c:extLst>
          </c:dPt>
          <c:dPt>
            <c:idx val="3"/>
            <c:bubble3D val="0"/>
            <c:spPr>
              <a:solidFill>
                <a:srgbClr val="62D8A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D77-4A75-B39D-18D871486793}"/>
              </c:ext>
            </c:extLst>
          </c:dPt>
          <c:dPt>
            <c:idx val="4"/>
            <c:bubble3D val="0"/>
            <c:spPr>
              <a:solidFill>
                <a:schemeClr val="bg2">
                  <a:lumMod val="25000"/>
                  <a:lumOff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74CF-4CF1-9ABC-284DA1C99D4F}"/>
              </c:ext>
            </c:extLst>
          </c:dPt>
          <c:dLbls>
            <c:dLbl>
              <c:idx val="0"/>
              <c:numFmt formatCode="#,##0&quot; %&quot;;\-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3D77-4A75-B39D-18D871486793}"/>
                </c:ext>
              </c:extLst>
            </c:dLbl>
            <c:dLbl>
              <c:idx val="1"/>
              <c:numFmt formatCode="#,##0&quot; %&quot;;\-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3D77-4A75-B39D-18D871486793}"/>
                </c:ext>
              </c:extLst>
            </c:dLbl>
            <c:dLbl>
              <c:idx val="2"/>
              <c:layout>
                <c:manualLayout>
                  <c:x val="2.777503051486839E-2"/>
                  <c:y val="-7.4861186996146386E-17"/>
                </c:manualLayout>
              </c:layout>
              <c:numFmt formatCode="#,##0&quot; %&quot;;\-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D77-4A75-B39D-18D871486793}"/>
                </c:ext>
              </c:extLst>
            </c:dLbl>
            <c:dLbl>
              <c:idx val="3"/>
              <c:layout>
                <c:manualLayout>
                  <c:x val="0.14196126707599388"/>
                  <c:y val="1.6333538574320013E-2"/>
                </c:manualLayout>
              </c:layout>
              <c:numFmt formatCode="#,##0&quot; %&quot;;\-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D77-4A75-B39D-18D871486793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4CF-4CF1-9ABC-284DA1C99D4F}"/>
                </c:ext>
              </c:extLst>
            </c:dLbl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Určitě ano</c:v>
                </c:pt>
                <c:pt idx="1">
                  <c:v>Spíše ano</c:v>
                </c:pt>
                <c:pt idx="2">
                  <c:v>Ani ano, ani ne</c:v>
                </c:pt>
                <c:pt idx="3">
                  <c:v>Spíše ne</c:v>
                </c:pt>
                <c:pt idx="4">
                  <c:v>Určitě ne</c:v>
                </c:pt>
              </c:strCache>
            </c:strRef>
          </c:cat>
          <c:val>
            <c:numRef>
              <c:f>Sheet1!$B$2:$B$6</c:f>
              <c:numCache>
                <c:formatCode>0.0</c:formatCode>
                <c:ptCount val="5"/>
                <c:pt idx="0">
                  <c:v>80.821917808218998</c:v>
                </c:pt>
                <c:pt idx="1">
                  <c:v>13.698630136986001</c:v>
                </c:pt>
                <c:pt idx="2">
                  <c:v>4.1095890410958997</c:v>
                </c:pt>
                <c:pt idx="3">
                  <c:v>1.3698630136986001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D77-4A75-B39D-18D87148679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100"/>
        <c:holeSize val="4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cs-CZ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3859227999605908"/>
          <c:y val="2.7719865261633208E-2"/>
          <c:w val="0.4726250158664021"/>
          <c:h val="0.9560000720672696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N=73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Pt>
            <c:idx val="7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4BF-41D1-B89A-2D51DC9FA4A8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65CF-4A51-9024-AEC160DA4574}"/>
              </c:ext>
            </c:extLst>
          </c:dPt>
          <c:dPt>
            <c:idx val="9"/>
            <c:invertIfNegative val="0"/>
            <c:bubble3D val="0"/>
            <c:spPr>
              <a:solidFill>
                <a:srgbClr val="2DB57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5CF-4A51-9024-AEC160DA4574}"/>
              </c:ext>
            </c:extLst>
          </c:dPt>
          <c:dPt>
            <c:idx val="10"/>
            <c:invertIfNegative val="0"/>
            <c:bubble3D val="0"/>
            <c:spPr>
              <a:solidFill>
                <a:srgbClr val="2DB57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5CF-4A51-9024-AEC160DA4574}"/>
              </c:ext>
            </c:extLst>
          </c:dPt>
          <c:dPt>
            <c:idx val="11"/>
            <c:invertIfNegative val="0"/>
            <c:bubble3D val="0"/>
            <c:spPr>
              <a:solidFill>
                <a:srgbClr val="2DB57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65CF-4A51-9024-AEC160DA4574}"/>
              </c:ext>
            </c:extLst>
          </c:dPt>
          <c:dPt>
            <c:idx val="12"/>
            <c:invertIfNegative val="0"/>
            <c:bubble3D val="0"/>
            <c:spPr>
              <a:solidFill>
                <a:srgbClr val="2DB57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5CF-4A51-9024-AEC160DA4574}"/>
              </c:ext>
            </c:extLst>
          </c:dPt>
          <c:dPt>
            <c:idx val="13"/>
            <c:invertIfNegative val="0"/>
            <c:bubble3D val="0"/>
            <c:spPr>
              <a:solidFill>
                <a:srgbClr val="2DB57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65CF-4A51-9024-AEC160DA4574}"/>
              </c:ext>
            </c:extLst>
          </c:dPt>
          <c:dPt>
            <c:idx val="14"/>
            <c:invertIfNegative val="0"/>
            <c:bubble3D val="0"/>
            <c:spPr>
              <a:solidFill>
                <a:srgbClr val="B2ECD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65CF-4A51-9024-AEC160DA4574}"/>
              </c:ext>
            </c:extLst>
          </c:dPt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List1!$A$2:$A$16</c:f>
              <c:strCache>
                <c:ptCount val="15"/>
                <c:pt idx="0">
                  <c:v>Nedostatečný pohyb</c:v>
                </c:pt>
                <c:pt idx="1">
                  <c:v>Špatná životospráva/jídelníček dítěte</c:v>
                </c:pt>
                <c:pt idx="2">
                  <c:v>Moderní doba/negativní vliv elektroniky</c:v>
                </c:pt>
                <c:pt idx="3">
                  <c:v>Špatný přístup/příklad rodičů</c:v>
                </c:pt>
                <c:pt idx="4">
                  <c:v>Nezájem/lenost rodičů i dětí</c:v>
                </c:pt>
                <c:pt idx="5">
                  <c:v>Špatné stravovací návyky rodiny</c:v>
                </c:pt>
                <c:pt idx="6">
                  <c:v>Snížení počtu hodin/špatná org. tělocviku</c:v>
                </c:pt>
                <c:pt idx="7">
                  <c:v>Výchova dětí</c:v>
                </c:pt>
                <c:pt idx="8">
                  <c:v>Jiné</c:v>
                </c:pt>
                <c:pt idx="9">
                  <c:v>Zvýšit gramotnost o pohybu</c:v>
                </c:pt>
                <c:pt idx="10">
                  <c:v>Podporovat/zpřístupnit sport (i státem)</c:v>
                </c:pt>
                <c:pt idx="11">
                  <c:v>Více pohybu/motivace k pohybu</c:v>
                </c:pt>
                <c:pt idx="12">
                  <c:v>Zvýšit počet hodin tělocviku</c:v>
                </c:pt>
                <c:pt idx="13">
                  <c:v>Méně času stráveného s elektronikou</c:v>
                </c:pt>
                <c:pt idx="14">
                  <c:v>Jiné</c:v>
                </c:pt>
              </c:strCache>
            </c:strRef>
          </c:cat>
          <c:val>
            <c:numRef>
              <c:f>List1!$B$2:$B$16</c:f>
              <c:numCache>
                <c:formatCode>General</c:formatCode>
                <c:ptCount val="15"/>
                <c:pt idx="0">
                  <c:v>42.465753424657535</c:v>
                </c:pt>
                <c:pt idx="1">
                  <c:v>38.356164383561648</c:v>
                </c:pt>
                <c:pt idx="2">
                  <c:v>27.397260273972602</c:v>
                </c:pt>
                <c:pt idx="3">
                  <c:v>20.547945205479454</c:v>
                </c:pt>
                <c:pt idx="4">
                  <c:v>13.698630136986301</c:v>
                </c:pt>
                <c:pt idx="5">
                  <c:v>10.95890410958904</c:v>
                </c:pt>
                <c:pt idx="6">
                  <c:v>6.8493150684931505</c:v>
                </c:pt>
                <c:pt idx="7">
                  <c:v>5.4794520547945202</c:v>
                </c:pt>
                <c:pt idx="8">
                  <c:v>12.328767123287671</c:v>
                </c:pt>
                <c:pt idx="9">
                  <c:v>15.068493150684931</c:v>
                </c:pt>
                <c:pt idx="10">
                  <c:v>8.2191780821917817</c:v>
                </c:pt>
                <c:pt idx="11">
                  <c:v>6.8493150684931505</c:v>
                </c:pt>
                <c:pt idx="12">
                  <c:v>4.1095890410958908</c:v>
                </c:pt>
                <c:pt idx="13">
                  <c:v>2.7397260273972601</c:v>
                </c:pt>
                <c:pt idx="14">
                  <c:v>8.1999999999999993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4BF-41D1-B89A-2D51DC9FA4A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40"/>
        <c:axId val="1545648015"/>
        <c:axId val="1545647535"/>
      </c:barChart>
      <c:catAx>
        <c:axId val="1545648015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t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545647535"/>
        <c:crosses val="autoZero"/>
        <c:auto val="1"/>
        <c:lblAlgn val="ctr"/>
        <c:lblOffset val="50"/>
        <c:noMultiLvlLbl val="0"/>
      </c:catAx>
      <c:valAx>
        <c:axId val="1545647535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1545648015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kroužky</c:v>
                </c:pt>
              </c:strCache>
            </c:strRef>
          </c:tx>
          <c:spPr>
            <a:ln w="19050"/>
          </c:spPr>
          <c:dPt>
            <c:idx val="0"/>
            <c:bubble3D val="0"/>
            <c:spPr>
              <a:solidFill>
                <a:srgbClr val="2DB57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D77-4A75-B39D-18D871486793}"/>
              </c:ext>
            </c:extLst>
          </c:dPt>
          <c:dPt>
            <c:idx val="1"/>
            <c:bubble3D val="0"/>
            <c:spPr>
              <a:solidFill>
                <a:srgbClr val="62D8A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D77-4A75-B39D-18D871486793}"/>
              </c:ext>
            </c:extLst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D77-4A75-B39D-18D871486793}"/>
              </c:ext>
            </c:extLst>
          </c:dPt>
          <c:dPt>
            <c:idx val="3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D77-4A75-B39D-18D871486793}"/>
              </c:ext>
            </c:extLst>
          </c:dPt>
          <c:dPt>
            <c:idx val="4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74CF-4CF1-9ABC-284DA1C99D4F}"/>
              </c:ext>
            </c:extLst>
          </c:dPt>
          <c:dLbls>
            <c:dLbl>
              <c:idx val="0"/>
              <c:numFmt formatCode="#,##0&quot; %&quot;;\-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3D77-4A75-B39D-18D871486793}"/>
                </c:ext>
              </c:extLst>
            </c:dLbl>
            <c:dLbl>
              <c:idx val="1"/>
              <c:numFmt formatCode="#,##0&quot; %&quot;;\-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3D77-4A75-B39D-18D871486793}"/>
                </c:ext>
              </c:extLst>
            </c:dLbl>
            <c:dLbl>
              <c:idx val="2"/>
              <c:layout>
                <c:manualLayout>
                  <c:x val="2.4688916013216346E-2"/>
                  <c:y val="-7.4861186996146386E-17"/>
                </c:manualLayout>
              </c:layout>
              <c:numFmt formatCode="#,##0&quot; %&quot;;\-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D77-4A75-B39D-18D871486793}"/>
                </c:ext>
              </c:extLst>
            </c:dLbl>
            <c:dLbl>
              <c:idx val="3"/>
              <c:layout>
                <c:manualLayout>
                  <c:x val="0.14504738157764616"/>
                  <c:y val="-2.85836925050600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D77-4A75-B39D-18D871486793}"/>
                </c:ext>
              </c:extLst>
            </c:dLbl>
            <c:dLbl>
              <c:idx val="4"/>
              <c:layout>
                <c:manualLayout>
                  <c:x val="0.14196126707599399"/>
                  <c:y val="8.16676928715993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4CF-4CF1-9ABC-284DA1C99D4F}"/>
                </c:ext>
              </c:extLst>
            </c:dLbl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Určitě ano</c:v>
                </c:pt>
                <c:pt idx="1">
                  <c:v>Spíše ano</c:v>
                </c:pt>
                <c:pt idx="2">
                  <c:v>Ani ano, ani ne</c:v>
                </c:pt>
                <c:pt idx="3">
                  <c:v>Spíše ne</c:v>
                </c:pt>
                <c:pt idx="4">
                  <c:v>Určitě ne</c:v>
                </c:pt>
              </c:strCache>
            </c:strRef>
          </c:cat>
          <c:val>
            <c:numRef>
              <c:f>Sheet1!$B$2:$B$6</c:f>
              <c:numCache>
                <c:formatCode>0.0</c:formatCode>
                <c:ptCount val="5"/>
                <c:pt idx="0">
                  <c:v>47.945205479452</c:v>
                </c:pt>
                <c:pt idx="1">
                  <c:v>38.356164383562003</c:v>
                </c:pt>
                <c:pt idx="2">
                  <c:v>6.8493150684932003</c:v>
                </c:pt>
                <c:pt idx="3">
                  <c:v>4.1095890410958997</c:v>
                </c:pt>
                <c:pt idx="4">
                  <c:v>2.7397260273973001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D77-4A75-B39D-18D87148679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100"/>
        <c:holeSize val="4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cs-CZ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formy pomoci</c:v>
                </c:pt>
              </c:strCache>
            </c:strRef>
          </c:tx>
          <c:spPr>
            <a:solidFill>
              <a:srgbClr val="2DB574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26966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746-4816-81A4-F59FE0474924}"/>
              </c:ext>
            </c:extLst>
          </c:dPt>
          <c:dPt>
            <c:idx val="1"/>
            <c:invertIfNegative val="0"/>
            <c:bubble3D val="0"/>
            <c:spPr>
              <a:solidFill>
                <a:srgbClr val="2DB57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746-4816-81A4-F59FE0474924}"/>
              </c:ext>
            </c:extLst>
          </c:dPt>
          <c:dPt>
            <c:idx val="2"/>
            <c:invertIfNegative val="0"/>
            <c:bubble3D val="0"/>
            <c:spPr>
              <a:solidFill>
                <a:srgbClr val="5CD69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746-4816-81A4-F59FE0474924}"/>
              </c:ext>
            </c:extLst>
          </c:dPt>
          <c:dPt>
            <c:idx val="3"/>
            <c:invertIfNegative val="0"/>
            <c:bubble3D val="0"/>
            <c:spPr>
              <a:solidFill>
                <a:srgbClr val="B2ECD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746-4816-81A4-F59FE0474924}"/>
              </c:ext>
            </c:extLst>
          </c:dPt>
          <c:dPt>
            <c:idx val="4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4C5D-4F4D-AFCF-3811EB9B0D29}"/>
              </c:ext>
            </c:extLst>
          </c:dPt>
          <c:dLbls>
            <c:dLbl>
              <c:idx val="0"/>
              <c:numFmt formatCode="#,##0&quot; %&quot;;\-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F746-4816-81A4-F59FE0474924}"/>
                </c:ext>
              </c:extLst>
            </c:dLbl>
            <c:dLbl>
              <c:idx val="1"/>
              <c:numFmt formatCode="#,##0&quot; %&quot;;\-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F746-4816-81A4-F59FE0474924}"/>
                </c:ext>
              </c:extLst>
            </c:dLbl>
            <c:dLbl>
              <c:idx val="2"/>
              <c:numFmt formatCode="#,##0&quot; %&quot;;\-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F746-4816-81A4-F59FE0474924}"/>
                </c:ext>
              </c:extLst>
            </c:dLbl>
            <c:dLbl>
              <c:idx val="4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C7AFEEE-18B4-4282-961A-C8989B48C2CF}" type="VALUE">
                      <a:rPr lang="en-US" sz="1400">
                        <a:solidFill>
                          <a:schemeClr val="bg1"/>
                        </a:solidFill>
                      </a:rPr>
                      <a:pPr>
                        <a:defRPr b="1">
                          <a:solidFill>
                            <a:schemeClr val="bg1"/>
                          </a:solidFill>
                        </a:defRPr>
                      </a:pPr>
                      <a:t>[HODNOTA]</a:t>
                    </a:fld>
                    <a:endParaRPr lang="cs-CZ"/>
                  </a:p>
                </c:rich>
              </c:tx>
              <c:numFmt formatCode="#,##0&quot; %&quot;;\-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4C5D-4F4D-AFCF-3811EB9B0D29}"/>
                </c:ext>
              </c:extLst>
            </c:dLbl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Workshopy pro rodiče na téma zdravého životního stylu</c:v>
                </c:pt>
                <c:pt idx="1">
                  <c:v>Videa a prezentace pro děti o zdravém stravování a pohybu</c:v>
                </c:pt>
                <c:pt idx="2">
                  <c:v>Jídelníčky a recepty pro děti a jejich rodiče</c:v>
                </c:pt>
                <c:pt idx="3">
                  <c:v>Možnost individuálního přístupu k tréninkovému plánu dítěte</c:v>
                </c:pt>
                <c:pt idx="4">
                  <c:v>Jiné, uveďte...</c:v>
                </c:pt>
              </c:strCache>
            </c:strRef>
          </c:cat>
          <c:val>
            <c:numRef>
              <c:f>Sheet1!$B$2:$B$6</c:f>
              <c:numCache>
                <c:formatCode>0.0</c:formatCode>
                <c:ptCount val="5"/>
                <c:pt idx="0">
                  <c:v>61.764705882352999</c:v>
                </c:pt>
                <c:pt idx="1">
                  <c:v>55.882352941176002</c:v>
                </c:pt>
                <c:pt idx="2">
                  <c:v>51.470588235294002</c:v>
                </c:pt>
                <c:pt idx="3">
                  <c:v>39.705882352941003</c:v>
                </c:pt>
                <c:pt idx="4">
                  <c:v>10.294117647059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746-4816-81A4-F59FE04749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374404320"/>
        <c:axId val="1374387520"/>
      </c:barChart>
      <c:valAx>
        <c:axId val="1374387520"/>
        <c:scaling>
          <c:orientation val="minMax"/>
        </c:scaling>
        <c:delete val="1"/>
        <c:axPos val="t"/>
        <c:numFmt formatCode="0.0" sourceLinked="1"/>
        <c:majorTickMark val="out"/>
        <c:minorTickMark val="none"/>
        <c:tickLblPos val="nextTo"/>
        <c:crossAx val="1374404320"/>
        <c:crosses val="autoZero"/>
        <c:crossBetween val="between"/>
      </c:valAx>
      <c:catAx>
        <c:axId val="1374404320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137438752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cs-CZ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3.4072490024587503E-2"/>
          <c:w val="1"/>
          <c:h val="0.96592750997541266"/>
        </c:manualLayout>
      </c:layout>
      <c:barChart>
        <c:barDir val="col"/>
        <c:grouping val="stacked"/>
        <c:varyColors val="0"/>
        <c:ser>
          <c:idx val="6"/>
          <c:order val="0"/>
          <c:tx>
            <c:strRef>
              <c:f>Sheet1!$A$2</c:f>
              <c:strCache>
                <c:ptCount val="1"/>
                <c:pt idx="0">
                  <c:v>Několikrát denně</c:v>
                </c:pt>
              </c:strCache>
            </c:strRef>
          </c:tx>
          <c:spPr>
            <a:solidFill>
              <a:schemeClr val="tx2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827-43E3-82F6-4989A0D586A8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2827-43E3-82F6-4989A0D586A8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827-43E3-82F6-4989A0D586A8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827-43E3-82F6-4989A0D586A8}"/>
                </c:ext>
              </c:extLst>
            </c:dLbl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Sheet1!$B$1:$J$1</c:f>
              <c:strCache>
                <c:ptCount val="9"/>
                <c:pt idx="0">
                  <c:v>ovoce</c:v>
                </c:pt>
                <c:pt idx="1">
                  <c:v>mléčné výrobky</c:v>
                </c:pt>
                <c:pt idx="2">
                  <c:v>zelenina</c:v>
                </c:pt>
                <c:pt idx="3">
                  <c:v>maso</c:v>
                </c:pt>
                <c:pt idx="4">
                  <c:v>vejce</c:v>
                </c:pt>
                <c:pt idx="5">
                  <c:v>ryby</c:v>
                </c:pt>
                <c:pt idx="6">
                  <c:v>sladkosti</c:v>
                </c:pt>
                <c:pt idx="7">
                  <c:v>slané snacky</c:v>
                </c:pt>
                <c:pt idx="8">
                  <c:v>fastfood</c:v>
                </c:pt>
              </c:strCache>
            </c:strRef>
          </c:cat>
          <c:val>
            <c:numRef>
              <c:f>Sheet1!$B$2:$J$2</c:f>
              <c:numCache>
                <c:formatCode>0.0</c:formatCode>
                <c:ptCount val="9"/>
                <c:pt idx="0">
                  <c:v>20.27027027027</c:v>
                </c:pt>
                <c:pt idx="1">
                  <c:v>16.554054054053999</c:v>
                </c:pt>
                <c:pt idx="2">
                  <c:v>16.554054054053999</c:v>
                </c:pt>
                <c:pt idx="3">
                  <c:v>8.7837837837838002</c:v>
                </c:pt>
                <c:pt idx="4">
                  <c:v>1.3513513513513999</c:v>
                </c:pt>
                <c:pt idx="5">
                  <c:v>0.33783783783783999</c:v>
                </c:pt>
                <c:pt idx="6">
                  <c:v>7.4324324324323996</c:v>
                </c:pt>
                <c:pt idx="7">
                  <c:v>1.6891891891891999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21C-48A8-A297-0135B3126DED}"/>
            </c:ext>
          </c:extLst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1x za den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827-43E3-82F6-4989A0D586A8}"/>
                </c:ext>
              </c:extLst>
            </c:dLbl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Sheet1!$B$1:$J$1</c:f>
              <c:strCache>
                <c:ptCount val="9"/>
                <c:pt idx="0">
                  <c:v>ovoce</c:v>
                </c:pt>
                <c:pt idx="1">
                  <c:v>mléčné výrobky</c:v>
                </c:pt>
                <c:pt idx="2">
                  <c:v>zelenina</c:v>
                </c:pt>
                <c:pt idx="3">
                  <c:v>maso</c:v>
                </c:pt>
                <c:pt idx="4">
                  <c:v>vejce</c:v>
                </c:pt>
                <c:pt idx="5">
                  <c:v>ryby</c:v>
                </c:pt>
                <c:pt idx="6">
                  <c:v>sladkosti</c:v>
                </c:pt>
                <c:pt idx="7">
                  <c:v>slané snacky</c:v>
                </c:pt>
                <c:pt idx="8">
                  <c:v>fastfood</c:v>
                </c:pt>
              </c:strCache>
            </c:strRef>
          </c:cat>
          <c:val>
            <c:numRef>
              <c:f>Sheet1!$B$3:$J$3</c:f>
              <c:numCache>
                <c:formatCode>0.0</c:formatCode>
                <c:ptCount val="9"/>
                <c:pt idx="0">
                  <c:v>38.175675675675997</c:v>
                </c:pt>
                <c:pt idx="1">
                  <c:v>34.459459459458998</c:v>
                </c:pt>
                <c:pt idx="2">
                  <c:v>31.418918918919001</c:v>
                </c:pt>
                <c:pt idx="3">
                  <c:v>31.756756756756999</c:v>
                </c:pt>
                <c:pt idx="4">
                  <c:v>6.4189189189188998</c:v>
                </c:pt>
                <c:pt idx="5">
                  <c:v>3.0405405405404999</c:v>
                </c:pt>
                <c:pt idx="6">
                  <c:v>29.72972972973</c:v>
                </c:pt>
                <c:pt idx="7">
                  <c:v>5.4054054054053999</c:v>
                </c:pt>
                <c:pt idx="8">
                  <c:v>2.0270270270270001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21C-48A8-A297-0135B3126DED}"/>
            </c:ext>
          </c:extLst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Několikrát týdně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Sheet1!$B$1:$J$1</c:f>
              <c:strCache>
                <c:ptCount val="9"/>
                <c:pt idx="0">
                  <c:v>ovoce</c:v>
                </c:pt>
                <c:pt idx="1">
                  <c:v>mléčné výrobky</c:v>
                </c:pt>
                <c:pt idx="2">
                  <c:v>zelenina</c:v>
                </c:pt>
                <c:pt idx="3">
                  <c:v>maso</c:v>
                </c:pt>
                <c:pt idx="4">
                  <c:v>vejce</c:v>
                </c:pt>
                <c:pt idx="5">
                  <c:v>ryby</c:v>
                </c:pt>
                <c:pt idx="6">
                  <c:v>sladkosti</c:v>
                </c:pt>
                <c:pt idx="7">
                  <c:v>slané snacky</c:v>
                </c:pt>
                <c:pt idx="8">
                  <c:v>fastfood</c:v>
                </c:pt>
              </c:strCache>
            </c:strRef>
          </c:cat>
          <c:val>
            <c:numRef>
              <c:f>Sheet1!$B$4:$J$4</c:f>
              <c:numCache>
                <c:formatCode>0.0</c:formatCode>
                <c:ptCount val="9"/>
                <c:pt idx="0">
                  <c:v>31.418918918919001</c:v>
                </c:pt>
                <c:pt idx="1">
                  <c:v>37.162162162161998</c:v>
                </c:pt>
                <c:pt idx="2">
                  <c:v>38.851351351350999</c:v>
                </c:pt>
                <c:pt idx="3">
                  <c:v>50.675675675675997</c:v>
                </c:pt>
                <c:pt idx="4">
                  <c:v>47.297297297297</c:v>
                </c:pt>
                <c:pt idx="5">
                  <c:v>9.1216216216215997</c:v>
                </c:pt>
                <c:pt idx="6">
                  <c:v>39.527027027027003</c:v>
                </c:pt>
                <c:pt idx="7">
                  <c:v>23.986486486486001</c:v>
                </c:pt>
                <c:pt idx="8">
                  <c:v>5.4054054054053999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21C-48A8-A297-0135B3126DED}"/>
            </c:ext>
          </c:extLst>
        </c:ser>
        <c:ser>
          <c:idx val="7"/>
          <c:order val="3"/>
          <c:tx>
            <c:strRef>
              <c:f>Sheet1!$A$5</c:f>
              <c:strCache>
                <c:ptCount val="1"/>
                <c:pt idx="0">
                  <c:v>1x za týden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Sheet1!$B$1:$J$1</c:f>
              <c:strCache>
                <c:ptCount val="9"/>
                <c:pt idx="0">
                  <c:v>ovoce</c:v>
                </c:pt>
                <c:pt idx="1">
                  <c:v>mléčné výrobky</c:v>
                </c:pt>
                <c:pt idx="2">
                  <c:v>zelenina</c:v>
                </c:pt>
                <c:pt idx="3">
                  <c:v>maso</c:v>
                </c:pt>
                <c:pt idx="4">
                  <c:v>vejce</c:v>
                </c:pt>
                <c:pt idx="5">
                  <c:v>ryby</c:v>
                </c:pt>
                <c:pt idx="6">
                  <c:v>sladkosti</c:v>
                </c:pt>
                <c:pt idx="7">
                  <c:v>slané snacky</c:v>
                </c:pt>
                <c:pt idx="8">
                  <c:v>fastfood</c:v>
                </c:pt>
              </c:strCache>
            </c:strRef>
          </c:cat>
          <c:val>
            <c:numRef>
              <c:f>Sheet1!$B$5:$J$5</c:f>
              <c:numCache>
                <c:formatCode>0.0</c:formatCode>
                <c:ptCount val="9"/>
                <c:pt idx="0">
                  <c:v>7.0945945945946001</c:v>
                </c:pt>
                <c:pt idx="1">
                  <c:v>7.4324324324323996</c:v>
                </c:pt>
                <c:pt idx="2">
                  <c:v>8.7837837837838002</c:v>
                </c:pt>
                <c:pt idx="3">
                  <c:v>5.0675675675676004</c:v>
                </c:pt>
                <c:pt idx="4">
                  <c:v>29.054054054053999</c:v>
                </c:pt>
                <c:pt idx="5">
                  <c:v>30.067567567567998</c:v>
                </c:pt>
                <c:pt idx="6">
                  <c:v>15.202702702703</c:v>
                </c:pt>
                <c:pt idx="7">
                  <c:v>36.486486486486001</c:v>
                </c:pt>
                <c:pt idx="8">
                  <c:v>17.567567567567998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21C-48A8-A297-0135B3126DED}"/>
            </c:ext>
          </c:extLst>
        </c:ser>
        <c:ser>
          <c:idx val="8"/>
          <c:order val="4"/>
          <c:tx>
            <c:strRef>
              <c:f>Sheet1!$A$6</c:f>
              <c:strCache>
                <c:ptCount val="1"/>
                <c:pt idx="0">
                  <c:v>1x za čtrnáct dní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2827-43E3-82F6-4989A0D586A8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827-43E3-82F6-4989A0D586A8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2827-43E3-82F6-4989A0D586A8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2827-43E3-82F6-4989A0D586A8}"/>
                </c:ext>
              </c:extLst>
            </c:dLbl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Sheet1!$B$1:$J$1</c:f>
              <c:strCache>
                <c:ptCount val="9"/>
                <c:pt idx="0">
                  <c:v>ovoce</c:v>
                </c:pt>
                <c:pt idx="1">
                  <c:v>mléčné výrobky</c:v>
                </c:pt>
                <c:pt idx="2">
                  <c:v>zelenina</c:v>
                </c:pt>
                <c:pt idx="3">
                  <c:v>maso</c:v>
                </c:pt>
                <c:pt idx="4">
                  <c:v>vejce</c:v>
                </c:pt>
                <c:pt idx="5">
                  <c:v>ryby</c:v>
                </c:pt>
                <c:pt idx="6">
                  <c:v>sladkosti</c:v>
                </c:pt>
                <c:pt idx="7">
                  <c:v>slané snacky</c:v>
                </c:pt>
                <c:pt idx="8">
                  <c:v>fastfood</c:v>
                </c:pt>
              </c:strCache>
            </c:strRef>
          </c:cat>
          <c:val>
            <c:numRef>
              <c:f>Sheet1!$B$6:$J$6</c:f>
              <c:numCache>
                <c:formatCode>0.0</c:formatCode>
                <c:ptCount val="9"/>
                <c:pt idx="0">
                  <c:v>1.3513513513513999</c:v>
                </c:pt>
                <c:pt idx="1">
                  <c:v>1.3513513513513999</c:v>
                </c:pt>
                <c:pt idx="2">
                  <c:v>1.6891891891891999</c:v>
                </c:pt>
                <c:pt idx="3">
                  <c:v>2.3648648648649</c:v>
                </c:pt>
                <c:pt idx="4">
                  <c:v>9.4594594594595005</c:v>
                </c:pt>
                <c:pt idx="5">
                  <c:v>22.972972972973</c:v>
                </c:pt>
                <c:pt idx="6">
                  <c:v>4.3918918918919001</c:v>
                </c:pt>
                <c:pt idx="7">
                  <c:v>16.891891891892001</c:v>
                </c:pt>
                <c:pt idx="8">
                  <c:v>22.297297297297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21C-48A8-A297-0135B3126DED}"/>
            </c:ext>
          </c:extLst>
        </c:ser>
        <c:ser>
          <c:idx val="0"/>
          <c:order val="5"/>
          <c:tx>
            <c:strRef>
              <c:f>Sheet1!$A$7</c:f>
              <c:strCache>
                <c:ptCount val="1"/>
                <c:pt idx="0">
                  <c:v>1x za měsíc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827-43E3-82F6-4989A0D586A8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2827-43E3-82F6-4989A0D586A8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2827-43E3-82F6-4989A0D586A8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2827-43E3-82F6-4989A0D586A8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2827-43E3-82F6-4989A0D586A8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2827-43E3-82F6-4989A0D586A8}"/>
                </c:ext>
              </c:extLst>
            </c:dLbl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Sheet1!$B$1:$J$1</c:f>
              <c:strCache>
                <c:ptCount val="9"/>
                <c:pt idx="0">
                  <c:v>ovoce</c:v>
                </c:pt>
                <c:pt idx="1">
                  <c:v>mléčné výrobky</c:v>
                </c:pt>
                <c:pt idx="2">
                  <c:v>zelenina</c:v>
                </c:pt>
                <c:pt idx="3">
                  <c:v>maso</c:v>
                </c:pt>
                <c:pt idx="4">
                  <c:v>vejce</c:v>
                </c:pt>
                <c:pt idx="5">
                  <c:v>ryby</c:v>
                </c:pt>
                <c:pt idx="6">
                  <c:v>sladkosti</c:v>
                </c:pt>
                <c:pt idx="7">
                  <c:v>slané snacky</c:v>
                </c:pt>
                <c:pt idx="8">
                  <c:v>fastfood</c:v>
                </c:pt>
              </c:strCache>
            </c:strRef>
          </c:cat>
          <c:val>
            <c:numRef>
              <c:f>Sheet1!$B$7:$J$7</c:f>
              <c:numCache>
                <c:formatCode>0.0</c:formatCode>
                <c:ptCount val="9"/>
                <c:pt idx="0">
                  <c:v>0.67567567567567999</c:v>
                </c:pt>
                <c:pt idx="1">
                  <c:v>1.3513513513513999</c:v>
                </c:pt>
                <c:pt idx="2">
                  <c:v>0.67567567567567999</c:v>
                </c:pt>
                <c:pt idx="3">
                  <c:v>0</c:v>
                </c:pt>
                <c:pt idx="4">
                  <c:v>2.3648648648649</c:v>
                </c:pt>
                <c:pt idx="5">
                  <c:v>17.567567567567998</c:v>
                </c:pt>
                <c:pt idx="6">
                  <c:v>1.3513513513513999</c:v>
                </c:pt>
                <c:pt idx="7">
                  <c:v>8.4459459459458994</c:v>
                </c:pt>
                <c:pt idx="8">
                  <c:v>30.067567567567998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B21C-48A8-A297-0135B3126DED}"/>
            </c:ext>
          </c:extLst>
        </c:ser>
        <c:ser>
          <c:idx val="3"/>
          <c:order val="6"/>
          <c:tx>
            <c:strRef>
              <c:f>Sheet1!$A$8</c:f>
              <c:strCache>
                <c:ptCount val="1"/>
                <c:pt idx="0">
                  <c:v>Méně často/výjimečně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827-43E3-82F6-4989A0D586A8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827-43E3-82F6-4989A0D586A8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2827-43E3-82F6-4989A0D586A8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2827-43E3-82F6-4989A0D586A8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2827-43E3-82F6-4989A0D586A8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2827-43E3-82F6-4989A0D586A8}"/>
                </c:ext>
              </c:extLst>
            </c:dLbl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Sheet1!$B$1:$J$1</c:f>
              <c:strCache>
                <c:ptCount val="9"/>
                <c:pt idx="0">
                  <c:v>ovoce</c:v>
                </c:pt>
                <c:pt idx="1">
                  <c:v>mléčné výrobky</c:v>
                </c:pt>
                <c:pt idx="2">
                  <c:v>zelenina</c:v>
                </c:pt>
                <c:pt idx="3">
                  <c:v>maso</c:v>
                </c:pt>
                <c:pt idx="4">
                  <c:v>vejce</c:v>
                </c:pt>
                <c:pt idx="5">
                  <c:v>ryby</c:v>
                </c:pt>
                <c:pt idx="6">
                  <c:v>sladkosti</c:v>
                </c:pt>
                <c:pt idx="7">
                  <c:v>slané snacky</c:v>
                </c:pt>
                <c:pt idx="8">
                  <c:v>fastfood</c:v>
                </c:pt>
              </c:strCache>
            </c:strRef>
          </c:cat>
          <c:val>
            <c:numRef>
              <c:f>Sheet1!$B$8:$J$8</c:f>
              <c:numCache>
                <c:formatCode>0.0</c:formatCode>
                <c:ptCount val="9"/>
                <c:pt idx="0">
                  <c:v>0.67567567567567999</c:v>
                </c:pt>
                <c:pt idx="1">
                  <c:v>1.0135135135135001</c:v>
                </c:pt>
                <c:pt idx="2">
                  <c:v>1.3513513513513999</c:v>
                </c:pt>
                <c:pt idx="3">
                  <c:v>0.33783783783783999</c:v>
                </c:pt>
                <c:pt idx="4">
                  <c:v>2.3648648648649</c:v>
                </c:pt>
                <c:pt idx="5">
                  <c:v>11.486486486485999</c:v>
                </c:pt>
                <c:pt idx="6">
                  <c:v>1.6891891891891999</c:v>
                </c:pt>
                <c:pt idx="7">
                  <c:v>6.4189189189188998</c:v>
                </c:pt>
                <c:pt idx="8">
                  <c:v>21.283783783783999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248-4D47-8BA6-A1F02B425E0F}"/>
            </c:ext>
          </c:extLst>
        </c:ser>
        <c:ser>
          <c:idx val="4"/>
          <c:order val="7"/>
          <c:tx>
            <c:strRef>
              <c:f>Sheet1!$A$9</c:f>
              <c:strCache>
                <c:ptCount val="1"/>
                <c:pt idx="0">
                  <c:v>Nejím tyto potraviny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827-43E3-82F6-4989A0D586A8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827-43E3-82F6-4989A0D586A8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2827-43E3-82F6-4989A0D586A8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827-43E3-82F6-4989A0D586A8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2827-43E3-82F6-4989A0D586A8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2827-43E3-82F6-4989A0D586A8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2827-43E3-82F6-4989A0D586A8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2827-43E3-82F6-4989A0D586A8}"/>
                </c:ext>
              </c:extLst>
            </c:dLbl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Sheet1!$B$1:$J$1</c:f>
              <c:strCache>
                <c:ptCount val="9"/>
                <c:pt idx="0">
                  <c:v>ovoce</c:v>
                </c:pt>
                <c:pt idx="1">
                  <c:v>mléčné výrobky</c:v>
                </c:pt>
                <c:pt idx="2">
                  <c:v>zelenina</c:v>
                </c:pt>
                <c:pt idx="3">
                  <c:v>maso</c:v>
                </c:pt>
                <c:pt idx="4">
                  <c:v>vejce</c:v>
                </c:pt>
                <c:pt idx="5">
                  <c:v>ryby</c:v>
                </c:pt>
                <c:pt idx="6">
                  <c:v>sladkosti</c:v>
                </c:pt>
                <c:pt idx="7">
                  <c:v>slané snacky</c:v>
                </c:pt>
                <c:pt idx="8">
                  <c:v>fastfood</c:v>
                </c:pt>
              </c:strCache>
            </c:strRef>
          </c:cat>
          <c:val>
            <c:numRef>
              <c:f>Sheet1!$B$9:$J$9</c:f>
              <c:numCache>
                <c:formatCode>0.0</c:formatCode>
                <c:ptCount val="9"/>
                <c:pt idx="0">
                  <c:v>0.33783783783783999</c:v>
                </c:pt>
                <c:pt idx="1">
                  <c:v>0.67567567567567999</c:v>
                </c:pt>
                <c:pt idx="2">
                  <c:v>0.67567567567567999</c:v>
                </c:pt>
                <c:pt idx="3">
                  <c:v>1.0135135135135001</c:v>
                </c:pt>
                <c:pt idx="4">
                  <c:v>1.6891891891891999</c:v>
                </c:pt>
                <c:pt idx="5">
                  <c:v>5.4054054054053999</c:v>
                </c:pt>
                <c:pt idx="6">
                  <c:v>0.67567567567567999</c:v>
                </c:pt>
                <c:pt idx="7">
                  <c:v>0.67567567567567999</c:v>
                </c:pt>
                <c:pt idx="8">
                  <c:v>1.3513513513513999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248-4D47-8BA6-A1F02B425E0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227793536"/>
        <c:axId val="228086144"/>
      </c:barChart>
      <c:catAx>
        <c:axId val="227793536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228086144"/>
        <c:crosses val="autoZero"/>
        <c:auto val="0"/>
        <c:lblAlgn val="ctr"/>
        <c:lblOffset val="100"/>
        <c:noMultiLvlLbl val="0"/>
      </c:catAx>
      <c:valAx>
        <c:axId val="228086144"/>
        <c:scaling>
          <c:orientation val="maxMin"/>
          <c:max val="100"/>
          <c:min val="0"/>
        </c:scaling>
        <c:delete val="1"/>
        <c:axPos val="l"/>
        <c:numFmt formatCode="#,##0&quot;%&quot;;\-#,##0" sourceLinked="0"/>
        <c:majorTickMark val="out"/>
        <c:minorTickMark val="none"/>
        <c:tickLblPos val="nextTo"/>
        <c:crossAx val="227793536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3.4072490024587503E-2"/>
          <c:w val="1"/>
          <c:h val="0.96592750997541266"/>
        </c:manualLayout>
      </c:layout>
      <c:barChart>
        <c:barDir val="col"/>
        <c:grouping val="stacked"/>
        <c:varyColors val="0"/>
        <c:ser>
          <c:idx val="6"/>
          <c:order val="0"/>
          <c:tx>
            <c:strRef>
              <c:f>Sheet1!$A$2</c:f>
              <c:strCache>
                <c:ptCount val="1"/>
                <c:pt idx="0">
                  <c:v>Několikrát denně</c:v>
                </c:pt>
              </c:strCache>
            </c:strRef>
          </c:tx>
          <c:spPr>
            <a:solidFill>
              <a:schemeClr val="tx2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827-43E3-82F6-4989A0D586A8}"/>
                </c:ext>
              </c:extLst>
            </c:dLbl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Sheet1!$B$1:$F$1</c:f>
              <c:strCache>
                <c:ptCount val="5"/>
                <c:pt idx="0">
                  <c:v>voda</c:v>
                </c:pt>
                <c:pt idx="1">
                  <c:v>čase</c:v>
                </c:pt>
                <c:pt idx="2">
                  <c:v>šťávy</c:v>
                </c:pt>
                <c:pt idx="3">
                  <c:v>sladké</c:v>
                </c:pt>
                <c:pt idx="4">
                  <c:v>energeťáky</c:v>
                </c:pt>
              </c:strCache>
            </c:strRef>
          </c:cat>
          <c:val>
            <c:numRef>
              <c:f>Sheet1!$B$2:$F$2</c:f>
              <c:numCache>
                <c:formatCode>0.0</c:formatCode>
                <c:ptCount val="5"/>
                <c:pt idx="0">
                  <c:v>70.270270270270004</c:v>
                </c:pt>
                <c:pt idx="1">
                  <c:v>22.297297297297</c:v>
                </c:pt>
                <c:pt idx="2">
                  <c:v>20.945945945946001</c:v>
                </c:pt>
                <c:pt idx="3">
                  <c:v>3.7162162162161998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21C-48A8-A297-0135B3126DED}"/>
            </c:ext>
          </c:extLst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1x za den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827-43E3-82F6-4989A0D586A8}"/>
                </c:ext>
              </c:extLst>
            </c:dLbl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Sheet1!$B$1:$F$1</c:f>
              <c:strCache>
                <c:ptCount val="5"/>
                <c:pt idx="0">
                  <c:v>voda</c:v>
                </c:pt>
                <c:pt idx="1">
                  <c:v>čase</c:v>
                </c:pt>
                <c:pt idx="2">
                  <c:v>šťávy</c:v>
                </c:pt>
                <c:pt idx="3">
                  <c:v>sladké</c:v>
                </c:pt>
                <c:pt idx="4">
                  <c:v>energeťáky</c:v>
                </c:pt>
              </c:strCache>
            </c:strRef>
          </c:cat>
          <c:val>
            <c:numRef>
              <c:f>Sheet1!$B$3:$F$3</c:f>
              <c:numCache>
                <c:formatCode>0.0</c:formatCode>
                <c:ptCount val="5"/>
                <c:pt idx="0">
                  <c:v>12.5</c:v>
                </c:pt>
                <c:pt idx="1">
                  <c:v>28.040540540540999</c:v>
                </c:pt>
                <c:pt idx="2">
                  <c:v>16.891891891892001</c:v>
                </c:pt>
                <c:pt idx="3">
                  <c:v>5.4054054054053999</c:v>
                </c:pt>
                <c:pt idx="4">
                  <c:v>2.0270270270270001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21C-48A8-A297-0135B3126DED}"/>
            </c:ext>
          </c:extLst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Několikrát týdně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Sheet1!$B$1:$F$1</c:f>
              <c:strCache>
                <c:ptCount val="5"/>
                <c:pt idx="0">
                  <c:v>voda</c:v>
                </c:pt>
                <c:pt idx="1">
                  <c:v>čase</c:v>
                </c:pt>
                <c:pt idx="2">
                  <c:v>šťávy</c:v>
                </c:pt>
                <c:pt idx="3">
                  <c:v>sladké</c:v>
                </c:pt>
                <c:pt idx="4">
                  <c:v>energeťáky</c:v>
                </c:pt>
              </c:strCache>
            </c:strRef>
          </c:cat>
          <c:val>
            <c:numRef>
              <c:f>Sheet1!$B$4:$F$4</c:f>
              <c:numCache>
                <c:formatCode>0.0</c:formatCode>
                <c:ptCount val="5"/>
                <c:pt idx="0">
                  <c:v>9.7972972972973</c:v>
                </c:pt>
                <c:pt idx="1">
                  <c:v>25.337837837837998</c:v>
                </c:pt>
                <c:pt idx="2">
                  <c:v>26.013513513513999</c:v>
                </c:pt>
                <c:pt idx="3">
                  <c:v>26.689189189189001</c:v>
                </c:pt>
                <c:pt idx="4">
                  <c:v>2.7027027027027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21C-48A8-A297-0135B3126DED}"/>
            </c:ext>
          </c:extLst>
        </c:ser>
        <c:ser>
          <c:idx val="7"/>
          <c:order val="3"/>
          <c:tx>
            <c:strRef>
              <c:f>Sheet1!$A$5</c:f>
              <c:strCache>
                <c:ptCount val="1"/>
                <c:pt idx="0">
                  <c:v>1x za týden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Sheet1!$B$1:$F$1</c:f>
              <c:strCache>
                <c:ptCount val="5"/>
                <c:pt idx="0">
                  <c:v>voda</c:v>
                </c:pt>
                <c:pt idx="1">
                  <c:v>čase</c:v>
                </c:pt>
                <c:pt idx="2">
                  <c:v>šťávy</c:v>
                </c:pt>
                <c:pt idx="3">
                  <c:v>sladké</c:v>
                </c:pt>
                <c:pt idx="4">
                  <c:v>energeťáky</c:v>
                </c:pt>
              </c:strCache>
            </c:strRef>
          </c:cat>
          <c:val>
            <c:numRef>
              <c:f>Sheet1!$B$5:$F$5</c:f>
              <c:numCache>
                <c:formatCode>0.0</c:formatCode>
                <c:ptCount val="5"/>
                <c:pt idx="0">
                  <c:v>2.7027027027027</c:v>
                </c:pt>
                <c:pt idx="1">
                  <c:v>11.486486486485999</c:v>
                </c:pt>
                <c:pt idx="2">
                  <c:v>11.486486486485999</c:v>
                </c:pt>
                <c:pt idx="3">
                  <c:v>20.945945945946001</c:v>
                </c:pt>
                <c:pt idx="4">
                  <c:v>7.4324324324323996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21C-48A8-A297-0135B3126DED}"/>
            </c:ext>
          </c:extLst>
        </c:ser>
        <c:ser>
          <c:idx val="8"/>
          <c:order val="4"/>
          <c:tx>
            <c:strRef>
              <c:f>Sheet1!$A$6</c:f>
              <c:strCache>
                <c:ptCount val="1"/>
                <c:pt idx="0">
                  <c:v>1x za čtrnáct dní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2827-43E3-82F6-4989A0D586A8}"/>
                </c:ext>
              </c:extLst>
            </c:dLbl>
            <c:dLbl>
              <c:idx val="1"/>
              <c:layout>
                <c:manualLayout>
                  <c:x val="-3.1493446918528282E-17"/>
                  <c:y val="1.4253895550371657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827-43E3-82F6-4989A0D586A8}"/>
                </c:ext>
              </c:extLst>
            </c:dLbl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Sheet1!$B$1:$F$1</c:f>
              <c:strCache>
                <c:ptCount val="5"/>
                <c:pt idx="0">
                  <c:v>voda</c:v>
                </c:pt>
                <c:pt idx="1">
                  <c:v>čase</c:v>
                </c:pt>
                <c:pt idx="2">
                  <c:v>šťávy</c:v>
                </c:pt>
                <c:pt idx="3">
                  <c:v>sladké</c:v>
                </c:pt>
                <c:pt idx="4">
                  <c:v>energeťáky</c:v>
                </c:pt>
              </c:strCache>
            </c:strRef>
          </c:cat>
          <c:val>
            <c:numRef>
              <c:f>Sheet1!$B$6:$F$6</c:f>
              <c:numCache>
                <c:formatCode>0.0</c:formatCode>
                <c:ptCount val="5"/>
                <c:pt idx="0">
                  <c:v>0.67567567567567999</c:v>
                </c:pt>
                <c:pt idx="1">
                  <c:v>4.0540540540540997</c:v>
                </c:pt>
                <c:pt idx="2">
                  <c:v>5.4054054054053999</c:v>
                </c:pt>
                <c:pt idx="3">
                  <c:v>12.5</c:v>
                </c:pt>
                <c:pt idx="4">
                  <c:v>4.0540540540540997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21C-48A8-A297-0135B3126DED}"/>
            </c:ext>
          </c:extLst>
        </c:ser>
        <c:ser>
          <c:idx val="0"/>
          <c:order val="5"/>
          <c:tx>
            <c:strRef>
              <c:f>Sheet1!$A$7</c:f>
              <c:strCache>
                <c:ptCount val="1"/>
                <c:pt idx="0">
                  <c:v>1x za měsíc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827-43E3-82F6-4989A0D586A8}"/>
                </c:ext>
              </c:extLst>
            </c:dLbl>
            <c:dLbl>
              <c:idx val="1"/>
              <c:layout>
                <c:manualLayout>
                  <c:x val="0"/>
                  <c:y val="1.0690982839768949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2827-43E3-82F6-4989A0D586A8}"/>
                </c:ext>
              </c:extLst>
            </c:dLbl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Sheet1!$B$1:$F$1</c:f>
              <c:strCache>
                <c:ptCount val="5"/>
                <c:pt idx="0">
                  <c:v>voda</c:v>
                </c:pt>
                <c:pt idx="1">
                  <c:v>čase</c:v>
                </c:pt>
                <c:pt idx="2">
                  <c:v>šťávy</c:v>
                </c:pt>
                <c:pt idx="3">
                  <c:v>sladké</c:v>
                </c:pt>
                <c:pt idx="4">
                  <c:v>energeťáky</c:v>
                </c:pt>
              </c:strCache>
            </c:strRef>
          </c:cat>
          <c:val>
            <c:numRef>
              <c:f>Sheet1!$B$7:$F$7</c:f>
              <c:numCache>
                <c:formatCode>0.0</c:formatCode>
                <c:ptCount val="5"/>
                <c:pt idx="0">
                  <c:v>0.33783783783783999</c:v>
                </c:pt>
                <c:pt idx="1">
                  <c:v>3.0405405405404999</c:v>
                </c:pt>
                <c:pt idx="2">
                  <c:v>7.4324324324323996</c:v>
                </c:pt>
                <c:pt idx="3">
                  <c:v>16.216216216216001</c:v>
                </c:pt>
                <c:pt idx="4">
                  <c:v>7.0945945945946001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B21C-48A8-A297-0135B3126DED}"/>
            </c:ext>
          </c:extLst>
        </c:ser>
        <c:ser>
          <c:idx val="3"/>
          <c:order val="6"/>
          <c:tx>
            <c:strRef>
              <c:f>Sheet1!$A$8</c:f>
              <c:strCache>
                <c:ptCount val="1"/>
                <c:pt idx="0">
                  <c:v>Méně často/výjimečně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827-43E3-82F6-4989A0D586A8}"/>
                </c:ext>
              </c:extLst>
            </c:dLbl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Sheet1!$B$1:$F$1</c:f>
              <c:strCache>
                <c:ptCount val="5"/>
                <c:pt idx="0">
                  <c:v>voda</c:v>
                </c:pt>
                <c:pt idx="1">
                  <c:v>čase</c:v>
                </c:pt>
                <c:pt idx="2">
                  <c:v>šťávy</c:v>
                </c:pt>
                <c:pt idx="3">
                  <c:v>sladké</c:v>
                </c:pt>
                <c:pt idx="4">
                  <c:v>energeťáky</c:v>
                </c:pt>
              </c:strCache>
            </c:strRef>
          </c:cat>
          <c:val>
            <c:numRef>
              <c:f>Sheet1!$B$8:$F$8</c:f>
              <c:numCache>
                <c:formatCode>0.0</c:formatCode>
                <c:ptCount val="5"/>
                <c:pt idx="0">
                  <c:v>2.3648648648649</c:v>
                </c:pt>
                <c:pt idx="1">
                  <c:v>4.3918918918919001</c:v>
                </c:pt>
                <c:pt idx="2">
                  <c:v>8.1081081081080999</c:v>
                </c:pt>
                <c:pt idx="3">
                  <c:v>10.472972972973</c:v>
                </c:pt>
                <c:pt idx="4">
                  <c:v>11.486486486485999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248-4D47-8BA6-A1F02B425E0F}"/>
            </c:ext>
          </c:extLst>
        </c:ser>
        <c:ser>
          <c:idx val="4"/>
          <c:order val="7"/>
          <c:tx>
            <c:strRef>
              <c:f>Sheet1!$A$9</c:f>
              <c:strCache>
                <c:ptCount val="1"/>
                <c:pt idx="0">
                  <c:v>Nejím tyto potraviny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827-43E3-82F6-4989A0D586A8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827-43E3-82F6-4989A0D586A8}"/>
                </c:ext>
              </c:extLst>
            </c:dLbl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Sheet1!$B$1:$F$1</c:f>
              <c:strCache>
                <c:ptCount val="5"/>
                <c:pt idx="0">
                  <c:v>voda</c:v>
                </c:pt>
                <c:pt idx="1">
                  <c:v>čase</c:v>
                </c:pt>
                <c:pt idx="2">
                  <c:v>šťávy</c:v>
                </c:pt>
                <c:pt idx="3">
                  <c:v>sladké</c:v>
                </c:pt>
                <c:pt idx="4">
                  <c:v>energeťáky</c:v>
                </c:pt>
              </c:strCache>
            </c:strRef>
          </c:cat>
          <c:val>
            <c:numRef>
              <c:f>Sheet1!$B$9:$F$9</c:f>
              <c:numCache>
                <c:formatCode>0.0</c:formatCode>
                <c:ptCount val="5"/>
                <c:pt idx="0">
                  <c:v>1.3513513513513999</c:v>
                </c:pt>
                <c:pt idx="1">
                  <c:v>1.3513513513513999</c:v>
                </c:pt>
                <c:pt idx="2">
                  <c:v>3.7162162162161998</c:v>
                </c:pt>
                <c:pt idx="3">
                  <c:v>4.0540540540540997</c:v>
                </c:pt>
                <c:pt idx="4">
                  <c:v>65.202702702702993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248-4D47-8BA6-A1F02B425E0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50"/>
        <c:overlap val="100"/>
        <c:axId val="227793536"/>
        <c:axId val="228086144"/>
      </c:barChart>
      <c:catAx>
        <c:axId val="227793536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228086144"/>
        <c:crosses val="autoZero"/>
        <c:auto val="0"/>
        <c:lblAlgn val="ctr"/>
        <c:lblOffset val="100"/>
        <c:noMultiLvlLbl val="0"/>
      </c:catAx>
      <c:valAx>
        <c:axId val="228086144"/>
        <c:scaling>
          <c:orientation val="maxMin"/>
          <c:max val="100"/>
          <c:min val="0"/>
        </c:scaling>
        <c:delete val="1"/>
        <c:axPos val="l"/>
        <c:numFmt formatCode="#,##0&quot;%&quot;;\-#,##0" sourceLinked="0"/>
        <c:majorTickMark val="out"/>
        <c:minorTickMark val="none"/>
        <c:tickLblPos val="nextTo"/>
        <c:crossAx val="227793536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3.4072490024587503E-2"/>
          <c:w val="1"/>
          <c:h val="0.96592750997541266"/>
        </c:manualLayout>
      </c:layout>
      <c:barChart>
        <c:barDir val="col"/>
        <c:grouping val="clustered"/>
        <c:varyColors val="0"/>
        <c:ser>
          <c:idx val="6"/>
          <c:order val="0"/>
          <c:tx>
            <c:strRef>
              <c:f>Sheet1!$A$2</c:f>
              <c:strCache>
                <c:ptCount val="1"/>
                <c:pt idx="0">
                  <c:v>Ovoce</c:v>
                </c:pt>
              </c:strCache>
            </c:strRef>
          </c:tx>
          <c:spPr>
            <a:solidFill>
              <a:srgbClr val="2DB574"/>
            </a:solidFill>
            <a:ln>
              <a:noFill/>
            </a:ln>
            <a:effectLst/>
          </c:spPr>
          <c:invertIfNegative val="0"/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ne/zdravé</c:v>
                </c:pt>
              </c:strCache>
            </c:strRef>
          </c:cat>
          <c:val>
            <c:numRef>
              <c:f>Sheet1!$B$2</c:f>
              <c:numCache>
                <c:formatCode>0.0</c:formatCode>
                <c:ptCount val="1"/>
                <c:pt idx="0">
                  <c:v>95.945945945945994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DE-4B0E-AA14-49F67A6EC323}"/>
            </c:ext>
          </c:extLst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Zelenina</c:v>
                </c:pt>
              </c:strCache>
            </c:strRef>
          </c:tx>
          <c:spPr>
            <a:solidFill>
              <a:srgbClr val="2DB574"/>
            </a:solidFill>
            <a:ln>
              <a:noFill/>
            </a:ln>
            <a:effectLst/>
          </c:spPr>
          <c:invertIfNegative val="0"/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ne/zdravé</c:v>
                </c:pt>
              </c:strCache>
            </c:strRef>
          </c:cat>
          <c:val>
            <c:numRef>
              <c:f>Sheet1!$B$3</c:f>
              <c:numCache>
                <c:formatCode>0.0</c:formatCode>
                <c:ptCount val="1"/>
                <c:pt idx="0">
                  <c:v>95.608108108107999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DE-4B0E-AA14-49F67A6EC323}"/>
            </c:ext>
          </c:extLst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Ryby</c:v>
                </c:pt>
              </c:strCache>
            </c:strRef>
          </c:tx>
          <c:spPr>
            <a:solidFill>
              <a:srgbClr val="2DB574"/>
            </a:solidFill>
            <a:ln>
              <a:noFill/>
            </a:ln>
            <a:effectLst/>
          </c:spPr>
          <c:invertIfNegative val="0"/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ne/zdravé</c:v>
                </c:pt>
              </c:strCache>
            </c:strRef>
          </c:cat>
          <c:val>
            <c:numRef>
              <c:f>Sheet1!$B$4</c:f>
              <c:numCache>
                <c:formatCode>0.0</c:formatCode>
                <c:ptCount val="1"/>
                <c:pt idx="0">
                  <c:v>86.148648648649001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7DE-4B0E-AA14-49F67A6EC323}"/>
            </c:ext>
          </c:extLst>
        </c:ser>
        <c:ser>
          <c:idx val="7"/>
          <c:order val="3"/>
          <c:tx>
            <c:strRef>
              <c:f>Sheet1!$A$5</c:f>
              <c:strCache>
                <c:ptCount val="1"/>
                <c:pt idx="0">
                  <c:v>Mléčné výrobky</c:v>
                </c:pt>
              </c:strCache>
            </c:strRef>
          </c:tx>
          <c:spPr>
            <a:solidFill>
              <a:srgbClr val="2DB574"/>
            </a:solidFill>
            <a:ln>
              <a:noFill/>
            </a:ln>
            <a:effectLst/>
          </c:spPr>
          <c:invertIfNegative val="0"/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ne/zdravé</c:v>
                </c:pt>
              </c:strCache>
            </c:strRef>
          </c:cat>
          <c:val>
            <c:numRef>
              <c:f>Sheet1!$B$5</c:f>
              <c:numCache>
                <c:formatCode>0.0</c:formatCode>
                <c:ptCount val="1"/>
                <c:pt idx="0">
                  <c:v>80.743243243243001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7DE-4B0E-AA14-49F67A6EC323}"/>
            </c:ext>
          </c:extLst>
        </c:ser>
        <c:ser>
          <c:idx val="8"/>
          <c:order val="4"/>
          <c:tx>
            <c:strRef>
              <c:f>Sheet1!$A$6</c:f>
              <c:strCache>
                <c:ptCount val="1"/>
                <c:pt idx="0">
                  <c:v>Vejce</c:v>
                </c:pt>
              </c:strCache>
            </c:strRef>
          </c:tx>
          <c:spPr>
            <a:solidFill>
              <a:srgbClr val="2DB574"/>
            </a:solidFill>
            <a:ln>
              <a:noFill/>
            </a:ln>
            <a:effectLst/>
          </c:spPr>
          <c:invertIfNegative val="0"/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ne/zdravé</c:v>
                </c:pt>
              </c:strCache>
            </c:strRef>
          </c:cat>
          <c:val>
            <c:numRef>
              <c:f>Sheet1!$B$6</c:f>
              <c:numCache>
                <c:formatCode>0.0</c:formatCode>
                <c:ptCount val="1"/>
                <c:pt idx="0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7DE-4B0E-AA14-49F67A6EC323}"/>
            </c:ext>
          </c:extLst>
        </c:ser>
        <c:ser>
          <c:idx val="0"/>
          <c:order val="5"/>
          <c:tx>
            <c:strRef>
              <c:f>Sheet1!$A$7</c:f>
              <c:strCache>
                <c:ptCount val="1"/>
                <c:pt idx="0">
                  <c:v>Maso</c:v>
                </c:pt>
              </c:strCache>
            </c:strRef>
          </c:tx>
          <c:spPr>
            <a:solidFill>
              <a:srgbClr val="2DB574"/>
            </a:solidFill>
            <a:ln>
              <a:noFill/>
            </a:ln>
            <a:effectLst/>
          </c:spPr>
          <c:invertIfNegative val="0"/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ne/zdravé</c:v>
                </c:pt>
              </c:strCache>
            </c:strRef>
          </c:cat>
          <c:val>
            <c:numRef>
              <c:f>Sheet1!$B$7</c:f>
              <c:numCache>
                <c:formatCode>0.0</c:formatCode>
                <c:ptCount val="1"/>
                <c:pt idx="0">
                  <c:v>70.945945945945994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7DE-4B0E-AA14-49F67A6EC323}"/>
            </c:ext>
          </c:extLst>
        </c:ser>
        <c:ser>
          <c:idx val="3"/>
          <c:order val="6"/>
          <c:tx>
            <c:strRef>
              <c:f>Sheet1!$A$8</c:f>
              <c:strCache>
                <c:ptCount val="1"/>
                <c:pt idx="0">
                  <c:v>Fast food (burgery, hranolky atp.)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ne/zdravé</c:v>
                </c:pt>
              </c:strCache>
            </c:strRef>
          </c:cat>
          <c:val>
            <c:numRef>
              <c:f>Sheet1!$B$8</c:f>
              <c:numCache>
                <c:formatCode>0.0</c:formatCode>
                <c:ptCount val="1"/>
                <c:pt idx="0">
                  <c:v>1.6891891891891999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07DE-4B0E-AA14-49F67A6EC323}"/>
            </c:ext>
          </c:extLst>
        </c:ser>
        <c:ser>
          <c:idx val="4"/>
          <c:order val="7"/>
          <c:tx>
            <c:strRef>
              <c:f>Sheet1!$A$9</c:f>
              <c:strCache>
                <c:ptCount val="1"/>
                <c:pt idx="0">
                  <c:v>Sladkosti (bonbony, čokolády atp.)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ne/zdravé</c:v>
                </c:pt>
              </c:strCache>
            </c:strRef>
          </c:cat>
          <c:val>
            <c:numRef>
              <c:f>Sheet1!$B$9</c:f>
              <c:numCache>
                <c:formatCode>0.0</c:formatCode>
                <c:ptCount val="1"/>
                <c:pt idx="0">
                  <c:v>1.3513513513513999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07DE-4B0E-AA14-49F67A6EC323}"/>
            </c:ext>
          </c:extLst>
        </c:ser>
        <c:ser>
          <c:idx val="5"/>
          <c:order val="8"/>
          <c:tx>
            <c:strRef>
              <c:f>Sheet1!$A$10</c:f>
              <c:strCache>
                <c:ptCount val="1"/>
                <c:pt idx="0">
                  <c:v>Slané snacky (brambůrky, slané tyčinky atp.)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numFmt formatCode="#,##0&quot; %&quot;;\-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9ED0-4C3A-AFCF-EB0805672259}"/>
                </c:ext>
              </c:extLst>
            </c:dLbl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ne/zdravé</c:v>
                </c:pt>
              </c:strCache>
            </c:strRef>
          </c:cat>
          <c:val>
            <c:numRef>
              <c:f>Sheet1!$B$10</c:f>
              <c:numCache>
                <c:formatCode>0.0</c:formatCode>
                <c:ptCount val="1"/>
                <c:pt idx="0">
                  <c:v>1.0135135135135001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07DE-4B0E-AA14-49F67A6EC32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0"/>
        <c:overlap val="-45"/>
        <c:axId val="227793536"/>
        <c:axId val="228086144"/>
      </c:barChart>
      <c:catAx>
        <c:axId val="22779353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28086144"/>
        <c:crosses val="autoZero"/>
        <c:auto val="0"/>
        <c:lblAlgn val="ctr"/>
        <c:lblOffset val="100"/>
        <c:noMultiLvlLbl val="0"/>
      </c:catAx>
      <c:valAx>
        <c:axId val="228086144"/>
        <c:scaling>
          <c:orientation val="minMax"/>
          <c:max val="100"/>
          <c:min val="0"/>
        </c:scaling>
        <c:delete val="1"/>
        <c:axPos val="l"/>
        <c:numFmt formatCode="#,##0&quot;%&quot;;\-#,##0" sourceLinked="0"/>
        <c:majorTickMark val="out"/>
        <c:minorTickMark val="none"/>
        <c:tickLblPos val="nextTo"/>
        <c:crossAx val="227793536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3.4072490024587503E-2"/>
          <c:w val="1"/>
          <c:h val="0.96592750997541266"/>
        </c:manualLayout>
      </c:layout>
      <c:barChart>
        <c:barDir val="col"/>
        <c:grouping val="clustered"/>
        <c:varyColors val="0"/>
        <c:ser>
          <c:idx val="6"/>
          <c:order val="0"/>
          <c:tx>
            <c:strRef>
              <c:f>Sheet1!$A$2</c:f>
              <c:strCache>
                <c:ptCount val="1"/>
                <c:pt idx="0">
                  <c:v>Voda</c:v>
                </c:pt>
              </c:strCache>
            </c:strRef>
          </c:tx>
          <c:spPr>
            <a:solidFill>
              <a:srgbClr val="2DB574"/>
            </a:solidFill>
            <a:ln>
              <a:noFill/>
            </a:ln>
            <a:effectLst/>
          </c:spPr>
          <c:invertIfNegative val="0"/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ne/zdravé</c:v>
                </c:pt>
              </c:strCache>
            </c:strRef>
          </c:cat>
          <c:val>
            <c:numRef>
              <c:f>Sheet1!$B$2</c:f>
              <c:numCache>
                <c:formatCode>0.0</c:formatCode>
                <c:ptCount val="1"/>
                <c:pt idx="0">
                  <c:v>83.445945945945994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F6-48CC-969A-2B6728DE0A73}"/>
            </c:ext>
          </c:extLst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Čaje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2DB57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D1F6-48CC-969A-2B6728DE0A73}"/>
              </c:ext>
            </c:extLst>
          </c:dPt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ne/zdravé</c:v>
                </c:pt>
              </c:strCache>
            </c:strRef>
          </c:cat>
          <c:val>
            <c:numRef>
              <c:f>Sheet1!$B$3</c:f>
              <c:numCache>
                <c:formatCode>0.0</c:formatCode>
                <c:ptCount val="1"/>
                <c:pt idx="0">
                  <c:v>62.837837837838002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F6-48CC-969A-2B6728DE0A73}"/>
            </c:ext>
          </c:extLst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Šťávy a ochucené vody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ne/zdravé</c:v>
                </c:pt>
              </c:strCache>
            </c:strRef>
          </c:cat>
          <c:val>
            <c:numRef>
              <c:f>Sheet1!$B$4</c:f>
              <c:numCache>
                <c:formatCode>0.0</c:formatCode>
                <c:ptCount val="1"/>
                <c:pt idx="0">
                  <c:v>15.878378378378001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1F6-48CC-969A-2B6728DE0A73}"/>
            </c:ext>
          </c:extLst>
        </c:ser>
        <c:ser>
          <c:idx val="7"/>
          <c:order val="3"/>
          <c:tx>
            <c:strRef>
              <c:f>Sheet1!$A$5</c:f>
              <c:strCache>
                <c:ptCount val="1"/>
                <c:pt idx="0">
                  <c:v>Energetické drinky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ne/zdravé</c:v>
                </c:pt>
              </c:strCache>
            </c:strRef>
          </c:cat>
          <c:val>
            <c:numRef>
              <c:f>Sheet1!$B$5</c:f>
              <c:numCache>
                <c:formatCode>0.0</c:formatCode>
                <c:ptCount val="1"/>
                <c:pt idx="0">
                  <c:v>2.0270270270270001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1F6-48CC-969A-2B6728DE0A73}"/>
            </c:ext>
          </c:extLst>
        </c:ser>
        <c:ser>
          <c:idx val="8"/>
          <c:order val="4"/>
          <c:tx>
            <c:strRef>
              <c:f>Sheet1!$A$6</c:f>
              <c:strCache>
                <c:ptCount val="1"/>
                <c:pt idx="0">
                  <c:v>Sladké nápoje (kolové nápoje, malinovka, džusy atp.)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ne/zdravé</c:v>
                </c:pt>
              </c:strCache>
            </c:strRef>
          </c:cat>
          <c:val>
            <c:numRef>
              <c:f>Sheet1!$B$6</c:f>
              <c:numCache>
                <c:formatCode>0.0</c:formatCode>
                <c:ptCount val="1"/>
                <c:pt idx="0">
                  <c:v>1.6891891891891999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1F6-48CC-969A-2B6728DE0A7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0"/>
        <c:overlap val="-45"/>
        <c:axId val="227793536"/>
        <c:axId val="228086144"/>
      </c:barChart>
      <c:catAx>
        <c:axId val="22779353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28086144"/>
        <c:crosses val="autoZero"/>
        <c:auto val="0"/>
        <c:lblAlgn val="ctr"/>
        <c:lblOffset val="100"/>
        <c:noMultiLvlLbl val="0"/>
      </c:catAx>
      <c:valAx>
        <c:axId val="228086144"/>
        <c:scaling>
          <c:orientation val="minMax"/>
          <c:max val="100"/>
          <c:min val="0"/>
        </c:scaling>
        <c:delete val="1"/>
        <c:axPos val="l"/>
        <c:numFmt formatCode="#,##0&quot;%&quot;;\-#,##0" sourceLinked="0"/>
        <c:majorTickMark val="out"/>
        <c:minorTickMark val="none"/>
        <c:tickLblPos val="nextTo"/>
        <c:crossAx val="227793536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List1!$A$2</c:f>
              <c:strCache>
                <c:ptCount val="1"/>
                <c:pt idx="0">
                  <c:v>Často se nenajím, i když jsem hladový/á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List1!$B$1:$E$1</c:f>
              <c:strCache>
                <c:ptCount val="4"/>
                <c:pt idx="0">
                  <c:v>7-10 let</c:v>
                </c:pt>
                <c:pt idx="1">
                  <c:v>11-14 let</c:v>
                </c:pt>
                <c:pt idx="2">
                  <c:v>Dívky</c:v>
                </c:pt>
                <c:pt idx="3">
                  <c:v>Chlapci</c:v>
                </c:pt>
              </c:strCache>
            </c:strRef>
          </c:cat>
          <c:val>
            <c:numRef>
              <c:f>List1!$B$2:$E$2</c:f>
              <c:numCache>
                <c:formatCode>0.0</c:formatCode>
                <c:ptCount val="4"/>
                <c:pt idx="0">
                  <c:v>5.2941176470588003</c:v>
                </c:pt>
                <c:pt idx="1">
                  <c:v>4.7619047619048001</c:v>
                </c:pt>
                <c:pt idx="2" formatCode="General">
                  <c:v>3.9</c:v>
                </c:pt>
                <c:pt idx="3" formatCode="General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52-4FA7-9D3E-CEB532F31B7E}"/>
            </c:ext>
          </c:extLst>
        </c:ser>
        <c:ser>
          <c:idx val="1"/>
          <c:order val="1"/>
          <c:tx>
            <c:strRef>
              <c:f>List1!$A$3</c:f>
              <c:strCache>
                <c:ptCount val="1"/>
                <c:pt idx="0">
                  <c:v>Jdu se najíst až poté, co se cítím hladový/á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List1!$B$1:$E$1</c:f>
              <c:strCache>
                <c:ptCount val="4"/>
                <c:pt idx="0">
                  <c:v>7-10 let</c:v>
                </c:pt>
                <c:pt idx="1">
                  <c:v>11-14 let</c:v>
                </c:pt>
                <c:pt idx="2">
                  <c:v>Dívky</c:v>
                </c:pt>
                <c:pt idx="3">
                  <c:v>Chlapci</c:v>
                </c:pt>
              </c:strCache>
            </c:strRef>
          </c:cat>
          <c:val>
            <c:numRef>
              <c:f>List1!$B$3:$E$3</c:f>
              <c:numCache>
                <c:formatCode>0.0</c:formatCode>
                <c:ptCount val="4"/>
                <c:pt idx="0">
                  <c:v>45.294117647058997</c:v>
                </c:pt>
                <c:pt idx="1">
                  <c:v>30.952380952380999</c:v>
                </c:pt>
                <c:pt idx="2" formatCode="General">
                  <c:v>33.9</c:v>
                </c:pt>
                <c:pt idx="3" formatCode="General">
                  <c:v>42.9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E52-4FA7-9D3E-CEB532F31B7E}"/>
            </c:ext>
          </c:extLst>
        </c:ser>
        <c:ser>
          <c:idx val="2"/>
          <c:order val="2"/>
          <c:tx>
            <c:strRef>
              <c:f>List1!$A$4</c:f>
              <c:strCache>
                <c:ptCount val="1"/>
                <c:pt idx="0">
                  <c:v>Jím pravidelně a nečekám na pocit hladu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List1!$B$1:$E$1</c:f>
              <c:strCache>
                <c:ptCount val="4"/>
                <c:pt idx="0">
                  <c:v>7-10 let</c:v>
                </c:pt>
                <c:pt idx="1">
                  <c:v>11-14 let</c:v>
                </c:pt>
                <c:pt idx="2">
                  <c:v>Dívky</c:v>
                </c:pt>
                <c:pt idx="3">
                  <c:v>Chlapci</c:v>
                </c:pt>
              </c:strCache>
            </c:strRef>
          </c:cat>
          <c:val>
            <c:numRef>
              <c:f>List1!$B$4:$E$4</c:f>
              <c:numCache>
                <c:formatCode>0.0</c:formatCode>
                <c:ptCount val="4"/>
                <c:pt idx="0">
                  <c:v>36.470588235294002</c:v>
                </c:pt>
                <c:pt idx="1">
                  <c:v>51.587301587302001</c:v>
                </c:pt>
                <c:pt idx="2" formatCode="General">
                  <c:v>50.4</c:v>
                </c:pt>
                <c:pt idx="3" formatCode="General">
                  <c:v>37.5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E52-4FA7-9D3E-CEB532F31B7E}"/>
            </c:ext>
          </c:extLst>
        </c:ser>
        <c:ser>
          <c:idx val="3"/>
          <c:order val="3"/>
          <c:tx>
            <c:strRef>
              <c:f>List1!$A$5</c:f>
              <c:strCache>
                <c:ptCount val="1"/>
                <c:pt idx="0">
                  <c:v>Často jím, i když nejsem hladový/á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List1!$B$1:$E$1</c:f>
              <c:strCache>
                <c:ptCount val="4"/>
                <c:pt idx="0">
                  <c:v>7-10 let</c:v>
                </c:pt>
                <c:pt idx="1">
                  <c:v>11-14 let</c:v>
                </c:pt>
                <c:pt idx="2">
                  <c:v>Dívky</c:v>
                </c:pt>
                <c:pt idx="3">
                  <c:v>Chlapci</c:v>
                </c:pt>
              </c:strCache>
            </c:strRef>
          </c:cat>
          <c:val>
            <c:numRef>
              <c:f>List1!$B$5:$E$5</c:f>
              <c:numCache>
                <c:formatCode>0.0</c:formatCode>
                <c:ptCount val="4"/>
                <c:pt idx="0">
                  <c:v>12.941176470587999</c:v>
                </c:pt>
                <c:pt idx="1">
                  <c:v>12.698412698413</c:v>
                </c:pt>
                <c:pt idx="2" formatCode="General">
                  <c:v>11.8</c:v>
                </c:pt>
                <c:pt idx="3" formatCode="General">
                  <c:v>13.7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E52-4FA7-9D3E-CEB532F31B7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541788048"/>
        <c:axId val="1548922032"/>
      </c:barChart>
      <c:catAx>
        <c:axId val="1541788048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8922032"/>
        <c:crosses val="autoZero"/>
        <c:auto val="1"/>
        <c:lblAlgn val="ctr"/>
        <c:lblOffset val="100"/>
        <c:noMultiLvlLbl val="0"/>
      </c:catAx>
      <c:valAx>
        <c:axId val="1548922032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1541788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stravovací návyky</c:v>
                </c:pt>
              </c:strCache>
            </c:strRef>
          </c:tx>
          <c:spPr>
            <a:ln w="19050"/>
          </c:spPr>
          <c:dPt>
            <c:idx val="0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D77-4A75-B39D-18D871486793}"/>
              </c:ext>
            </c:extLst>
          </c:dPt>
          <c:dPt>
            <c:idx val="1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D77-4A75-B39D-18D871486793}"/>
              </c:ext>
            </c:extLst>
          </c:dPt>
          <c:dPt>
            <c:idx val="2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D77-4A75-B39D-18D871486793}"/>
              </c:ext>
            </c:extLst>
          </c:dPt>
          <c:dPt>
            <c:idx val="3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D77-4A75-B39D-18D871486793}"/>
              </c:ext>
            </c:extLst>
          </c:dPt>
          <c:dLbls>
            <c:dLbl>
              <c:idx val="0"/>
              <c:layout>
                <c:manualLayout>
                  <c:x val="7.0980633537996884E-2"/>
                  <c:y val="-0.15516861645604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D77-4A75-B39D-18D871486793}"/>
                </c:ext>
              </c:extLst>
            </c:dLbl>
            <c:dLbl>
              <c:idx val="2"/>
              <c:numFmt formatCode="#,##0&quot; %&quot;;\-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5-3D77-4A75-B39D-18D871486793}"/>
                </c:ext>
              </c:extLst>
            </c:dLbl>
            <c:dLbl>
              <c:idx val="3"/>
              <c:numFmt formatCode="#,##0&quot; %&quot;;\-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7-3D77-4A75-B39D-18D871486793}"/>
                </c:ext>
              </c:extLst>
            </c:dLbl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Sheet1!$A$2:$A$5</c:f>
              <c:strCache>
                <c:ptCount val="4"/>
                <c:pt idx="0">
                  <c:v>Často se nenajím, i když jsem hladový/á</c:v>
                </c:pt>
                <c:pt idx="1">
                  <c:v>Jdu se najíst až poté, co se cítím hladový/á</c:v>
                </c:pt>
                <c:pt idx="2">
                  <c:v>Jím pravidelně a nečekám na pocit hladu</c:v>
                </c:pt>
                <c:pt idx="3">
                  <c:v>Často jím, i když nejsem hladový/á</c:v>
                </c:pt>
              </c:strCache>
            </c:strRef>
          </c:cat>
          <c:val>
            <c:numRef>
              <c:f>Sheet1!$B$2:$B$5</c:f>
              <c:numCache>
                <c:formatCode>0.0</c:formatCode>
                <c:ptCount val="4"/>
                <c:pt idx="0">
                  <c:v>5.0675675675676004</c:v>
                </c:pt>
                <c:pt idx="1">
                  <c:v>39.189189189189001</c:v>
                </c:pt>
                <c:pt idx="2">
                  <c:v>42.905405405404998</c:v>
                </c:pt>
                <c:pt idx="3">
                  <c:v>12.837837837838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D77-4A75-B39D-18D8714867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0"/>
        <c:holeSize val="4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cs-CZ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stravovací návyky</c:v>
                </c:pt>
              </c:strCache>
            </c:strRef>
          </c:tx>
          <c:spPr>
            <a:ln w="19050"/>
          </c:spPr>
          <c:dPt>
            <c:idx val="0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746-4816-81A4-F59FE047492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746-4816-81A4-F59FE0474924}"/>
              </c:ext>
            </c:extLst>
          </c:dPt>
          <c:dPt>
            <c:idx val="2"/>
            <c:bubble3D val="0"/>
            <c:spPr>
              <a:solidFill>
                <a:srgbClr val="2DB57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746-4816-81A4-F59FE0474924}"/>
              </c:ext>
            </c:extLst>
          </c:dPt>
          <c:dPt>
            <c:idx val="3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746-4816-81A4-F59FE0474924}"/>
              </c:ext>
            </c:extLst>
          </c:dPt>
          <c:dLbls>
            <c:dLbl>
              <c:idx val="0"/>
              <c:layout>
                <c:manualLayout>
                  <c:x val="9.2583435049561291E-2"/>
                  <c:y val="-0.142918462525300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746-4816-81A4-F59FE0474924}"/>
                </c:ext>
              </c:extLst>
            </c:dLbl>
            <c:dLbl>
              <c:idx val="2"/>
              <c:numFmt formatCode="#\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F746-4816-81A4-F59FE0474924}"/>
                </c:ext>
              </c:extLst>
            </c:dLbl>
            <c:dLbl>
              <c:idx val="3"/>
              <c:numFmt formatCode="#\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F746-4816-81A4-F59FE0474924}"/>
                </c:ext>
              </c:extLst>
            </c:dLbl>
            <c:numFmt formatCode="#\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Jíst je pro mě stresující, např. protože mě rodina nutí jíst více, než bych chtěl/a</c:v>
                </c:pt>
                <c:pt idx="1">
                  <c:v>U jídla se nudím, radši bych dělal/a něco jiného</c:v>
                </c:pt>
                <c:pt idx="2">
                  <c:v>Na jídlo se těším, je to pro mě příjemně strávený čas</c:v>
                </c:pt>
                <c:pt idx="3">
                  <c:v>Jídlo je pro mě každodenní povinnost, nevyvolává ve mě žádné pocity</c:v>
                </c:pt>
              </c:strCache>
            </c:strRef>
          </c:cat>
          <c:val>
            <c:numRef>
              <c:f>Sheet1!$B$2:$B$5</c:f>
              <c:numCache>
                <c:formatCode>0.0</c:formatCode>
                <c:ptCount val="4"/>
                <c:pt idx="0">
                  <c:v>2.7027027027027</c:v>
                </c:pt>
                <c:pt idx="1">
                  <c:v>19.256756756756999</c:v>
                </c:pt>
                <c:pt idx="2">
                  <c:v>53.040540540541002</c:v>
                </c:pt>
                <c:pt idx="3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746-4816-81A4-F59FE04749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6"/>
        <c:holeSize val="4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cs-CZ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List1!$A$2</c:f>
              <c:strCache>
                <c:ptCount val="1"/>
                <c:pt idx="0">
                  <c:v>Jíst je pro mě stresující, např. protože mě rodina nutí jíst více, než bych chtěl/a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C08-4DF5-AEB6-9763AB42D376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C08-4DF5-AEB6-9763AB42D376}"/>
                </c:ext>
              </c:extLst>
            </c:dLbl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List1!$B$1:$E$1</c:f>
              <c:strCache>
                <c:ptCount val="4"/>
                <c:pt idx="0">
                  <c:v>7-10 let</c:v>
                </c:pt>
                <c:pt idx="1">
                  <c:v>11-14 let</c:v>
                </c:pt>
                <c:pt idx="2">
                  <c:v>dívky</c:v>
                </c:pt>
                <c:pt idx="3">
                  <c:v>chlapci</c:v>
                </c:pt>
              </c:strCache>
            </c:strRef>
          </c:cat>
          <c:val>
            <c:numRef>
              <c:f>List1!$B$2:$E$2</c:f>
              <c:numCache>
                <c:formatCode>0.0</c:formatCode>
                <c:ptCount val="4"/>
                <c:pt idx="0">
                  <c:v>4.1176470588234997</c:v>
                </c:pt>
                <c:pt idx="1">
                  <c:v>0.79365079365079005</c:v>
                </c:pt>
                <c:pt idx="2" formatCode="General">
                  <c:v>2.4</c:v>
                </c:pt>
                <c:pt idx="3" formatCode="General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08-4DF5-AEB6-9763AB42D376}"/>
            </c:ext>
          </c:extLst>
        </c:ser>
        <c:ser>
          <c:idx val="1"/>
          <c:order val="1"/>
          <c:tx>
            <c:strRef>
              <c:f>List1!$A$3</c:f>
              <c:strCache>
                <c:ptCount val="1"/>
                <c:pt idx="0">
                  <c:v>U jídla se nudím, radši bych dělal/a něco jiného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List1!$B$1:$E$1</c:f>
              <c:strCache>
                <c:ptCount val="4"/>
                <c:pt idx="0">
                  <c:v>7-10 let</c:v>
                </c:pt>
                <c:pt idx="1">
                  <c:v>11-14 let</c:v>
                </c:pt>
                <c:pt idx="2">
                  <c:v>dívky</c:v>
                </c:pt>
                <c:pt idx="3">
                  <c:v>chlapci</c:v>
                </c:pt>
              </c:strCache>
            </c:strRef>
          </c:cat>
          <c:val>
            <c:numRef>
              <c:f>List1!$B$3:$E$3</c:f>
              <c:numCache>
                <c:formatCode>0.0</c:formatCode>
                <c:ptCount val="4"/>
                <c:pt idx="0">
                  <c:v>22.941176470588001</c:v>
                </c:pt>
                <c:pt idx="1">
                  <c:v>14.285714285714</c:v>
                </c:pt>
                <c:pt idx="2" formatCode="General">
                  <c:v>17.3</c:v>
                </c:pt>
                <c:pt idx="3" formatCode="General">
                  <c:v>20.8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08-4DF5-AEB6-9763AB42D376}"/>
            </c:ext>
          </c:extLst>
        </c:ser>
        <c:ser>
          <c:idx val="2"/>
          <c:order val="2"/>
          <c:tx>
            <c:strRef>
              <c:f>List1!$A$4</c:f>
              <c:strCache>
                <c:ptCount val="1"/>
                <c:pt idx="0">
                  <c:v>Na jídlo se těším, je to pro mě příjemně strávený čas</c:v>
                </c:pt>
              </c:strCache>
            </c:strRef>
          </c:tx>
          <c:spPr>
            <a:solidFill>
              <a:srgbClr val="2DB574"/>
            </a:solidFill>
            <a:ln>
              <a:noFill/>
            </a:ln>
            <a:effectLst/>
          </c:spPr>
          <c:invertIfNegative val="0"/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List1!$B$1:$E$1</c:f>
              <c:strCache>
                <c:ptCount val="4"/>
                <c:pt idx="0">
                  <c:v>7-10 let</c:v>
                </c:pt>
                <c:pt idx="1">
                  <c:v>11-14 let</c:v>
                </c:pt>
                <c:pt idx="2">
                  <c:v>dívky</c:v>
                </c:pt>
                <c:pt idx="3">
                  <c:v>chlapci</c:v>
                </c:pt>
              </c:strCache>
            </c:strRef>
          </c:cat>
          <c:val>
            <c:numRef>
              <c:f>List1!$B$4:$E$4</c:f>
              <c:numCache>
                <c:formatCode>0.0</c:formatCode>
                <c:ptCount val="4"/>
                <c:pt idx="0">
                  <c:v>51.176470588234999</c:v>
                </c:pt>
                <c:pt idx="1">
                  <c:v>55.555555555555998</c:v>
                </c:pt>
                <c:pt idx="2" formatCode="General">
                  <c:v>52</c:v>
                </c:pt>
                <c:pt idx="3" formatCode="General">
                  <c:v>54.2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C08-4DF5-AEB6-9763AB42D376}"/>
            </c:ext>
          </c:extLst>
        </c:ser>
        <c:ser>
          <c:idx val="3"/>
          <c:order val="3"/>
          <c:tx>
            <c:strRef>
              <c:f>List1!$A$5</c:f>
              <c:strCache>
                <c:ptCount val="1"/>
                <c:pt idx="0">
                  <c:v>Jídlo je pro mě každodenní povinnost, nevyvolává ve mě žádné pocity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List1!$B$1:$E$1</c:f>
              <c:strCache>
                <c:ptCount val="4"/>
                <c:pt idx="0">
                  <c:v>7-10 let</c:v>
                </c:pt>
                <c:pt idx="1">
                  <c:v>11-14 let</c:v>
                </c:pt>
                <c:pt idx="2">
                  <c:v>dívky</c:v>
                </c:pt>
                <c:pt idx="3">
                  <c:v>chlapci</c:v>
                </c:pt>
              </c:strCache>
            </c:strRef>
          </c:cat>
          <c:val>
            <c:numRef>
              <c:f>List1!$B$5:$E$5</c:f>
              <c:numCache>
                <c:formatCode>0.0</c:formatCode>
                <c:ptCount val="4"/>
                <c:pt idx="0">
                  <c:v>21.764705882352999</c:v>
                </c:pt>
                <c:pt idx="1">
                  <c:v>29.365079365079001</c:v>
                </c:pt>
                <c:pt idx="2" formatCode="General">
                  <c:v>28.3</c:v>
                </c:pt>
                <c:pt idx="3" formatCode="General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C08-4DF5-AEB6-9763AB42D37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541788048"/>
        <c:axId val="1548922032"/>
      </c:barChart>
      <c:catAx>
        <c:axId val="1541788048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8922032"/>
        <c:crosses val="autoZero"/>
        <c:auto val="1"/>
        <c:lblAlgn val="ctr"/>
        <c:lblOffset val="100"/>
        <c:noMultiLvlLbl val="0"/>
      </c:catAx>
      <c:valAx>
        <c:axId val="1548922032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1541788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2DB574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2DB57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D77-4A75-B39D-18D871486793}"/>
              </c:ext>
            </c:extLst>
          </c:dPt>
          <c:dPt>
            <c:idx val="1"/>
            <c:invertIfNegative val="0"/>
            <c:bubble3D val="0"/>
            <c:spPr>
              <a:solidFill>
                <a:srgbClr val="2DB57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D77-4A75-B39D-18D871486793}"/>
              </c:ext>
            </c:extLst>
          </c:dPt>
          <c:dPt>
            <c:idx val="2"/>
            <c:invertIfNegative val="0"/>
            <c:bubble3D val="0"/>
            <c:spPr>
              <a:solidFill>
                <a:srgbClr val="2DB57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D77-4A75-B39D-18D871486793}"/>
              </c:ext>
            </c:extLst>
          </c:dPt>
          <c:dPt>
            <c:idx val="3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D77-4A75-B39D-18D871486793}"/>
              </c:ext>
            </c:extLst>
          </c:dPt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Pomáhá tělu, aby bylo silné a zdravé.</c:v>
                </c:pt>
                <c:pt idx="1">
                  <c:v>Díky němu se cítím líp a mám víc energie.</c:v>
                </c:pt>
                <c:pt idx="2">
                  <c:v>Bez pohybu bych mohl mít časem zdravotní problémy.</c:v>
                </c:pt>
                <c:pt idx="3">
                  <c:v>Jiné, uveďte...</c:v>
                </c:pt>
              </c:strCache>
            </c:strRef>
          </c:cat>
          <c:val>
            <c:numRef>
              <c:f>Sheet1!$B$2:$B$5</c:f>
              <c:numCache>
                <c:formatCode>0.0</c:formatCode>
                <c:ptCount val="4"/>
                <c:pt idx="0">
                  <c:v>76.978417266186995</c:v>
                </c:pt>
                <c:pt idx="1">
                  <c:v>47.122302158273001</c:v>
                </c:pt>
                <c:pt idx="2">
                  <c:v>39.208633093525002</c:v>
                </c:pt>
                <c:pt idx="3">
                  <c:v>2.5179856115108001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D77-4A75-B39D-18D87148679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1700496512"/>
        <c:axId val="1700504672"/>
      </c:barChart>
      <c:catAx>
        <c:axId val="17004965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504672"/>
        <c:crosses val="autoZero"/>
        <c:auto val="1"/>
        <c:lblAlgn val="ctr"/>
        <c:lblOffset val="100"/>
        <c:noMultiLvlLbl val="0"/>
      </c:catAx>
      <c:valAx>
        <c:axId val="1700504672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1700496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cs-CZ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5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0E2-4615-9CFE-1FD267DE665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0E2-4615-9CFE-1FD267DE665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0E2-4615-9CFE-1FD267DE6654}"/>
              </c:ext>
            </c:extLst>
          </c:dPt>
          <c:dPt>
            <c:idx val="3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0E2-4615-9CFE-1FD267DE6654}"/>
              </c:ext>
            </c:extLst>
          </c:dPt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Necítím žádný rozdíl, jestli se hýbu nebo ne.</c:v>
                </c:pt>
                <c:pt idx="1">
                  <c:v>Důležitější je jíst zdravě a dobře spát.</c:v>
                </c:pt>
                <c:pt idx="2">
                  <c:v>Pohyb je důležitý jen pro sportovce.</c:v>
                </c:pt>
                <c:pt idx="3">
                  <c:v>Jiné, uveďte...</c:v>
                </c:pt>
              </c:strCache>
            </c:strRef>
          </c:cat>
          <c:val>
            <c:numRef>
              <c:f>Sheet1!$B$2:$B$5</c:f>
              <c:numCache>
                <c:formatCode>0.0</c:formatCode>
                <c:ptCount val="4"/>
                <c:pt idx="0">
                  <c:v>50</c:v>
                </c:pt>
                <c:pt idx="1">
                  <c:v>27.777777777777999</c:v>
                </c:pt>
                <c:pt idx="2">
                  <c:v>16.666666666666998</c:v>
                </c:pt>
                <c:pt idx="3">
                  <c:v>5.5555555555555998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0E2-4615-9CFE-1FD267DE665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1700496512"/>
        <c:axId val="1700504672"/>
      </c:barChart>
      <c:catAx>
        <c:axId val="17004965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504672"/>
        <c:crosses val="autoZero"/>
        <c:auto val="1"/>
        <c:lblAlgn val="ctr"/>
        <c:lblOffset val="100"/>
        <c:noMultiLvlLbl val="0"/>
      </c:catAx>
      <c:valAx>
        <c:axId val="1700504672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1700496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cs-CZ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List1!$A$2</c:f>
              <c:strCache>
                <c:ptCount val="1"/>
                <c:pt idx="0">
                  <c:v>Každý den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3E41-41AE-8F62-A029B959CD0C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3E41-41AE-8F62-A029B959CD0C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3E41-41AE-8F62-A029B959CD0C}"/>
                </c:ext>
              </c:extLst>
            </c:dLbl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List1!$B$1:$F$1</c:f>
              <c:strCache>
                <c:ptCount val="5"/>
                <c:pt idx="0">
                  <c:v>total</c:v>
                </c:pt>
                <c:pt idx="1">
                  <c:v>7-10 let</c:v>
                </c:pt>
                <c:pt idx="2">
                  <c:v>11-14 let</c:v>
                </c:pt>
                <c:pt idx="3">
                  <c:v>dívky</c:v>
                </c:pt>
                <c:pt idx="4">
                  <c:v>chlapci</c:v>
                </c:pt>
              </c:strCache>
            </c:strRef>
          </c:cat>
          <c:val>
            <c:numRef>
              <c:f>List1!$B$2:$F$2</c:f>
              <c:numCache>
                <c:formatCode>0.0</c:formatCode>
                <c:ptCount val="5"/>
                <c:pt idx="0">
                  <c:v>1.3513513513513999</c:v>
                </c:pt>
                <c:pt idx="1">
                  <c:v>1.7647058823529</c:v>
                </c:pt>
                <c:pt idx="2">
                  <c:v>0.79365079365079005</c:v>
                </c:pt>
                <c:pt idx="3" formatCode="General">
                  <c:v>2.4</c:v>
                </c:pt>
                <c:pt idx="4" formatCode="General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41-41AE-8F62-A029B959CD0C}"/>
            </c:ext>
          </c:extLst>
        </c:ser>
        <c:ser>
          <c:idx val="1"/>
          <c:order val="1"/>
          <c:tx>
            <c:strRef>
              <c:f>List1!$A$3</c:f>
              <c:strCache>
                <c:ptCount val="1"/>
                <c:pt idx="0">
                  <c:v>4 - 5x týdně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7.5628667767073708E-3"/>
                  <c:y val="1.2430379610767288E-1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3E41-41AE-8F62-A029B959CD0C}"/>
                </c:ext>
              </c:extLst>
            </c:dLbl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List1!$B$1:$F$1</c:f>
              <c:strCache>
                <c:ptCount val="5"/>
                <c:pt idx="0">
                  <c:v>total</c:v>
                </c:pt>
                <c:pt idx="1">
                  <c:v>7-10 let</c:v>
                </c:pt>
                <c:pt idx="2">
                  <c:v>11-14 let</c:v>
                </c:pt>
                <c:pt idx="3">
                  <c:v>dívky</c:v>
                </c:pt>
                <c:pt idx="4">
                  <c:v>chlapci</c:v>
                </c:pt>
              </c:strCache>
            </c:strRef>
          </c:cat>
          <c:val>
            <c:numRef>
              <c:f>List1!$B$3:$F$3</c:f>
              <c:numCache>
                <c:formatCode>0.0</c:formatCode>
                <c:ptCount val="5"/>
                <c:pt idx="0">
                  <c:v>8.4459459459458994</c:v>
                </c:pt>
                <c:pt idx="1">
                  <c:v>8.8235294117646994</c:v>
                </c:pt>
                <c:pt idx="2">
                  <c:v>7.9365079365079003</c:v>
                </c:pt>
                <c:pt idx="3" formatCode="General">
                  <c:v>5.5</c:v>
                </c:pt>
                <c:pt idx="4" formatCode="General">
                  <c:v>10.1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41-41AE-8F62-A029B959CD0C}"/>
            </c:ext>
          </c:extLst>
        </c:ser>
        <c:ser>
          <c:idx val="2"/>
          <c:order val="2"/>
          <c:tx>
            <c:strRef>
              <c:f>List1!$A$4</c:f>
              <c:strCache>
                <c:ptCount val="1"/>
                <c:pt idx="0">
                  <c:v>2 - 3x týdně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List1!$B$1:$F$1</c:f>
              <c:strCache>
                <c:ptCount val="5"/>
                <c:pt idx="0">
                  <c:v>total</c:v>
                </c:pt>
                <c:pt idx="1">
                  <c:v>7-10 let</c:v>
                </c:pt>
                <c:pt idx="2">
                  <c:v>11-14 let</c:v>
                </c:pt>
                <c:pt idx="3">
                  <c:v>dívky</c:v>
                </c:pt>
                <c:pt idx="4">
                  <c:v>chlapci</c:v>
                </c:pt>
              </c:strCache>
            </c:strRef>
          </c:cat>
          <c:val>
            <c:numRef>
              <c:f>List1!$B$4:$F$4</c:f>
              <c:numCache>
                <c:formatCode>0.0</c:formatCode>
                <c:ptCount val="5"/>
                <c:pt idx="0">
                  <c:v>42.905405405404998</c:v>
                </c:pt>
                <c:pt idx="1">
                  <c:v>39.411764705882</c:v>
                </c:pt>
                <c:pt idx="2">
                  <c:v>47.619047619047997</c:v>
                </c:pt>
                <c:pt idx="3" formatCode="General">
                  <c:v>40.9</c:v>
                </c:pt>
                <c:pt idx="4" formatCode="General">
                  <c:v>44.6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41-41AE-8F62-A029B959CD0C}"/>
            </c:ext>
          </c:extLst>
        </c:ser>
        <c:ser>
          <c:idx val="3"/>
          <c:order val="3"/>
          <c:tx>
            <c:strRef>
              <c:f>List1!$A$5</c:f>
              <c:strCache>
                <c:ptCount val="1"/>
                <c:pt idx="0">
                  <c:v>1x týdně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List1!$B$1:$F$1</c:f>
              <c:strCache>
                <c:ptCount val="5"/>
                <c:pt idx="0">
                  <c:v>total</c:v>
                </c:pt>
                <c:pt idx="1">
                  <c:v>7-10 let</c:v>
                </c:pt>
                <c:pt idx="2">
                  <c:v>11-14 let</c:v>
                </c:pt>
                <c:pt idx="3">
                  <c:v>dívky</c:v>
                </c:pt>
                <c:pt idx="4">
                  <c:v>chlapci</c:v>
                </c:pt>
              </c:strCache>
            </c:strRef>
          </c:cat>
          <c:val>
            <c:numRef>
              <c:f>List1!$B$5:$F$5</c:f>
              <c:numCache>
                <c:formatCode>0.0</c:formatCode>
                <c:ptCount val="5"/>
                <c:pt idx="0">
                  <c:v>26.351351351350999</c:v>
                </c:pt>
                <c:pt idx="1">
                  <c:v>30</c:v>
                </c:pt>
                <c:pt idx="2">
                  <c:v>21.428571428571001</c:v>
                </c:pt>
                <c:pt idx="3" formatCode="General">
                  <c:v>32.299999999999997</c:v>
                </c:pt>
                <c:pt idx="4" formatCode="General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E41-41AE-8F62-A029B959CD0C}"/>
            </c:ext>
          </c:extLst>
        </c:ser>
        <c:ser>
          <c:idx val="4"/>
          <c:order val="4"/>
          <c:tx>
            <c:strRef>
              <c:f>List1!$A$6</c:f>
              <c:strCache>
                <c:ptCount val="1"/>
                <c:pt idx="0">
                  <c:v>1x za čtrnáct dní</c:v>
                </c:pt>
              </c:strCache>
            </c:strRef>
          </c:tx>
          <c:spPr>
            <a:solidFill>
              <a:schemeClr val="bg2">
                <a:lumMod val="25000"/>
                <a:lumOff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E41-41AE-8F62-A029B959CD0C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3E41-41AE-8F62-A029B959CD0C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3E41-41AE-8F62-A029B959CD0C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3E41-41AE-8F62-A029B959CD0C}"/>
                </c:ext>
              </c:extLst>
            </c:dLbl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List1!$B$1:$F$1</c:f>
              <c:strCache>
                <c:ptCount val="5"/>
                <c:pt idx="0">
                  <c:v>total</c:v>
                </c:pt>
                <c:pt idx="1">
                  <c:v>7-10 let</c:v>
                </c:pt>
                <c:pt idx="2">
                  <c:v>11-14 let</c:v>
                </c:pt>
                <c:pt idx="3">
                  <c:v>dívky</c:v>
                </c:pt>
                <c:pt idx="4">
                  <c:v>chlapci</c:v>
                </c:pt>
              </c:strCache>
            </c:strRef>
          </c:cat>
          <c:val>
            <c:numRef>
              <c:f>List1!$B$6:$F$6</c:f>
              <c:numCache>
                <c:formatCode>0.0</c:formatCode>
                <c:ptCount val="5"/>
                <c:pt idx="0">
                  <c:v>0.67567567567567999</c:v>
                </c:pt>
                <c:pt idx="1">
                  <c:v>0.58823529411764996</c:v>
                </c:pt>
                <c:pt idx="2">
                  <c:v>0.79365079365079005</c:v>
                </c:pt>
                <c:pt idx="3" formatCode="General">
                  <c:v>1.6</c:v>
                </c:pt>
                <c:pt idx="4" formatCode="General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E41-41AE-8F62-A029B959CD0C}"/>
            </c:ext>
          </c:extLst>
        </c:ser>
        <c:ser>
          <c:idx val="5"/>
          <c:order val="5"/>
          <c:tx>
            <c:strRef>
              <c:f>List1!$A$7</c:f>
              <c:strCache>
                <c:ptCount val="1"/>
                <c:pt idx="0">
                  <c:v>1x za měsíc a méně</c:v>
                </c:pt>
              </c:strCache>
            </c:strRef>
          </c:tx>
          <c:spPr>
            <a:solidFill>
              <a:schemeClr val="bg2">
                <a:lumMod val="10000"/>
                <a:lumOff val="90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List1!$B$1:$F$1</c:f>
              <c:strCache>
                <c:ptCount val="5"/>
                <c:pt idx="0">
                  <c:v>total</c:v>
                </c:pt>
                <c:pt idx="1">
                  <c:v>7-10 let</c:v>
                </c:pt>
                <c:pt idx="2">
                  <c:v>11-14 let</c:v>
                </c:pt>
                <c:pt idx="3">
                  <c:v>dívky</c:v>
                </c:pt>
                <c:pt idx="4">
                  <c:v>chlapci</c:v>
                </c:pt>
              </c:strCache>
            </c:strRef>
          </c:cat>
          <c:val>
            <c:numRef>
              <c:f>List1!$B$7:$F$7</c:f>
              <c:numCache>
                <c:formatCode>0.0</c:formatCode>
                <c:ptCount val="5"/>
                <c:pt idx="0">
                  <c:v>1.0135135135135001</c:v>
                </c:pt>
                <c:pt idx="1">
                  <c:v>1.1764705882352999</c:v>
                </c:pt>
                <c:pt idx="2">
                  <c:v>0.79365079365079005</c:v>
                </c:pt>
                <c:pt idx="3" formatCode="General">
                  <c:v>0.8</c:v>
                </c:pt>
                <c:pt idx="4" formatCode="General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E41-41AE-8F62-A029B959CD0C}"/>
            </c:ext>
          </c:extLst>
        </c:ser>
        <c:ser>
          <c:idx val="6"/>
          <c:order val="6"/>
          <c:tx>
            <c:strRef>
              <c:f>List1!$A$8</c:f>
              <c:strCache>
                <c:ptCount val="1"/>
                <c:pt idx="0">
                  <c:v>Nenavštěvuji kroužek ani klub zaměřený na pohyb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List1!$B$1:$F$1</c:f>
              <c:strCache>
                <c:ptCount val="5"/>
                <c:pt idx="0">
                  <c:v>total</c:v>
                </c:pt>
                <c:pt idx="1">
                  <c:v>7-10 let</c:v>
                </c:pt>
                <c:pt idx="2">
                  <c:v>11-14 let</c:v>
                </c:pt>
                <c:pt idx="3">
                  <c:v>dívky</c:v>
                </c:pt>
                <c:pt idx="4">
                  <c:v>chlapci</c:v>
                </c:pt>
              </c:strCache>
            </c:strRef>
          </c:cat>
          <c:val>
            <c:numRef>
              <c:f>List1!$B$8:$F$8</c:f>
              <c:numCache>
                <c:formatCode>0.0</c:formatCode>
                <c:ptCount val="5"/>
                <c:pt idx="0">
                  <c:v>19.256756756756999</c:v>
                </c:pt>
                <c:pt idx="1">
                  <c:v>18.235294117647001</c:v>
                </c:pt>
                <c:pt idx="2">
                  <c:v>20.634920634920999</c:v>
                </c:pt>
                <c:pt idx="3" formatCode="General">
                  <c:v>16.5</c:v>
                </c:pt>
                <c:pt idx="4" formatCode="General">
                  <c:v>21.4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E41-41AE-8F62-A029B959CD0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541788048"/>
        <c:axId val="1548922032"/>
      </c:barChart>
      <c:catAx>
        <c:axId val="1541788048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8922032"/>
        <c:crosses val="autoZero"/>
        <c:auto val="1"/>
        <c:lblAlgn val="ctr"/>
        <c:lblOffset val="100"/>
        <c:noMultiLvlLbl val="0"/>
      </c:catAx>
      <c:valAx>
        <c:axId val="1548922032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1541788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b="1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List1!$A$2</c:f>
              <c:strCache>
                <c:ptCount val="1"/>
                <c:pt idx="0">
                  <c:v>Každý den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List1!$B$1:$F$1</c:f>
              <c:strCache>
                <c:ptCount val="5"/>
                <c:pt idx="0">
                  <c:v>total</c:v>
                </c:pt>
                <c:pt idx="1">
                  <c:v>7-10 let</c:v>
                </c:pt>
                <c:pt idx="2">
                  <c:v>11-14 let</c:v>
                </c:pt>
                <c:pt idx="3">
                  <c:v>dívky</c:v>
                </c:pt>
                <c:pt idx="4">
                  <c:v>chlapci</c:v>
                </c:pt>
              </c:strCache>
            </c:strRef>
          </c:cat>
          <c:val>
            <c:numRef>
              <c:f>List1!$B$2:$F$2</c:f>
              <c:numCache>
                <c:formatCode>0.0</c:formatCode>
                <c:ptCount val="5"/>
                <c:pt idx="0">
                  <c:v>11.824324324323999</c:v>
                </c:pt>
                <c:pt idx="1">
                  <c:v>12.941176470587999</c:v>
                </c:pt>
                <c:pt idx="2">
                  <c:v>10.31746031746</c:v>
                </c:pt>
                <c:pt idx="3" formatCode="General">
                  <c:v>9.4</c:v>
                </c:pt>
                <c:pt idx="4" formatCode="General">
                  <c:v>13.1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C5F-4056-A637-403F9676BAA9}"/>
            </c:ext>
          </c:extLst>
        </c:ser>
        <c:ser>
          <c:idx val="1"/>
          <c:order val="1"/>
          <c:tx>
            <c:strRef>
              <c:f>List1!$A$3</c:f>
              <c:strCache>
                <c:ptCount val="1"/>
                <c:pt idx="0">
                  <c:v>4 - 5x týdně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7.5628667767073708E-3"/>
                  <c:y val="1.2430379610767288E-1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C5F-4056-A637-403F9676BAA9}"/>
                </c:ext>
              </c:extLst>
            </c:dLbl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List1!$B$1:$F$1</c:f>
              <c:strCache>
                <c:ptCount val="5"/>
                <c:pt idx="0">
                  <c:v>total</c:v>
                </c:pt>
                <c:pt idx="1">
                  <c:v>7-10 let</c:v>
                </c:pt>
                <c:pt idx="2">
                  <c:v>11-14 let</c:v>
                </c:pt>
                <c:pt idx="3">
                  <c:v>dívky</c:v>
                </c:pt>
                <c:pt idx="4">
                  <c:v>chlapci</c:v>
                </c:pt>
              </c:strCache>
            </c:strRef>
          </c:cat>
          <c:val>
            <c:numRef>
              <c:f>List1!$B$3:$F$3</c:f>
              <c:numCache>
                <c:formatCode>0.0</c:formatCode>
                <c:ptCount val="5"/>
                <c:pt idx="0">
                  <c:v>14.189189189188999</c:v>
                </c:pt>
                <c:pt idx="1">
                  <c:v>14.117647058824</c:v>
                </c:pt>
                <c:pt idx="2">
                  <c:v>14.285714285714</c:v>
                </c:pt>
                <c:pt idx="3" formatCode="General">
                  <c:v>10.199999999999999</c:v>
                </c:pt>
                <c:pt idx="4" formatCode="General">
                  <c:v>17.3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C5F-4056-A637-403F9676BAA9}"/>
            </c:ext>
          </c:extLst>
        </c:ser>
        <c:ser>
          <c:idx val="2"/>
          <c:order val="2"/>
          <c:tx>
            <c:strRef>
              <c:f>List1!$A$4</c:f>
              <c:strCache>
                <c:ptCount val="1"/>
                <c:pt idx="0">
                  <c:v>2 - 3x týdně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List1!$B$1:$F$1</c:f>
              <c:strCache>
                <c:ptCount val="5"/>
                <c:pt idx="0">
                  <c:v>total</c:v>
                </c:pt>
                <c:pt idx="1">
                  <c:v>7-10 let</c:v>
                </c:pt>
                <c:pt idx="2">
                  <c:v>11-14 let</c:v>
                </c:pt>
                <c:pt idx="3">
                  <c:v>dívky</c:v>
                </c:pt>
                <c:pt idx="4">
                  <c:v>chlapci</c:v>
                </c:pt>
              </c:strCache>
            </c:strRef>
          </c:cat>
          <c:val>
            <c:numRef>
              <c:f>List1!$B$4:$F$4</c:f>
              <c:numCache>
                <c:formatCode>0.0</c:formatCode>
                <c:ptCount val="5"/>
                <c:pt idx="0">
                  <c:v>33.445945945946001</c:v>
                </c:pt>
                <c:pt idx="1">
                  <c:v>37.647058823529001</c:v>
                </c:pt>
                <c:pt idx="2">
                  <c:v>27.777777777777999</c:v>
                </c:pt>
                <c:pt idx="3" formatCode="General">
                  <c:v>33.9</c:v>
                </c:pt>
                <c:pt idx="4" formatCode="General">
                  <c:v>33.299999999999997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C5F-4056-A637-403F9676BAA9}"/>
            </c:ext>
          </c:extLst>
        </c:ser>
        <c:ser>
          <c:idx val="3"/>
          <c:order val="3"/>
          <c:tx>
            <c:strRef>
              <c:f>List1!$A$5</c:f>
              <c:strCache>
                <c:ptCount val="1"/>
                <c:pt idx="0">
                  <c:v>1x týdně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List1!$B$1:$F$1</c:f>
              <c:strCache>
                <c:ptCount val="5"/>
                <c:pt idx="0">
                  <c:v>total</c:v>
                </c:pt>
                <c:pt idx="1">
                  <c:v>7-10 let</c:v>
                </c:pt>
                <c:pt idx="2">
                  <c:v>11-14 let</c:v>
                </c:pt>
                <c:pt idx="3">
                  <c:v>dívky</c:v>
                </c:pt>
                <c:pt idx="4">
                  <c:v>chlapci</c:v>
                </c:pt>
              </c:strCache>
            </c:strRef>
          </c:cat>
          <c:val>
            <c:numRef>
              <c:f>List1!$B$5:$F$5</c:f>
              <c:numCache>
                <c:formatCode>0.0</c:formatCode>
                <c:ptCount val="5"/>
                <c:pt idx="0">
                  <c:v>27.702702702703</c:v>
                </c:pt>
                <c:pt idx="1">
                  <c:v>24.117647058824002</c:v>
                </c:pt>
                <c:pt idx="2">
                  <c:v>32.539682539683</c:v>
                </c:pt>
                <c:pt idx="3" formatCode="General">
                  <c:v>35.4</c:v>
                </c:pt>
                <c:pt idx="4" formatCode="General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C5F-4056-A637-403F9676BAA9}"/>
            </c:ext>
          </c:extLst>
        </c:ser>
        <c:ser>
          <c:idx val="4"/>
          <c:order val="4"/>
          <c:tx>
            <c:strRef>
              <c:f>List1!$A$6</c:f>
              <c:strCache>
                <c:ptCount val="1"/>
                <c:pt idx="0">
                  <c:v>1x za čtrnáct dní</c:v>
                </c:pt>
              </c:strCache>
            </c:strRef>
          </c:tx>
          <c:spPr>
            <a:solidFill>
              <a:schemeClr val="bg2">
                <a:lumMod val="25000"/>
                <a:lumOff val="75000"/>
              </a:schemeClr>
            </a:solidFill>
            <a:ln>
              <a:noFill/>
            </a:ln>
            <a:effectLst/>
          </c:spPr>
          <c:invertIfNegative val="0"/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List1!$B$1:$F$1</c:f>
              <c:strCache>
                <c:ptCount val="5"/>
                <c:pt idx="0">
                  <c:v>total</c:v>
                </c:pt>
                <c:pt idx="1">
                  <c:v>7-10 let</c:v>
                </c:pt>
                <c:pt idx="2">
                  <c:v>11-14 let</c:v>
                </c:pt>
                <c:pt idx="3">
                  <c:v>dívky</c:v>
                </c:pt>
                <c:pt idx="4">
                  <c:v>chlapci</c:v>
                </c:pt>
              </c:strCache>
            </c:strRef>
          </c:cat>
          <c:val>
            <c:numRef>
              <c:f>List1!$B$6:$F$6</c:f>
              <c:numCache>
                <c:formatCode>0.0</c:formatCode>
                <c:ptCount val="5"/>
                <c:pt idx="0">
                  <c:v>4.7297297297296996</c:v>
                </c:pt>
                <c:pt idx="1">
                  <c:v>4.7058823529411997</c:v>
                </c:pt>
                <c:pt idx="2">
                  <c:v>4.7619047619048001</c:v>
                </c:pt>
                <c:pt idx="3" formatCode="General">
                  <c:v>2.4</c:v>
                </c:pt>
                <c:pt idx="4" formatCode="General">
                  <c:v>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7C5F-4056-A637-403F9676BAA9}"/>
            </c:ext>
          </c:extLst>
        </c:ser>
        <c:ser>
          <c:idx val="5"/>
          <c:order val="5"/>
          <c:tx>
            <c:strRef>
              <c:f>List1!$A$7</c:f>
              <c:strCache>
                <c:ptCount val="1"/>
                <c:pt idx="0">
                  <c:v>1x za měsíc a méně</c:v>
                </c:pt>
              </c:strCache>
            </c:strRef>
          </c:tx>
          <c:spPr>
            <a:solidFill>
              <a:schemeClr val="bg2">
                <a:lumMod val="10000"/>
                <a:lumOff val="90000"/>
              </a:schemeClr>
            </a:solidFill>
            <a:ln>
              <a:noFill/>
            </a:ln>
            <a:effectLst/>
          </c:spPr>
          <c:invertIfNegative val="0"/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List1!$B$1:$F$1</c:f>
              <c:strCache>
                <c:ptCount val="5"/>
                <c:pt idx="0">
                  <c:v>total</c:v>
                </c:pt>
                <c:pt idx="1">
                  <c:v>7-10 let</c:v>
                </c:pt>
                <c:pt idx="2">
                  <c:v>11-14 let</c:v>
                </c:pt>
                <c:pt idx="3">
                  <c:v>dívky</c:v>
                </c:pt>
                <c:pt idx="4">
                  <c:v>chlapci</c:v>
                </c:pt>
              </c:strCache>
            </c:strRef>
          </c:cat>
          <c:val>
            <c:numRef>
              <c:f>List1!$B$7:$F$7</c:f>
              <c:numCache>
                <c:formatCode>0.0</c:formatCode>
                <c:ptCount val="5"/>
                <c:pt idx="0">
                  <c:v>3.3783783783783998</c:v>
                </c:pt>
                <c:pt idx="1">
                  <c:v>2.3529411764705999</c:v>
                </c:pt>
                <c:pt idx="2">
                  <c:v>4.7619047619048001</c:v>
                </c:pt>
                <c:pt idx="3" formatCode="General">
                  <c:v>3.1</c:v>
                </c:pt>
                <c:pt idx="4" formatCode="General">
                  <c:v>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7C5F-4056-A637-403F9676BAA9}"/>
            </c:ext>
          </c:extLst>
        </c:ser>
        <c:ser>
          <c:idx val="6"/>
          <c:order val="6"/>
          <c:tx>
            <c:strRef>
              <c:f>List1!$A$8</c:f>
              <c:strCache>
                <c:ptCount val="1"/>
                <c:pt idx="0">
                  <c:v>Pohybu se ve svém volném čase nevěnuji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List1!$B$1:$F$1</c:f>
              <c:strCache>
                <c:ptCount val="5"/>
                <c:pt idx="0">
                  <c:v>total</c:v>
                </c:pt>
                <c:pt idx="1">
                  <c:v>7-10 let</c:v>
                </c:pt>
                <c:pt idx="2">
                  <c:v>11-14 let</c:v>
                </c:pt>
                <c:pt idx="3">
                  <c:v>dívky</c:v>
                </c:pt>
                <c:pt idx="4">
                  <c:v>chlapci</c:v>
                </c:pt>
              </c:strCache>
            </c:strRef>
          </c:cat>
          <c:val>
            <c:numRef>
              <c:f>List1!$B$8:$F$8</c:f>
              <c:numCache>
                <c:formatCode>0.0</c:formatCode>
                <c:ptCount val="5"/>
                <c:pt idx="0">
                  <c:v>4.7297297297296996</c:v>
                </c:pt>
                <c:pt idx="1">
                  <c:v>4.1176470588234997</c:v>
                </c:pt>
                <c:pt idx="2">
                  <c:v>5.5555555555555998</c:v>
                </c:pt>
                <c:pt idx="3" formatCode="General">
                  <c:v>5.5</c:v>
                </c:pt>
                <c:pt idx="4" formatCode="General">
                  <c:v>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7C5F-4056-A637-403F9676BAA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541788048"/>
        <c:axId val="1548922032"/>
      </c:barChart>
      <c:catAx>
        <c:axId val="1541788048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8922032"/>
        <c:crosses val="autoZero"/>
        <c:auto val="1"/>
        <c:lblAlgn val="ctr"/>
        <c:lblOffset val="100"/>
        <c:noMultiLvlLbl val="0"/>
      </c:catAx>
      <c:valAx>
        <c:axId val="1548922032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1541788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b="1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odpočatost</c:v>
                </c:pt>
              </c:strCache>
            </c:strRef>
          </c:tx>
          <c:spPr>
            <a:ln w="19050"/>
          </c:spPr>
          <c:dPt>
            <c:idx val="0"/>
            <c:bubble3D val="0"/>
            <c:spPr>
              <a:solidFill>
                <a:srgbClr val="2DB57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D77-4A75-B39D-18D871486793}"/>
              </c:ext>
            </c:extLst>
          </c:dPt>
          <c:dPt>
            <c:idx val="1"/>
            <c:bubble3D val="0"/>
            <c:spPr>
              <a:solidFill>
                <a:srgbClr val="75DDA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D77-4A75-B39D-18D871486793}"/>
              </c:ext>
            </c:extLst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D77-4A75-B39D-18D871486793}"/>
              </c:ext>
            </c:extLst>
          </c:dPt>
          <c:dPt>
            <c:idx val="3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D77-4A75-B39D-18D871486793}"/>
              </c:ext>
            </c:extLst>
          </c:dPt>
          <c:dPt>
            <c:idx val="4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C068-46EC-8E8B-2B89CB7AE336}"/>
              </c:ext>
            </c:extLst>
          </c:dPt>
          <c:dLbls>
            <c:dLbl>
              <c:idx val="0"/>
              <c:numFmt formatCode="#,##0&quot; %&quot;;\-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3D77-4A75-B39D-18D871486793}"/>
                </c:ext>
              </c:extLst>
            </c:dLbl>
            <c:dLbl>
              <c:idx val="2"/>
              <c:numFmt formatCode="#,##0&quot; %&quot;;\-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3D77-4A75-B39D-18D871486793}"/>
                </c:ext>
              </c:extLst>
            </c:dLbl>
            <c:dLbl>
              <c:idx val="3"/>
              <c:numFmt formatCode="#,##0&quot; %&quot;;\-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3D77-4A75-B39D-18D871486793}"/>
                </c:ext>
              </c:extLst>
            </c:dLbl>
            <c:dLbl>
              <c:idx val="4"/>
              <c:layout>
                <c:manualLayout>
                  <c:x val="0.10801400755782152"/>
                  <c:y val="-0.12250153930740008"/>
                </c:manualLayout>
              </c:layout>
              <c:numFmt formatCode="#,##0&quot; %&quot;;\-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068-46EC-8E8B-2B89CB7AE336}"/>
                </c:ext>
              </c:extLst>
            </c:dLbl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Určitě ano</c:v>
                </c:pt>
                <c:pt idx="1">
                  <c:v>Spíše ano</c:v>
                </c:pt>
                <c:pt idx="2">
                  <c:v>Ani ano, ani ne</c:v>
                </c:pt>
                <c:pt idx="3">
                  <c:v>Spíše ne</c:v>
                </c:pt>
                <c:pt idx="4">
                  <c:v>Určitě ne</c:v>
                </c:pt>
              </c:strCache>
            </c:strRef>
          </c:cat>
          <c:val>
            <c:numRef>
              <c:f>Sheet1!$B$2:$B$6</c:f>
              <c:numCache>
                <c:formatCode>0.0</c:formatCode>
                <c:ptCount val="5"/>
                <c:pt idx="0">
                  <c:v>13.851351351350999</c:v>
                </c:pt>
                <c:pt idx="1">
                  <c:v>46.283783783784003</c:v>
                </c:pt>
                <c:pt idx="2">
                  <c:v>21.959459459459001</c:v>
                </c:pt>
                <c:pt idx="3">
                  <c:v>17.22972972973</c:v>
                </c:pt>
                <c:pt idx="4">
                  <c:v>0.67567567567567999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D77-4A75-B39D-18D87148679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50"/>
        <c:holeSize val="4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cs-CZ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List1!$A$2</c:f>
              <c:strCache>
                <c:ptCount val="1"/>
                <c:pt idx="0">
                  <c:v>Určitě ano</c:v>
                </c:pt>
              </c:strCache>
            </c:strRef>
          </c:tx>
          <c:spPr>
            <a:solidFill>
              <a:srgbClr val="2DB574"/>
            </a:solidFill>
            <a:ln>
              <a:noFill/>
            </a:ln>
            <a:effectLst/>
          </c:spPr>
          <c:invertIfNegative val="0"/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List1!$B$1:$E$1</c:f>
              <c:strCache>
                <c:ptCount val="4"/>
                <c:pt idx="0">
                  <c:v>7-10 let</c:v>
                </c:pt>
                <c:pt idx="1">
                  <c:v>11-14 let</c:v>
                </c:pt>
                <c:pt idx="2">
                  <c:v>Dívky</c:v>
                </c:pt>
                <c:pt idx="3">
                  <c:v>Chlapci</c:v>
                </c:pt>
              </c:strCache>
            </c:strRef>
          </c:cat>
          <c:val>
            <c:numRef>
              <c:f>List1!$B$2:$E$2</c:f>
              <c:numCache>
                <c:formatCode>0.0</c:formatCode>
                <c:ptCount val="4"/>
                <c:pt idx="0">
                  <c:v>18.235294117647001</c:v>
                </c:pt>
                <c:pt idx="1">
                  <c:v>7.9365079365079003</c:v>
                </c:pt>
                <c:pt idx="2" formatCode="General">
                  <c:v>10.199999999999999</c:v>
                </c:pt>
                <c:pt idx="3" formatCode="General">
                  <c:v>16.7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0B-4D71-AEDE-9EDCB2F035D1}"/>
            </c:ext>
          </c:extLst>
        </c:ser>
        <c:ser>
          <c:idx val="1"/>
          <c:order val="1"/>
          <c:tx>
            <c:strRef>
              <c:f>List1!$A$3</c:f>
              <c:strCache>
                <c:ptCount val="1"/>
                <c:pt idx="0">
                  <c:v>Spíše ano</c:v>
                </c:pt>
              </c:strCache>
            </c:strRef>
          </c:tx>
          <c:spPr>
            <a:solidFill>
              <a:srgbClr val="62D8A0"/>
            </a:solidFill>
            <a:ln>
              <a:noFill/>
            </a:ln>
            <a:effectLst/>
          </c:spPr>
          <c:invertIfNegative val="0"/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List1!$B$1:$E$1</c:f>
              <c:strCache>
                <c:ptCount val="4"/>
                <c:pt idx="0">
                  <c:v>7-10 let</c:v>
                </c:pt>
                <c:pt idx="1">
                  <c:v>11-14 let</c:v>
                </c:pt>
                <c:pt idx="2">
                  <c:v>Dívky</c:v>
                </c:pt>
                <c:pt idx="3">
                  <c:v>Chlapci</c:v>
                </c:pt>
              </c:strCache>
            </c:strRef>
          </c:cat>
          <c:val>
            <c:numRef>
              <c:f>List1!$B$3:$E$3</c:f>
              <c:numCache>
                <c:formatCode>0.0</c:formatCode>
                <c:ptCount val="4"/>
                <c:pt idx="0">
                  <c:v>47.647058823529001</c:v>
                </c:pt>
                <c:pt idx="1">
                  <c:v>44.444444444444002</c:v>
                </c:pt>
                <c:pt idx="2" formatCode="General">
                  <c:v>48.8</c:v>
                </c:pt>
                <c:pt idx="3" formatCode="General">
                  <c:v>44.6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50B-4D71-AEDE-9EDCB2F035D1}"/>
            </c:ext>
          </c:extLst>
        </c:ser>
        <c:ser>
          <c:idx val="2"/>
          <c:order val="2"/>
          <c:tx>
            <c:strRef>
              <c:f>List1!$A$4</c:f>
              <c:strCache>
                <c:ptCount val="1"/>
                <c:pt idx="0">
                  <c:v>Ani ano, ani ne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List1!$B$1:$E$1</c:f>
              <c:strCache>
                <c:ptCount val="4"/>
                <c:pt idx="0">
                  <c:v>7-10 let</c:v>
                </c:pt>
                <c:pt idx="1">
                  <c:v>11-14 let</c:v>
                </c:pt>
                <c:pt idx="2">
                  <c:v>Dívky</c:v>
                </c:pt>
                <c:pt idx="3">
                  <c:v>Chlapci</c:v>
                </c:pt>
              </c:strCache>
            </c:strRef>
          </c:cat>
          <c:val>
            <c:numRef>
              <c:f>List1!$B$4:$E$4</c:f>
              <c:numCache>
                <c:formatCode>0.0</c:formatCode>
                <c:ptCount val="4"/>
                <c:pt idx="0">
                  <c:v>18.823529411765001</c:v>
                </c:pt>
                <c:pt idx="1">
                  <c:v>26.190476190476002</c:v>
                </c:pt>
                <c:pt idx="2" formatCode="General">
                  <c:v>22.8</c:v>
                </c:pt>
                <c:pt idx="3" formatCode="General">
                  <c:v>20.8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50B-4D71-AEDE-9EDCB2F035D1}"/>
            </c:ext>
          </c:extLst>
        </c:ser>
        <c:ser>
          <c:idx val="3"/>
          <c:order val="3"/>
          <c:tx>
            <c:strRef>
              <c:f>List1!$A$5</c:f>
              <c:strCache>
                <c:ptCount val="1"/>
                <c:pt idx="0">
                  <c:v>Spíše ne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List1!$B$1:$E$1</c:f>
              <c:strCache>
                <c:ptCount val="4"/>
                <c:pt idx="0">
                  <c:v>7-10 let</c:v>
                </c:pt>
                <c:pt idx="1">
                  <c:v>11-14 let</c:v>
                </c:pt>
                <c:pt idx="2">
                  <c:v>Dívky</c:v>
                </c:pt>
                <c:pt idx="3">
                  <c:v>Chlapci</c:v>
                </c:pt>
              </c:strCache>
            </c:strRef>
          </c:cat>
          <c:val>
            <c:numRef>
              <c:f>List1!$B$5:$E$5</c:f>
              <c:numCache>
                <c:formatCode>0.0</c:formatCode>
                <c:ptCount val="4"/>
                <c:pt idx="0">
                  <c:v>14.705882352941</c:v>
                </c:pt>
                <c:pt idx="1">
                  <c:v>20.634920634920999</c:v>
                </c:pt>
                <c:pt idx="2" formatCode="General">
                  <c:v>18.100000000000001</c:v>
                </c:pt>
                <c:pt idx="3" formatCode="General">
                  <c:v>16.7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50B-4D71-AEDE-9EDCB2F035D1}"/>
            </c:ext>
          </c:extLst>
        </c:ser>
        <c:ser>
          <c:idx val="4"/>
          <c:order val="4"/>
          <c:tx>
            <c:strRef>
              <c:f>List1!$A$6</c:f>
              <c:strCache>
                <c:ptCount val="1"/>
                <c:pt idx="0">
                  <c:v>Určitě ne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List1!$B$1:$E$1</c:f>
              <c:strCache>
                <c:ptCount val="4"/>
                <c:pt idx="0">
                  <c:v>7-10 let</c:v>
                </c:pt>
                <c:pt idx="1">
                  <c:v>11-14 let</c:v>
                </c:pt>
                <c:pt idx="2">
                  <c:v>Dívky</c:v>
                </c:pt>
                <c:pt idx="3">
                  <c:v>Chlapci</c:v>
                </c:pt>
              </c:strCache>
            </c:strRef>
          </c:cat>
          <c:val>
            <c:numRef>
              <c:f>List1!$B$6:$E$6</c:f>
              <c:numCache>
                <c:formatCode>0.0</c:formatCode>
                <c:ptCount val="4"/>
                <c:pt idx="0">
                  <c:v>0.58823529411764996</c:v>
                </c:pt>
                <c:pt idx="1">
                  <c:v>0.79365079365079005</c:v>
                </c:pt>
                <c:pt idx="2" formatCode="General">
                  <c:v>0</c:v>
                </c:pt>
                <c:pt idx="3" formatCode="General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50B-4D71-AEDE-9EDCB2F035D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541788048"/>
        <c:axId val="1548922032"/>
      </c:barChart>
      <c:catAx>
        <c:axId val="1541788048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8922032"/>
        <c:crosses val="autoZero"/>
        <c:auto val="1"/>
        <c:lblAlgn val="ctr"/>
        <c:lblOffset val="100"/>
        <c:noMultiLvlLbl val="0"/>
      </c:catAx>
      <c:valAx>
        <c:axId val="1548922032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1541788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postava</c:v>
                </c:pt>
              </c:strCache>
            </c:strRef>
          </c:tx>
          <c:spPr>
            <a:ln w="19050"/>
          </c:spPr>
          <c:dPt>
            <c:idx val="0"/>
            <c:bubble3D val="0"/>
            <c:spPr>
              <a:solidFill>
                <a:srgbClr val="2DB57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D77-4A75-B39D-18D871486793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D77-4A75-B39D-18D871486793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D77-4A75-B39D-18D871486793}"/>
              </c:ext>
            </c:extLst>
          </c:dPt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Se svou postavou jsem spokojený/á</c:v>
                </c:pt>
                <c:pt idx="1">
                  <c:v>Chtěl/a bych ubrat na váze</c:v>
                </c:pt>
                <c:pt idx="2">
                  <c:v>Chtěl/a bych přibrat nebo nabrat svalovou hmotu</c:v>
                </c:pt>
              </c:strCache>
            </c:strRef>
          </c:cat>
          <c:val>
            <c:numRef>
              <c:f>Sheet1!$B$2:$B$4</c:f>
              <c:numCache>
                <c:formatCode>0.0</c:formatCode>
                <c:ptCount val="3"/>
                <c:pt idx="0">
                  <c:v>50</c:v>
                </c:pt>
                <c:pt idx="1">
                  <c:v>26.190476190476002</c:v>
                </c:pt>
                <c:pt idx="2">
                  <c:v>23.809523809523998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D77-4A75-B39D-18D87148679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120"/>
        <c:holeSize val="4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cs-CZ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dívky</c:v>
                </c:pt>
              </c:strCache>
            </c:strRef>
          </c:tx>
          <c:spPr>
            <a:ln w="19050"/>
          </c:spPr>
          <c:dPt>
            <c:idx val="0"/>
            <c:bubble3D val="0"/>
            <c:spPr>
              <a:solidFill>
                <a:srgbClr val="2DB57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7E9-4E31-AD89-38E9C6C01817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7E9-4E31-AD89-38E9C6C01817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7E9-4E31-AD89-38E9C6C01817}"/>
              </c:ext>
            </c:extLst>
          </c:dPt>
          <c:dLbls>
            <c:dLbl>
              <c:idx val="0"/>
              <c:layout>
                <c:manualLayout>
                  <c:x val="0.17415586867861171"/>
                  <c:y val="-0.2164771708560146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7E9-4E31-AD89-38E9C6C01817}"/>
                </c:ext>
              </c:extLst>
            </c:dLbl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Se svou postavou jsem spokojený/á</c:v>
                </c:pt>
                <c:pt idx="1">
                  <c:v>Chtěl/a bych ubrat na váze</c:v>
                </c:pt>
                <c:pt idx="2">
                  <c:v>Chtěl/a bych přibrat nebo nabrat svalovou hmotu</c:v>
                </c:pt>
              </c:strCache>
            </c:strRef>
          </c:cat>
          <c:val>
            <c:numRef>
              <c:f>Sheet1!$B$2:$B$4</c:f>
              <c:numCache>
                <c:formatCode>0.0</c:formatCode>
                <c:ptCount val="3"/>
                <c:pt idx="0">
                  <c:v>67.8</c:v>
                </c:pt>
                <c:pt idx="1">
                  <c:v>22</c:v>
                </c:pt>
                <c:pt idx="2">
                  <c:v>10.199999999999999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7E9-4E31-AD89-38E9C6C018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0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cs-CZ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 w="19050"/>
          </c:spPr>
          <c:dPt>
            <c:idx val="0"/>
            <c:bubble3D val="0"/>
            <c:spPr>
              <a:solidFill>
                <a:srgbClr val="2DB57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CF4-4971-B803-883C94AD4801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CF4-4971-B803-883C94AD4801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CF4-4971-B803-883C94AD4801}"/>
              </c:ext>
            </c:extLst>
          </c:dPt>
          <c:dLbls>
            <c:dLbl>
              <c:idx val="0"/>
              <c:layout>
                <c:manualLayout>
                  <c:x val="0.16696741060869077"/>
                  <c:y val="-0.21173214851215721"/>
                </c:manualLayout>
              </c:layout>
              <c:numFmt formatCode="#,##0&quot; %&quot;;\-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CF4-4971-B803-883C94AD4801}"/>
                </c:ext>
              </c:extLst>
            </c:dLbl>
            <c:dLbl>
              <c:idx val="1"/>
              <c:layout>
                <c:manualLayout>
                  <c:x val="0.14915008599365773"/>
                  <c:y val="0.22089202139425487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CF4-4971-B803-883C94AD4801}"/>
                </c:ext>
              </c:extLst>
            </c:dLbl>
            <c:dLbl>
              <c:idx val="2"/>
              <c:layout>
                <c:manualLayout>
                  <c:x val="-0.21502543728476528"/>
                  <c:y val="1.038840343542973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CF4-4971-B803-883C94AD4801}"/>
                </c:ext>
              </c:extLst>
            </c:dLbl>
            <c:numFmt formatCode="#\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Se svou postavou jsem spokojený/á</c:v>
                </c:pt>
                <c:pt idx="1">
                  <c:v>Chtěl/a bych ubrat na váze</c:v>
                </c:pt>
                <c:pt idx="2">
                  <c:v>Chtěl/a bych přibrat nebo nabrat svalovou hmotu</c:v>
                </c:pt>
              </c:strCache>
            </c:strRef>
          </c:cat>
          <c:val>
            <c:numRef>
              <c:f>Sheet1!$B$2:$B$4</c:f>
              <c:numCache>
                <c:formatCode>0.0</c:formatCode>
                <c:ptCount val="3"/>
                <c:pt idx="0">
                  <c:v>34.299999999999997</c:v>
                </c:pt>
                <c:pt idx="1">
                  <c:v>29.9</c:v>
                </c:pt>
                <c:pt idx="2">
                  <c:v>35.799999999999997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15:tx>
              </c15:filteredSeriesTitle>
            </c:ext>
            <c:ext xmlns:c16="http://schemas.microsoft.com/office/drawing/2014/chart" uri="{C3380CC4-5D6E-409C-BE32-E72D297353CC}">
              <c16:uniqueId val="{00000008-ECF4-4971-B803-883C94AD48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5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cs-CZ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PPP</c:v>
                </c:pt>
              </c:strCache>
            </c:strRef>
          </c:tx>
          <c:spPr>
            <a:ln w="19050"/>
          </c:spPr>
          <c:dPt>
            <c:idx val="0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746-4816-81A4-F59FE0474924}"/>
              </c:ext>
            </c:extLst>
          </c:dPt>
          <c:dPt>
            <c:idx val="1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746-4816-81A4-F59FE0474924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746-4816-81A4-F59FE0474924}"/>
              </c:ext>
            </c:extLst>
          </c:dPt>
          <c:dPt>
            <c:idx val="3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746-4816-81A4-F59FE0474924}"/>
              </c:ext>
            </c:extLst>
          </c:dPt>
          <c:dLbls>
            <c:dLbl>
              <c:idx val="0"/>
              <c:layout>
                <c:manualLayout>
                  <c:x val="0.14813349607929807"/>
                  <c:y val="-2.8583692505060022E-2"/>
                </c:manualLayout>
              </c:layout>
              <c:numFmt formatCode="#,##0&quot; %&quot;;\-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746-4816-81A4-F59FE0474924}"/>
                </c:ext>
              </c:extLst>
            </c:dLbl>
            <c:dLbl>
              <c:idx val="3"/>
              <c:layout>
                <c:manualLayout>
                  <c:x val="0.14196126707599399"/>
                  <c:y val="-6.12507696537000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746-4816-81A4-F59FE0474924}"/>
                </c:ext>
              </c:extLst>
            </c:dLbl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Znám a potýkal/a jsem se s nimi v minulosti nebo se s nimi aktuálně potýkám</c:v>
                </c:pt>
                <c:pt idx="1">
                  <c:v>Znám a netýkají se mě</c:v>
                </c:pt>
                <c:pt idx="2">
                  <c:v>Slyšel/a jsem o nich, ale nevím o nich nic dalšího</c:v>
                </c:pt>
                <c:pt idx="3">
                  <c:v>Ne, nikdy jsem o nich neslyšel/a</c:v>
                </c:pt>
              </c:strCache>
            </c:strRef>
          </c:cat>
          <c:val>
            <c:numRef>
              <c:f>Sheet1!$B$2:$B$5</c:f>
              <c:numCache>
                <c:formatCode>0.0</c:formatCode>
                <c:ptCount val="4"/>
                <c:pt idx="0">
                  <c:v>2.3809523809524</c:v>
                </c:pt>
                <c:pt idx="1">
                  <c:v>46.825396825397</c:v>
                </c:pt>
                <c:pt idx="2">
                  <c:v>46.031746031746003</c:v>
                </c:pt>
                <c:pt idx="3">
                  <c:v>4.7619047619048001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746-4816-81A4-F59FE04749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76"/>
        <c:holeSize val="4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cs-CZ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dívky</c:v>
                </c:pt>
              </c:strCache>
            </c:strRef>
          </c:tx>
          <c:spPr>
            <a:ln w="19050"/>
          </c:spPr>
          <c:dPt>
            <c:idx val="0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152-4249-90F3-EC7D90BEE680}"/>
              </c:ext>
            </c:extLst>
          </c:dPt>
          <c:dPt>
            <c:idx val="1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152-4249-90F3-EC7D90BEE680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152-4249-90F3-EC7D90BEE680}"/>
              </c:ext>
            </c:extLst>
          </c:dPt>
          <c:dPt>
            <c:idx val="3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152-4249-90F3-EC7D90BEE680}"/>
              </c:ext>
            </c:extLst>
          </c:dPt>
          <c:dLbls>
            <c:dLbl>
              <c:idx val="0"/>
              <c:layout>
                <c:manualLayout>
                  <c:x val="4.8178517292350219E-3"/>
                  <c:y val="2.2174563887335838E-2"/>
                </c:manualLayout>
              </c:layout>
              <c:numFmt formatCode="#,##0&quot; %&quot;;\-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152-4249-90F3-EC7D90BEE680}"/>
                </c:ext>
              </c:extLst>
            </c:dLbl>
            <c:dLbl>
              <c:idx val="3"/>
              <c:layout>
                <c:manualLayout>
                  <c:x val="5.1734526848272117E-3"/>
                  <c:y val="-7.6199701036188932E-3"/>
                </c:manualLayout>
              </c:layout>
              <c:numFmt formatCode="#,##0&quot; %&quot;;\-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152-4249-90F3-EC7D90BEE680}"/>
                </c:ext>
              </c:extLst>
            </c:dLbl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Znám a potýkal/a jsem se s nimi v minulosti nebo se s nimi aktuálně potýkám</c:v>
                </c:pt>
                <c:pt idx="1">
                  <c:v>Znám a netýkají se mě</c:v>
                </c:pt>
                <c:pt idx="2">
                  <c:v>Slyšel/a jsem o nich, ale nevím o nich nic dalšího</c:v>
                </c:pt>
                <c:pt idx="3">
                  <c:v>Ne, nikdy jsem o nich neslyšel/a</c:v>
                </c:pt>
              </c:strCache>
            </c:strRef>
          </c:cat>
          <c:val>
            <c:numRef>
              <c:f>Sheet1!$B$2:$B$5</c:f>
              <c:numCache>
                <c:formatCode>0.0</c:formatCode>
                <c:ptCount val="4"/>
                <c:pt idx="0">
                  <c:v>1.7</c:v>
                </c:pt>
                <c:pt idx="1">
                  <c:v>45.8</c:v>
                </c:pt>
                <c:pt idx="2">
                  <c:v>50.8</c:v>
                </c:pt>
                <c:pt idx="3">
                  <c:v>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152-4249-90F3-EC7D90BEE6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7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cs-CZ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chlapci</c:v>
                </c:pt>
              </c:strCache>
            </c:strRef>
          </c:tx>
          <c:spPr>
            <a:ln w="19050"/>
          </c:spPr>
          <c:dPt>
            <c:idx val="0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52D-4A49-86E4-B5FAA176D9AB}"/>
              </c:ext>
            </c:extLst>
          </c:dPt>
          <c:dPt>
            <c:idx val="1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52D-4A49-86E4-B5FAA176D9AB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52D-4A49-86E4-B5FAA176D9AB}"/>
              </c:ext>
            </c:extLst>
          </c:dPt>
          <c:dPt>
            <c:idx val="3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52D-4A49-86E4-B5FAA176D9AB}"/>
              </c:ext>
            </c:extLst>
          </c:dPt>
          <c:dLbls>
            <c:numFmt formatCode="#,##0&quot; %&quot;;\-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Znám a potýkal/a jsem se s nimi v minulosti nebo se s nimi aktuálně potýkám</c:v>
                </c:pt>
                <c:pt idx="1">
                  <c:v>Znám a netýkají se mě</c:v>
                </c:pt>
                <c:pt idx="2">
                  <c:v>Slyšel/a jsem o nich, ale nevím o nich nic dalšího</c:v>
                </c:pt>
                <c:pt idx="3">
                  <c:v>Ne, nikdy jsem o nich neslyšel/a</c:v>
                </c:pt>
              </c:strCache>
            </c:strRef>
          </c:cat>
          <c:val>
            <c:numRef>
              <c:f>Sheet1!$B$2:$B$5</c:f>
              <c:numCache>
                <c:formatCode>0.0</c:formatCode>
                <c:ptCount val="4"/>
                <c:pt idx="0">
                  <c:v>3</c:v>
                </c:pt>
                <c:pt idx="1">
                  <c:v>47.8</c:v>
                </c:pt>
                <c:pt idx="2">
                  <c:v>41.8</c:v>
                </c:pt>
                <c:pt idx="3">
                  <c:v>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52D-4A49-86E4-B5FAA176D9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7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cs-CZ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860202253043027"/>
          <c:y val="0.15626511378237953"/>
          <c:w val="0.72431774518811987"/>
          <c:h val="0.8437348862176206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 w="41275"/>
          </c:spPr>
          <c:dPt>
            <c:idx val="0"/>
            <c:bubble3D val="0"/>
            <c:spPr>
              <a:solidFill>
                <a:schemeClr val="accent2"/>
              </a:solidFill>
              <a:ln w="41275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FFC-4CAD-A37B-6BC78DBB1EDA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 w="41275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FFC-4CAD-A37B-6BC78DBB1EDA}"/>
              </c:ext>
            </c:extLst>
          </c:dPt>
          <c:dPt>
            <c:idx val="2"/>
            <c:bubble3D val="0"/>
            <c:spPr>
              <a:noFill/>
              <a:ln w="41275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FFC-4CAD-A37B-6BC78DBB1EDA}"/>
              </c:ext>
            </c:extLst>
          </c:dPt>
          <c:dLbls>
            <c:dLbl>
              <c:idx val="0"/>
              <c:numFmt formatCode="#,##0&quot; %&quot;;\-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8FFC-4CAD-A37B-6BC78DBB1EDA}"/>
                </c:ext>
              </c:extLst>
            </c:dLbl>
            <c:dLbl>
              <c:idx val="1"/>
              <c:numFmt formatCode="#,##0&quot; %&quot;;\-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8FFC-4CAD-A37B-6BC78DBB1EDA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FFC-4CAD-A37B-6BC78DBB1E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dívky</c:v>
                </c:pt>
                <c:pt idx="1">
                  <c:v>chlapci</c:v>
                </c:pt>
                <c:pt idx="2">
                  <c:v>pomocné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43.24</c:v>
                </c:pt>
                <c:pt idx="1">
                  <c:v>56.75</c:v>
                </c:pt>
                <c:pt idx="2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FFC-4CAD-A37B-6BC78DBB1E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58"/>
      </c:doughnutChart>
      <c:spPr>
        <a:noFill/>
        <a:ln>
          <a:noFill/>
        </a:ln>
        <a:effectLst/>
      </c:spPr>
    </c:plotArea>
    <c:legend>
      <c:legendPos val="r"/>
      <c:legendEntry>
        <c:idx val="2"/>
        <c:delete val="1"/>
      </c:legendEntry>
      <c:layout>
        <c:manualLayout>
          <c:xMode val="edge"/>
          <c:yMode val="edge"/>
          <c:x val="2.6743391890364728E-2"/>
          <c:y val="0.6294434579439252"/>
          <c:w val="0.92158574040625707"/>
          <c:h val="0.2297352893742891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860202253043027"/>
          <c:y val="0.15626511378237953"/>
          <c:w val="0.72431774518811987"/>
          <c:h val="0.8437348862176206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 w="41275"/>
          </c:spPr>
          <c:dPt>
            <c:idx val="0"/>
            <c:bubble3D val="0"/>
            <c:spPr>
              <a:solidFill>
                <a:schemeClr val="accent2"/>
              </a:solidFill>
              <a:ln w="41275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001-406D-B889-C5416E87EACA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 w="41275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001-406D-B889-C5416E87EACA}"/>
              </c:ext>
            </c:extLst>
          </c:dPt>
          <c:dPt>
            <c:idx val="2"/>
            <c:bubble3D val="0"/>
            <c:spPr>
              <a:noFill/>
              <a:ln w="41275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001-406D-B889-C5416E87EACA}"/>
              </c:ext>
            </c:extLst>
          </c:dPt>
          <c:dLbls>
            <c:dLbl>
              <c:idx val="0"/>
              <c:numFmt formatCode="#,##0&quot; %&quot;;\-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5001-406D-B889-C5416E87EACA}"/>
                </c:ext>
              </c:extLst>
            </c:dLbl>
            <c:dLbl>
              <c:idx val="1"/>
              <c:numFmt formatCode="#,##0&quot; %&quot;;\-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5001-406D-B889-C5416E87EACA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001-406D-B889-C5416E87EA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7-10 let</c:v>
                </c:pt>
                <c:pt idx="1">
                  <c:v>11-14 let</c:v>
                </c:pt>
                <c:pt idx="2">
                  <c:v>pomocné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57.43</c:v>
                </c:pt>
                <c:pt idx="1">
                  <c:v>42.56</c:v>
                </c:pt>
                <c:pt idx="2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001-406D-B889-C5416E87EA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58"/>
      </c:doughnutChart>
      <c:spPr>
        <a:noFill/>
        <a:ln>
          <a:noFill/>
        </a:ln>
        <a:effectLst/>
      </c:spPr>
    </c:plotArea>
    <c:legend>
      <c:legendPos val="r"/>
      <c:legendEntry>
        <c:idx val="2"/>
        <c:delete val="1"/>
      </c:legendEntry>
      <c:layout>
        <c:manualLayout>
          <c:xMode val="edge"/>
          <c:yMode val="edge"/>
          <c:x val="2.6743391890364728E-2"/>
          <c:y val="0.6294434579439252"/>
          <c:w val="0.92158574040625707"/>
          <c:h val="0.2297352893742891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9D7A67A4-626D-9AF0-30C4-95180970B6A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2C839CD4-BBEC-DC3A-C475-911AB0B4493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6DA9C3-2E89-4D5C-8F79-47F39983593D}" type="datetimeFigureOut">
              <a:rPr lang="cs-CZ" smtClean="0"/>
              <a:t>11.03.2025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416627F-34CE-554A-7618-30E95F99693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D321679A-987E-7C89-5723-2AA8931A96D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F3E888-80D4-46FF-8EC5-702363C17C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3961281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8E5317-AC0D-4666-BA87-68F1E116BFAF}" type="datetimeFigureOut">
              <a:rPr lang="cs-CZ" smtClean="0"/>
              <a:t>11.03.2025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913E0-A667-460D-8757-0CD538DDF602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24189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37349B-CB54-E0B8-B4D0-E105545C42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9164D7AA-4FC6-2DD7-67BA-284B07ED5B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CC58FF94-DBB9-3300-CE62-8843F86CC8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92CAEDA-F197-1F85-CA5C-70F5146784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913E0-A667-460D-8757-0CD538DDF602}" type="slidenum">
              <a:rPr lang="cs-CZ" smtClean="0"/>
              <a:t>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319798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E5C0FA-47D2-2EF2-71E5-D748A4A15A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0E443863-B846-BED2-1312-E292812762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DC3A3200-C159-76E5-6909-1BE95EF8A3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70E5776-8F8F-E481-8EE0-F8100AF0A5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913E0-A667-460D-8757-0CD538DDF602}" type="slidenum">
              <a:rPr lang="cs-CZ" smtClean="0"/>
              <a:t>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359916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ADA18-21AA-BED3-2DD5-7C855332B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8E7BE7AD-3ADF-7605-DCB7-8B89715493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FC33C04E-3225-0BEB-885B-6C8D8C4A36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42234D0-25D0-2E6A-04B2-4FAF85F1AB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913E0-A667-460D-8757-0CD538DDF602}" type="slidenum">
              <a:rPr lang="cs-CZ" smtClean="0"/>
              <a:t>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651396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70274-C2BB-9E98-B68A-9C4AA18EF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6C09A4D3-CB7F-2EDC-6C70-82A2776F35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028F59FE-95B8-17EA-11D2-FFDD3B54FC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E8A6CB4-5B4A-CC13-B0ED-164E282404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913E0-A667-460D-8757-0CD538DDF602}" type="slidenum">
              <a:rPr lang="cs-CZ" smtClean="0"/>
              <a:t>14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306341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9E219-F9BF-FB88-1618-C1A6454CB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CB11C636-B190-A27E-CBA7-C6AFDB0A95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69E7354D-47A5-2618-B73D-0DBDB73CD2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DE948E3-D2BE-ECA6-AF64-19E6334374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913E0-A667-460D-8757-0CD538DDF602}" type="slidenum">
              <a:rPr lang="cs-CZ" smtClean="0"/>
              <a:t>15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433009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5673C-3DEE-AA38-0A07-80B145F80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D27F843F-5EBB-F383-4C63-0A95C4ABD2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69432E36-EA7B-5CE7-C467-D81DB9B6F0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8C19E1C-A8AA-967D-57C6-693A938745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913E0-A667-460D-8757-0CD538DDF602}" type="slidenum">
              <a:rPr lang="cs-CZ" smtClean="0"/>
              <a:t>17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961838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00FF27-7380-B4D4-03B7-148B835C1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2C80BBA9-F0EC-A01D-61BB-5B63858C8A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8C4E4DA6-923D-E3E9-2BCE-6AFD0FD469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372D259-8FD6-E58E-2F25-3B1097991E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913E0-A667-460D-8757-0CD538DDF602}" type="slidenum">
              <a:rPr lang="cs-CZ" smtClean="0"/>
              <a:t>18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323361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11D87-621C-F428-253C-15E0BC370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4AE30A23-F714-F550-2F0E-616F54B3F9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028AC4B5-74E7-2F34-3255-2A5D48A3B6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8056288-0E14-1FBD-1727-24C4B1E888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913E0-A667-460D-8757-0CD538DDF602}" type="slidenum">
              <a:rPr lang="cs-CZ" smtClean="0"/>
              <a:t>19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701813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E3A5C-B573-3B84-3D65-5872B2ED8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3531592D-4E7C-D0DA-D2F8-90B9A76960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3A3439DD-5149-41F7-6E5E-3DF319640F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02D2B9E-5906-4AA5-F8B6-5D101D1D45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913E0-A667-460D-8757-0CD538DDF602}" type="slidenum">
              <a:rPr lang="cs-CZ" smtClean="0"/>
              <a:t>21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967511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5094D-05C3-1A0F-D4CE-2794B2FFC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DF7B4CC8-5F94-07AA-8379-B7EA635F28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6F291BD5-D422-510A-46F5-4E82B9B09B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BA5060B-25E4-2FEF-9F09-62D516DD12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913E0-A667-460D-8757-0CD538DDF602}" type="slidenum">
              <a:rPr lang="cs-CZ" smtClean="0"/>
              <a:t>23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01579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1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B66D97C3-1B7F-5C9F-E63F-96F1A14B62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999" y="1350000"/>
            <a:ext cx="5825925" cy="715669"/>
          </a:xfrm>
        </p:spPr>
        <p:txBody>
          <a:bodyPr/>
          <a:lstStyle>
            <a:lvl1pPr>
              <a:defRPr sz="480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8CDCDA0A-C736-B40F-7E80-2D0FC7024AC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1799" y="3494989"/>
            <a:ext cx="3851275" cy="1274763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Optional additional information</a:t>
            </a:r>
          </a:p>
        </p:txBody>
      </p:sp>
      <p:sp>
        <p:nvSpPr>
          <p:cNvPr id="7" name="Picture Placeholder">
            <a:extLst>
              <a:ext uri="{FF2B5EF4-FFF2-40B4-BE49-F238E27FC236}">
                <a16:creationId xmlns:a16="http://schemas.microsoft.com/office/drawing/2014/main" id="{67F8163F-D370-5C4C-500A-7D576C590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905000" y="0"/>
            <a:ext cx="10300263" cy="6870700"/>
          </a:xfrm>
          <a:custGeom>
            <a:avLst/>
            <a:gdLst>
              <a:gd name="connsiteX0" fmla="*/ 6858000 w 10287001"/>
              <a:gd name="connsiteY0" fmla="*/ 0 h 6858000"/>
              <a:gd name="connsiteX1" fmla="*/ 10287001 w 10287001"/>
              <a:gd name="connsiteY1" fmla="*/ 0 h 6858000"/>
              <a:gd name="connsiteX2" fmla="*/ 10287001 w 10287001"/>
              <a:gd name="connsiteY2" fmla="*/ 3467099 h 6858000"/>
              <a:gd name="connsiteX3" fmla="*/ 6896100 w 10287001"/>
              <a:gd name="connsiteY3" fmla="*/ 6858000 h 6858000"/>
              <a:gd name="connsiteX4" fmla="*/ 0 w 10287001"/>
              <a:gd name="connsiteY4" fmla="*/ 6858000 h 6858000"/>
              <a:gd name="connsiteX0" fmla="*/ 6858000 w 10287001"/>
              <a:gd name="connsiteY0" fmla="*/ 0 h 6858000"/>
              <a:gd name="connsiteX1" fmla="*/ 10287001 w 10287001"/>
              <a:gd name="connsiteY1" fmla="*/ 0 h 6858000"/>
              <a:gd name="connsiteX2" fmla="*/ 10287001 w 10287001"/>
              <a:gd name="connsiteY2" fmla="*/ 3467099 h 6858000"/>
              <a:gd name="connsiteX3" fmla="*/ 8636000 w 10287001"/>
              <a:gd name="connsiteY3" fmla="*/ 5080000 h 6858000"/>
              <a:gd name="connsiteX4" fmla="*/ 6896100 w 10287001"/>
              <a:gd name="connsiteY4" fmla="*/ 6858000 h 6858000"/>
              <a:gd name="connsiteX5" fmla="*/ 0 w 10287001"/>
              <a:gd name="connsiteY5" fmla="*/ 6858000 h 6858000"/>
              <a:gd name="connsiteX6" fmla="*/ 6858000 w 10287001"/>
              <a:gd name="connsiteY6" fmla="*/ 0 h 6858000"/>
              <a:gd name="connsiteX0" fmla="*/ 6858000 w 10287001"/>
              <a:gd name="connsiteY0" fmla="*/ 0 h 6870700"/>
              <a:gd name="connsiteX1" fmla="*/ 10287001 w 10287001"/>
              <a:gd name="connsiteY1" fmla="*/ 0 h 6870700"/>
              <a:gd name="connsiteX2" fmla="*/ 10287001 w 10287001"/>
              <a:gd name="connsiteY2" fmla="*/ 3467099 h 6870700"/>
              <a:gd name="connsiteX3" fmla="*/ 10274300 w 10287001"/>
              <a:gd name="connsiteY3" fmla="*/ 6870700 h 6870700"/>
              <a:gd name="connsiteX4" fmla="*/ 6896100 w 10287001"/>
              <a:gd name="connsiteY4" fmla="*/ 6858000 h 6870700"/>
              <a:gd name="connsiteX5" fmla="*/ 0 w 10287001"/>
              <a:gd name="connsiteY5" fmla="*/ 6858000 h 6870700"/>
              <a:gd name="connsiteX6" fmla="*/ 6858000 w 10287001"/>
              <a:gd name="connsiteY6" fmla="*/ 0 h 6870700"/>
              <a:gd name="connsiteX0" fmla="*/ 6858000 w 10300263"/>
              <a:gd name="connsiteY0" fmla="*/ 0 h 6870700"/>
              <a:gd name="connsiteX1" fmla="*/ 10287001 w 10300263"/>
              <a:gd name="connsiteY1" fmla="*/ 0 h 6870700"/>
              <a:gd name="connsiteX2" fmla="*/ 10287001 w 10300263"/>
              <a:gd name="connsiteY2" fmla="*/ 3467099 h 6870700"/>
              <a:gd name="connsiteX3" fmla="*/ 10299700 w 10300263"/>
              <a:gd name="connsiteY3" fmla="*/ 6870700 h 6870700"/>
              <a:gd name="connsiteX4" fmla="*/ 6896100 w 10300263"/>
              <a:gd name="connsiteY4" fmla="*/ 6858000 h 6870700"/>
              <a:gd name="connsiteX5" fmla="*/ 0 w 10300263"/>
              <a:gd name="connsiteY5" fmla="*/ 6858000 h 6870700"/>
              <a:gd name="connsiteX6" fmla="*/ 6858000 w 10300263"/>
              <a:gd name="connsiteY6" fmla="*/ 0 h 687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300263" h="6870700">
                <a:moveTo>
                  <a:pt x="6858000" y="0"/>
                </a:moveTo>
                <a:lnTo>
                  <a:pt x="10287001" y="0"/>
                </a:lnTo>
                <a:lnTo>
                  <a:pt x="10287001" y="3467099"/>
                </a:lnTo>
                <a:cubicBezTo>
                  <a:pt x="10282767" y="4601633"/>
                  <a:pt x="10303934" y="5736166"/>
                  <a:pt x="10299700" y="6870700"/>
                </a:cubicBezTo>
                <a:lnTo>
                  <a:pt x="6896100" y="6858000"/>
                </a:lnTo>
                <a:lnTo>
                  <a:pt x="0" y="6858000"/>
                </a:lnTo>
                <a:lnTo>
                  <a:pt x="6858000" y="0"/>
                </a:lnTo>
                <a:close/>
              </a:path>
            </a:pathLst>
          </a:cu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0" rtlCol="0">
            <a:noAutofit/>
          </a:bodyPr>
          <a:lstStyle>
            <a:lvl1pPr>
              <a:defRPr lang="en-GB"/>
            </a:lvl1pPr>
          </a:lstStyle>
          <a:p>
            <a:pPr lvl="0"/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3" name="Classification">
            <a:extLst>
              <a:ext uri="{FF2B5EF4-FFF2-40B4-BE49-F238E27FC236}">
                <a16:creationId xmlns:a16="http://schemas.microsoft.com/office/drawing/2014/main" id="{268034F8-D9C2-8C58-D3F0-75FD7B94D9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440938" y="6374219"/>
            <a:ext cx="1540262" cy="246221"/>
          </a:xfrm>
          <a:prstGeom prst="rect">
            <a:avLst/>
          </a:prstGeom>
          <a:effectLst/>
        </p:spPr>
        <p:txBody>
          <a:bodyPr vert="horz" wrap="square" lIns="0" tIns="0" rIns="0" bIns="0" rtlCol="0" anchor="b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800" dirty="0">
                <a:solidFill>
                  <a:schemeClr val="tx1"/>
                </a:solidFill>
                <a:effectLst/>
              </a:rPr>
              <a:t>© Ipsos</a:t>
            </a:r>
            <a:r>
              <a:rPr lang="cs-CZ" sz="800" dirty="0">
                <a:solidFill>
                  <a:schemeClr val="tx1"/>
                </a:solidFill>
                <a:effectLst/>
              </a:rPr>
              <a:t> pro Díky, trenére! | Závěrečná zpráva</a:t>
            </a:r>
            <a:r>
              <a:rPr lang="en-GB" sz="800" dirty="0">
                <a:solidFill>
                  <a:schemeClr val="tx1"/>
                </a:solidFill>
                <a:effectLst/>
              </a:rPr>
              <a:t> |</a:t>
            </a:r>
            <a:r>
              <a:rPr lang="cs-CZ" sz="800" dirty="0">
                <a:solidFill>
                  <a:schemeClr val="tx1"/>
                </a:solidFill>
                <a:effectLst/>
              </a:rPr>
              <a:t> Březen 2025</a:t>
            </a:r>
            <a:endParaRPr lang="en-GB" sz="800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99468694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B66D97C3-1B7F-5C9F-E63F-96F1A14B62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8623" y="1350000"/>
            <a:ext cx="5536747" cy="715669"/>
          </a:xfrm>
        </p:spPr>
        <p:txBody>
          <a:bodyPr/>
          <a:lstStyle>
            <a:lvl1pPr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ubtitle">
            <a:extLst>
              <a:ext uri="{FF2B5EF4-FFF2-40B4-BE49-F238E27FC236}">
                <a16:creationId xmlns:a16="http://schemas.microsoft.com/office/drawing/2014/main" id="{A1A0E186-5FCC-AF1B-9AB2-F4AB588ABD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1800" y="3494989"/>
            <a:ext cx="3551238" cy="1274763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Optional additional information</a:t>
            </a:r>
          </a:p>
        </p:txBody>
      </p:sp>
      <p:sp>
        <p:nvSpPr>
          <p:cNvPr id="9" name="Picture Placeholder">
            <a:extLst>
              <a:ext uri="{FF2B5EF4-FFF2-40B4-BE49-F238E27FC236}">
                <a16:creationId xmlns:a16="http://schemas.microsoft.com/office/drawing/2014/main" id="{8ED5220B-285D-EC14-D33F-B34A17FD9E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918724" y="0"/>
            <a:ext cx="10273277" cy="6858000"/>
          </a:xfrm>
          <a:custGeom>
            <a:avLst/>
            <a:gdLst>
              <a:gd name="connsiteX0" fmla="*/ 6858000 w 10273277"/>
              <a:gd name="connsiteY0" fmla="*/ 0 h 6858000"/>
              <a:gd name="connsiteX1" fmla="*/ 10273277 w 10273277"/>
              <a:gd name="connsiteY1" fmla="*/ 0 h 6858000"/>
              <a:gd name="connsiteX2" fmla="*/ 10273277 w 10273277"/>
              <a:gd name="connsiteY2" fmla="*/ 6858000 h 6858000"/>
              <a:gd name="connsiteX3" fmla="*/ 10273276 w 10273277"/>
              <a:gd name="connsiteY3" fmla="*/ 6858000 h 6858000"/>
              <a:gd name="connsiteX4" fmla="*/ 10273276 w 10273277"/>
              <a:gd name="connsiteY4" fmla="*/ 3947601 h 6858000"/>
              <a:gd name="connsiteX5" fmla="*/ 7362877 w 10273277"/>
              <a:gd name="connsiteY5" fmla="*/ 6858000 h 6858000"/>
              <a:gd name="connsiteX6" fmla="*/ 0 w 102732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273277" h="6858000">
                <a:moveTo>
                  <a:pt x="6858000" y="0"/>
                </a:moveTo>
                <a:lnTo>
                  <a:pt x="10273277" y="0"/>
                </a:lnTo>
                <a:lnTo>
                  <a:pt x="10273277" y="6858000"/>
                </a:lnTo>
                <a:lnTo>
                  <a:pt x="10273276" y="6858000"/>
                </a:lnTo>
                <a:lnTo>
                  <a:pt x="10273276" y="3947601"/>
                </a:lnTo>
                <a:lnTo>
                  <a:pt x="7362877" y="6858000"/>
                </a:lnTo>
                <a:lnTo>
                  <a:pt x="0" y="6858000"/>
                </a:lnTo>
                <a:close/>
              </a:path>
            </a:pathLst>
          </a:custGeom>
          <a:pattFill prst="dkVert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0" rtlCol="0">
            <a:noAutofit/>
          </a:bodyPr>
          <a:lstStyle>
            <a:lvl1pPr>
              <a:defRPr lang="en-GB"/>
            </a:lvl1pPr>
          </a:lstStyle>
          <a:p>
            <a:pPr lvl="0"/>
            <a:r>
              <a:rPr lang="en-US" dirty="0"/>
              <a:t>Click icon to add picture</a:t>
            </a:r>
            <a:endParaRPr lang="en-GB" dirty="0"/>
          </a:p>
        </p:txBody>
      </p:sp>
      <p:pic>
        <p:nvPicPr>
          <p:cNvPr id="3" name="Ipsos Logo">
            <a:extLst>
              <a:ext uri="{FF2B5EF4-FFF2-40B4-BE49-F238E27FC236}">
                <a16:creationId xmlns:a16="http://schemas.microsoft.com/office/drawing/2014/main" id="{C738F64B-9716-3D49-6390-B27B601A90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63361" y="6173519"/>
            <a:ext cx="492637" cy="446920"/>
          </a:xfrm>
          <a:prstGeom prst="rect">
            <a:avLst/>
          </a:prstGeom>
        </p:spPr>
      </p:pic>
      <p:sp>
        <p:nvSpPr>
          <p:cNvPr id="8" name="Classification">
            <a:extLst>
              <a:ext uri="{FF2B5EF4-FFF2-40B4-BE49-F238E27FC236}">
                <a16:creationId xmlns:a16="http://schemas.microsoft.com/office/drawing/2014/main" id="{082E1D2D-4928-439E-FBBF-31732EFD0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440938" y="6365530"/>
            <a:ext cx="1622812" cy="246221"/>
          </a:xfrm>
          <a:prstGeom prst="rect">
            <a:avLst/>
          </a:prstGeom>
          <a:effectLst/>
        </p:spPr>
        <p:txBody>
          <a:bodyPr vert="horz" wrap="square" lIns="0" tIns="0" rIns="0" bIns="0" rtlCol="0" anchor="b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800" dirty="0">
                <a:solidFill>
                  <a:schemeClr val="bg1"/>
                </a:solidFill>
                <a:effectLst/>
              </a:rPr>
              <a:t>© Ipsos pro Díky, trenére! | Závěrečná zpráva | Březen 2025</a:t>
            </a:r>
          </a:p>
        </p:txBody>
      </p:sp>
    </p:spTree>
    <p:extLst>
      <p:ext uri="{BB962C8B-B14F-4D97-AF65-F5344CB8AC3E}">
        <p14:creationId xmlns:p14="http://schemas.microsoft.com/office/powerpoint/2010/main" val="3028834554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B024DFEA-2014-1751-E480-8A66CDCDA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1350000"/>
            <a:ext cx="6095800" cy="1610016"/>
          </a:xfrm>
        </p:spPr>
        <p:txBody>
          <a:bodyPr/>
          <a:lstStyle>
            <a:lvl1pPr>
              <a:defRPr sz="48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7" name="Subtitle">
            <a:extLst>
              <a:ext uri="{FF2B5EF4-FFF2-40B4-BE49-F238E27FC236}">
                <a16:creationId xmlns:a16="http://schemas.microsoft.com/office/drawing/2014/main" id="{1C3EC48E-82FF-AD78-A375-4569D055911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1800" y="3494989"/>
            <a:ext cx="6096000" cy="1274763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Optional additional information</a:t>
            </a:r>
          </a:p>
        </p:txBody>
      </p:sp>
      <p:sp>
        <p:nvSpPr>
          <p:cNvPr id="11" name="Chapter Number">
            <a:extLst>
              <a:ext uri="{FF2B5EF4-FFF2-40B4-BE49-F238E27FC236}">
                <a16:creationId xmlns:a16="http://schemas.microsoft.com/office/drawing/2014/main" id="{7066FE41-55CD-1D44-7ED7-B1E742AF18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8762" y="1032463"/>
            <a:ext cx="2600325" cy="1820863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17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3" name="Triangle">
            <a:extLst>
              <a:ext uri="{FF2B5EF4-FFF2-40B4-BE49-F238E27FC236}">
                <a16:creationId xmlns:a16="http://schemas.microsoft.com/office/drawing/2014/main" id="{A47BBA45-30B2-1AE1-4D29-166B974CD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9281601" y="3947601"/>
            <a:ext cx="2910399" cy="2910399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</a:pP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72396438-1F17-18D4-E6ED-2C8143857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5849681" y="6479951"/>
            <a:ext cx="492637" cy="1404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rtl="0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</a:pPr>
            <a:fld id="{42C674B8-9BBC-4FFF-A23E-570BB0655C41}" type="slidenum">
              <a:rPr lang="en-GB" sz="900" smtClean="0">
                <a:solidFill>
                  <a:schemeClr val="bg1"/>
                </a:solidFill>
              </a:rPr>
              <a:pPr algn="ctr" rtl="0">
                <a:lnSpc>
                  <a:spcPct val="110000"/>
                </a:lnSpc>
                <a:spcBef>
                  <a:spcPts val="400"/>
                </a:spcBef>
                <a:spcAft>
                  <a:spcPts val="400"/>
                </a:spcAft>
              </a:pPr>
              <a:t>‹#›</a:t>
            </a:fld>
            <a:endParaRPr lang="en-GB" sz="900" dirty="0">
              <a:solidFill>
                <a:schemeClr val="bg1"/>
              </a:solidFill>
            </a:endParaRPr>
          </a:p>
        </p:txBody>
      </p:sp>
      <p:pic>
        <p:nvPicPr>
          <p:cNvPr id="5" name="Ipsos Logo">
            <a:extLst>
              <a:ext uri="{FF2B5EF4-FFF2-40B4-BE49-F238E27FC236}">
                <a16:creationId xmlns:a16="http://schemas.microsoft.com/office/drawing/2014/main" id="{0B670EF9-49DC-A59C-6B97-BFCFA58E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63361" y="6173519"/>
            <a:ext cx="492637" cy="446920"/>
          </a:xfrm>
          <a:prstGeom prst="rect">
            <a:avLst/>
          </a:prstGeom>
        </p:spPr>
      </p:pic>
      <p:sp>
        <p:nvSpPr>
          <p:cNvPr id="7" name="Classification">
            <a:extLst>
              <a:ext uri="{FF2B5EF4-FFF2-40B4-BE49-F238E27FC236}">
                <a16:creationId xmlns:a16="http://schemas.microsoft.com/office/drawing/2014/main" id="{A14E2F0B-87D8-3736-BCD6-F839F9761D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440938" y="6488640"/>
            <a:ext cx="4672238" cy="123111"/>
          </a:xfrm>
          <a:prstGeom prst="rect">
            <a:avLst/>
          </a:prstGeom>
          <a:effectLst/>
        </p:spPr>
        <p:txBody>
          <a:bodyPr vert="horz" wrap="square" lIns="0" tIns="0" rIns="0" bIns="0" rtlCol="0" anchor="b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800" dirty="0">
                <a:solidFill>
                  <a:schemeClr val="bg1"/>
                </a:solidFill>
                <a:effectLst/>
              </a:rPr>
              <a:t>© Ipsos pro Díky, trenére! | Závěrečná zpráva | Březen 2025</a:t>
            </a:r>
          </a:p>
        </p:txBody>
      </p:sp>
    </p:spTree>
    <p:extLst>
      <p:ext uri="{BB962C8B-B14F-4D97-AF65-F5344CB8AC3E}">
        <p14:creationId xmlns:p14="http://schemas.microsoft.com/office/powerpoint/2010/main" val="154643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B66D97C3-1B7F-5C9F-E63F-96F1A14B62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1350000"/>
            <a:ext cx="6797676" cy="715669"/>
          </a:xfrm>
        </p:spPr>
        <p:txBody>
          <a:bodyPr vert="horz" wrap="square" lIns="0" tIns="0" rIns="0" bIns="0" rtlCol="0" anchor="t">
            <a:noAutofit/>
          </a:bodyPr>
          <a:lstStyle>
            <a:lvl1pPr>
              <a:defRPr lang="en-GB" sz="4800" b="0" cap="all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29E5EE94-2CAC-A691-BCF2-845687798E3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000" y="3494989"/>
            <a:ext cx="6096000" cy="1274763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Optional additional information</a:t>
            </a:r>
          </a:p>
        </p:txBody>
      </p:sp>
      <p:sp>
        <p:nvSpPr>
          <p:cNvPr id="10" name="Picture Placeholder">
            <a:extLst>
              <a:ext uri="{FF2B5EF4-FFF2-40B4-BE49-F238E27FC236}">
                <a16:creationId xmlns:a16="http://schemas.microsoft.com/office/drawing/2014/main" id="{92B650A8-9C21-DC86-F471-38B40FC6D5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3975100 h 6858000"/>
              <a:gd name="connsiteX3" fmla="*/ 9309100 w 12192000"/>
              <a:gd name="connsiteY3" fmla="*/ 6858000 h 6858000"/>
              <a:gd name="connsiteX4" fmla="*/ 0 w 121920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3975100"/>
                </a:lnTo>
                <a:lnTo>
                  <a:pt x="9309100" y="6858000"/>
                </a:lnTo>
                <a:lnTo>
                  <a:pt x="0" y="6858000"/>
                </a:lnTo>
                <a:close/>
              </a:path>
            </a:pathLst>
          </a:cu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2520000" rtlCol="0" anchor="b">
            <a:noAutofit/>
          </a:bodyPr>
          <a:lstStyle>
            <a:lvl1pPr>
              <a:defRPr lang="en-GB"/>
            </a:lvl1pPr>
          </a:lstStyle>
          <a:p>
            <a:pPr lvl="0" algn="ctr"/>
            <a:r>
              <a:rPr lang="en-GB" dirty="0"/>
              <a:t>Click icon to insert image</a:t>
            </a:r>
          </a:p>
        </p:txBody>
      </p:sp>
      <p:sp>
        <p:nvSpPr>
          <p:cNvPr id="4" name="Classification">
            <a:extLst>
              <a:ext uri="{FF2B5EF4-FFF2-40B4-BE49-F238E27FC236}">
                <a16:creationId xmlns:a16="http://schemas.microsoft.com/office/drawing/2014/main" id="{F24B9245-8C3F-D9F1-7FC8-4D3768017B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440938" y="6497329"/>
            <a:ext cx="2600712" cy="123111"/>
          </a:xfrm>
          <a:prstGeom prst="rect">
            <a:avLst/>
          </a:prstGeom>
          <a:effectLst/>
        </p:spPr>
        <p:txBody>
          <a:bodyPr vert="horz" wrap="square" lIns="0" tIns="0" rIns="0" bIns="0" rtlCol="0" anchor="b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800" dirty="0">
                <a:solidFill>
                  <a:schemeClr val="bg1"/>
                </a:solidFill>
                <a:effectLst/>
              </a:rPr>
              <a:t>© Ipsos | Strictly Confidential</a:t>
            </a:r>
          </a:p>
        </p:txBody>
      </p:sp>
      <p:sp>
        <p:nvSpPr>
          <p:cNvPr id="6" name="Slide Number">
            <a:extLst>
              <a:ext uri="{FF2B5EF4-FFF2-40B4-BE49-F238E27FC236}">
                <a16:creationId xmlns:a16="http://schemas.microsoft.com/office/drawing/2014/main" id="{202AE276-86A8-A521-58F1-3F84240A5B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5849681" y="6479951"/>
            <a:ext cx="492637" cy="1404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rtl="0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</a:pPr>
            <a:fld id="{42C674B8-9BBC-4FFF-A23E-570BB0655C41}" type="slidenum">
              <a:rPr lang="en-GB" sz="900" smtClean="0">
                <a:solidFill>
                  <a:schemeClr val="bg1">
                    <a:lumMod val="65000"/>
                  </a:schemeClr>
                </a:solidFill>
              </a:rPr>
              <a:pPr algn="ctr" rtl="0">
                <a:lnSpc>
                  <a:spcPct val="110000"/>
                </a:lnSpc>
                <a:spcBef>
                  <a:spcPts val="400"/>
                </a:spcBef>
                <a:spcAft>
                  <a:spcPts val="400"/>
                </a:spcAft>
              </a:pPr>
              <a:t>‹#›</a:t>
            </a:fld>
            <a:endParaRPr lang="en-GB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2" name="Ipsos Logo">
            <a:extLst>
              <a:ext uri="{FF2B5EF4-FFF2-40B4-BE49-F238E27FC236}">
                <a16:creationId xmlns:a16="http://schemas.microsoft.com/office/drawing/2014/main" id="{BEC051CE-FCDB-2EBC-A53E-B4922F048E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63361" y="6173519"/>
            <a:ext cx="492637" cy="44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215969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63011884-C2D5-14CD-9848-37C5CB013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Zástupný symbol obrázku 3">
            <a:extLst>
              <a:ext uri="{FF2B5EF4-FFF2-40B4-BE49-F238E27FC236}">
                <a16:creationId xmlns:a16="http://schemas.microsoft.com/office/drawing/2014/main" id="{AA1DEE43-203F-4F36-21CD-BCB3598E1D7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06539" y="2495588"/>
            <a:ext cx="946206" cy="933412"/>
          </a:xfrm>
          <a:prstGeom prst="flowChartConnector">
            <a:avLst/>
          </a:prstGeom>
        </p:spPr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942868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obrázku 4">
            <a:extLst>
              <a:ext uri="{FF2B5EF4-FFF2-40B4-BE49-F238E27FC236}">
                <a16:creationId xmlns:a16="http://schemas.microsoft.com/office/drawing/2014/main" id="{17C0157F-B13C-0CF5-54E6-CEC780635DE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42913" y="1797509"/>
            <a:ext cx="2905125" cy="1971207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63011884-C2D5-14CD-9848-37C5CB013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Zástupný symbol obrázku 4">
            <a:extLst>
              <a:ext uri="{FF2B5EF4-FFF2-40B4-BE49-F238E27FC236}">
                <a16:creationId xmlns:a16="http://schemas.microsoft.com/office/drawing/2014/main" id="{201D712F-A929-A908-8924-6D6D28CB783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42913" y="3977156"/>
            <a:ext cx="2905125" cy="1971207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6" name="Zástupný symbol obrázku 4">
            <a:extLst>
              <a:ext uri="{FF2B5EF4-FFF2-40B4-BE49-F238E27FC236}">
                <a16:creationId xmlns:a16="http://schemas.microsoft.com/office/drawing/2014/main" id="{30E9EFA2-D877-64C8-C8B5-74C2F765055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643437" y="1808162"/>
            <a:ext cx="2905125" cy="1971207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7" name="Zástupný symbol obrázku 4">
            <a:extLst>
              <a:ext uri="{FF2B5EF4-FFF2-40B4-BE49-F238E27FC236}">
                <a16:creationId xmlns:a16="http://schemas.microsoft.com/office/drawing/2014/main" id="{E650D393-BDD1-91D6-6C5F-D163EE47385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643437" y="3977156"/>
            <a:ext cx="2905125" cy="1971207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8" name="Zástupný symbol obrázku 4">
            <a:extLst>
              <a:ext uri="{FF2B5EF4-FFF2-40B4-BE49-F238E27FC236}">
                <a16:creationId xmlns:a16="http://schemas.microsoft.com/office/drawing/2014/main" id="{3E6BBA48-470E-D057-855F-B80B5D1E745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839200" y="1806343"/>
            <a:ext cx="2905125" cy="1971207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9" name="Zástupný symbol obrázku 4">
            <a:extLst>
              <a:ext uri="{FF2B5EF4-FFF2-40B4-BE49-F238E27FC236}">
                <a16:creationId xmlns:a16="http://schemas.microsoft.com/office/drawing/2014/main" id="{9EA90067-6236-F6C2-FB85-E428317054A3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839200" y="3975337"/>
            <a:ext cx="2905125" cy="1971207"/>
          </a:xfrm>
        </p:spPr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36434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uble 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31429DE-4D63-DCEA-0E6E-B1E263115B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Double column layout</a:t>
            </a:r>
            <a:endParaRPr lang="en-GB" dirty="0"/>
          </a:p>
        </p:txBody>
      </p:sp>
      <p:sp>
        <p:nvSpPr>
          <p:cNvPr id="3" name="Placeholder">
            <a:extLst>
              <a:ext uri="{FF2B5EF4-FFF2-40B4-BE49-F238E27FC236}">
                <a16:creationId xmlns:a16="http://schemas.microsoft.com/office/drawing/2014/main" id="{1703231E-4063-4D72-A4F3-5BF19050C3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0000" y="1808163"/>
            <a:ext cx="11299088" cy="3861312"/>
          </a:xfrm>
          <a:prstGeom prst="rect">
            <a:avLst/>
          </a:prstGeom>
        </p:spPr>
        <p:txBody>
          <a:bodyPr numCol="2" spcCol="288000">
            <a:noAutofit/>
          </a:bodyPr>
          <a:lstStyle>
            <a:lvl1pPr>
              <a:lnSpc>
                <a:spcPct val="115000"/>
              </a:lnSpc>
              <a:spcBef>
                <a:spcPts val="400"/>
              </a:spcBef>
              <a:defRPr sz="1200">
                <a:solidFill>
                  <a:schemeClr val="tx1"/>
                </a:solidFill>
              </a:defRPr>
            </a:lvl1pPr>
            <a:lvl2pPr marL="180975" indent="-180975">
              <a:lnSpc>
                <a:spcPct val="115000"/>
              </a:lnSpc>
              <a:spcBef>
                <a:spcPts val="400"/>
              </a:spcBef>
              <a:buSzPct val="100000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15000"/>
              </a:lnSpc>
              <a:spcBef>
                <a:spcPts val="400"/>
              </a:spcBef>
              <a:defRPr sz="12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Your text here</a:t>
            </a:r>
          </a:p>
          <a:p>
            <a:pPr marL="180975" lvl="1" indent="-180975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 dirty="0"/>
              <a:t>Text level 1</a:t>
            </a:r>
          </a:p>
          <a:p>
            <a:pPr lvl="2"/>
            <a:r>
              <a:rPr lang="en-GB" dirty="0"/>
              <a:t>Text level 2</a:t>
            </a:r>
          </a:p>
        </p:txBody>
      </p:sp>
    </p:spTree>
    <p:extLst>
      <p:ext uri="{BB962C8B-B14F-4D97-AF65-F5344CB8AC3E}">
        <p14:creationId xmlns:p14="http://schemas.microsoft.com/office/powerpoint/2010/main" val="29171726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31429DE-4D63-DCEA-0E6E-B1E263115B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Four column layout</a:t>
            </a:r>
            <a:endParaRPr lang="en-GB" dirty="0"/>
          </a:p>
        </p:txBody>
      </p:sp>
      <p:sp>
        <p:nvSpPr>
          <p:cNvPr id="3" name="Placeholder">
            <a:extLst>
              <a:ext uri="{FF2B5EF4-FFF2-40B4-BE49-F238E27FC236}">
                <a16:creationId xmlns:a16="http://schemas.microsoft.com/office/drawing/2014/main" id="{1703231E-4063-4D72-A4F3-5BF19050C3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0000" y="1808163"/>
            <a:ext cx="11299088" cy="3861312"/>
          </a:xfrm>
          <a:prstGeom prst="rect">
            <a:avLst/>
          </a:prstGeom>
        </p:spPr>
        <p:txBody>
          <a:bodyPr numCol="4" spcCol="288000">
            <a:noAutofit/>
          </a:bodyPr>
          <a:lstStyle>
            <a:lvl1pPr>
              <a:spcBef>
                <a:spcPts val="400"/>
              </a:spcBef>
              <a:defRPr sz="1200">
                <a:solidFill>
                  <a:schemeClr val="tx1"/>
                </a:solidFill>
              </a:defRPr>
            </a:lvl1pPr>
            <a:lvl2pPr marL="180975" indent="-180975">
              <a:spcBef>
                <a:spcPts val="400"/>
              </a:spcBef>
              <a:buSzPct val="100000"/>
              <a:buFont typeface="Arial" panose="020B0604020202020204" pitchFamily="34" charset="0"/>
              <a:buChar char="•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spcBef>
                <a:spcPts val="400"/>
              </a:spcBef>
              <a:defRPr sz="12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Your text here</a:t>
            </a:r>
          </a:p>
          <a:p>
            <a:pPr marL="180975" lvl="1" indent="-180975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 dirty="0"/>
              <a:t>Text level 1</a:t>
            </a:r>
          </a:p>
          <a:p>
            <a:pPr lvl="2"/>
            <a:r>
              <a:rPr lang="en-GB" dirty="0"/>
              <a:t>Text level 2</a:t>
            </a:r>
          </a:p>
        </p:txBody>
      </p:sp>
    </p:spTree>
    <p:extLst>
      <p:ext uri="{BB962C8B-B14F-4D97-AF65-F5344CB8AC3E}">
        <p14:creationId xmlns:p14="http://schemas.microsoft.com/office/powerpoint/2010/main" val="13494931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column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31429DE-4D63-DCEA-0E6E-B1E263115B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0000" y="701874"/>
            <a:ext cx="8398725" cy="71566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3 column textbox</a:t>
            </a:r>
            <a:endParaRPr lang="en-GB" dirty="0"/>
          </a:p>
        </p:txBody>
      </p:sp>
      <p:sp>
        <p:nvSpPr>
          <p:cNvPr id="3" name="Placeholder">
            <a:extLst>
              <a:ext uri="{FF2B5EF4-FFF2-40B4-BE49-F238E27FC236}">
                <a16:creationId xmlns:a16="http://schemas.microsoft.com/office/drawing/2014/main" id="{1703231E-4063-4D72-A4F3-5BF19050C3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0000" y="1808163"/>
            <a:ext cx="8398725" cy="4140200"/>
          </a:xfrm>
          <a:prstGeom prst="rect">
            <a:avLst/>
          </a:prstGeom>
        </p:spPr>
        <p:txBody>
          <a:bodyPr numCol="3" spcCol="288000">
            <a:noAutofit/>
          </a:bodyPr>
          <a:lstStyle>
            <a:lvl1pPr>
              <a:spcBef>
                <a:spcPts val="400"/>
              </a:spcBef>
              <a:defRPr sz="1200">
                <a:solidFill>
                  <a:schemeClr val="tx1"/>
                </a:solidFill>
              </a:defRPr>
            </a:lvl1pPr>
            <a:lvl2pPr marL="180975" indent="-180975">
              <a:spcBef>
                <a:spcPts val="400"/>
              </a:spcBef>
              <a:buSzPct val="100000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spcBef>
                <a:spcPts val="400"/>
              </a:spcBef>
              <a:defRPr sz="12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Your text here</a:t>
            </a:r>
          </a:p>
          <a:p>
            <a:pPr marL="180975" lvl="1" indent="-180975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 dirty="0"/>
              <a:t>Text level 1</a:t>
            </a:r>
          </a:p>
          <a:p>
            <a:pPr lvl="2"/>
            <a:r>
              <a:rPr lang="en-GB" dirty="0"/>
              <a:t>Text level 2</a:t>
            </a:r>
          </a:p>
        </p:txBody>
      </p:sp>
      <p:sp>
        <p:nvSpPr>
          <p:cNvPr id="4" name="Picture Placeholder">
            <a:extLst>
              <a:ext uri="{FF2B5EF4-FFF2-40B4-BE49-F238E27FC236}">
                <a16:creationId xmlns:a16="http://schemas.microsoft.com/office/drawing/2014/main" id="{556ABC33-C372-AF5C-2E2E-D41F4EF2DF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160365" y="0"/>
            <a:ext cx="2591650" cy="5948363"/>
          </a:xfrm>
          <a:custGeom>
            <a:avLst/>
            <a:gdLst>
              <a:gd name="connsiteX0" fmla="*/ 0 w 2591650"/>
              <a:gd name="connsiteY0" fmla="*/ 0 h 5948363"/>
              <a:gd name="connsiteX1" fmla="*/ 2591650 w 2591650"/>
              <a:gd name="connsiteY1" fmla="*/ 0 h 5948363"/>
              <a:gd name="connsiteX2" fmla="*/ 2591650 w 2591650"/>
              <a:gd name="connsiteY2" fmla="*/ 5583497 h 5948363"/>
              <a:gd name="connsiteX3" fmla="*/ 2226784 w 2591650"/>
              <a:gd name="connsiteY3" fmla="*/ 5948363 h 5948363"/>
              <a:gd name="connsiteX4" fmla="*/ 0 w 2591650"/>
              <a:gd name="connsiteY4" fmla="*/ 5948363 h 5948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1650" h="5948363">
                <a:moveTo>
                  <a:pt x="0" y="0"/>
                </a:moveTo>
                <a:lnTo>
                  <a:pt x="2591650" y="0"/>
                </a:lnTo>
                <a:lnTo>
                  <a:pt x="2591650" y="5583497"/>
                </a:lnTo>
                <a:lnTo>
                  <a:pt x="2226784" y="5948363"/>
                </a:lnTo>
                <a:lnTo>
                  <a:pt x="0" y="5948363"/>
                </a:lnTo>
                <a:close/>
              </a:path>
            </a:pathLst>
          </a:cu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2520000" rtlCol="0" anchor="b">
            <a:noAutofit/>
          </a:bodyPr>
          <a:lstStyle>
            <a:lvl1pPr>
              <a:defRPr lang="en-GB"/>
            </a:lvl1pPr>
          </a:lstStyle>
          <a:p>
            <a:pPr lvl="0" algn="ctr"/>
            <a:r>
              <a:rPr lang="en-US" dirty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1068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column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31429DE-4D63-DCEA-0E6E-B1E263115B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70476" y="701874"/>
            <a:ext cx="8398725" cy="71566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3 column textbox</a:t>
            </a:r>
            <a:endParaRPr lang="en-GB" dirty="0"/>
          </a:p>
        </p:txBody>
      </p:sp>
      <p:sp>
        <p:nvSpPr>
          <p:cNvPr id="3" name="Placeholder">
            <a:extLst>
              <a:ext uri="{FF2B5EF4-FFF2-40B4-BE49-F238E27FC236}">
                <a16:creationId xmlns:a16="http://schemas.microsoft.com/office/drawing/2014/main" id="{1703231E-4063-4D72-A4F3-5BF19050C3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70476" y="1808163"/>
            <a:ext cx="8398725" cy="4140200"/>
          </a:xfrm>
          <a:prstGeom prst="rect">
            <a:avLst/>
          </a:prstGeom>
        </p:spPr>
        <p:txBody>
          <a:bodyPr numCol="3" spcCol="288000">
            <a:noAutofit/>
          </a:bodyPr>
          <a:lstStyle>
            <a:lvl1pPr>
              <a:spcBef>
                <a:spcPts val="400"/>
              </a:spcBef>
              <a:defRPr sz="1200">
                <a:solidFill>
                  <a:schemeClr val="tx1"/>
                </a:solidFill>
              </a:defRPr>
            </a:lvl1pPr>
            <a:lvl2pPr marL="180975" indent="-180975">
              <a:spcBef>
                <a:spcPts val="400"/>
              </a:spcBef>
              <a:buSzPct val="100000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spcBef>
                <a:spcPts val="400"/>
              </a:spcBef>
              <a:defRPr sz="12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Your text here</a:t>
            </a:r>
          </a:p>
          <a:p>
            <a:pPr marL="180975" lvl="1" indent="-180975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 dirty="0"/>
              <a:t>Text level 1</a:t>
            </a:r>
          </a:p>
          <a:p>
            <a:pPr lvl="2"/>
            <a:r>
              <a:rPr lang="en-GB" dirty="0"/>
              <a:t>Text level 2</a:t>
            </a:r>
          </a:p>
        </p:txBody>
      </p:sp>
      <p:sp>
        <p:nvSpPr>
          <p:cNvPr id="12" name="Picture Placeholder">
            <a:extLst>
              <a:ext uri="{FF2B5EF4-FFF2-40B4-BE49-F238E27FC236}">
                <a16:creationId xmlns:a16="http://schemas.microsoft.com/office/drawing/2014/main" id="{F3960A8C-54BB-8626-EFC5-24884A3D9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0001" y="0"/>
            <a:ext cx="2591650" cy="5948363"/>
          </a:xfrm>
          <a:custGeom>
            <a:avLst/>
            <a:gdLst>
              <a:gd name="connsiteX0" fmla="*/ 0 w 2591650"/>
              <a:gd name="connsiteY0" fmla="*/ 0 h 5948363"/>
              <a:gd name="connsiteX1" fmla="*/ 2591650 w 2591650"/>
              <a:gd name="connsiteY1" fmla="*/ 0 h 5948363"/>
              <a:gd name="connsiteX2" fmla="*/ 2591650 w 2591650"/>
              <a:gd name="connsiteY2" fmla="*/ 5583497 h 5948363"/>
              <a:gd name="connsiteX3" fmla="*/ 2226784 w 2591650"/>
              <a:gd name="connsiteY3" fmla="*/ 5948363 h 5948363"/>
              <a:gd name="connsiteX4" fmla="*/ 0 w 2591650"/>
              <a:gd name="connsiteY4" fmla="*/ 5948363 h 5948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1650" h="5948363">
                <a:moveTo>
                  <a:pt x="0" y="0"/>
                </a:moveTo>
                <a:lnTo>
                  <a:pt x="2591650" y="0"/>
                </a:lnTo>
                <a:lnTo>
                  <a:pt x="2591650" y="5583497"/>
                </a:lnTo>
                <a:lnTo>
                  <a:pt x="2226784" y="5948363"/>
                </a:lnTo>
                <a:lnTo>
                  <a:pt x="0" y="5948363"/>
                </a:lnTo>
                <a:close/>
              </a:path>
            </a:pathLst>
          </a:cu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2520000" rtlCol="0" anchor="b">
            <a:noAutofit/>
          </a:bodyPr>
          <a:lstStyle>
            <a:lvl1pPr>
              <a:defRPr lang="en-GB"/>
            </a:lvl1pPr>
          </a:lstStyle>
          <a:p>
            <a:pPr lvl="0" algn="ctr"/>
            <a:r>
              <a:rPr lang="en-US" dirty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25265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-column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31429DE-4D63-DCEA-0E6E-B1E263115B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70476" y="701874"/>
            <a:ext cx="8398725" cy="71566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3 column textbox</a:t>
            </a:r>
            <a:endParaRPr lang="en-GB" dirty="0"/>
          </a:p>
        </p:txBody>
      </p:sp>
      <p:sp>
        <p:nvSpPr>
          <p:cNvPr id="12" name="Picture Placeholder">
            <a:extLst>
              <a:ext uri="{FF2B5EF4-FFF2-40B4-BE49-F238E27FC236}">
                <a16:creationId xmlns:a16="http://schemas.microsoft.com/office/drawing/2014/main" id="{F3960A8C-54BB-8626-EFC5-24884A3D9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0001" y="0"/>
            <a:ext cx="2591650" cy="5948363"/>
          </a:xfrm>
          <a:custGeom>
            <a:avLst/>
            <a:gdLst>
              <a:gd name="connsiteX0" fmla="*/ 0 w 2591650"/>
              <a:gd name="connsiteY0" fmla="*/ 0 h 5948363"/>
              <a:gd name="connsiteX1" fmla="*/ 2591650 w 2591650"/>
              <a:gd name="connsiteY1" fmla="*/ 0 h 5948363"/>
              <a:gd name="connsiteX2" fmla="*/ 2591650 w 2591650"/>
              <a:gd name="connsiteY2" fmla="*/ 5583497 h 5948363"/>
              <a:gd name="connsiteX3" fmla="*/ 2226784 w 2591650"/>
              <a:gd name="connsiteY3" fmla="*/ 5948363 h 5948363"/>
              <a:gd name="connsiteX4" fmla="*/ 0 w 2591650"/>
              <a:gd name="connsiteY4" fmla="*/ 5948363 h 5948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1650" h="5948363">
                <a:moveTo>
                  <a:pt x="0" y="0"/>
                </a:moveTo>
                <a:lnTo>
                  <a:pt x="2591650" y="0"/>
                </a:lnTo>
                <a:lnTo>
                  <a:pt x="2591650" y="5583497"/>
                </a:lnTo>
                <a:lnTo>
                  <a:pt x="2226784" y="5948363"/>
                </a:lnTo>
                <a:lnTo>
                  <a:pt x="0" y="5948363"/>
                </a:lnTo>
                <a:close/>
              </a:path>
            </a:pathLst>
          </a:cu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2520000" rtlCol="0" anchor="b">
            <a:noAutofit/>
          </a:bodyPr>
          <a:lstStyle>
            <a:lvl1pPr>
              <a:defRPr lang="en-GB"/>
            </a:lvl1pPr>
          </a:lstStyle>
          <a:p>
            <a:pPr lvl="0" algn="ctr"/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1" name="Zástupný symbol obrázku 4">
            <a:extLst>
              <a:ext uri="{FF2B5EF4-FFF2-40B4-BE49-F238E27FC236}">
                <a16:creationId xmlns:a16="http://schemas.microsoft.com/office/drawing/2014/main" id="{2ACE87B4-440D-9507-BF84-DAAF78FB415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348038" y="1808163"/>
            <a:ext cx="2661489" cy="1805893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26" name="Zástupný symbol obrázku 4">
            <a:extLst>
              <a:ext uri="{FF2B5EF4-FFF2-40B4-BE49-F238E27FC236}">
                <a16:creationId xmlns:a16="http://schemas.microsoft.com/office/drawing/2014/main" id="{5244B943-ABEA-0F6D-D14F-5AA16BBAA075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17818" y="1808162"/>
            <a:ext cx="2661489" cy="1805893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27" name="Zástupný symbol obrázku 4">
            <a:extLst>
              <a:ext uri="{FF2B5EF4-FFF2-40B4-BE49-F238E27FC236}">
                <a16:creationId xmlns:a16="http://schemas.microsoft.com/office/drawing/2014/main" id="{7F3E08A7-3D45-C71C-16FC-782371F0E21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087599" y="1808162"/>
            <a:ext cx="2661489" cy="1805893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28" name="Zástupný symbol obrázku 4">
            <a:extLst>
              <a:ext uri="{FF2B5EF4-FFF2-40B4-BE49-F238E27FC236}">
                <a16:creationId xmlns:a16="http://schemas.microsoft.com/office/drawing/2014/main" id="{74703AA6-3FB2-CCB5-F821-0E3D8754DA8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348038" y="3863070"/>
            <a:ext cx="2661489" cy="1805893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29" name="Zástupný symbol obrázku 4">
            <a:extLst>
              <a:ext uri="{FF2B5EF4-FFF2-40B4-BE49-F238E27FC236}">
                <a16:creationId xmlns:a16="http://schemas.microsoft.com/office/drawing/2014/main" id="{06ED3F9D-9247-3028-8981-41E6F24A726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217818" y="3863069"/>
            <a:ext cx="2661489" cy="1805893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30" name="Zástupný symbol obrázku 4">
            <a:extLst>
              <a:ext uri="{FF2B5EF4-FFF2-40B4-BE49-F238E27FC236}">
                <a16:creationId xmlns:a16="http://schemas.microsoft.com/office/drawing/2014/main" id="{71A2E890-3D79-14CE-6E09-05C39E10C79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9087599" y="3863070"/>
            <a:ext cx="2661489" cy="1805893"/>
          </a:xfrm>
        </p:spPr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334542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Header">
            <a:extLst>
              <a:ext uri="{FF2B5EF4-FFF2-40B4-BE49-F238E27FC236}">
                <a16:creationId xmlns:a16="http://schemas.microsoft.com/office/drawing/2014/main" id="{A87C81DC-5176-4847-8B6F-B68FF5058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3" name="Picture Placeholder 1">
            <a:extLst>
              <a:ext uri="{FF2B5EF4-FFF2-40B4-BE49-F238E27FC236}">
                <a16:creationId xmlns:a16="http://schemas.microsoft.com/office/drawing/2014/main" id="{D9563778-0759-A3C7-2077-55D205685E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50000" y="1819723"/>
            <a:ext cx="2563200" cy="2060179"/>
          </a:xfrm>
          <a:custGeom>
            <a:avLst/>
            <a:gdLst>
              <a:gd name="connsiteX0" fmla="*/ 0 w 2563200"/>
              <a:gd name="connsiteY0" fmla="*/ 0 h 2060179"/>
              <a:gd name="connsiteX1" fmla="*/ 2563200 w 2563200"/>
              <a:gd name="connsiteY1" fmla="*/ 0 h 2060179"/>
              <a:gd name="connsiteX2" fmla="*/ 2563200 w 2563200"/>
              <a:gd name="connsiteY2" fmla="*/ 1710166 h 2060179"/>
              <a:gd name="connsiteX3" fmla="*/ 2213187 w 2563200"/>
              <a:gd name="connsiteY3" fmla="*/ 2060179 h 2060179"/>
              <a:gd name="connsiteX4" fmla="*/ 0 w 2563200"/>
              <a:gd name="connsiteY4" fmla="*/ 2060179 h 2060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00" h="2060179">
                <a:moveTo>
                  <a:pt x="0" y="0"/>
                </a:moveTo>
                <a:lnTo>
                  <a:pt x="2563200" y="0"/>
                </a:lnTo>
                <a:lnTo>
                  <a:pt x="2563200" y="1710166"/>
                </a:lnTo>
                <a:lnTo>
                  <a:pt x="2213187" y="2060179"/>
                </a:lnTo>
                <a:lnTo>
                  <a:pt x="0" y="2060179"/>
                </a:lnTo>
                <a:close/>
              </a:path>
            </a:pathLst>
          </a:custGeom>
          <a:pattFill prst="wdUpDiag">
            <a:fgClr>
              <a:schemeClr val="bg1">
                <a:lumMod val="95000"/>
              </a:schemeClr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r>
              <a:rPr lang="en-GB" dirty="0"/>
              <a:t> </a:t>
            </a:r>
          </a:p>
        </p:txBody>
      </p:sp>
      <p:sp>
        <p:nvSpPr>
          <p:cNvPr id="8" name="Placeholder 1">
            <a:extLst>
              <a:ext uri="{FF2B5EF4-FFF2-40B4-BE49-F238E27FC236}">
                <a16:creationId xmlns:a16="http://schemas.microsoft.com/office/drawing/2014/main" id="{1F8BA170-026C-4B90-B5B2-B245369E3B1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0000" y="4149080"/>
            <a:ext cx="2562696" cy="151194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400"/>
              </a:spcBef>
              <a:defRPr sz="1200">
                <a:solidFill>
                  <a:schemeClr val="tx1"/>
                </a:solidFill>
              </a:defRPr>
            </a:lvl1pPr>
            <a:lvl2pPr>
              <a:spcBef>
                <a:spcPts val="400"/>
              </a:spcBef>
              <a:defRPr sz="1200">
                <a:solidFill>
                  <a:schemeClr val="tx1"/>
                </a:solidFill>
              </a:defRPr>
            </a:lvl2pPr>
            <a:lvl3pPr>
              <a:spcBef>
                <a:spcPts val="400"/>
              </a:spcBef>
              <a:defRPr sz="12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Caption here</a:t>
            </a:r>
          </a:p>
        </p:txBody>
      </p:sp>
      <p:sp>
        <p:nvSpPr>
          <p:cNvPr id="24" name="Picture Placeholder 2">
            <a:extLst>
              <a:ext uri="{FF2B5EF4-FFF2-40B4-BE49-F238E27FC236}">
                <a16:creationId xmlns:a16="http://schemas.microsoft.com/office/drawing/2014/main" id="{FB1AC80C-DFEB-8A6B-FAF6-4387D3703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3352152" y="1819723"/>
            <a:ext cx="2563200" cy="2060179"/>
          </a:xfrm>
          <a:custGeom>
            <a:avLst/>
            <a:gdLst>
              <a:gd name="connsiteX0" fmla="*/ 0 w 2563200"/>
              <a:gd name="connsiteY0" fmla="*/ 0 h 2060179"/>
              <a:gd name="connsiteX1" fmla="*/ 2563200 w 2563200"/>
              <a:gd name="connsiteY1" fmla="*/ 0 h 2060179"/>
              <a:gd name="connsiteX2" fmla="*/ 2563200 w 2563200"/>
              <a:gd name="connsiteY2" fmla="*/ 1693911 h 2060179"/>
              <a:gd name="connsiteX3" fmla="*/ 2196932 w 2563200"/>
              <a:gd name="connsiteY3" fmla="*/ 2060179 h 2060179"/>
              <a:gd name="connsiteX4" fmla="*/ 0 w 2563200"/>
              <a:gd name="connsiteY4" fmla="*/ 2060179 h 2060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00" h="2060179">
                <a:moveTo>
                  <a:pt x="0" y="0"/>
                </a:moveTo>
                <a:lnTo>
                  <a:pt x="2563200" y="0"/>
                </a:lnTo>
                <a:lnTo>
                  <a:pt x="2563200" y="1693911"/>
                </a:lnTo>
                <a:lnTo>
                  <a:pt x="2196932" y="2060179"/>
                </a:lnTo>
                <a:lnTo>
                  <a:pt x="0" y="2060179"/>
                </a:lnTo>
                <a:close/>
              </a:path>
            </a:pathLst>
          </a:custGeom>
          <a:pattFill prst="wdUpDiag">
            <a:fgClr>
              <a:schemeClr val="bg1">
                <a:lumMod val="95000"/>
              </a:schemeClr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r>
              <a:rPr lang="en-GB" dirty="0"/>
              <a:t> </a:t>
            </a:r>
          </a:p>
        </p:txBody>
      </p:sp>
      <p:sp>
        <p:nvSpPr>
          <p:cNvPr id="9" name="Placeholder 2">
            <a:extLst>
              <a:ext uri="{FF2B5EF4-FFF2-40B4-BE49-F238E27FC236}">
                <a16:creationId xmlns:a16="http://schemas.microsoft.com/office/drawing/2014/main" id="{3E6D404C-1B2B-4D62-A705-92420C5E0B10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3353284" y="4149080"/>
            <a:ext cx="2562696" cy="151194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400"/>
              </a:spcBef>
              <a:defRPr sz="1200">
                <a:solidFill>
                  <a:schemeClr val="tx1"/>
                </a:solidFill>
              </a:defRPr>
            </a:lvl1pPr>
            <a:lvl2pPr>
              <a:spcBef>
                <a:spcPts val="400"/>
              </a:spcBef>
              <a:defRPr sz="1200">
                <a:solidFill>
                  <a:schemeClr val="tx1"/>
                </a:solidFill>
              </a:defRPr>
            </a:lvl2pPr>
            <a:lvl3pPr>
              <a:spcBef>
                <a:spcPts val="400"/>
              </a:spcBef>
              <a:defRPr sz="12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Caption here</a:t>
            </a:r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004EB87B-CDC2-8FD8-CC85-2C6F84F137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261392" y="1819723"/>
            <a:ext cx="2563200" cy="2060179"/>
          </a:xfrm>
          <a:custGeom>
            <a:avLst/>
            <a:gdLst>
              <a:gd name="connsiteX0" fmla="*/ 0 w 2563200"/>
              <a:gd name="connsiteY0" fmla="*/ 0 h 2060179"/>
              <a:gd name="connsiteX1" fmla="*/ 2563200 w 2563200"/>
              <a:gd name="connsiteY1" fmla="*/ 0 h 2060179"/>
              <a:gd name="connsiteX2" fmla="*/ 2563200 w 2563200"/>
              <a:gd name="connsiteY2" fmla="*/ 1693911 h 2060179"/>
              <a:gd name="connsiteX3" fmla="*/ 2196932 w 2563200"/>
              <a:gd name="connsiteY3" fmla="*/ 2060179 h 2060179"/>
              <a:gd name="connsiteX4" fmla="*/ 0 w 2563200"/>
              <a:gd name="connsiteY4" fmla="*/ 2060179 h 2060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00" h="2060179">
                <a:moveTo>
                  <a:pt x="0" y="0"/>
                </a:moveTo>
                <a:lnTo>
                  <a:pt x="2563200" y="0"/>
                </a:lnTo>
                <a:lnTo>
                  <a:pt x="2563200" y="1693911"/>
                </a:lnTo>
                <a:lnTo>
                  <a:pt x="2196932" y="2060179"/>
                </a:lnTo>
                <a:lnTo>
                  <a:pt x="0" y="2060179"/>
                </a:lnTo>
                <a:close/>
              </a:path>
            </a:pathLst>
          </a:custGeom>
          <a:pattFill prst="wdUpDiag">
            <a:fgClr>
              <a:schemeClr val="bg1">
                <a:lumMod val="95000"/>
              </a:schemeClr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r>
              <a:rPr lang="en-GB" dirty="0"/>
              <a:t> </a:t>
            </a:r>
          </a:p>
        </p:txBody>
      </p:sp>
      <p:sp>
        <p:nvSpPr>
          <p:cNvPr id="10" name="Placeholder 3">
            <a:extLst>
              <a:ext uri="{FF2B5EF4-FFF2-40B4-BE49-F238E27FC236}">
                <a16:creationId xmlns:a16="http://schemas.microsoft.com/office/drawing/2014/main" id="{923258DA-B24D-4726-BEDE-A9FF5A9B32FF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6276263" y="4149080"/>
            <a:ext cx="2562696" cy="151194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400"/>
              </a:spcBef>
              <a:defRPr sz="1200">
                <a:solidFill>
                  <a:schemeClr val="tx1"/>
                </a:solidFill>
              </a:defRPr>
            </a:lvl1pPr>
            <a:lvl2pPr>
              <a:spcBef>
                <a:spcPts val="400"/>
              </a:spcBef>
              <a:defRPr sz="1200">
                <a:solidFill>
                  <a:schemeClr val="tx1"/>
                </a:solidFill>
              </a:defRPr>
            </a:lvl2pPr>
            <a:lvl3pPr>
              <a:spcBef>
                <a:spcPts val="400"/>
              </a:spcBef>
              <a:defRPr sz="12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Caption here</a:t>
            </a:r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A79420B5-3D8F-CDB3-2EEE-E20638F6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9170632" y="1819723"/>
            <a:ext cx="2563200" cy="2060179"/>
          </a:xfrm>
          <a:custGeom>
            <a:avLst/>
            <a:gdLst>
              <a:gd name="connsiteX0" fmla="*/ 0 w 2563200"/>
              <a:gd name="connsiteY0" fmla="*/ 0 h 2060179"/>
              <a:gd name="connsiteX1" fmla="*/ 2563200 w 2563200"/>
              <a:gd name="connsiteY1" fmla="*/ 0 h 2060179"/>
              <a:gd name="connsiteX2" fmla="*/ 2563200 w 2563200"/>
              <a:gd name="connsiteY2" fmla="*/ 1693911 h 2060179"/>
              <a:gd name="connsiteX3" fmla="*/ 2196932 w 2563200"/>
              <a:gd name="connsiteY3" fmla="*/ 2060179 h 2060179"/>
              <a:gd name="connsiteX4" fmla="*/ 0 w 2563200"/>
              <a:gd name="connsiteY4" fmla="*/ 2060179 h 2060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00" h="2060179">
                <a:moveTo>
                  <a:pt x="0" y="0"/>
                </a:moveTo>
                <a:lnTo>
                  <a:pt x="2563200" y="0"/>
                </a:lnTo>
                <a:lnTo>
                  <a:pt x="2563200" y="1693911"/>
                </a:lnTo>
                <a:lnTo>
                  <a:pt x="2196932" y="2060179"/>
                </a:lnTo>
                <a:lnTo>
                  <a:pt x="0" y="2060179"/>
                </a:lnTo>
                <a:close/>
              </a:path>
            </a:pathLst>
          </a:custGeom>
          <a:pattFill prst="wdUpDiag">
            <a:fgClr>
              <a:schemeClr val="bg1">
                <a:lumMod val="95000"/>
              </a:schemeClr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r>
              <a:rPr lang="en-GB" dirty="0"/>
              <a:t> </a:t>
            </a:r>
          </a:p>
        </p:txBody>
      </p:sp>
      <p:sp>
        <p:nvSpPr>
          <p:cNvPr id="11" name="Placeholder 4">
            <a:extLst>
              <a:ext uri="{FF2B5EF4-FFF2-40B4-BE49-F238E27FC236}">
                <a16:creationId xmlns:a16="http://schemas.microsoft.com/office/drawing/2014/main" id="{7729A41C-F3D0-4276-AF16-6EBB4FA68499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9174577" y="4149080"/>
            <a:ext cx="2562696" cy="151194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400"/>
              </a:spcBef>
              <a:defRPr sz="1200">
                <a:solidFill>
                  <a:schemeClr val="tx1"/>
                </a:solidFill>
              </a:defRPr>
            </a:lvl1pPr>
            <a:lvl2pPr>
              <a:spcBef>
                <a:spcPts val="400"/>
              </a:spcBef>
              <a:defRPr sz="1200">
                <a:solidFill>
                  <a:schemeClr val="tx1"/>
                </a:solidFill>
              </a:defRPr>
            </a:lvl2pPr>
            <a:lvl3pPr>
              <a:spcBef>
                <a:spcPts val="400"/>
              </a:spcBef>
              <a:defRPr sz="12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Caption here</a:t>
            </a:r>
          </a:p>
        </p:txBody>
      </p:sp>
    </p:spTree>
    <p:extLst>
      <p:ext uri="{BB962C8B-B14F-4D97-AF65-F5344CB8AC3E}">
        <p14:creationId xmlns:p14="http://schemas.microsoft.com/office/powerpoint/2010/main" val="26673150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x 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 descr="Header">
            <a:extLst>
              <a:ext uri="{FF2B5EF4-FFF2-40B4-BE49-F238E27FC236}">
                <a16:creationId xmlns:a16="http://schemas.microsoft.com/office/drawing/2014/main" id="{5245E30C-ACBC-4426-8962-C03D3DB3F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Placeholder 1">
            <a:extLst>
              <a:ext uri="{FF2B5EF4-FFF2-40B4-BE49-F238E27FC236}">
                <a16:creationId xmlns:a16="http://schemas.microsoft.com/office/drawing/2014/main" id="{1703231E-4063-4D72-A4F3-5BF19050C3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0000" y="1810984"/>
            <a:ext cx="2562696" cy="3850041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>
              <a:spcBef>
                <a:spcPts val="400"/>
              </a:spcBef>
              <a:defRPr sz="1200">
                <a:solidFill>
                  <a:schemeClr val="tx1"/>
                </a:solidFill>
              </a:defRPr>
            </a:lvl1pPr>
            <a:lvl2pPr marL="180975" indent="-180975">
              <a:spcBef>
                <a:spcPts val="400"/>
              </a:spcBef>
              <a:buSzPct val="100000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spcBef>
                <a:spcPts val="400"/>
              </a:spcBef>
              <a:defRPr sz="12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Your text here</a:t>
            </a:r>
          </a:p>
          <a:p>
            <a:pPr marL="180975" lvl="1" indent="-180975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 dirty="0"/>
              <a:t>Text level 1</a:t>
            </a:r>
          </a:p>
          <a:p>
            <a:pPr lvl="2"/>
            <a:r>
              <a:rPr lang="en-GB" dirty="0"/>
              <a:t>Text level 2</a:t>
            </a:r>
          </a:p>
        </p:txBody>
      </p:sp>
      <p:sp>
        <p:nvSpPr>
          <p:cNvPr id="15" name="Placeholder 2">
            <a:extLst>
              <a:ext uri="{FF2B5EF4-FFF2-40B4-BE49-F238E27FC236}">
                <a16:creationId xmlns:a16="http://schemas.microsoft.com/office/drawing/2014/main" id="{FED60B5C-31E2-4ABE-BB94-6CC89A3FD7F2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3353284" y="1810984"/>
            <a:ext cx="2562696" cy="3850041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>
              <a:spcBef>
                <a:spcPts val="400"/>
              </a:spcBef>
              <a:defRPr sz="1200">
                <a:solidFill>
                  <a:schemeClr val="tx1"/>
                </a:solidFill>
              </a:defRPr>
            </a:lvl1pPr>
            <a:lvl2pPr marL="180975" indent="-180975">
              <a:spcBef>
                <a:spcPts val="400"/>
              </a:spcBef>
              <a:buSzPct val="100000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spcBef>
                <a:spcPts val="400"/>
              </a:spcBef>
              <a:defRPr sz="12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Your text here</a:t>
            </a:r>
          </a:p>
          <a:p>
            <a:pPr marL="180975" lvl="1" indent="-180975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 dirty="0"/>
              <a:t>Text level 1</a:t>
            </a:r>
          </a:p>
          <a:p>
            <a:pPr lvl="2"/>
            <a:r>
              <a:rPr lang="en-GB" dirty="0"/>
              <a:t>Text level 2</a:t>
            </a:r>
          </a:p>
        </p:txBody>
      </p:sp>
      <p:sp>
        <p:nvSpPr>
          <p:cNvPr id="17" name="Placeholder 3">
            <a:extLst>
              <a:ext uri="{FF2B5EF4-FFF2-40B4-BE49-F238E27FC236}">
                <a16:creationId xmlns:a16="http://schemas.microsoft.com/office/drawing/2014/main" id="{F0AC0C8B-24FF-433E-9C4D-B350C449B331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6276263" y="1810984"/>
            <a:ext cx="2562696" cy="3850041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>
              <a:spcBef>
                <a:spcPts val="400"/>
              </a:spcBef>
              <a:defRPr sz="1200">
                <a:solidFill>
                  <a:schemeClr val="tx1"/>
                </a:solidFill>
              </a:defRPr>
            </a:lvl1pPr>
            <a:lvl2pPr marL="180975" indent="-180975">
              <a:spcBef>
                <a:spcPts val="400"/>
              </a:spcBef>
              <a:buSzPct val="100000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spcBef>
                <a:spcPts val="400"/>
              </a:spcBef>
              <a:defRPr sz="12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Your text here</a:t>
            </a:r>
          </a:p>
          <a:p>
            <a:pPr marL="180975" lvl="1" indent="-180975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 dirty="0"/>
              <a:t>Text level 1</a:t>
            </a:r>
          </a:p>
          <a:p>
            <a:pPr lvl="2"/>
            <a:r>
              <a:rPr lang="en-GB" dirty="0"/>
              <a:t>Text level 2</a:t>
            </a:r>
          </a:p>
        </p:txBody>
      </p:sp>
      <p:sp>
        <p:nvSpPr>
          <p:cNvPr id="18" name="Placeholder 4">
            <a:extLst>
              <a:ext uri="{FF2B5EF4-FFF2-40B4-BE49-F238E27FC236}">
                <a16:creationId xmlns:a16="http://schemas.microsoft.com/office/drawing/2014/main" id="{2293604D-A39C-4151-970A-A0EBEBFE9FBE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9174577" y="1810984"/>
            <a:ext cx="2562696" cy="3850041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>
              <a:spcBef>
                <a:spcPts val="400"/>
              </a:spcBef>
              <a:defRPr sz="1200">
                <a:solidFill>
                  <a:schemeClr val="tx1"/>
                </a:solidFill>
              </a:defRPr>
            </a:lvl1pPr>
            <a:lvl2pPr marL="180975" indent="-180975">
              <a:spcBef>
                <a:spcPts val="400"/>
              </a:spcBef>
              <a:buSzPct val="100000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spcBef>
                <a:spcPts val="400"/>
              </a:spcBef>
              <a:defRPr sz="12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Your text here</a:t>
            </a:r>
          </a:p>
          <a:p>
            <a:pPr marL="180975" lvl="1" indent="-180975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 dirty="0"/>
              <a:t>Text level 1</a:t>
            </a:r>
          </a:p>
          <a:p>
            <a:pPr lvl="2"/>
            <a:r>
              <a:rPr lang="en-GB" dirty="0"/>
              <a:t>Text level 2</a:t>
            </a:r>
          </a:p>
        </p:txBody>
      </p:sp>
      <p:sp>
        <p:nvSpPr>
          <p:cNvPr id="4" name="Zástupný symbol obrázku 3">
            <a:extLst>
              <a:ext uri="{FF2B5EF4-FFF2-40B4-BE49-F238E27FC236}">
                <a16:creationId xmlns:a16="http://schemas.microsoft.com/office/drawing/2014/main" id="{7AF4EC48-11D8-74FC-D37A-2CCE0B994EB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93690" y="1625506"/>
            <a:ext cx="937658" cy="925026"/>
          </a:xfrm>
          <a:prstGeom prst="flowChartConnector">
            <a:avLst/>
          </a:prstGeom>
        </p:spPr>
        <p:txBody>
          <a:bodyPr/>
          <a:lstStyle/>
          <a:p>
            <a:endParaRPr lang="cs-CZ" dirty="0"/>
          </a:p>
        </p:txBody>
      </p:sp>
      <p:sp>
        <p:nvSpPr>
          <p:cNvPr id="2" name="Zástupný symbol obrázku 3">
            <a:extLst>
              <a:ext uri="{FF2B5EF4-FFF2-40B4-BE49-F238E27FC236}">
                <a16:creationId xmlns:a16="http://schemas.microsoft.com/office/drawing/2014/main" id="{4D601509-47BD-B472-6A5F-7CBDFD022B1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93690" y="2762148"/>
            <a:ext cx="937658" cy="925026"/>
          </a:xfrm>
          <a:prstGeom prst="flowChartConnector">
            <a:avLst/>
          </a:prstGeom>
        </p:spPr>
        <p:txBody>
          <a:bodyPr/>
          <a:lstStyle/>
          <a:p>
            <a:endParaRPr lang="cs-CZ" dirty="0"/>
          </a:p>
        </p:txBody>
      </p:sp>
      <p:sp>
        <p:nvSpPr>
          <p:cNvPr id="9" name="Zástupný symbol obrázku 3">
            <a:extLst>
              <a:ext uri="{FF2B5EF4-FFF2-40B4-BE49-F238E27FC236}">
                <a16:creationId xmlns:a16="http://schemas.microsoft.com/office/drawing/2014/main" id="{11959863-E761-623E-97CA-491C791DA0D4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793690" y="3898790"/>
            <a:ext cx="937658" cy="925026"/>
          </a:xfrm>
          <a:prstGeom prst="flowChartConnector">
            <a:avLst/>
          </a:prstGeom>
        </p:spPr>
        <p:txBody>
          <a:bodyPr/>
          <a:lstStyle/>
          <a:p>
            <a:endParaRPr lang="cs-CZ" dirty="0"/>
          </a:p>
        </p:txBody>
      </p:sp>
      <p:sp>
        <p:nvSpPr>
          <p:cNvPr id="10" name="Zástupný symbol obrázku 3">
            <a:extLst>
              <a:ext uri="{FF2B5EF4-FFF2-40B4-BE49-F238E27FC236}">
                <a16:creationId xmlns:a16="http://schemas.microsoft.com/office/drawing/2014/main" id="{AAAD1BF6-F811-839B-6CDE-5DEF4D211F2A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1903193" y="1669415"/>
            <a:ext cx="937658" cy="925026"/>
          </a:xfrm>
          <a:prstGeom prst="flowChartConnector">
            <a:avLst/>
          </a:prstGeom>
        </p:spPr>
        <p:txBody>
          <a:bodyPr/>
          <a:lstStyle/>
          <a:p>
            <a:endParaRPr lang="cs-CZ" dirty="0"/>
          </a:p>
        </p:txBody>
      </p:sp>
      <p:sp>
        <p:nvSpPr>
          <p:cNvPr id="11" name="Zástupný symbol obrázku 3">
            <a:extLst>
              <a:ext uri="{FF2B5EF4-FFF2-40B4-BE49-F238E27FC236}">
                <a16:creationId xmlns:a16="http://schemas.microsoft.com/office/drawing/2014/main" id="{4A5D6B2D-142E-C73A-7636-C92E16979ABF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903193" y="2806057"/>
            <a:ext cx="937658" cy="925026"/>
          </a:xfrm>
          <a:prstGeom prst="flowChartConnector">
            <a:avLst/>
          </a:prstGeom>
        </p:spPr>
        <p:txBody>
          <a:bodyPr/>
          <a:lstStyle/>
          <a:p>
            <a:endParaRPr lang="cs-CZ" dirty="0"/>
          </a:p>
        </p:txBody>
      </p:sp>
      <p:sp>
        <p:nvSpPr>
          <p:cNvPr id="12" name="Zástupný symbol obrázku 3">
            <a:extLst>
              <a:ext uri="{FF2B5EF4-FFF2-40B4-BE49-F238E27FC236}">
                <a16:creationId xmlns:a16="http://schemas.microsoft.com/office/drawing/2014/main" id="{70F6523B-57DC-1F57-E6BC-BD32C559E47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903193" y="3942699"/>
            <a:ext cx="937658" cy="925026"/>
          </a:xfrm>
          <a:prstGeom prst="flowChartConnector">
            <a:avLst/>
          </a:prstGeom>
        </p:spPr>
        <p:txBody>
          <a:bodyPr/>
          <a:lstStyle/>
          <a:p>
            <a:endParaRPr lang="cs-CZ" dirty="0"/>
          </a:p>
        </p:txBody>
      </p:sp>
      <p:sp>
        <p:nvSpPr>
          <p:cNvPr id="13" name="Zástupný symbol obrázku 3">
            <a:extLst>
              <a:ext uri="{FF2B5EF4-FFF2-40B4-BE49-F238E27FC236}">
                <a16:creationId xmlns:a16="http://schemas.microsoft.com/office/drawing/2014/main" id="{C6F7898C-741F-6128-F460-A3B2CCB8DE6F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2993001" y="1691809"/>
            <a:ext cx="937658" cy="925026"/>
          </a:xfrm>
          <a:prstGeom prst="flowChartConnector">
            <a:avLst/>
          </a:prstGeom>
        </p:spPr>
        <p:txBody>
          <a:bodyPr/>
          <a:lstStyle/>
          <a:p>
            <a:endParaRPr lang="cs-CZ" dirty="0"/>
          </a:p>
        </p:txBody>
      </p:sp>
      <p:sp>
        <p:nvSpPr>
          <p:cNvPr id="14" name="Zástupný symbol obrázku 3">
            <a:extLst>
              <a:ext uri="{FF2B5EF4-FFF2-40B4-BE49-F238E27FC236}">
                <a16:creationId xmlns:a16="http://schemas.microsoft.com/office/drawing/2014/main" id="{5DFF4BD0-410A-2C82-2AE7-4138EFE13904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2993001" y="2828451"/>
            <a:ext cx="937658" cy="925026"/>
          </a:xfrm>
          <a:prstGeom prst="flowChartConnector">
            <a:avLst/>
          </a:prstGeom>
        </p:spPr>
        <p:txBody>
          <a:bodyPr/>
          <a:lstStyle/>
          <a:p>
            <a:endParaRPr lang="cs-CZ" dirty="0"/>
          </a:p>
        </p:txBody>
      </p:sp>
      <p:sp>
        <p:nvSpPr>
          <p:cNvPr id="16" name="Zástupný symbol obrázku 3">
            <a:extLst>
              <a:ext uri="{FF2B5EF4-FFF2-40B4-BE49-F238E27FC236}">
                <a16:creationId xmlns:a16="http://schemas.microsoft.com/office/drawing/2014/main" id="{7F6254A8-F33F-5A70-DF06-483DE876ACE2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2993001" y="3965093"/>
            <a:ext cx="937658" cy="925026"/>
          </a:xfrm>
          <a:prstGeom prst="flowChartConnector">
            <a:avLst/>
          </a:prstGeom>
        </p:spPr>
        <p:txBody>
          <a:bodyPr/>
          <a:lstStyle/>
          <a:p>
            <a:endParaRPr lang="cs-CZ" dirty="0"/>
          </a:p>
        </p:txBody>
      </p:sp>
      <p:sp>
        <p:nvSpPr>
          <p:cNvPr id="19" name="Zástupný symbol obrázku 3">
            <a:extLst>
              <a:ext uri="{FF2B5EF4-FFF2-40B4-BE49-F238E27FC236}">
                <a16:creationId xmlns:a16="http://schemas.microsoft.com/office/drawing/2014/main" id="{54D2EB92-D376-5012-B324-D396DBAFA7BB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4228168" y="1691809"/>
            <a:ext cx="937658" cy="925026"/>
          </a:xfrm>
          <a:prstGeom prst="flowChartConnector">
            <a:avLst/>
          </a:prstGeom>
        </p:spPr>
        <p:txBody>
          <a:bodyPr/>
          <a:lstStyle/>
          <a:p>
            <a:endParaRPr lang="cs-CZ" dirty="0"/>
          </a:p>
        </p:txBody>
      </p:sp>
      <p:sp>
        <p:nvSpPr>
          <p:cNvPr id="20" name="Zástupný symbol obrázku 3">
            <a:extLst>
              <a:ext uri="{FF2B5EF4-FFF2-40B4-BE49-F238E27FC236}">
                <a16:creationId xmlns:a16="http://schemas.microsoft.com/office/drawing/2014/main" id="{6BADD7F6-9F4A-B81A-F645-F9D04C053862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4228168" y="2828451"/>
            <a:ext cx="937658" cy="925026"/>
          </a:xfrm>
          <a:prstGeom prst="flowChartConnector">
            <a:avLst/>
          </a:prstGeom>
        </p:spPr>
        <p:txBody>
          <a:bodyPr/>
          <a:lstStyle/>
          <a:p>
            <a:endParaRPr lang="cs-CZ" dirty="0"/>
          </a:p>
        </p:txBody>
      </p:sp>
      <p:sp>
        <p:nvSpPr>
          <p:cNvPr id="21" name="Zástupný symbol obrázku 3">
            <a:extLst>
              <a:ext uri="{FF2B5EF4-FFF2-40B4-BE49-F238E27FC236}">
                <a16:creationId xmlns:a16="http://schemas.microsoft.com/office/drawing/2014/main" id="{9DE760A8-3B27-8315-1420-52B98BC2FA39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4228168" y="3965093"/>
            <a:ext cx="937658" cy="925026"/>
          </a:xfrm>
          <a:prstGeom prst="flowChartConnector">
            <a:avLst/>
          </a:prstGeom>
        </p:spPr>
        <p:txBody>
          <a:bodyPr/>
          <a:lstStyle/>
          <a:p>
            <a:endParaRPr lang="cs-CZ" dirty="0"/>
          </a:p>
        </p:txBody>
      </p:sp>
      <p:sp>
        <p:nvSpPr>
          <p:cNvPr id="22" name="Zástupný symbol obrázku 3">
            <a:extLst>
              <a:ext uri="{FF2B5EF4-FFF2-40B4-BE49-F238E27FC236}">
                <a16:creationId xmlns:a16="http://schemas.microsoft.com/office/drawing/2014/main" id="{0DFAAA4E-E882-131A-A068-8BDD3F8B020B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5313940" y="1767991"/>
            <a:ext cx="937658" cy="925026"/>
          </a:xfrm>
          <a:prstGeom prst="flowChartConnector">
            <a:avLst/>
          </a:prstGeom>
        </p:spPr>
        <p:txBody>
          <a:bodyPr/>
          <a:lstStyle/>
          <a:p>
            <a:endParaRPr lang="cs-CZ" dirty="0"/>
          </a:p>
        </p:txBody>
      </p:sp>
      <p:sp>
        <p:nvSpPr>
          <p:cNvPr id="23" name="Zástupný symbol obrázku 3">
            <a:extLst>
              <a:ext uri="{FF2B5EF4-FFF2-40B4-BE49-F238E27FC236}">
                <a16:creationId xmlns:a16="http://schemas.microsoft.com/office/drawing/2014/main" id="{45245891-BF1F-6CAA-39AA-2C47227D66A3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5313940" y="2904633"/>
            <a:ext cx="937658" cy="925026"/>
          </a:xfrm>
          <a:prstGeom prst="flowChartConnector">
            <a:avLst/>
          </a:prstGeom>
        </p:spPr>
        <p:txBody>
          <a:bodyPr/>
          <a:lstStyle/>
          <a:p>
            <a:endParaRPr lang="cs-CZ" dirty="0"/>
          </a:p>
        </p:txBody>
      </p:sp>
      <p:sp>
        <p:nvSpPr>
          <p:cNvPr id="24" name="Zástupný symbol obrázku 3">
            <a:extLst>
              <a:ext uri="{FF2B5EF4-FFF2-40B4-BE49-F238E27FC236}">
                <a16:creationId xmlns:a16="http://schemas.microsoft.com/office/drawing/2014/main" id="{8DD6D7F8-6230-248A-C018-7A4AC1322C8E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5313940" y="4041275"/>
            <a:ext cx="937658" cy="925026"/>
          </a:xfrm>
          <a:prstGeom prst="flowChartConnector">
            <a:avLst/>
          </a:prstGeom>
        </p:spPr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68448151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8" orient="horz" pos="4320">
          <p15:clr>
            <a:srgbClr val="F26B43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anging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0E9919A9-E10C-40B2-4E9E-9822C6505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4000" y="701874"/>
            <a:ext cx="5481636" cy="7156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laceholder">
            <a:extLst>
              <a:ext uri="{FF2B5EF4-FFF2-40B4-BE49-F238E27FC236}">
                <a16:creationId xmlns:a16="http://schemas.microsoft.com/office/drawing/2014/main" id="{1703231E-4063-4D72-A4F3-5BF19050C3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64000" y="1792800"/>
            <a:ext cx="5456880" cy="4155563"/>
          </a:xfrm>
          <a:prstGeom prst="rect">
            <a:avLst/>
          </a:prstGeom>
        </p:spPr>
        <p:txBody>
          <a:bodyPr numCol="2" spcCol="288000">
            <a:noAutofit/>
          </a:bodyPr>
          <a:lstStyle>
            <a:lvl1pPr>
              <a:spcBef>
                <a:spcPts val="400"/>
              </a:spcBef>
              <a:defRPr sz="1200">
                <a:solidFill>
                  <a:schemeClr val="tx1"/>
                </a:solidFill>
              </a:defRPr>
            </a:lvl1pPr>
            <a:lvl2pPr marL="180975" indent="-180975">
              <a:spcBef>
                <a:spcPts val="400"/>
              </a:spcBef>
              <a:buSzPct val="100000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spcBef>
                <a:spcPts val="400"/>
              </a:spcBef>
              <a:defRPr sz="12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Your text here</a:t>
            </a:r>
          </a:p>
          <a:p>
            <a:pPr marL="180975" lvl="1" indent="-180975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 dirty="0"/>
              <a:t>Text level 1</a:t>
            </a:r>
          </a:p>
          <a:p>
            <a:pPr lvl="2"/>
            <a:r>
              <a:rPr lang="en-GB" dirty="0"/>
              <a:t>Text level 2</a:t>
            </a:r>
          </a:p>
        </p:txBody>
      </p:sp>
      <p:sp>
        <p:nvSpPr>
          <p:cNvPr id="9" name="Picture Placeholder">
            <a:extLst>
              <a:ext uri="{FF2B5EF4-FFF2-40B4-BE49-F238E27FC236}">
                <a16:creationId xmlns:a16="http://schemas.microsoft.com/office/drawing/2014/main" id="{B46C10D5-25FF-ADE9-303F-74E74487A0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42912" y="0"/>
            <a:ext cx="5481637" cy="5948363"/>
          </a:xfrm>
          <a:custGeom>
            <a:avLst/>
            <a:gdLst>
              <a:gd name="connsiteX0" fmla="*/ 0 w 5481637"/>
              <a:gd name="connsiteY0" fmla="*/ 0 h 5948363"/>
              <a:gd name="connsiteX1" fmla="*/ 5481637 w 5481637"/>
              <a:gd name="connsiteY1" fmla="*/ 0 h 5948363"/>
              <a:gd name="connsiteX2" fmla="*/ 5481637 w 5481637"/>
              <a:gd name="connsiteY2" fmla="*/ 5267325 h 5948363"/>
              <a:gd name="connsiteX3" fmla="*/ 4800599 w 5481637"/>
              <a:gd name="connsiteY3" fmla="*/ 5948363 h 5948363"/>
              <a:gd name="connsiteX4" fmla="*/ 0 w 5481637"/>
              <a:gd name="connsiteY4" fmla="*/ 5948363 h 5948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81637" h="5948363">
                <a:moveTo>
                  <a:pt x="0" y="0"/>
                </a:moveTo>
                <a:lnTo>
                  <a:pt x="5481637" y="0"/>
                </a:lnTo>
                <a:lnTo>
                  <a:pt x="5481637" y="5267325"/>
                </a:lnTo>
                <a:lnTo>
                  <a:pt x="4800599" y="5948363"/>
                </a:lnTo>
                <a:lnTo>
                  <a:pt x="0" y="5948363"/>
                </a:lnTo>
                <a:close/>
              </a:path>
            </a:pathLst>
          </a:cu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2520000" rtlCol="0" anchor="b">
            <a:noAutofit/>
          </a:bodyPr>
          <a:lstStyle>
            <a:lvl1pPr>
              <a:defRPr lang="en-GB"/>
            </a:lvl1pPr>
          </a:lstStyle>
          <a:p>
            <a:pPr lvl="0" algn="ctr"/>
            <a:r>
              <a:rPr lang="en-US" dirty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37744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8" orient="horz" pos="4320">
          <p15:clr>
            <a:srgbClr val="F26B43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anging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8B6D4E6-07B9-1C8D-69DD-712BC77D3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0" y="701874"/>
            <a:ext cx="5498363" cy="715669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laceholder">
            <a:extLst>
              <a:ext uri="{FF2B5EF4-FFF2-40B4-BE49-F238E27FC236}">
                <a16:creationId xmlns:a16="http://schemas.microsoft.com/office/drawing/2014/main" id="{1703231E-4063-4D72-A4F3-5BF19050C3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49999" y="1792800"/>
            <a:ext cx="5498363" cy="4155563"/>
          </a:xfrm>
          <a:prstGeom prst="rect">
            <a:avLst/>
          </a:prstGeom>
        </p:spPr>
        <p:txBody>
          <a:bodyPr numCol="2" spcCol="288000">
            <a:noAutofit/>
          </a:bodyPr>
          <a:lstStyle>
            <a:lvl1pPr>
              <a:spcBef>
                <a:spcPts val="400"/>
              </a:spcBef>
              <a:defRPr sz="1200">
                <a:solidFill>
                  <a:schemeClr val="tx1"/>
                </a:solidFill>
              </a:defRPr>
            </a:lvl1pPr>
            <a:lvl2pPr marL="180975" indent="-180975">
              <a:spcBef>
                <a:spcPts val="400"/>
              </a:spcBef>
              <a:buSzPct val="100000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spcBef>
                <a:spcPts val="400"/>
              </a:spcBef>
              <a:defRPr sz="12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Your text here</a:t>
            </a:r>
          </a:p>
          <a:p>
            <a:pPr marL="180975" lvl="1" indent="-180975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 dirty="0"/>
              <a:t>Text level 1</a:t>
            </a:r>
          </a:p>
          <a:p>
            <a:pPr lvl="2"/>
            <a:r>
              <a:rPr lang="en-GB" dirty="0"/>
              <a:t>Text level 2</a:t>
            </a:r>
          </a:p>
        </p:txBody>
      </p:sp>
      <p:sp>
        <p:nvSpPr>
          <p:cNvPr id="5" name="Picture Placeholder">
            <a:extLst>
              <a:ext uri="{FF2B5EF4-FFF2-40B4-BE49-F238E27FC236}">
                <a16:creationId xmlns:a16="http://schemas.microsoft.com/office/drawing/2014/main" id="{7DB11690-8C83-E885-3A76-8A5F9425F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62687" y="0"/>
            <a:ext cx="5481637" cy="5948363"/>
          </a:xfrm>
          <a:custGeom>
            <a:avLst/>
            <a:gdLst>
              <a:gd name="connsiteX0" fmla="*/ 0 w 5481637"/>
              <a:gd name="connsiteY0" fmla="*/ 0 h 5948363"/>
              <a:gd name="connsiteX1" fmla="*/ 5481637 w 5481637"/>
              <a:gd name="connsiteY1" fmla="*/ 0 h 5948363"/>
              <a:gd name="connsiteX2" fmla="*/ 5481637 w 5481637"/>
              <a:gd name="connsiteY2" fmla="*/ 5267325 h 5948363"/>
              <a:gd name="connsiteX3" fmla="*/ 4800599 w 5481637"/>
              <a:gd name="connsiteY3" fmla="*/ 5948363 h 5948363"/>
              <a:gd name="connsiteX4" fmla="*/ 0 w 5481637"/>
              <a:gd name="connsiteY4" fmla="*/ 5948363 h 5948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81637" h="5948363">
                <a:moveTo>
                  <a:pt x="0" y="0"/>
                </a:moveTo>
                <a:lnTo>
                  <a:pt x="5481637" y="0"/>
                </a:lnTo>
                <a:lnTo>
                  <a:pt x="5481637" y="5267325"/>
                </a:lnTo>
                <a:lnTo>
                  <a:pt x="4800599" y="5948363"/>
                </a:lnTo>
                <a:lnTo>
                  <a:pt x="0" y="5948363"/>
                </a:lnTo>
                <a:close/>
              </a:path>
            </a:pathLst>
          </a:cu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2520000" rtlCol="0" anchor="b">
            <a:noAutofit/>
          </a:bodyPr>
          <a:lstStyle>
            <a:lvl1pPr>
              <a:defRPr lang="en-GB"/>
            </a:lvl1pPr>
          </a:lstStyle>
          <a:p>
            <a:pPr lvl="0" algn="ctr"/>
            <a:r>
              <a:rPr lang="en-US" dirty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11902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8" orient="horz" pos="4320">
          <p15:clr>
            <a:srgbClr val="F26B43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ight half hanging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8B6D4E6-07B9-1C8D-69DD-712BC77D3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0" y="701874"/>
            <a:ext cx="5498363" cy="7156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Placeholder">
            <a:extLst>
              <a:ext uri="{FF2B5EF4-FFF2-40B4-BE49-F238E27FC236}">
                <a16:creationId xmlns:a16="http://schemas.microsoft.com/office/drawing/2014/main" id="{1703231E-4063-4D72-A4F3-5BF19050C3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49999" y="1792800"/>
            <a:ext cx="5498363" cy="4155563"/>
          </a:xfrm>
          <a:prstGeom prst="rect">
            <a:avLst/>
          </a:prstGeom>
        </p:spPr>
        <p:txBody>
          <a:bodyPr numCol="2" spcCol="288000">
            <a:noAutofit/>
          </a:bodyPr>
          <a:lstStyle>
            <a:lvl1pPr>
              <a:spcBef>
                <a:spcPts val="400"/>
              </a:spcBef>
              <a:defRPr sz="1200">
                <a:solidFill>
                  <a:schemeClr val="tx1"/>
                </a:solidFill>
              </a:defRPr>
            </a:lvl1pPr>
            <a:lvl2pPr marL="180975" indent="-180975">
              <a:spcBef>
                <a:spcPts val="400"/>
              </a:spcBef>
              <a:buSzPct val="100000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spcBef>
                <a:spcPts val="400"/>
              </a:spcBef>
              <a:defRPr sz="12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Your text here</a:t>
            </a:r>
          </a:p>
          <a:p>
            <a:pPr marL="180975" lvl="1" indent="-180975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 dirty="0"/>
              <a:t>Text level 1</a:t>
            </a:r>
          </a:p>
          <a:p>
            <a:pPr lvl="2"/>
            <a:r>
              <a:rPr lang="en-GB" dirty="0"/>
              <a:t>Text level 2</a:t>
            </a:r>
          </a:p>
        </p:txBody>
      </p:sp>
    </p:spTree>
    <p:extLst>
      <p:ext uri="{BB962C8B-B14F-4D97-AF65-F5344CB8AC3E}">
        <p14:creationId xmlns:p14="http://schemas.microsoft.com/office/powerpoint/2010/main" val="2864763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8" orient="horz" pos="4320">
          <p15:clr>
            <a:srgbClr val="F26B43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ft half hanging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8B6D4E6-07B9-1C8D-69DD-712BC77D3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4000" y="701874"/>
            <a:ext cx="5498363" cy="7156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Placeholder">
            <a:extLst>
              <a:ext uri="{FF2B5EF4-FFF2-40B4-BE49-F238E27FC236}">
                <a16:creationId xmlns:a16="http://schemas.microsoft.com/office/drawing/2014/main" id="{1703231E-4063-4D72-A4F3-5BF19050C3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64000" y="1792800"/>
            <a:ext cx="5498363" cy="4155563"/>
          </a:xfrm>
          <a:prstGeom prst="rect">
            <a:avLst/>
          </a:prstGeom>
        </p:spPr>
        <p:txBody>
          <a:bodyPr numCol="2" spcCol="288000">
            <a:noAutofit/>
          </a:bodyPr>
          <a:lstStyle>
            <a:lvl1pPr>
              <a:spcBef>
                <a:spcPts val="400"/>
              </a:spcBef>
              <a:defRPr sz="1200">
                <a:solidFill>
                  <a:schemeClr val="tx1"/>
                </a:solidFill>
              </a:defRPr>
            </a:lvl1pPr>
            <a:lvl2pPr marL="180975" indent="-180975">
              <a:spcBef>
                <a:spcPts val="400"/>
              </a:spcBef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spcBef>
                <a:spcPts val="400"/>
              </a:spcBef>
              <a:defRPr sz="12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Your text here</a:t>
            </a:r>
          </a:p>
          <a:p>
            <a:pPr marL="180975" lvl="1" indent="-180975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 dirty="0"/>
              <a:t>Text level 1</a:t>
            </a:r>
          </a:p>
          <a:p>
            <a:pPr lvl="2"/>
            <a:r>
              <a:rPr lang="en-GB" dirty="0"/>
              <a:t>Text level 2</a:t>
            </a:r>
          </a:p>
        </p:txBody>
      </p:sp>
    </p:spTree>
    <p:extLst>
      <p:ext uri="{BB962C8B-B14F-4D97-AF65-F5344CB8AC3E}">
        <p14:creationId xmlns:p14="http://schemas.microsoft.com/office/powerpoint/2010/main" val="28132481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8" orient="horz" pos="4320">
          <p15:clr>
            <a:srgbClr val="F26B43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right minim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54E27D68-304E-2851-A717-EC07EC07C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0" y="701874"/>
            <a:ext cx="2598737" cy="7156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Placeholder">
            <a:extLst>
              <a:ext uri="{FF2B5EF4-FFF2-40B4-BE49-F238E27FC236}">
                <a16:creationId xmlns:a16="http://schemas.microsoft.com/office/drawing/2014/main" id="{65919DFD-5216-47CC-A2D5-A0B970BE963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2913" y="2133600"/>
            <a:ext cx="2598737" cy="3814763"/>
          </a:xfrm>
          <a:prstGeom prst="rect">
            <a:avLst/>
          </a:prstGeom>
        </p:spPr>
        <p:txBody>
          <a:bodyPr/>
          <a:lstStyle>
            <a:lvl2pPr marL="180975" indent="-180975"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" name="Picture Placeholder">
            <a:extLst>
              <a:ext uri="{FF2B5EF4-FFF2-40B4-BE49-F238E27FC236}">
                <a16:creationId xmlns:a16="http://schemas.microsoft.com/office/drawing/2014/main" id="{B940E09C-FB56-2356-82CD-53290C1A10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355975" y="0"/>
            <a:ext cx="8386763" cy="5948363"/>
          </a:xfrm>
          <a:custGeom>
            <a:avLst/>
            <a:gdLst>
              <a:gd name="connsiteX0" fmla="*/ 0 w 8386763"/>
              <a:gd name="connsiteY0" fmla="*/ 0 h 5948363"/>
              <a:gd name="connsiteX1" fmla="*/ 8386763 w 8386763"/>
              <a:gd name="connsiteY1" fmla="*/ 0 h 5948363"/>
              <a:gd name="connsiteX2" fmla="*/ 8386763 w 8386763"/>
              <a:gd name="connsiteY2" fmla="*/ 4779992 h 5948363"/>
              <a:gd name="connsiteX3" fmla="*/ 7218392 w 8386763"/>
              <a:gd name="connsiteY3" fmla="*/ 5948363 h 5948363"/>
              <a:gd name="connsiteX4" fmla="*/ 0 w 8386763"/>
              <a:gd name="connsiteY4" fmla="*/ 5948363 h 5948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86763" h="5948363">
                <a:moveTo>
                  <a:pt x="0" y="0"/>
                </a:moveTo>
                <a:lnTo>
                  <a:pt x="8386763" y="0"/>
                </a:lnTo>
                <a:lnTo>
                  <a:pt x="8386763" y="4779992"/>
                </a:lnTo>
                <a:lnTo>
                  <a:pt x="7218392" y="5948363"/>
                </a:lnTo>
                <a:lnTo>
                  <a:pt x="0" y="5948363"/>
                </a:lnTo>
                <a:close/>
              </a:path>
            </a:pathLst>
          </a:cu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2520000" rtlCol="0" anchor="b">
            <a:noAutofit/>
          </a:bodyPr>
          <a:lstStyle>
            <a:lvl1pPr>
              <a:defRPr lang="en-GB" dirty="0"/>
            </a:lvl1pPr>
          </a:lstStyle>
          <a:p>
            <a:pPr lvl="0" algn="ctr"/>
            <a:r>
              <a:rPr lang="en-GB" dirty="0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2029893400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Left minimal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A647BE65-B969-B69D-209F-96B62E40F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8762" y="701874"/>
            <a:ext cx="2600325" cy="7156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Placeholder">
            <a:extLst>
              <a:ext uri="{FF2B5EF4-FFF2-40B4-BE49-F238E27FC236}">
                <a16:creationId xmlns:a16="http://schemas.microsoft.com/office/drawing/2014/main" id="{65919DFD-5216-47CC-A2D5-A0B970BE963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148763" y="2162629"/>
            <a:ext cx="2562158" cy="3785734"/>
          </a:xfrm>
          <a:prstGeom prst="rect">
            <a:avLst/>
          </a:prstGeom>
        </p:spPr>
        <p:txBody>
          <a:bodyPr/>
          <a:lstStyle>
            <a:lvl2pPr marL="180975" indent="-180975"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" name="Picture Placeholder">
            <a:extLst>
              <a:ext uri="{FF2B5EF4-FFF2-40B4-BE49-F238E27FC236}">
                <a16:creationId xmlns:a16="http://schemas.microsoft.com/office/drawing/2014/main" id="{925894C0-F0A5-92C3-CA5E-CC0E9E192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4930" y="0"/>
            <a:ext cx="8386763" cy="5948363"/>
          </a:xfrm>
          <a:custGeom>
            <a:avLst/>
            <a:gdLst>
              <a:gd name="connsiteX0" fmla="*/ 0 w 8386763"/>
              <a:gd name="connsiteY0" fmla="*/ 0 h 5948363"/>
              <a:gd name="connsiteX1" fmla="*/ 8386763 w 8386763"/>
              <a:gd name="connsiteY1" fmla="*/ 0 h 5948363"/>
              <a:gd name="connsiteX2" fmla="*/ 8386763 w 8386763"/>
              <a:gd name="connsiteY2" fmla="*/ 4798847 h 5948363"/>
              <a:gd name="connsiteX3" fmla="*/ 7237247 w 8386763"/>
              <a:gd name="connsiteY3" fmla="*/ 5948363 h 5948363"/>
              <a:gd name="connsiteX4" fmla="*/ 0 w 8386763"/>
              <a:gd name="connsiteY4" fmla="*/ 5948363 h 5948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86763" h="5948363">
                <a:moveTo>
                  <a:pt x="0" y="0"/>
                </a:moveTo>
                <a:lnTo>
                  <a:pt x="8386763" y="0"/>
                </a:lnTo>
                <a:lnTo>
                  <a:pt x="8386763" y="4798847"/>
                </a:lnTo>
                <a:lnTo>
                  <a:pt x="7237247" y="5948363"/>
                </a:lnTo>
                <a:lnTo>
                  <a:pt x="0" y="5948363"/>
                </a:lnTo>
                <a:close/>
              </a:path>
            </a:pathLst>
          </a:cu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2520000" rtlCol="0" anchor="b">
            <a:noAutofit/>
          </a:bodyPr>
          <a:lstStyle>
            <a:lvl1pPr>
              <a:defRPr lang="en-GB" dirty="0"/>
            </a:lvl1pPr>
          </a:lstStyle>
          <a:p>
            <a:pPr lvl="0" algn="ctr"/>
            <a:r>
              <a:rPr lang="en-GB" dirty="0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2079244605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tailed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6D2372C9-E215-1003-F25D-B5AE1F5689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9292" y="701874"/>
            <a:ext cx="2450237" cy="71566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Layout template for detailed charts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28623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tailed layou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6D2372C9-E215-1003-F25D-B5AE1F5689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701874"/>
            <a:ext cx="2451600" cy="71566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Layout template for detailed charts</a:t>
            </a:r>
            <a:endParaRPr lang="en-GB" dirty="0"/>
          </a:p>
        </p:txBody>
      </p:sp>
      <p:sp>
        <p:nvSpPr>
          <p:cNvPr id="3" name="Placeholder">
            <a:extLst>
              <a:ext uri="{FF2B5EF4-FFF2-40B4-BE49-F238E27FC236}">
                <a16:creationId xmlns:a16="http://schemas.microsoft.com/office/drawing/2014/main" id="{98D0F1BA-16E4-EAD4-97CD-9005E8F027D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55975" y="701675"/>
            <a:ext cx="8393113" cy="4959350"/>
          </a:xfrm>
          <a:prstGeom prst="rect">
            <a:avLst/>
          </a:prstGeom>
        </p:spPr>
        <p:txBody>
          <a:bodyPr numCol="3" spcCol="288000"/>
          <a:lstStyle>
            <a:lvl1pPr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defRPr/>
            </a:lvl1pPr>
            <a:lvl2pPr marL="180975" indent="-180975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defRPr/>
            </a:lvl3pPr>
            <a:lvl4pPr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defRPr sz="1200"/>
            </a:lvl4pPr>
            <a:lvl5pPr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defRPr sz="1200"/>
            </a:lvl5pPr>
          </a:lstStyle>
          <a:p>
            <a:pPr lvl="0"/>
            <a:r>
              <a:rPr lang="en-US" dirty="0"/>
              <a:t>Three column continuous text box</a:t>
            </a:r>
          </a:p>
          <a:p>
            <a:pPr marL="180975" lvl="1" indent="-180975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7161068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mage strip with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4C05822E-F8EF-0B26-EE8C-294CF5859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263" y="701874"/>
            <a:ext cx="7051812" cy="7156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Placeholder">
            <a:extLst>
              <a:ext uri="{FF2B5EF4-FFF2-40B4-BE49-F238E27FC236}">
                <a16:creationId xmlns:a16="http://schemas.microsoft.com/office/drawing/2014/main" id="{65EFF5B5-9A6C-6AFB-ABBA-564B4F8855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9263" y="1809749"/>
            <a:ext cx="5499100" cy="4138613"/>
          </a:xfrm>
          <a:prstGeom prst="rect">
            <a:avLst/>
          </a:prstGeom>
        </p:spPr>
        <p:txBody>
          <a:bodyPr numCol="2" spcCol="288000"/>
          <a:lstStyle>
            <a:lvl1pPr marL="0" indent="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Wingdings 2" panose="05020102010507070707" pitchFamily="18" charset="2"/>
              <a:buNone/>
              <a:defRPr sz="1200"/>
            </a:lvl1pPr>
            <a:lvl2pPr marL="180975" indent="-180975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defRPr sz="1200"/>
            </a:lvl3pPr>
            <a:lvl4pPr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defRPr sz="1200"/>
            </a:lvl4pPr>
            <a:lvl5pPr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6" name="Picture Placeholder">
            <a:extLst>
              <a:ext uri="{FF2B5EF4-FFF2-40B4-BE49-F238E27FC236}">
                <a16:creationId xmlns:a16="http://schemas.microsoft.com/office/drawing/2014/main" id="{1F1C54D2-D2EE-04BE-5F32-CEBA48FF0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600450" y="1"/>
            <a:ext cx="8591550" cy="6858000"/>
          </a:xfrm>
          <a:custGeom>
            <a:avLst/>
            <a:gdLst>
              <a:gd name="connsiteX0" fmla="*/ 6857996 w 8591550"/>
              <a:gd name="connsiteY0" fmla="*/ 0 h 6858000"/>
              <a:gd name="connsiteX1" fmla="*/ 8591550 w 8591550"/>
              <a:gd name="connsiteY1" fmla="*/ 0 h 6858000"/>
              <a:gd name="connsiteX2" fmla="*/ 8591550 w 8591550"/>
              <a:gd name="connsiteY2" fmla="*/ 3852860 h 6858000"/>
              <a:gd name="connsiteX3" fmla="*/ 5586410 w 8591550"/>
              <a:gd name="connsiteY3" fmla="*/ 6858000 h 6858000"/>
              <a:gd name="connsiteX4" fmla="*/ 0 w 8591550"/>
              <a:gd name="connsiteY4" fmla="*/ 6858000 h 6858000"/>
              <a:gd name="connsiteX5" fmla="*/ 0 w 8591550"/>
              <a:gd name="connsiteY5" fmla="*/ 685799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591550" h="6858000">
                <a:moveTo>
                  <a:pt x="6857996" y="0"/>
                </a:moveTo>
                <a:lnTo>
                  <a:pt x="8591550" y="0"/>
                </a:lnTo>
                <a:lnTo>
                  <a:pt x="8591550" y="3852860"/>
                </a:lnTo>
                <a:lnTo>
                  <a:pt x="5586410" y="6858000"/>
                </a:lnTo>
                <a:lnTo>
                  <a:pt x="0" y="6858000"/>
                </a:lnTo>
                <a:lnTo>
                  <a:pt x="0" y="6857996"/>
                </a:lnTo>
                <a:close/>
              </a:path>
            </a:pathLst>
          </a:custGeom>
          <a:pattFill prst="dkVert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2520000" rtlCol="0" anchor="b">
            <a:noAutofit/>
          </a:bodyPr>
          <a:lstStyle>
            <a:lvl1pPr algn="ctr">
              <a:defRPr lang="en-GB"/>
            </a:lvl1pPr>
          </a:lstStyle>
          <a:p>
            <a:pPr lvl="0"/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4" name="Classification">
            <a:extLst>
              <a:ext uri="{FF2B5EF4-FFF2-40B4-BE49-F238E27FC236}">
                <a16:creationId xmlns:a16="http://schemas.microsoft.com/office/drawing/2014/main" id="{2A357368-6911-F108-4C72-BC6BCD6C2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440939" y="6497329"/>
            <a:ext cx="1925190" cy="123111"/>
          </a:xfrm>
          <a:prstGeom prst="rect">
            <a:avLst/>
          </a:prstGeom>
          <a:effectLst/>
        </p:spPr>
        <p:txBody>
          <a:bodyPr vert="horz" wrap="square" lIns="0" tIns="0" rIns="0" bIns="0" rtlCol="0" anchor="b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800" dirty="0">
                <a:solidFill>
                  <a:schemeClr val="tx1"/>
                </a:solidFill>
                <a:effectLst/>
              </a:rPr>
              <a:t>© Ipsos | Strictly Confidential</a:t>
            </a:r>
          </a:p>
        </p:txBody>
      </p:sp>
      <p:pic>
        <p:nvPicPr>
          <p:cNvPr id="2" name="Ipsos Logo">
            <a:extLst>
              <a:ext uri="{FF2B5EF4-FFF2-40B4-BE49-F238E27FC236}">
                <a16:creationId xmlns:a16="http://schemas.microsoft.com/office/drawing/2014/main" id="{5736C387-1E30-3967-00C5-67A2D4B1A6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63361" y="6173519"/>
            <a:ext cx="492637" cy="44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13079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Biograph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4ADF9F4-0984-90BB-D24E-468E60FF0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Biographies / Team Slide</a:t>
            </a:r>
            <a:endParaRPr lang="en-GB" dirty="0"/>
          </a:p>
        </p:txBody>
      </p:sp>
      <p:sp>
        <p:nvSpPr>
          <p:cNvPr id="16" name="Name 1">
            <a:extLst>
              <a:ext uri="{FF2B5EF4-FFF2-40B4-BE49-F238E27FC236}">
                <a16:creationId xmlns:a16="http://schemas.microsoft.com/office/drawing/2014/main" id="{41154020-330A-4307-8B18-1E1750724F8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2913" y="1736725"/>
            <a:ext cx="1573660" cy="458202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1400" b="1" cap="none" baseline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Barlow" panose="020B0604020202020204" pitchFamily="34" charset="0"/>
              <a:buNone/>
              <a:defRPr sz="1400" b="1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en-GB" dirty="0"/>
              <a:t>First name</a:t>
            </a:r>
          </a:p>
          <a:p>
            <a:pPr lvl="1"/>
            <a:r>
              <a:rPr lang="en-GB" dirty="0"/>
              <a:t>Last name</a:t>
            </a:r>
          </a:p>
        </p:txBody>
      </p:sp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1D022528-6EBA-C4A0-BEB6-F9204610C8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55613" y="2323852"/>
            <a:ext cx="1573660" cy="1573200"/>
          </a:xfrm>
          <a:custGeom>
            <a:avLst/>
            <a:gdLst>
              <a:gd name="connsiteX0" fmla="*/ 0 w 1573660"/>
              <a:gd name="connsiteY0" fmla="*/ 0 h 1573200"/>
              <a:gd name="connsiteX1" fmla="*/ 1573660 w 1573660"/>
              <a:gd name="connsiteY1" fmla="*/ 0 h 1573200"/>
              <a:gd name="connsiteX2" fmla="*/ 1573660 w 1573660"/>
              <a:gd name="connsiteY2" fmla="*/ 1349792 h 1573200"/>
              <a:gd name="connsiteX3" fmla="*/ 1350252 w 1573660"/>
              <a:gd name="connsiteY3" fmla="*/ 1573200 h 1573200"/>
              <a:gd name="connsiteX4" fmla="*/ 0 w 1573660"/>
              <a:gd name="connsiteY4" fmla="*/ 1573200 h 157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73660" h="1573200">
                <a:moveTo>
                  <a:pt x="0" y="0"/>
                </a:moveTo>
                <a:lnTo>
                  <a:pt x="1573660" y="0"/>
                </a:lnTo>
                <a:lnTo>
                  <a:pt x="1573660" y="1349792"/>
                </a:lnTo>
                <a:lnTo>
                  <a:pt x="1350252" y="1573200"/>
                </a:lnTo>
                <a:lnTo>
                  <a:pt x="0" y="1573200"/>
                </a:lnTo>
                <a:close/>
              </a:path>
            </a:pathLst>
          </a:cu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0" rtlCol="0" anchor="b">
            <a:noAutofit/>
          </a:bodyPr>
          <a:lstStyle>
            <a:lvl1pPr>
              <a:defRPr lang="en-GB" dirty="0"/>
            </a:lvl1pPr>
          </a:lstStyle>
          <a:p>
            <a:pPr lvl="0" algn="ctr"/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5" name="Placeholder 1">
            <a:extLst>
              <a:ext uri="{FF2B5EF4-FFF2-40B4-BE49-F238E27FC236}">
                <a16:creationId xmlns:a16="http://schemas.microsoft.com/office/drawing/2014/main" id="{A81DA3D4-EF88-48E1-A722-44D4D0FA10B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2913" y="4045998"/>
            <a:ext cx="1573660" cy="190387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Barlow" panose="020B0604020202020204" pitchFamily="34" charset="0"/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GB" dirty="0"/>
              <a:t>Title and brief role description here</a:t>
            </a:r>
          </a:p>
        </p:txBody>
      </p:sp>
      <p:sp>
        <p:nvSpPr>
          <p:cNvPr id="20" name="Name 2">
            <a:extLst>
              <a:ext uri="{FF2B5EF4-FFF2-40B4-BE49-F238E27FC236}">
                <a16:creationId xmlns:a16="http://schemas.microsoft.com/office/drawing/2014/main" id="{71613F17-97E2-4491-9EF3-F01FFDE6E86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379122" y="1736725"/>
            <a:ext cx="1573660" cy="458202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1400" b="1" cap="none" baseline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Barlow" panose="020B0604020202020204" pitchFamily="34" charset="0"/>
              <a:buNone/>
              <a:defRPr sz="1400" b="1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en-GB" dirty="0"/>
              <a:t>First name</a:t>
            </a:r>
          </a:p>
          <a:p>
            <a:pPr lvl="1"/>
            <a:r>
              <a:rPr lang="en-GB" dirty="0"/>
              <a:t>Last name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BCAD9EA5-E736-4B69-C6BA-B70AA49A3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2390052" y="2333862"/>
            <a:ext cx="1573660" cy="1573200"/>
          </a:xfrm>
          <a:custGeom>
            <a:avLst/>
            <a:gdLst>
              <a:gd name="connsiteX0" fmla="*/ 0 w 1573660"/>
              <a:gd name="connsiteY0" fmla="*/ 0 h 1573200"/>
              <a:gd name="connsiteX1" fmla="*/ 1573660 w 1573660"/>
              <a:gd name="connsiteY1" fmla="*/ 0 h 1573200"/>
              <a:gd name="connsiteX2" fmla="*/ 1573660 w 1573660"/>
              <a:gd name="connsiteY2" fmla="*/ 1349792 h 1573200"/>
              <a:gd name="connsiteX3" fmla="*/ 1350252 w 1573660"/>
              <a:gd name="connsiteY3" fmla="*/ 1573200 h 1573200"/>
              <a:gd name="connsiteX4" fmla="*/ 0 w 1573660"/>
              <a:gd name="connsiteY4" fmla="*/ 1573200 h 157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73660" h="1573200">
                <a:moveTo>
                  <a:pt x="0" y="0"/>
                </a:moveTo>
                <a:lnTo>
                  <a:pt x="1573660" y="0"/>
                </a:lnTo>
                <a:lnTo>
                  <a:pt x="1573660" y="1349792"/>
                </a:lnTo>
                <a:lnTo>
                  <a:pt x="1350252" y="1573200"/>
                </a:lnTo>
                <a:lnTo>
                  <a:pt x="0" y="1573200"/>
                </a:lnTo>
                <a:close/>
              </a:path>
            </a:pathLst>
          </a:cu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0" rtlCol="0" anchor="b">
            <a:noAutofit/>
          </a:bodyPr>
          <a:lstStyle>
            <a:lvl1pPr>
              <a:defRPr lang="en-GB" dirty="0"/>
            </a:lvl1pPr>
          </a:lstStyle>
          <a:p>
            <a:pPr lvl="0" algn="ctr"/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1" name="Placeholder 2">
            <a:extLst>
              <a:ext uri="{FF2B5EF4-FFF2-40B4-BE49-F238E27FC236}">
                <a16:creationId xmlns:a16="http://schemas.microsoft.com/office/drawing/2014/main" id="{6F22912B-7D36-4077-8BFB-FDA6B7BA0EA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379892" y="4045998"/>
            <a:ext cx="1573660" cy="190387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Barlow" panose="020B0604020202020204" pitchFamily="34" charset="0"/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GB" dirty="0"/>
              <a:t>Title and brief role description here</a:t>
            </a:r>
          </a:p>
        </p:txBody>
      </p:sp>
      <p:sp>
        <p:nvSpPr>
          <p:cNvPr id="24" name="Name 3">
            <a:extLst>
              <a:ext uri="{FF2B5EF4-FFF2-40B4-BE49-F238E27FC236}">
                <a16:creationId xmlns:a16="http://schemas.microsoft.com/office/drawing/2014/main" id="{4ACD92D7-D8E5-4F1B-8FF3-A92BC817BD5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315331" y="1736725"/>
            <a:ext cx="1573660" cy="458202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1400" b="1" cap="none" baseline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Barlow" panose="020B0604020202020204" pitchFamily="34" charset="0"/>
              <a:buNone/>
              <a:defRPr sz="1400" b="1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en-GB" dirty="0"/>
              <a:t>First name</a:t>
            </a:r>
          </a:p>
          <a:p>
            <a:pPr lvl="1"/>
            <a:r>
              <a:rPr lang="en-GB" dirty="0"/>
              <a:t>Last name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357D52C6-2870-E30F-D4E4-6FE20FD88E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4324491" y="2333862"/>
            <a:ext cx="1573660" cy="1573200"/>
          </a:xfrm>
          <a:custGeom>
            <a:avLst/>
            <a:gdLst>
              <a:gd name="connsiteX0" fmla="*/ 0 w 1573660"/>
              <a:gd name="connsiteY0" fmla="*/ 0 h 1573200"/>
              <a:gd name="connsiteX1" fmla="*/ 1573660 w 1573660"/>
              <a:gd name="connsiteY1" fmla="*/ 0 h 1573200"/>
              <a:gd name="connsiteX2" fmla="*/ 1573660 w 1573660"/>
              <a:gd name="connsiteY2" fmla="*/ 1349792 h 1573200"/>
              <a:gd name="connsiteX3" fmla="*/ 1350252 w 1573660"/>
              <a:gd name="connsiteY3" fmla="*/ 1573200 h 1573200"/>
              <a:gd name="connsiteX4" fmla="*/ 0 w 1573660"/>
              <a:gd name="connsiteY4" fmla="*/ 1573200 h 157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73660" h="1573200">
                <a:moveTo>
                  <a:pt x="0" y="0"/>
                </a:moveTo>
                <a:lnTo>
                  <a:pt x="1573660" y="0"/>
                </a:lnTo>
                <a:lnTo>
                  <a:pt x="1573660" y="1349792"/>
                </a:lnTo>
                <a:lnTo>
                  <a:pt x="1350252" y="1573200"/>
                </a:lnTo>
                <a:lnTo>
                  <a:pt x="0" y="1573200"/>
                </a:lnTo>
                <a:close/>
              </a:path>
            </a:pathLst>
          </a:cu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0" rtlCol="0" anchor="b">
            <a:noAutofit/>
          </a:bodyPr>
          <a:lstStyle>
            <a:lvl1pPr>
              <a:defRPr lang="en-GB" dirty="0"/>
            </a:lvl1pPr>
          </a:lstStyle>
          <a:p>
            <a:pPr lvl="0" algn="ctr"/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5" name="Placeholder 3">
            <a:extLst>
              <a:ext uri="{FF2B5EF4-FFF2-40B4-BE49-F238E27FC236}">
                <a16:creationId xmlns:a16="http://schemas.microsoft.com/office/drawing/2014/main" id="{459EAA34-4CBD-4836-8FB9-E4972A4D470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316871" y="4045998"/>
            <a:ext cx="1573660" cy="190387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Barlow" panose="020B0604020202020204" pitchFamily="34" charset="0"/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GB" dirty="0"/>
              <a:t>Title and brief role description here</a:t>
            </a:r>
          </a:p>
        </p:txBody>
      </p:sp>
      <p:sp>
        <p:nvSpPr>
          <p:cNvPr id="27" name="Name 4">
            <a:extLst>
              <a:ext uri="{FF2B5EF4-FFF2-40B4-BE49-F238E27FC236}">
                <a16:creationId xmlns:a16="http://schemas.microsoft.com/office/drawing/2014/main" id="{95119930-DF3D-4F95-9821-DD803BEC06B8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51540" y="1748727"/>
            <a:ext cx="1573660" cy="458202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1400" b="1" cap="none" baseline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Barlow" panose="020B0604020202020204" pitchFamily="34" charset="0"/>
              <a:buNone/>
              <a:defRPr sz="1400" b="1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en-GB" dirty="0"/>
              <a:t>First name</a:t>
            </a:r>
          </a:p>
          <a:p>
            <a:pPr lvl="1"/>
            <a:r>
              <a:rPr lang="en-GB" dirty="0"/>
              <a:t>Last name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074A36C6-E21E-40D7-90B6-E4EE4ED33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6258930" y="2333862"/>
            <a:ext cx="1573660" cy="1573200"/>
          </a:xfrm>
          <a:custGeom>
            <a:avLst/>
            <a:gdLst>
              <a:gd name="connsiteX0" fmla="*/ 0 w 1573660"/>
              <a:gd name="connsiteY0" fmla="*/ 0 h 1573200"/>
              <a:gd name="connsiteX1" fmla="*/ 1573660 w 1573660"/>
              <a:gd name="connsiteY1" fmla="*/ 0 h 1573200"/>
              <a:gd name="connsiteX2" fmla="*/ 1573660 w 1573660"/>
              <a:gd name="connsiteY2" fmla="*/ 1349792 h 1573200"/>
              <a:gd name="connsiteX3" fmla="*/ 1350252 w 1573660"/>
              <a:gd name="connsiteY3" fmla="*/ 1573200 h 1573200"/>
              <a:gd name="connsiteX4" fmla="*/ 0 w 1573660"/>
              <a:gd name="connsiteY4" fmla="*/ 1573200 h 157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73660" h="1573200">
                <a:moveTo>
                  <a:pt x="0" y="0"/>
                </a:moveTo>
                <a:lnTo>
                  <a:pt x="1573660" y="0"/>
                </a:lnTo>
                <a:lnTo>
                  <a:pt x="1573660" y="1349792"/>
                </a:lnTo>
                <a:lnTo>
                  <a:pt x="1350252" y="1573200"/>
                </a:lnTo>
                <a:lnTo>
                  <a:pt x="0" y="1573200"/>
                </a:lnTo>
                <a:close/>
              </a:path>
            </a:pathLst>
          </a:cu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0" rtlCol="0" anchor="b">
            <a:noAutofit/>
          </a:bodyPr>
          <a:lstStyle>
            <a:lvl1pPr>
              <a:defRPr lang="en-GB" dirty="0"/>
            </a:lvl1pPr>
          </a:lstStyle>
          <a:p>
            <a:pPr lvl="0" algn="ctr"/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8" name="Placeholder 4">
            <a:extLst>
              <a:ext uri="{FF2B5EF4-FFF2-40B4-BE49-F238E27FC236}">
                <a16:creationId xmlns:a16="http://schemas.microsoft.com/office/drawing/2014/main" id="{F1EC47F3-3364-4097-9549-A48AAC2F521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253850" y="4058000"/>
            <a:ext cx="1573660" cy="190387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Barlow" panose="020B0604020202020204" pitchFamily="34" charset="0"/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GB" dirty="0"/>
              <a:t>Title and brief role description here</a:t>
            </a:r>
          </a:p>
        </p:txBody>
      </p:sp>
      <p:sp>
        <p:nvSpPr>
          <p:cNvPr id="30" name="Name 5">
            <a:extLst>
              <a:ext uri="{FF2B5EF4-FFF2-40B4-BE49-F238E27FC236}">
                <a16:creationId xmlns:a16="http://schemas.microsoft.com/office/drawing/2014/main" id="{8BC3BB59-8297-4139-8EEB-7AA6A362059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187749" y="1748727"/>
            <a:ext cx="1573660" cy="458202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1400" b="1" cap="none" baseline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Barlow" panose="020B0604020202020204" pitchFamily="34" charset="0"/>
              <a:buNone/>
              <a:defRPr sz="1400" b="1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en-GB" dirty="0"/>
              <a:t>First name</a:t>
            </a:r>
          </a:p>
          <a:p>
            <a:pPr lvl="1"/>
            <a:r>
              <a:rPr lang="en-GB" dirty="0"/>
              <a:t>Last name</a:t>
            </a:r>
          </a:p>
        </p:txBody>
      </p:sp>
      <p:sp>
        <p:nvSpPr>
          <p:cNvPr id="19" name="Picture Placeholder 5">
            <a:extLst>
              <a:ext uri="{FF2B5EF4-FFF2-40B4-BE49-F238E27FC236}">
                <a16:creationId xmlns:a16="http://schemas.microsoft.com/office/drawing/2014/main" id="{F63214CF-5EA4-B6FC-063D-D3496667EF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8193369" y="2333862"/>
            <a:ext cx="1573660" cy="1573200"/>
          </a:xfrm>
          <a:custGeom>
            <a:avLst/>
            <a:gdLst>
              <a:gd name="connsiteX0" fmla="*/ 0 w 1573660"/>
              <a:gd name="connsiteY0" fmla="*/ 0 h 1573200"/>
              <a:gd name="connsiteX1" fmla="*/ 1573660 w 1573660"/>
              <a:gd name="connsiteY1" fmla="*/ 0 h 1573200"/>
              <a:gd name="connsiteX2" fmla="*/ 1573660 w 1573660"/>
              <a:gd name="connsiteY2" fmla="*/ 1349792 h 1573200"/>
              <a:gd name="connsiteX3" fmla="*/ 1350252 w 1573660"/>
              <a:gd name="connsiteY3" fmla="*/ 1573200 h 1573200"/>
              <a:gd name="connsiteX4" fmla="*/ 0 w 1573660"/>
              <a:gd name="connsiteY4" fmla="*/ 1573200 h 157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73660" h="1573200">
                <a:moveTo>
                  <a:pt x="0" y="0"/>
                </a:moveTo>
                <a:lnTo>
                  <a:pt x="1573660" y="0"/>
                </a:lnTo>
                <a:lnTo>
                  <a:pt x="1573660" y="1349792"/>
                </a:lnTo>
                <a:lnTo>
                  <a:pt x="1350252" y="1573200"/>
                </a:lnTo>
                <a:lnTo>
                  <a:pt x="0" y="1573200"/>
                </a:lnTo>
                <a:close/>
              </a:path>
            </a:pathLst>
          </a:cu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0" rtlCol="0" anchor="b">
            <a:noAutofit/>
          </a:bodyPr>
          <a:lstStyle>
            <a:lvl1pPr>
              <a:defRPr lang="en-GB" dirty="0"/>
            </a:lvl1pPr>
          </a:lstStyle>
          <a:p>
            <a:pPr lvl="0" algn="ctr"/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31" name="Placeholder 5">
            <a:extLst>
              <a:ext uri="{FF2B5EF4-FFF2-40B4-BE49-F238E27FC236}">
                <a16:creationId xmlns:a16="http://schemas.microsoft.com/office/drawing/2014/main" id="{3539E75B-AA24-4E49-B21A-8AAB8E62C41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190829" y="4058000"/>
            <a:ext cx="1573660" cy="190387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Barlow" panose="020B0604020202020204" pitchFamily="34" charset="0"/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GB" dirty="0"/>
              <a:t>Title and brief role description here</a:t>
            </a:r>
          </a:p>
        </p:txBody>
      </p:sp>
      <p:sp>
        <p:nvSpPr>
          <p:cNvPr id="33" name="Name 6">
            <a:extLst>
              <a:ext uri="{FF2B5EF4-FFF2-40B4-BE49-F238E27FC236}">
                <a16:creationId xmlns:a16="http://schemas.microsoft.com/office/drawing/2014/main" id="{3F21806D-0731-464D-A660-3F50C5CAF67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0123957" y="1735212"/>
            <a:ext cx="1573660" cy="458202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1400" b="1" cap="none" baseline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Barlow" panose="020B0604020202020204" pitchFamily="34" charset="0"/>
              <a:buNone/>
              <a:defRPr sz="1400" b="1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en-GB" dirty="0"/>
              <a:t>First name</a:t>
            </a:r>
          </a:p>
          <a:p>
            <a:pPr lvl="1"/>
            <a:r>
              <a:rPr lang="en-GB" dirty="0"/>
              <a:t>Last name</a:t>
            </a:r>
          </a:p>
        </p:txBody>
      </p:sp>
      <p:sp>
        <p:nvSpPr>
          <p:cNvPr id="23" name="Picture Placeholder 6">
            <a:extLst>
              <a:ext uri="{FF2B5EF4-FFF2-40B4-BE49-F238E27FC236}">
                <a16:creationId xmlns:a16="http://schemas.microsoft.com/office/drawing/2014/main" id="{95C42D8A-99F6-7643-7FD4-13CD14652A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10127809" y="2333862"/>
            <a:ext cx="1573660" cy="1573200"/>
          </a:xfrm>
          <a:custGeom>
            <a:avLst/>
            <a:gdLst>
              <a:gd name="connsiteX0" fmla="*/ 0 w 1573660"/>
              <a:gd name="connsiteY0" fmla="*/ 0 h 1573200"/>
              <a:gd name="connsiteX1" fmla="*/ 1573660 w 1573660"/>
              <a:gd name="connsiteY1" fmla="*/ 0 h 1573200"/>
              <a:gd name="connsiteX2" fmla="*/ 1573660 w 1573660"/>
              <a:gd name="connsiteY2" fmla="*/ 1349792 h 1573200"/>
              <a:gd name="connsiteX3" fmla="*/ 1350252 w 1573660"/>
              <a:gd name="connsiteY3" fmla="*/ 1573200 h 1573200"/>
              <a:gd name="connsiteX4" fmla="*/ 0 w 1573660"/>
              <a:gd name="connsiteY4" fmla="*/ 1573200 h 157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73660" h="1573200">
                <a:moveTo>
                  <a:pt x="0" y="0"/>
                </a:moveTo>
                <a:lnTo>
                  <a:pt x="1573660" y="0"/>
                </a:lnTo>
                <a:lnTo>
                  <a:pt x="1573660" y="1349792"/>
                </a:lnTo>
                <a:lnTo>
                  <a:pt x="1350252" y="1573200"/>
                </a:lnTo>
                <a:lnTo>
                  <a:pt x="0" y="1573200"/>
                </a:lnTo>
                <a:close/>
              </a:path>
            </a:pathLst>
          </a:cu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0" rtlCol="0" anchor="b">
            <a:noAutofit/>
          </a:bodyPr>
          <a:lstStyle>
            <a:lvl1pPr>
              <a:defRPr lang="en-GB" dirty="0"/>
            </a:lvl1pPr>
          </a:lstStyle>
          <a:p>
            <a:pPr lvl="0" algn="ctr"/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34" name="Placeholder 6">
            <a:extLst>
              <a:ext uri="{FF2B5EF4-FFF2-40B4-BE49-F238E27FC236}">
                <a16:creationId xmlns:a16="http://schemas.microsoft.com/office/drawing/2014/main" id="{E534BACD-3BA5-4149-ABE3-6C66E16EC23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127809" y="4044485"/>
            <a:ext cx="1573660" cy="190387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Barlow" panose="020B0604020202020204" pitchFamily="34" charset="0"/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GB" dirty="0"/>
              <a:t>Title and brief role description here</a:t>
            </a:r>
          </a:p>
        </p:txBody>
      </p:sp>
    </p:spTree>
    <p:extLst>
      <p:ext uri="{BB962C8B-B14F-4D97-AF65-F5344CB8AC3E}">
        <p14:creationId xmlns:p14="http://schemas.microsoft.com/office/powerpoint/2010/main" val="6267574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/Statement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B024DFEA-2014-1751-E480-8A66CDCDA5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999" y="1898850"/>
            <a:ext cx="7010201" cy="715669"/>
          </a:xfrm>
        </p:spPr>
        <p:txBody>
          <a:bodyPr/>
          <a:lstStyle>
            <a:lvl1pPr>
              <a:lnSpc>
                <a:spcPct val="100000"/>
              </a:lnSpc>
              <a:defRPr sz="3200" b="1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Quote or statement here – </a:t>
            </a:r>
            <a:br>
              <a:rPr lang="en-US" dirty="0"/>
            </a:br>
            <a:r>
              <a:rPr lang="en-US" dirty="0"/>
              <a:t>only black text is fully accessible on teal, green or orange</a:t>
            </a:r>
            <a:endParaRPr lang="en-GB" dirty="0"/>
          </a:p>
        </p:txBody>
      </p:sp>
      <p:sp>
        <p:nvSpPr>
          <p:cNvPr id="4" name="Triangle">
            <a:extLst>
              <a:ext uri="{FF2B5EF4-FFF2-40B4-BE49-F238E27FC236}">
                <a16:creationId xmlns:a16="http://schemas.microsoft.com/office/drawing/2014/main" id="{AE7DDF0E-41B4-9738-7FF8-6113726879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9281601" y="3947601"/>
            <a:ext cx="2910399" cy="2910399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</a:pP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12" name="Classification">
            <a:extLst>
              <a:ext uri="{FF2B5EF4-FFF2-40B4-BE49-F238E27FC236}">
                <a16:creationId xmlns:a16="http://schemas.microsoft.com/office/drawing/2014/main" id="{1C5B0F71-0889-8AA3-1424-358FEF2E8A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440938" y="6488640"/>
            <a:ext cx="4672238" cy="123111"/>
          </a:xfrm>
          <a:prstGeom prst="rect">
            <a:avLst/>
          </a:prstGeom>
          <a:effectLst/>
        </p:spPr>
        <p:txBody>
          <a:bodyPr vert="horz" wrap="square" lIns="0" tIns="0" rIns="0" bIns="0" rtlCol="0" anchor="b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800" dirty="0">
                <a:solidFill>
                  <a:schemeClr val="bg1"/>
                </a:solidFill>
                <a:effectLst/>
              </a:rPr>
              <a:t>© Ipsos | Strictly Confidential</a:t>
            </a:r>
          </a:p>
        </p:txBody>
      </p:sp>
      <p:sp>
        <p:nvSpPr>
          <p:cNvPr id="11" name="Slide Number">
            <a:extLst>
              <a:ext uri="{FF2B5EF4-FFF2-40B4-BE49-F238E27FC236}">
                <a16:creationId xmlns:a16="http://schemas.microsoft.com/office/drawing/2014/main" id="{BE4B9BBA-B9E4-5FF2-9CD0-525951208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5849681" y="6479951"/>
            <a:ext cx="492637" cy="1404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rtl="0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</a:pPr>
            <a:fld id="{42C674B8-9BBC-4FFF-A23E-570BB0655C41}" type="slidenum">
              <a:rPr lang="en-GB" sz="900" smtClean="0">
                <a:solidFill>
                  <a:schemeClr val="bg1"/>
                </a:solidFill>
              </a:rPr>
              <a:pPr algn="ctr" rtl="0">
                <a:lnSpc>
                  <a:spcPct val="110000"/>
                </a:lnSpc>
                <a:spcBef>
                  <a:spcPts val="400"/>
                </a:spcBef>
                <a:spcAft>
                  <a:spcPts val="400"/>
                </a:spcAft>
              </a:pPr>
              <a:t>‹#›</a:t>
            </a:fld>
            <a:endParaRPr lang="en-GB" sz="900" dirty="0">
              <a:solidFill>
                <a:schemeClr val="bg1"/>
              </a:solidFill>
            </a:endParaRPr>
          </a:p>
        </p:txBody>
      </p:sp>
      <p:pic>
        <p:nvPicPr>
          <p:cNvPr id="5" name="Ipsos Logo">
            <a:extLst>
              <a:ext uri="{FF2B5EF4-FFF2-40B4-BE49-F238E27FC236}">
                <a16:creationId xmlns:a16="http://schemas.microsoft.com/office/drawing/2014/main" id="{C8313A58-2212-9452-4CBE-3D4E7E92A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63361" y="6173519"/>
            <a:ext cx="492637" cy="44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9969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de by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 descr="Header">
            <a:extLst>
              <a:ext uri="{FF2B5EF4-FFF2-40B4-BE49-F238E27FC236}">
                <a16:creationId xmlns:a16="http://schemas.microsoft.com/office/drawing/2014/main" id="{B80FCDC1-4ADD-40AF-8A4F-44573B125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laceholder 1">
            <a:extLst>
              <a:ext uri="{FF2B5EF4-FFF2-40B4-BE49-F238E27FC236}">
                <a16:creationId xmlns:a16="http://schemas.microsoft.com/office/drawing/2014/main" id="{1703231E-4063-4D72-A4F3-5BF19050C3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0000" y="1808163"/>
            <a:ext cx="5456880" cy="3861312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400"/>
              </a:spcBef>
              <a:defRPr sz="1400">
                <a:solidFill>
                  <a:schemeClr val="tx1"/>
                </a:solidFill>
              </a:defRPr>
            </a:lvl1pPr>
            <a:lvl2pPr marL="180975" indent="-180975">
              <a:spcBef>
                <a:spcPts val="400"/>
              </a:spcBef>
              <a:buSzPct val="11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>
              <a:spcBef>
                <a:spcPts val="400"/>
              </a:spcBef>
              <a:defRPr sz="14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Your text here</a:t>
            </a:r>
          </a:p>
          <a:p>
            <a:pPr lvl="1"/>
            <a:r>
              <a:rPr lang="en-GB" dirty="0"/>
              <a:t>Text level 1</a:t>
            </a:r>
          </a:p>
          <a:p>
            <a:pPr lvl="2"/>
            <a:r>
              <a:rPr lang="en-GB" dirty="0"/>
              <a:t>Text level 2</a:t>
            </a:r>
          </a:p>
        </p:txBody>
      </p:sp>
      <p:sp>
        <p:nvSpPr>
          <p:cNvPr id="10" name="Placeholder 2">
            <a:extLst>
              <a:ext uri="{FF2B5EF4-FFF2-40B4-BE49-F238E27FC236}">
                <a16:creationId xmlns:a16="http://schemas.microsoft.com/office/drawing/2014/main" id="{58EBDB8A-A132-411F-B6B9-59DC085B79E1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73992" y="1808163"/>
            <a:ext cx="5456880" cy="3861312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400"/>
              </a:spcBef>
              <a:defRPr sz="1400">
                <a:solidFill>
                  <a:schemeClr val="tx1"/>
                </a:solidFill>
              </a:defRPr>
            </a:lvl1pPr>
            <a:lvl2pPr marL="180975" indent="-180975">
              <a:spcBef>
                <a:spcPts val="400"/>
              </a:spcBef>
              <a:defRPr lang="en-GB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spcBef>
                <a:spcPts val="400"/>
              </a:spcBef>
              <a:defRPr sz="14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Your text here</a:t>
            </a:r>
          </a:p>
          <a:p>
            <a:pPr marL="180975" lvl="1" indent="-180975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 dirty="0"/>
              <a:t>Text level 1</a:t>
            </a:r>
          </a:p>
          <a:p>
            <a:pPr lvl="2"/>
            <a:r>
              <a:rPr lang="en-GB" dirty="0"/>
              <a:t>Text level 2</a:t>
            </a:r>
          </a:p>
        </p:txBody>
      </p:sp>
    </p:spTree>
    <p:extLst>
      <p:ext uri="{BB962C8B-B14F-4D97-AF65-F5344CB8AC3E}">
        <p14:creationId xmlns:p14="http://schemas.microsoft.com/office/powerpoint/2010/main" val="271568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26B43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style 1">
    <p:bg>
      <p:bgPr>
        <a:gradFill>
          <a:gsLst>
            <a:gs pos="24000">
              <a:schemeClr val="accent1">
                <a:lumMod val="35000"/>
              </a:schemeClr>
            </a:gs>
            <a:gs pos="100000">
              <a:schemeClr val="accent1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Quote">
            <a:extLst>
              <a:ext uri="{FF2B5EF4-FFF2-40B4-BE49-F238E27FC236}">
                <a16:creationId xmlns:a16="http://schemas.microsoft.com/office/drawing/2014/main" id="{04EB49EF-74A2-4A31-99CF-80E2BAF35EC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08550" y="2313873"/>
            <a:ext cx="7524198" cy="263659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Insert your quote here</a:t>
            </a:r>
          </a:p>
        </p:txBody>
      </p:sp>
      <p:sp>
        <p:nvSpPr>
          <p:cNvPr id="5" name="Triangle">
            <a:extLst>
              <a:ext uri="{FF2B5EF4-FFF2-40B4-BE49-F238E27FC236}">
                <a16:creationId xmlns:a16="http://schemas.microsoft.com/office/drawing/2014/main" id="{92369341-2A1C-B6BE-3FEC-A2BEC04F6A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5400000">
            <a:off x="0" y="0"/>
            <a:ext cx="3124200" cy="31242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</a:pP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9" name="Classification">
            <a:extLst>
              <a:ext uri="{FF2B5EF4-FFF2-40B4-BE49-F238E27FC236}">
                <a16:creationId xmlns:a16="http://schemas.microsoft.com/office/drawing/2014/main" id="{87AAF9A5-97ED-3121-02DE-E041C61DC0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440938" y="6488640"/>
            <a:ext cx="4672238" cy="123111"/>
          </a:xfrm>
          <a:prstGeom prst="rect">
            <a:avLst/>
          </a:prstGeom>
          <a:effectLst/>
        </p:spPr>
        <p:txBody>
          <a:bodyPr vert="horz" wrap="square" lIns="0" tIns="0" rIns="0" bIns="0" rtlCol="0" anchor="b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800" dirty="0">
                <a:solidFill>
                  <a:schemeClr val="bg1"/>
                </a:solidFill>
                <a:effectLst/>
              </a:rPr>
              <a:t>© Ipsos | Strictly Confidential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D37E2842-3D57-CC10-EC4F-9181EFE34C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5849681" y="6479951"/>
            <a:ext cx="492637" cy="1404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rtl="0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</a:pPr>
            <a:fld id="{42C674B8-9BBC-4FFF-A23E-570BB0655C41}" type="slidenum">
              <a:rPr lang="en-GB" sz="900" smtClean="0">
                <a:solidFill>
                  <a:schemeClr val="bg1"/>
                </a:solidFill>
              </a:rPr>
              <a:pPr algn="ctr" rtl="0">
                <a:lnSpc>
                  <a:spcPct val="110000"/>
                </a:lnSpc>
                <a:spcBef>
                  <a:spcPts val="400"/>
                </a:spcBef>
                <a:spcAft>
                  <a:spcPts val="400"/>
                </a:spcAft>
              </a:pPr>
              <a:t>‹#›</a:t>
            </a:fld>
            <a:endParaRPr lang="en-GB" sz="900" dirty="0">
              <a:solidFill>
                <a:schemeClr val="bg1"/>
              </a:solidFill>
            </a:endParaRPr>
          </a:p>
        </p:txBody>
      </p:sp>
      <p:pic>
        <p:nvPicPr>
          <p:cNvPr id="3" name="Ipsos Logo">
            <a:extLst>
              <a:ext uri="{FF2B5EF4-FFF2-40B4-BE49-F238E27FC236}">
                <a16:creationId xmlns:a16="http://schemas.microsoft.com/office/drawing/2014/main" id="{2B071C74-0F19-EA2F-036E-1B05F328FC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63361" y="6173519"/>
            <a:ext cx="492637" cy="44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2596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600">
          <p15:clr>
            <a:srgbClr val="F26B43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sty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6838E746-8C0D-4144-AC8E-FA9CF117C2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white">
          <a:xfrm>
            <a:off x="450000" y="811950"/>
            <a:ext cx="5407103" cy="3742438"/>
          </a:xfrm>
        </p:spPr>
        <p:txBody>
          <a:bodyPr anchor="t"/>
          <a:lstStyle>
            <a:lvl1pPr>
              <a:defRPr sz="36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 dirty="0"/>
              <a:t>Summary text background image (text can be recoloured depending on image colour)</a:t>
            </a:r>
            <a:endParaRPr lang="fr-FR" dirty="0"/>
          </a:p>
        </p:txBody>
      </p:sp>
      <p:sp>
        <p:nvSpPr>
          <p:cNvPr id="4" name="Picture Placeholder">
            <a:extLst>
              <a:ext uri="{FF2B5EF4-FFF2-40B4-BE49-F238E27FC236}">
                <a16:creationId xmlns:a16="http://schemas.microsoft.com/office/drawing/2014/main" id="{A8B69072-8F91-57EB-1C5E-B1807F8440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3733800 h 6858000"/>
              <a:gd name="connsiteX3" fmla="*/ 9067800 w 12192000"/>
              <a:gd name="connsiteY3" fmla="*/ 6858000 h 6858000"/>
              <a:gd name="connsiteX4" fmla="*/ 0 w 121920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3733800"/>
                </a:lnTo>
                <a:lnTo>
                  <a:pt x="9067800" y="6858000"/>
                </a:lnTo>
                <a:lnTo>
                  <a:pt x="0" y="6858000"/>
                </a:lnTo>
                <a:close/>
              </a:path>
            </a:pathLst>
          </a:cu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2520000" rtlCol="0" anchor="b">
            <a:noAutofit/>
          </a:bodyPr>
          <a:lstStyle>
            <a:lvl1pPr>
              <a:defRPr lang="en-GB" dirty="0"/>
            </a:lvl1pPr>
          </a:lstStyle>
          <a:p>
            <a:pPr lvl="0" algn="ctr"/>
            <a:r>
              <a:rPr lang="en-GB" dirty="0"/>
              <a:t>Click icon in centre to add image</a:t>
            </a:r>
            <a:br>
              <a:rPr lang="en-GB" dirty="0"/>
            </a:br>
            <a:r>
              <a:rPr lang="en-GB" dirty="0"/>
              <a:t>Send image to back so elements show on the page</a:t>
            </a:r>
          </a:p>
          <a:p>
            <a:pPr lvl="0" algn="ctr"/>
            <a:endParaRPr lang="en-GB" dirty="0"/>
          </a:p>
          <a:p>
            <a:pPr lvl="0" algn="ctr"/>
            <a:endParaRPr lang="en-GB" dirty="0"/>
          </a:p>
          <a:p>
            <a:pPr lvl="0" algn="ctr"/>
            <a:endParaRPr lang="en-GB" dirty="0"/>
          </a:p>
        </p:txBody>
      </p:sp>
      <p:pic>
        <p:nvPicPr>
          <p:cNvPr id="6" name="Ipsos Logo">
            <a:extLst>
              <a:ext uri="{FF2B5EF4-FFF2-40B4-BE49-F238E27FC236}">
                <a16:creationId xmlns:a16="http://schemas.microsoft.com/office/drawing/2014/main" id="{52B28BDF-4159-E6C3-47E8-C045FBADA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63361" y="6173519"/>
            <a:ext cx="492637" cy="44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605435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ull bleed 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">
            <a:extLst>
              <a:ext uri="{FF2B5EF4-FFF2-40B4-BE49-F238E27FC236}">
                <a16:creationId xmlns:a16="http://schemas.microsoft.com/office/drawing/2014/main" id="{A0EF3274-3DAF-E90F-9AC0-22CB0B6461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wdUpDiag">
            <a:fgClr>
              <a:schemeClr val="bg1">
                <a:lumMod val="95000"/>
              </a:schemeClr>
            </a:fgClr>
            <a:bgClr>
              <a:schemeClr val="bg1"/>
            </a:bgClr>
          </a:pattFill>
        </p:spPr>
        <p:txBody>
          <a:bodyPr vert="horz" lIns="0" tIns="0" rIns="0" bIns="0" rtlCol="0" anchor="ctr">
            <a:noAutofit/>
          </a:bodyPr>
          <a:lstStyle>
            <a:lvl1pPr algn="ctr">
              <a:defRPr lang="en-GB"/>
            </a:lvl1pPr>
          </a:lstStyle>
          <a:p>
            <a:pPr lvl="0"/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38029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bleed vide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dia Placeholder">
            <a:extLst>
              <a:ext uri="{FF2B5EF4-FFF2-40B4-BE49-F238E27FC236}">
                <a16:creationId xmlns:a16="http://schemas.microsoft.com/office/drawing/2014/main" id="{F33785E0-DBDC-A691-50F6-D30517E18D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wdUpDiag">
            <a:fgClr>
              <a:schemeClr val="bg1">
                <a:lumMod val="95000"/>
              </a:schemeClr>
            </a:fgClr>
            <a:bgClr>
              <a:schemeClr val="bg1"/>
            </a:bgClr>
          </a:pattFill>
        </p:spPr>
        <p:txBody>
          <a:bodyPr vert="horz" lIns="0" tIns="0" rIns="0" bIns="0" rtlCol="0" anchor="ctr">
            <a:noAutofit/>
          </a:bodyPr>
          <a:lstStyle>
            <a:lvl1pPr>
              <a:defRPr lang="en-GB"/>
            </a:lvl1pPr>
          </a:lstStyle>
          <a:p>
            <a:pPr lvl="0" algn="ctr"/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r>
              <a:rPr lang="en-GB" dirty="0"/>
              <a:t>Full bleed video layout</a:t>
            </a:r>
          </a:p>
        </p:txBody>
      </p:sp>
    </p:spTree>
    <p:extLst>
      <p:ext uri="{BB962C8B-B14F-4D97-AF65-F5344CB8AC3E}">
        <p14:creationId xmlns:p14="http://schemas.microsoft.com/office/powerpoint/2010/main" val="37269810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 descr="Header">
            <a:extLst>
              <a:ext uri="{FF2B5EF4-FFF2-40B4-BE49-F238E27FC236}">
                <a16:creationId xmlns:a16="http://schemas.microsoft.com/office/drawing/2014/main" id="{4E7DB10B-B766-4A3C-BABF-17B2D91DB2C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laceholder">
            <a:extLst>
              <a:ext uri="{FF2B5EF4-FFF2-40B4-BE49-F238E27FC236}">
                <a16:creationId xmlns:a16="http://schemas.microsoft.com/office/drawing/2014/main" id="{1703231E-4063-4D72-A4F3-5BF19050C30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0001" y="1792800"/>
            <a:ext cx="2591650" cy="387667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400"/>
              </a:spcBef>
              <a:defRPr sz="1200">
                <a:solidFill>
                  <a:schemeClr val="tx1"/>
                </a:solidFill>
              </a:defRPr>
            </a:lvl1pPr>
            <a:lvl2pPr marL="180975" indent="-180975">
              <a:spcBef>
                <a:spcPts val="400"/>
              </a:spcBef>
              <a:buSzPct val="100000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spcBef>
                <a:spcPts val="400"/>
              </a:spcBef>
              <a:defRPr sz="12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Your text here</a:t>
            </a:r>
          </a:p>
          <a:p>
            <a:pPr marL="180975" lvl="1" indent="-180975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 dirty="0"/>
              <a:t>Text level 1</a:t>
            </a:r>
          </a:p>
          <a:p>
            <a:pPr lvl="2"/>
            <a:r>
              <a:rPr lang="en-GB" dirty="0"/>
              <a:t>Text level 2</a:t>
            </a:r>
          </a:p>
        </p:txBody>
      </p:sp>
      <p:sp>
        <p:nvSpPr>
          <p:cNvPr id="8" name="Chart / Diagram">
            <a:extLst>
              <a:ext uri="{FF2B5EF4-FFF2-40B4-BE49-F238E27FC236}">
                <a16:creationId xmlns:a16="http://schemas.microsoft.com/office/drawing/2014/main" id="{08D894DB-FF91-4B8E-8C44-72A8DC9940D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355975" y="1792800"/>
            <a:ext cx="8410071" cy="3877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Insert diagram or visual content here</a:t>
            </a:r>
          </a:p>
        </p:txBody>
      </p:sp>
      <p:sp>
        <p:nvSpPr>
          <p:cNvPr id="11" name="Base &amp; Source">
            <a:extLst>
              <a:ext uri="{FF2B5EF4-FFF2-40B4-BE49-F238E27FC236}">
                <a16:creationId xmlns:a16="http://schemas.microsoft.com/office/drawing/2014/main" id="{C52F8B06-1F56-44E1-9BCB-34E6B054907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2897" y="5823783"/>
            <a:ext cx="11277975" cy="124906"/>
          </a:xfrm>
          <a:prstGeom prst="rect">
            <a:avLst/>
          </a:prstGeom>
        </p:spPr>
        <p:txBody>
          <a:bodyPr wrap="square" lIns="0" anchor="b">
            <a:spAutoFit/>
          </a:bodyPr>
          <a:lstStyle>
            <a:lvl1pPr marL="0" indent="0" algn="r">
              <a:buNone/>
              <a:defRPr sz="800" b="0" i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33350" indent="0">
              <a:buNone/>
              <a:defRPr/>
            </a:lvl2pPr>
            <a:lvl3pPr marL="542925" indent="0">
              <a:buNone/>
              <a:defRPr/>
            </a:lvl3pPr>
            <a:lvl4pPr marL="758825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GB" dirty="0"/>
              <a:t>Base and source info (delete if not necessary)</a:t>
            </a:r>
          </a:p>
        </p:txBody>
      </p:sp>
    </p:spTree>
    <p:extLst>
      <p:ext uri="{BB962C8B-B14F-4D97-AF65-F5344CB8AC3E}">
        <p14:creationId xmlns:p14="http://schemas.microsoft.com/office/powerpoint/2010/main" val="4124683394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HANK YOU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B66D97C3-1B7F-5C9F-E63F-96F1A14B62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8624" y="1092494"/>
            <a:ext cx="5391605" cy="715669"/>
          </a:xfrm>
        </p:spPr>
        <p:txBody>
          <a:bodyPr/>
          <a:lstStyle>
            <a:lvl1pPr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ubtitle">
            <a:extLst>
              <a:ext uri="{FF2B5EF4-FFF2-40B4-BE49-F238E27FC236}">
                <a16:creationId xmlns:a16="http://schemas.microsoft.com/office/drawing/2014/main" id="{D0EB7A7D-8D5E-F9FC-C8D3-285DE34876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1800" y="3494989"/>
            <a:ext cx="3551238" cy="1274763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Optional additional information</a:t>
            </a:r>
          </a:p>
        </p:txBody>
      </p:sp>
      <p:sp>
        <p:nvSpPr>
          <p:cNvPr id="5" name="Classification">
            <a:extLst>
              <a:ext uri="{FF2B5EF4-FFF2-40B4-BE49-F238E27FC236}">
                <a16:creationId xmlns:a16="http://schemas.microsoft.com/office/drawing/2014/main" id="{A2DBDE31-A0D1-C0E0-CFCE-D83929DAC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440938" y="6497329"/>
            <a:ext cx="1695772" cy="123111"/>
          </a:xfrm>
          <a:prstGeom prst="rect">
            <a:avLst/>
          </a:prstGeom>
          <a:effectLst/>
        </p:spPr>
        <p:txBody>
          <a:bodyPr vert="horz" wrap="square" lIns="0" tIns="0" rIns="0" bIns="0" rtlCol="0" anchor="b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800" dirty="0">
                <a:solidFill>
                  <a:schemeClr val="bg1"/>
                </a:solidFill>
                <a:effectLst/>
              </a:rPr>
              <a:t>© Ipsos | Strictly Confidential</a:t>
            </a:r>
          </a:p>
        </p:txBody>
      </p:sp>
      <p:sp>
        <p:nvSpPr>
          <p:cNvPr id="3" name="Classification">
            <a:extLst>
              <a:ext uri="{FF2B5EF4-FFF2-40B4-BE49-F238E27FC236}">
                <a16:creationId xmlns:a16="http://schemas.microsoft.com/office/drawing/2014/main" id="{17D0DCBF-ACFF-8F0D-8623-B163A6852A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440938" y="6497329"/>
            <a:ext cx="1695772" cy="123111"/>
          </a:xfrm>
          <a:prstGeom prst="rect">
            <a:avLst/>
          </a:prstGeom>
          <a:effectLst/>
        </p:spPr>
        <p:txBody>
          <a:bodyPr vert="horz" wrap="square" lIns="0" tIns="0" rIns="0" bIns="0" rtlCol="0" anchor="b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800" dirty="0">
                <a:solidFill>
                  <a:schemeClr val="bg1"/>
                </a:solidFill>
                <a:effectLst/>
              </a:rPr>
              <a:t>© Ipsos | Strictly Confidential</a:t>
            </a:r>
          </a:p>
        </p:txBody>
      </p:sp>
      <p:sp>
        <p:nvSpPr>
          <p:cNvPr id="7" name="Parallelogram">
            <a:extLst>
              <a:ext uri="{FF2B5EF4-FFF2-40B4-BE49-F238E27FC236}">
                <a16:creationId xmlns:a16="http://schemas.microsoft.com/office/drawing/2014/main" id="{C86459C7-F324-154A-1F62-11C161E6B2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3619500" y="-1714500"/>
            <a:ext cx="6858000" cy="10287000"/>
          </a:xfrm>
          <a:custGeom>
            <a:avLst/>
            <a:gdLst>
              <a:gd name="connsiteX0" fmla="*/ 6858000 w 6858000"/>
              <a:gd name="connsiteY0" fmla="*/ 6858000 h 10287000"/>
              <a:gd name="connsiteX1" fmla="*/ 6858000 w 6858000"/>
              <a:gd name="connsiteY1" fmla="*/ 10287000 h 10287000"/>
              <a:gd name="connsiteX2" fmla="*/ 3370139 w 6858000"/>
              <a:gd name="connsiteY2" fmla="*/ 10287000 h 10287000"/>
              <a:gd name="connsiteX3" fmla="*/ 0 w 6858000"/>
              <a:gd name="connsiteY3" fmla="*/ 6916861 h 10287000"/>
              <a:gd name="connsiteX4" fmla="*/ 0 w 6858000"/>
              <a:gd name="connsiteY4" fmla="*/ 0 h 1028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0" h="10287000">
                <a:moveTo>
                  <a:pt x="6858000" y="6858000"/>
                </a:moveTo>
                <a:lnTo>
                  <a:pt x="6858000" y="10287000"/>
                </a:lnTo>
                <a:lnTo>
                  <a:pt x="3370139" y="10287000"/>
                </a:lnTo>
                <a:lnTo>
                  <a:pt x="0" y="6916861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4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</a:pPr>
            <a:endParaRPr lang="en-GB" sz="2400" dirty="0">
              <a:solidFill>
                <a:schemeClr val="tx1"/>
              </a:solidFill>
            </a:endParaRPr>
          </a:p>
        </p:txBody>
      </p:sp>
      <p:pic>
        <p:nvPicPr>
          <p:cNvPr id="9" name="Ipsos Logo">
            <a:extLst>
              <a:ext uri="{FF2B5EF4-FFF2-40B4-BE49-F238E27FC236}">
                <a16:creationId xmlns:a16="http://schemas.microsoft.com/office/drawing/2014/main" id="{E6892621-D909-ED6B-C812-2829C2183A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63361" y="6173519"/>
            <a:ext cx="492637" cy="44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944389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Display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B66D97C3-1B7F-5C9F-E63F-96F1A14B6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624" y="1092494"/>
            <a:ext cx="5391605" cy="715669"/>
          </a:xfrm>
        </p:spPr>
        <p:txBody>
          <a:bodyPr/>
          <a:lstStyle>
            <a:lvl1pPr>
              <a:defRPr sz="48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Subtitle">
            <a:extLst>
              <a:ext uri="{FF2B5EF4-FFF2-40B4-BE49-F238E27FC236}">
                <a16:creationId xmlns:a16="http://schemas.microsoft.com/office/drawing/2014/main" id="{433BB7AA-54DD-4BAB-0FD5-D287A85CE46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1800" y="3494989"/>
            <a:ext cx="3551238" cy="1274763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Optional additional information</a:t>
            </a:r>
          </a:p>
        </p:txBody>
      </p:sp>
      <p:sp>
        <p:nvSpPr>
          <p:cNvPr id="7" name="Picture Placeholder">
            <a:extLst>
              <a:ext uri="{FF2B5EF4-FFF2-40B4-BE49-F238E27FC236}">
                <a16:creationId xmlns:a16="http://schemas.microsoft.com/office/drawing/2014/main" id="{67F8163F-D370-5C4C-500A-7D576C590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905000" y="0"/>
            <a:ext cx="10287001" cy="6858000"/>
          </a:xfrm>
          <a:custGeom>
            <a:avLst/>
            <a:gdLst>
              <a:gd name="connsiteX0" fmla="*/ 6858000 w 10287001"/>
              <a:gd name="connsiteY0" fmla="*/ 0 h 6858000"/>
              <a:gd name="connsiteX1" fmla="*/ 10287001 w 10287001"/>
              <a:gd name="connsiteY1" fmla="*/ 0 h 6858000"/>
              <a:gd name="connsiteX2" fmla="*/ 10287001 w 10287001"/>
              <a:gd name="connsiteY2" fmla="*/ 3467099 h 6858000"/>
              <a:gd name="connsiteX3" fmla="*/ 6896100 w 10287001"/>
              <a:gd name="connsiteY3" fmla="*/ 6858000 h 6858000"/>
              <a:gd name="connsiteX4" fmla="*/ 0 w 10287001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87001" h="6858000">
                <a:moveTo>
                  <a:pt x="6858000" y="0"/>
                </a:moveTo>
                <a:lnTo>
                  <a:pt x="10287001" y="0"/>
                </a:lnTo>
                <a:lnTo>
                  <a:pt x="10287001" y="3467099"/>
                </a:lnTo>
                <a:lnTo>
                  <a:pt x="6896100" y="6858000"/>
                </a:lnTo>
                <a:lnTo>
                  <a:pt x="0" y="6858000"/>
                </a:lnTo>
                <a:close/>
              </a:path>
            </a:pathLst>
          </a:custGeom>
          <a:pattFill prst="dkVert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0" rtlCol="0" anchor="ctr">
            <a:noAutofit/>
          </a:bodyPr>
          <a:lstStyle>
            <a:lvl1pPr algn="ctr">
              <a:defRPr lang="en-GB"/>
            </a:lvl1pPr>
          </a:lstStyle>
          <a:p>
            <a:pPr lvl="0"/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3" name="Classification">
            <a:extLst>
              <a:ext uri="{FF2B5EF4-FFF2-40B4-BE49-F238E27FC236}">
                <a16:creationId xmlns:a16="http://schemas.microsoft.com/office/drawing/2014/main" id="{5588E510-0F0D-A23C-EE3A-1E228E499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440938" y="6374219"/>
            <a:ext cx="1695772" cy="246221"/>
          </a:xfrm>
          <a:prstGeom prst="rect">
            <a:avLst/>
          </a:prstGeom>
          <a:effectLst/>
        </p:spPr>
        <p:txBody>
          <a:bodyPr vert="horz" wrap="square" lIns="0" tIns="0" rIns="0" bIns="0" rtlCol="0" anchor="b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800" dirty="0">
                <a:solidFill>
                  <a:schemeClr val="bg1"/>
                </a:solidFill>
                <a:effectLst/>
              </a:rPr>
              <a:t>© Ipsos pro Díky, trenére! |</a:t>
            </a:r>
            <a:br>
              <a:rPr lang="cs-CZ" sz="800" dirty="0">
                <a:solidFill>
                  <a:schemeClr val="bg1"/>
                </a:solidFill>
                <a:effectLst/>
              </a:rPr>
            </a:br>
            <a:r>
              <a:rPr lang="en-GB" sz="800" dirty="0">
                <a:solidFill>
                  <a:schemeClr val="bg1"/>
                </a:solidFill>
                <a:effectLst/>
              </a:rPr>
              <a:t>Závěrečná zpráva | Březen 2025</a:t>
            </a:r>
          </a:p>
        </p:txBody>
      </p:sp>
      <p:pic>
        <p:nvPicPr>
          <p:cNvPr id="9" name="Ipsos Logo">
            <a:extLst>
              <a:ext uri="{FF2B5EF4-FFF2-40B4-BE49-F238E27FC236}">
                <a16:creationId xmlns:a16="http://schemas.microsoft.com/office/drawing/2014/main" id="{E803B6AF-24EF-018B-AE83-F9D716A42D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63361" y="6173519"/>
            <a:ext cx="492637" cy="44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04641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_headline_navy">
    <p:bg>
      <p:bgPr>
        <a:solidFill>
          <a:srgbClr val="0025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dre 7">
            <a:extLst>
              <a:ext uri="{FF2B5EF4-FFF2-40B4-BE49-F238E27FC236}">
                <a16:creationId xmlns:a16="http://schemas.microsoft.com/office/drawing/2014/main" id="{1F1D126F-25A9-9A48-9E2B-60AEA4CE039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16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1" name="Zástupný symbol pro číslo snímku 5">
            <a:extLst>
              <a:ext uri="{FF2B5EF4-FFF2-40B4-BE49-F238E27FC236}">
                <a16:creationId xmlns:a16="http://schemas.microsoft.com/office/drawing/2014/main" id="{C300C43C-3D53-4B44-AA6D-BF6CA8E53D49}"/>
              </a:ext>
            </a:extLst>
          </p:cNvPr>
          <p:cNvSpPr txBox="1">
            <a:spLocks/>
          </p:cNvSpPr>
          <p:nvPr userDrawn="1"/>
        </p:nvSpPr>
        <p:spPr>
          <a:xfrm>
            <a:off x="47328" y="6417332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2DB900-4F27-419C-B2D8-AAC4EB8D73BD}" type="slidenum">
              <a:rPr lang="cs-CZ" sz="1200" smtClean="0">
                <a:solidFill>
                  <a:schemeClr val="bg1"/>
                </a:solidFill>
                <a:latin typeface="+mn-lt"/>
              </a:rPr>
              <a:pPr/>
              <a:t>‹#›</a:t>
            </a:fld>
            <a:endParaRPr lang="cs-CZ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" name="Zástupný nadpis 1">
            <a:extLst>
              <a:ext uri="{FF2B5EF4-FFF2-40B4-BE49-F238E27FC236}">
                <a16:creationId xmlns:a16="http://schemas.microsoft.com/office/drawing/2014/main" id="{9955F9D6-7445-4E5B-AAAA-4AF901806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590" y="123841"/>
            <a:ext cx="11934000" cy="48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SLIDE TITLE</a:t>
            </a:r>
          </a:p>
        </p:txBody>
      </p:sp>
      <p:sp>
        <p:nvSpPr>
          <p:cNvPr id="13" name="Zástupný text 11">
            <a:extLst>
              <a:ext uri="{FF2B5EF4-FFF2-40B4-BE49-F238E27FC236}">
                <a16:creationId xmlns:a16="http://schemas.microsoft.com/office/drawing/2014/main" id="{50E3508E-9631-4CCB-896C-19A94526847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7591" y="626028"/>
            <a:ext cx="11934000" cy="642385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Autofit/>
          </a:bodyPr>
          <a:lstStyle>
            <a:lvl1pPr marL="0" marR="0" indent="-232828" algn="l" defTabSz="121914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cs-CZ" sz="1600" b="1" dirty="0" smtClean="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>
              <a:defRPr lang="cs-CZ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defRPr lang="cs-CZ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defRPr lang="cs-CZ" sz="24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defRPr lang="cs-CZ" sz="2400" dirty="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marL="0" marR="0" lvl="0" indent="-232828" algn="l" defTabSz="121914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28454727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_headling_tex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obsah 10">
            <a:extLst>
              <a:ext uri="{FF2B5EF4-FFF2-40B4-BE49-F238E27FC236}">
                <a16:creationId xmlns:a16="http://schemas.microsoft.com/office/drawing/2014/main" id="{EDF33C54-350E-0D47-9B72-9C08487EAC1B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27591" y="1355271"/>
            <a:ext cx="11934000" cy="4989967"/>
          </a:xfrm>
          <a:prstGeom prst="rect">
            <a:avLst/>
          </a:prstGeom>
        </p:spPr>
        <p:txBody>
          <a:bodyPr lIns="0" tIns="0" rIns="0" bIns="0"/>
          <a:lstStyle>
            <a:lvl1pPr marL="374650" indent="-285750">
              <a:lnSpc>
                <a:spcPct val="100000"/>
              </a:lnSpc>
              <a:spcBef>
                <a:spcPts val="432"/>
              </a:spcBef>
              <a:buFont typeface="Wingdings" panose="05000000000000000000" pitchFamily="2" charset="2"/>
              <a:buChar char="§"/>
              <a:tabLst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42937" indent="-285750">
              <a:lnSpc>
                <a:spcPct val="100000"/>
              </a:lnSpc>
              <a:spcBef>
                <a:spcPts val="432"/>
              </a:spcBef>
              <a:buFont typeface="Arial" panose="020B0604020202020204" pitchFamily="34" charset="0"/>
              <a:buChar char="–"/>
              <a:tabLst>
                <a:tab pos="1343025" algn="l"/>
              </a:tabLst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02207" indent="-239173">
              <a:buSzPct val="80000"/>
              <a:buFont typeface="Courier New" panose="02070309020205020404" pitchFamily="49" charset="0"/>
              <a:buChar char="o"/>
              <a:defRPr sz="1867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67850" indent="-239173">
              <a:buSzPct val="90000"/>
              <a:defRPr sz="16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1" name="Zástupný symbol pro číslo snímku 5">
            <a:extLst>
              <a:ext uri="{FF2B5EF4-FFF2-40B4-BE49-F238E27FC236}">
                <a16:creationId xmlns:a16="http://schemas.microsoft.com/office/drawing/2014/main" id="{48B9EBD2-4EB8-4902-A465-C065CF478335}"/>
              </a:ext>
            </a:extLst>
          </p:cNvPr>
          <p:cNvSpPr txBox="1">
            <a:spLocks/>
          </p:cNvSpPr>
          <p:nvPr userDrawn="1"/>
        </p:nvSpPr>
        <p:spPr>
          <a:xfrm>
            <a:off x="47328" y="6417332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2DB900-4F27-419C-B2D8-AAC4EB8D73BD}" type="slidenum">
              <a:rPr lang="cs-CZ" sz="120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pPr/>
              <a:t>‹#›</a:t>
            </a:fld>
            <a:endParaRPr lang="cs-CZ" sz="12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2" name="Zástupný nadpis 1">
            <a:extLst>
              <a:ext uri="{FF2B5EF4-FFF2-40B4-BE49-F238E27FC236}">
                <a16:creationId xmlns:a16="http://schemas.microsoft.com/office/drawing/2014/main" id="{19F35C4A-73BC-408E-B5BD-D4506E1BA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590" y="123841"/>
            <a:ext cx="11934000" cy="48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SLIDE TITLE</a:t>
            </a:r>
          </a:p>
        </p:txBody>
      </p:sp>
      <p:sp>
        <p:nvSpPr>
          <p:cNvPr id="13" name="Zástupný text 11">
            <a:extLst>
              <a:ext uri="{FF2B5EF4-FFF2-40B4-BE49-F238E27FC236}">
                <a16:creationId xmlns:a16="http://schemas.microsoft.com/office/drawing/2014/main" id="{EF09560A-B2DA-46D7-A56B-3D06EECF1B7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7591" y="626028"/>
            <a:ext cx="11934000" cy="642385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Autofit/>
          </a:bodyPr>
          <a:lstStyle>
            <a:lvl1pPr marL="0" marR="0" indent="-232828" algn="l" defTabSz="121914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cs-CZ" sz="1600" b="1" dirty="0" smtClean="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>
              <a:defRPr lang="cs-CZ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defRPr lang="cs-CZ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defRPr lang="cs-CZ" sz="24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defRPr lang="cs-CZ" sz="2400" dirty="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marL="0" marR="0" lvl="0" indent="-232828" algn="l" defTabSz="121914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38111732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x 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 descr="Header">
            <a:extLst>
              <a:ext uri="{FF2B5EF4-FFF2-40B4-BE49-F238E27FC236}">
                <a16:creationId xmlns:a16="http://schemas.microsoft.com/office/drawing/2014/main" id="{5245E30C-ACBC-4426-8962-C03D3DB3F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laceholder 1">
            <a:extLst>
              <a:ext uri="{FF2B5EF4-FFF2-40B4-BE49-F238E27FC236}">
                <a16:creationId xmlns:a16="http://schemas.microsoft.com/office/drawing/2014/main" id="{1703231E-4063-4D72-A4F3-5BF19050C3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0000" y="1810984"/>
            <a:ext cx="2562696" cy="3850041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>
              <a:spcBef>
                <a:spcPts val="400"/>
              </a:spcBef>
              <a:defRPr sz="1200">
                <a:solidFill>
                  <a:schemeClr val="tx1"/>
                </a:solidFill>
              </a:defRPr>
            </a:lvl1pPr>
            <a:lvl2pPr marL="180975" indent="-180975">
              <a:spcBef>
                <a:spcPts val="400"/>
              </a:spcBef>
              <a:buSzPct val="100000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spcBef>
                <a:spcPts val="400"/>
              </a:spcBef>
              <a:defRPr sz="12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Your text here</a:t>
            </a:r>
          </a:p>
          <a:p>
            <a:pPr marL="180975" lvl="1" indent="-180975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/>
              <a:t>Text level 1</a:t>
            </a:r>
          </a:p>
          <a:p>
            <a:pPr lvl="2"/>
            <a:r>
              <a:rPr lang="en-GB"/>
              <a:t>Text level 2</a:t>
            </a:r>
          </a:p>
        </p:txBody>
      </p:sp>
      <p:sp>
        <p:nvSpPr>
          <p:cNvPr id="15" name="Placeholder 2">
            <a:extLst>
              <a:ext uri="{FF2B5EF4-FFF2-40B4-BE49-F238E27FC236}">
                <a16:creationId xmlns:a16="http://schemas.microsoft.com/office/drawing/2014/main" id="{FED60B5C-31E2-4ABE-BB94-6CC89A3FD7F2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3353284" y="1810984"/>
            <a:ext cx="2562696" cy="3850041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>
              <a:spcBef>
                <a:spcPts val="400"/>
              </a:spcBef>
              <a:defRPr sz="1200">
                <a:solidFill>
                  <a:schemeClr val="tx1"/>
                </a:solidFill>
              </a:defRPr>
            </a:lvl1pPr>
            <a:lvl2pPr marL="180975" indent="-180975">
              <a:spcBef>
                <a:spcPts val="400"/>
              </a:spcBef>
              <a:buSzPct val="100000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spcBef>
                <a:spcPts val="400"/>
              </a:spcBef>
              <a:defRPr sz="12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Your text here</a:t>
            </a:r>
          </a:p>
          <a:p>
            <a:pPr marL="180975" lvl="1" indent="-180975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/>
              <a:t>Text level 1</a:t>
            </a:r>
          </a:p>
          <a:p>
            <a:pPr lvl="2"/>
            <a:r>
              <a:rPr lang="en-GB"/>
              <a:t>Text level 2</a:t>
            </a:r>
          </a:p>
        </p:txBody>
      </p:sp>
      <p:sp>
        <p:nvSpPr>
          <p:cNvPr id="17" name="Placeholder 3">
            <a:extLst>
              <a:ext uri="{FF2B5EF4-FFF2-40B4-BE49-F238E27FC236}">
                <a16:creationId xmlns:a16="http://schemas.microsoft.com/office/drawing/2014/main" id="{F0AC0C8B-24FF-433E-9C4D-B350C449B331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6276263" y="1810984"/>
            <a:ext cx="2562696" cy="3850041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>
              <a:spcBef>
                <a:spcPts val="400"/>
              </a:spcBef>
              <a:defRPr sz="1200">
                <a:solidFill>
                  <a:schemeClr val="tx1"/>
                </a:solidFill>
              </a:defRPr>
            </a:lvl1pPr>
            <a:lvl2pPr marL="180975" indent="-180975">
              <a:spcBef>
                <a:spcPts val="400"/>
              </a:spcBef>
              <a:buSzPct val="100000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spcBef>
                <a:spcPts val="400"/>
              </a:spcBef>
              <a:defRPr sz="12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Your text here</a:t>
            </a:r>
          </a:p>
          <a:p>
            <a:pPr marL="180975" lvl="1" indent="-180975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/>
              <a:t>Text level 1</a:t>
            </a:r>
          </a:p>
          <a:p>
            <a:pPr lvl="2"/>
            <a:r>
              <a:rPr lang="en-GB"/>
              <a:t>Text level 2</a:t>
            </a:r>
          </a:p>
        </p:txBody>
      </p:sp>
      <p:sp>
        <p:nvSpPr>
          <p:cNvPr id="18" name="Placeholder 4">
            <a:extLst>
              <a:ext uri="{FF2B5EF4-FFF2-40B4-BE49-F238E27FC236}">
                <a16:creationId xmlns:a16="http://schemas.microsoft.com/office/drawing/2014/main" id="{2293604D-A39C-4151-970A-A0EBEBFE9FBE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9174577" y="1810984"/>
            <a:ext cx="2562696" cy="3850041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>
              <a:spcBef>
                <a:spcPts val="400"/>
              </a:spcBef>
              <a:defRPr sz="1200">
                <a:solidFill>
                  <a:schemeClr val="tx1"/>
                </a:solidFill>
              </a:defRPr>
            </a:lvl1pPr>
            <a:lvl2pPr marL="180975" indent="-180975">
              <a:spcBef>
                <a:spcPts val="400"/>
              </a:spcBef>
              <a:buSzPct val="100000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spcBef>
                <a:spcPts val="400"/>
              </a:spcBef>
              <a:defRPr sz="12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Your text here</a:t>
            </a:r>
          </a:p>
          <a:p>
            <a:pPr marL="180975" lvl="1" indent="-180975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/>
              <a:t>Text level 1</a:t>
            </a:r>
          </a:p>
          <a:p>
            <a:pPr lvl="2"/>
            <a:r>
              <a:rPr lang="en-GB"/>
              <a:t>Text level 2</a:t>
            </a:r>
          </a:p>
        </p:txBody>
      </p:sp>
    </p:spTree>
    <p:extLst>
      <p:ext uri="{BB962C8B-B14F-4D97-AF65-F5344CB8AC3E}">
        <p14:creationId xmlns:p14="http://schemas.microsoft.com/office/powerpoint/2010/main" val="3385965175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8" orient="horz" pos="4320">
          <p15:clr>
            <a:srgbClr val="F26B43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CD89307A-E782-36C0-5CA8-8A7ED545DC66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3024188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</a:pP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7" name="Title" descr="Header">
            <a:extLst>
              <a:ext uri="{FF2B5EF4-FFF2-40B4-BE49-F238E27FC236}">
                <a16:creationId xmlns:a16="http://schemas.microsoft.com/office/drawing/2014/main" id="{5245E30C-ACBC-4426-8962-C03D3DB3F0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0000" y="701874"/>
            <a:ext cx="2562696" cy="154192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Case study name, client</a:t>
            </a:r>
            <a:endParaRPr lang="en-GB" dirty="0"/>
          </a:p>
        </p:txBody>
      </p:sp>
      <p:sp>
        <p:nvSpPr>
          <p:cNvPr id="9" name="Zástupný obsah 11">
            <a:extLst>
              <a:ext uri="{FF2B5EF4-FFF2-40B4-BE49-F238E27FC236}">
                <a16:creationId xmlns:a16="http://schemas.microsoft.com/office/drawing/2014/main" id="{3526C38A-21E6-B3F8-D62B-E1D6A289BFD3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3357814" y="903732"/>
            <a:ext cx="8394022" cy="1217124"/>
          </a:xfrm>
          <a:noFill/>
        </p:spPr>
        <p:txBody>
          <a:bodyPr tIns="72000" numCol="1">
            <a:noAutofit/>
          </a:bodyPr>
          <a:lstStyle/>
          <a:p>
            <a:r>
              <a:rPr lang="en-GB" dirty="0"/>
              <a:t>Write the background of the client‘s  issue in this box.</a:t>
            </a:r>
          </a:p>
        </p:txBody>
      </p:sp>
      <p:sp>
        <p:nvSpPr>
          <p:cNvPr id="19" name="Zástupný obsah 11">
            <a:extLst>
              <a:ext uri="{FF2B5EF4-FFF2-40B4-BE49-F238E27FC236}">
                <a16:creationId xmlns:a16="http://schemas.microsoft.com/office/drawing/2014/main" id="{69B4CDD7-8D7E-0AD5-6BEA-CB50A57CFEE2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3357814" y="2533865"/>
            <a:ext cx="8394022" cy="1217124"/>
          </a:xfrm>
          <a:noFill/>
        </p:spPr>
        <p:txBody>
          <a:bodyPr tIns="72000" numCol="1">
            <a:noAutofit/>
          </a:bodyPr>
          <a:lstStyle/>
          <a:p>
            <a:r>
              <a:rPr lang="en-US" dirty="0"/>
              <a:t>Write your research solution in this box.</a:t>
            </a:r>
          </a:p>
        </p:txBody>
      </p:sp>
      <p:sp>
        <p:nvSpPr>
          <p:cNvPr id="21" name="Zástupný obsah 11">
            <a:extLst>
              <a:ext uri="{FF2B5EF4-FFF2-40B4-BE49-F238E27FC236}">
                <a16:creationId xmlns:a16="http://schemas.microsoft.com/office/drawing/2014/main" id="{50A49B4E-BEE5-86F3-5B65-1D2DFBE3B75F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3365132" y="4176346"/>
            <a:ext cx="8394022" cy="1217124"/>
          </a:xfrm>
          <a:noFill/>
        </p:spPr>
        <p:txBody>
          <a:bodyPr tIns="72000" numCol="1">
            <a:noAutofit/>
          </a:bodyPr>
          <a:lstStyle/>
          <a:p>
            <a:r>
              <a:rPr lang="en-US" dirty="0"/>
              <a:t>In this box write what benefit the solution had for the client / sector / society.</a:t>
            </a:r>
          </a:p>
        </p:txBody>
      </p:sp>
      <p:sp>
        <p:nvSpPr>
          <p:cNvPr id="22" name="Zástupný obsah 11">
            <a:extLst>
              <a:ext uri="{FF2B5EF4-FFF2-40B4-BE49-F238E27FC236}">
                <a16:creationId xmlns:a16="http://schemas.microsoft.com/office/drawing/2014/main" id="{1A53A06C-A599-0FDE-4055-D205A7ACA9C6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3983038" y="5594897"/>
            <a:ext cx="7776116" cy="400216"/>
          </a:xfrm>
          <a:noFill/>
        </p:spPr>
        <p:txBody>
          <a:bodyPr tIns="0" numCol="1">
            <a:noAutofit/>
          </a:bodyPr>
          <a:lstStyle>
            <a:lvl1pPr>
              <a:defRPr sz="1200" b="0" i="1"/>
            </a:lvl1pPr>
          </a:lstStyle>
          <a:p>
            <a:r>
              <a:rPr lang="en-US" dirty="0"/>
              <a:t>Write the quotation her</a:t>
            </a:r>
            <a:r>
              <a:rPr lang="cs-CZ" dirty="0"/>
              <a:t>e.</a:t>
            </a:r>
            <a:endParaRPr lang="en-US" dirty="0"/>
          </a:p>
        </p:txBody>
      </p:sp>
      <p:sp>
        <p:nvSpPr>
          <p:cNvPr id="23" name="Quote Marks">
            <a:extLst>
              <a:ext uri="{FF2B5EF4-FFF2-40B4-BE49-F238E27FC236}">
                <a16:creationId xmlns:a16="http://schemas.microsoft.com/office/drawing/2014/main" id="{95281E88-CCFE-1622-6CFC-114085D35F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3396270" y="5595335"/>
            <a:ext cx="317727" cy="400139"/>
          </a:xfrm>
          <a:custGeom>
            <a:avLst/>
            <a:gdLst>
              <a:gd name="connsiteX0" fmla="*/ 2 w 818215"/>
              <a:gd name="connsiteY0" fmla="*/ 209282 h 1030444"/>
              <a:gd name="connsiteX1" fmla="*/ 353567 w 818215"/>
              <a:gd name="connsiteY1" fmla="*/ 209282 h 1030444"/>
              <a:gd name="connsiteX2" fmla="*/ 353567 w 818215"/>
              <a:gd name="connsiteY2" fmla="*/ 0 h 1030444"/>
              <a:gd name="connsiteX3" fmla="*/ 683109 w 818215"/>
              <a:gd name="connsiteY3" fmla="*/ 0 h 1030444"/>
              <a:gd name="connsiteX4" fmla="*/ 818215 w 818215"/>
              <a:gd name="connsiteY4" fmla="*/ 135106 h 1030444"/>
              <a:gd name="connsiteX5" fmla="*/ 818215 w 818215"/>
              <a:gd name="connsiteY5" fmla="*/ 464648 h 1030444"/>
              <a:gd name="connsiteX6" fmla="*/ 354373 w 818215"/>
              <a:gd name="connsiteY6" fmla="*/ 464648 h 1030444"/>
              <a:gd name="connsiteX7" fmla="*/ 353567 w 818215"/>
              <a:gd name="connsiteY7" fmla="*/ 464648 h 1030444"/>
              <a:gd name="connsiteX8" fmla="*/ 353567 w 818215"/>
              <a:gd name="connsiteY8" fmla="*/ 464067 h 1030444"/>
              <a:gd name="connsiteX9" fmla="*/ 0 w 818215"/>
              <a:gd name="connsiteY9" fmla="*/ 775078 h 1030444"/>
              <a:gd name="connsiteX10" fmla="*/ 353565 w 818215"/>
              <a:gd name="connsiteY10" fmla="*/ 775078 h 1030444"/>
              <a:gd name="connsiteX11" fmla="*/ 353565 w 818215"/>
              <a:gd name="connsiteY11" fmla="*/ 565796 h 1030444"/>
              <a:gd name="connsiteX12" fmla="*/ 683107 w 818215"/>
              <a:gd name="connsiteY12" fmla="*/ 565796 h 1030444"/>
              <a:gd name="connsiteX13" fmla="*/ 818213 w 818215"/>
              <a:gd name="connsiteY13" fmla="*/ 700902 h 1030444"/>
              <a:gd name="connsiteX14" fmla="*/ 818213 w 818215"/>
              <a:gd name="connsiteY14" fmla="*/ 1030444 h 1030444"/>
              <a:gd name="connsiteX15" fmla="*/ 354371 w 818215"/>
              <a:gd name="connsiteY15" fmla="*/ 1030444 h 1030444"/>
              <a:gd name="connsiteX16" fmla="*/ 353565 w 818215"/>
              <a:gd name="connsiteY16" fmla="*/ 1030444 h 1030444"/>
              <a:gd name="connsiteX17" fmla="*/ 353565 w 818215"/>
              <a:gd name="connsiteY17" fmla="*/ 1029863 h 1030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18215" h="1030444">
                <a:moveTo>
                  <a:pt x="2" y="209282"/>
                </a:moveTo>
                <a:lnTo>
                  <a:pt x="353567" y="209282"/>
                </a:lnTo>
                <a:lnTo>
                  <a:pt x="353567" y="0"/>
                </a:lnTo>
                <a:lnTo>
                  <a:pt x="683109" y="0"/>
                </a:lnTo>
                <a:lnTo>
                  <a:pt x="818215" y="135106"/>
                </a:lnTo>
                <a:lnTo>
                  <a:pt x="818215" y="464648"/>
                </a:lnTo>
                <a:lnTo>
                  <a:pt x="354373" y="464648"/>
                </a:lnTo>
                <a:lnTo>
                  <a:pt x="353567" y="464648"/>
                </a:lnTo>
                <a:lnTo>
                  <a:pt x="353567" y="464067"/>
                </a:lnTo>
                <a:close/>
                <a:moveTo>
                  <a:pt x="0" y="775078"/>
                </a:moveTo>
                <a:lnTo>
                  <a:pt x="353565" y="775078"/>
                </a:lnTo>
                <a:lnTo>
                  <a:pt x="353565" y="565796"/>
                </a:lnTo>
                <a:lnTo>
                  <a:pt x="683107" y="565796"/>
                </a:lnTo>
                <a:lnTo>
                  <a:pt x="818213" y="700902"/>
                </a:lnTo>
                <a:lnTo>
                  <a:pt x="818213" y="1030444"/>
                </a:lnTo>
                <a:lnTo>
                  <a:pt x="354371" y="1030444"/>
                </a:lnTo>
                <a:lnTo>
                  <a:pt x="353565" y="1030444"/>
                </a:lnTo>
                <a:lnTo>
                  <a:pt x="353565" y="102986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</a:pPr>
            <a:endParaRPr lang="en-GB" sz="2400" dirty="0">
              <a:solidFill>
                <a:schemeClr val="tx1"/>
              </a:solidFill>
            </a:endParaRPr>
          </a:p>
        </p:txBody>
      </p:sp>
      <p:cxnSp>
        <p:nvCxnSpPr>
          <p:cNvPr id="24" name="Straight Connector 20">
            <a:extLst>
              <a:ext uri="{FF2B5EF4-FFF2-40B4-BE49-F238E27FC236}">
                <a16:creationId xmlns:a16="http://schemas.microsoft.com/office/drawing/2014/main" id="{83A38BBD-D50C-54FD-1645-80C00BFA1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370475" y="5519988"/>
            <a:ext cx="8398725" cy="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ástupný symbol obrázku 25">
            <a:extLst>
              <a:ext uri="{FF2B5EF4-FFF2-40B4-BE49-F238E27FC236}">
                <a16:creationId xmlns:a16="http://schemas.microsoft.com/office/drawing/2014/main" id="{3A470736-6F55-5CF2-689A-9898BCF868DA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-1" y="3429000"/>
            <a:ext cx="3024189" cy="3429000"/>
          </a:xfrm>
          <a:pattFill prst="ltUpDiag">
            <a:fgClr>
              <a:srgbClr val="E7EBF0"/>
            </a:fgClr>
            <a:bgClr>
              <a:schemeClr val="bg1"/>
            </a:bgClr>
          </a:pattFill>
        </p:spPr>
        <p:txBody>
          <a:bodyPr/>
          <a:lstStyle>
            <a:lvl1pPr>
              <a:defRPr/>
            </a:lvl1pPr>
          </a:lstStyle>
          <a:p>
            <a:r>
              <a:rPr lang="cs-CZ" dirty="0"/>
              <a:t>Image</a:t>
            </a:r>
          </a:p>
        </p:txBody>
      </p:sp>
      <p:sp>
        <p:nvSpPr>
          <p:cNvPr id="27" name="Zástupný obsah 11">
            <a:extLst>
              <a:ext uri="{FF2B5EF4-FFF2-40B4-BE49-F238E27FC236}">
                <a16:creationId xmlns:a16="http://schemas.microsoft.com/office/drawing/2014/main" id="{3E5069F3-D67E-F7D2-792C-15C43AFA3A54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3478212" y="3952173"/>
            <a:ext cx="8290987" cy="211582"/>
          </a:xfrm>
          <a:noFill/>
        </p:spPr>
        <p:txBody>
          <a:bodyPr tIns="0" numCol="1">
            <a:noAutofit/>
          </a:bodyPr>
          <a:lstStyle>
            <a:lvl1pPr>
              <a:defRPr sz="1400" b="1" i="0"/>
            </a:lvl1pPr>
          </a:lstStyle>
          <a:p>
            <a:r>
              <a:rPr lang="en-US" dirty="0"/>
              <a:t>Impact</a:t>
            </a:r>
          </a:p>
        </p:txBody>
      </p:sp>
      <p:sp>
        <p:nvSpPr>
          <p:cNvPr id="28" name="Obdélník 27">
            <a:extLst>
              <a:ext uri="{FF2B5EF4-FFF2-40B4-BE49-F238E27FC236}">
                <a16:creationId xmlns:a16="http://schemas.microsoft.com/office/drawing/2014/main" id="{6A6F4666-693E-1B45-6118-994D82492DE6}"/>
              </a:ext>
            </a:extLst>
          </p:cNvPr>
          <p:cNvSpPr/>
          <p:nvPr userDrawn="1"/>
        </p:nvSpPr>
        <p:spPr>
          <a:xfrm>
            <a:off x="3365132" y="3952173"/>
            <a:ext cx="45719" cy="21158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</a:pPr>
            <a:endParaRPr lang="cs-CZ" sz="1200" dirty="0">
              <a:solidFill>
                <a:schemeClr val="tx1"/>
              </a:solidFill>
            </a:endParaRPr>
          </a:p>
        </p:txBody>
      </p:sp>
      <p:sp>
        <p:nvSpPr>
          <p:cNvPr id="29" name="Zástupný obsah 11">
            <a:extLst>
              <a:ext uri="{FF2B5EF4-FFF2-40B4-BE49-F238E27FC236}">
                <a16:creationId xmlns:a16="http://schemas.microsoft.com/office/drawing/2014/main" id="{8F817086-801D-6383-E4F6-6C71044885ED}"/>
              </a:ext>
            </a:extLst>
          </p:cNvPr>
          <p:cNvSpPr>
            <a:spLocks noGrp="1"/>
          </p:cNvSpPr>
          <p:nvPr>
            <p:ph idx="29" hasCustomPrompt="1"/>
          </p:nvPr>
        </p:nvSpPr>
        <p:spPr>
          <a:xfrm>
            <a:off x="3478212" y="2314621"/>
            <a:ext cx="8290987" cy="211582"/>
          </a:xfrm>
          <a:noFill/>
        </p:spPr>
        <p:txBody>
          <a:bodyPr tIns="0" numCol="1">
            <a:noAutofit/>
          </a:bodyPr>
          <a:lstStyle>
            <a:lvl1pPr>
              <a:defRPr sz="1400" b="1" i="0"/>
            </a:lvl1pPr>
          </a:lstStyle>
          <a:p>
            <a:pPr algn="l">
              <a:lnSpc>
                <a:spcPct val="110000"/>
              </a:lnSpc>
            </a:pPr>
            <a:r>
              <a:rPr lang="en-GB" sz="1400" b="1" i="0" dirty="0">
                <a:solidFill>
                  <a:schemeClr val="tx1"/>
                </a:solidFill>
              </a:rPr>
              <a:t>Insight</a:t>
            </a:r>
          </a:p>
        </p:txBody>
      </p:sp>
      <p:sp>
        <p:nvSpPr>
          <p:cNvPr id="30" name="Obdélník 29">
            <a:extLst>
              <a:ext uri="{FF2B5EF4-FFF2-40B4-BE49-F238E27FC236}">
                <a16:creationId xmlns:a16="http://schemas.microsoft.com/office/drawing/2014/main" id="{595F9451-B0B0-97A9-FA5B-F6780066E23B}"/>
              </a:ext>
            </a:extLst>
          </p:cNvPr>
          <p:cNvSpPr/>
          <p:nvPr userDrawn="1"/>
        </p:nvSpPr>
        <p:spPr>
          <a:xfrm>
            <a:off x="3365132" y="2314621"/>
            <a:ext cx="45719" cy="21158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</a:pPr>
            <a:endParaRPr lang="cs-CZ" sz="1200" dirty="0">
              <a:solidFill>
                <a:schemeClr val="tx1"/>
              </a:solidFill>
            </a:endParaRPr>
          </a:p>
        </p:txBody>
      </p:sp>
      <p:sp>
        <p:nvSpPr>
          <p:cNvPr id="31" name="Zástupný obsah 11">
            <a:extLst>
              <a:ext uri="{FF2B5EF4-FFF2-40B4-BE49-F238E27FC236}">
                <a16:creationId xmlns:a16="http://schemas.microsoft.com/office/drawing/2014/main" id="{F371F62C-53EE-26CE-F142-EB7A498D0CE7}"/>
              </a:ext>
            </a:extLst>
          </p:cNvPr>
          <p:cNvSpPr>
            <a:spLocks noGrp="1"/>
          </p:cNvSpPr>
          <p:nvPr>
            <p:ph idx="30" hasCustomPrompt="1"/>
          </p:nvPr>
        </p:nvSpPr>
        <p:spPr>
          <a:xfrm>
            <a:off x="3478212" y="681389"/>
            <a:ext cx="8290987" cy="211582"/>
          </a:xfrm>
          <a:noFill/>
        </p:spPr>
        <p:txBody>
          <a:bodyPr tIns="0" numCol="1">
            <a:noAutofit/>
          </a:bodyPr>
          <a:lstStyle>
            <a:lvl1pPr>
              <a:defRPr sz="1400" b="1" i="0"/>
            </a:lvl1pPr>
          </a:lstStyle>
          <a:p>
            <a:pPr algn="l">
              <a:lnSpc>
                <a:spcPct val="110000"/>
              </a:lnSpc>
            </a:pPr>
            <a:r>
              <a:rPr lang="en-GB" sz="1400" b="1" i="0" dirty="0">
                <a:solidFill>
                  <a:schemeClr val="tx1"/>
                </a:solidFill>
              </a:rPr>
              <a:t>Business Issue</a:t>
            </a:r>
          </a:p>
        </p:txBody>
      </p:sp>
      <p:sp>
        <p:nvSpPr>
          <p:cNvPr id="32" name="Obdélník 31">
            <a:extLst>
              <a:ext uri="{FF2B5EF4-FFF2-40B4-BE49-F238E27FC236}">
                <a16:creationId xmlns:a16="http://schemas.microsoft.com/office/drawing/2014/main" id="{2051C308-092E-EE19-3DBD-C9DA8F7042D7}"/>
              </a:ext>
            </a:extLst>
          </p:cNvPr>
          <p:cNvSpPr/>
          <p:nvPr userDrawn="1"/>
        </p:nvSpPr>
        <p:spPr>
          <a:xfrm>
            <a:off x="3365132" y="681389"/>
            <a:ext cx="45719" cy="21158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</a:pPr>
            <a:endParaRPr lang="cs-CZ" sz="1200" dirty="0">
              <a:solidFill>
                <a:schemeClr val="tx1"/>
              </a:solidFill>
            </a:endParaRPr>
          </a:p>
        </p:txBody>
      </p:sp>
      <p:sp>
        <p:nvSpPr>
          <p:cNvPr id="33" name="Classification">
            <a:extLst>
              <a:ext uri="{FF2B5EF4-FFF2-40B4-BE49-F238E27FC236}">
                <a16:creationId xmlns:a16="http://schemas.microsoft.com/office/drawing/2014/main" id="{94A267D0-77EB-70FD-31D8-061856B41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440938" y="6497329"/>
            <a:ext cx="1695772" cy="123111"/>
          </a:xfrm>
          <a:prstGeom prst="rect">
            <a:avLst/>
          </a:prstGeom>
          <a:effectLst/>
        </p:spPr>
        <p:txBody>
          <a:bodyPr vert="horz" wrap="square" lIns="0" tIns="0" rIns="0" bIns="0" rtlCol="0" anchor="b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800" dirty="0">
                <a:solidFill>
                  <a:schemeClr val="tx1"/>
                </a:solidFill>
                <a:effectLst/>
              </a:rPr>
              <a:t>© Ipsos | Strictly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3256131409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8" orient="horz" pos="4320">
          <p15:clr>
            <a:srgbClr val="F26B43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 Box">
            <a:extLst>
              <a:ext uri="{FF2B5EF4-FFF2-40B4-BE49-F238E27FC236}">
                <a16:creationId xmlns:a16="http://schemas.microsoft.com/office/drawing/2014/main" id="{2FA6D326-453E-3B93-62C1-EACFAA6A76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444569" y="-5"/>
            <a:ext cx="2597081" cy="5948363"/>
          </a:xfrm>
          <a:prstGeom prst="snip1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</a:pPr>
            <a:endParaRPr lang="en-GB" sz="1200" dirty="0">
              <a:solidFill>
                <a:schemeClr val="bg1"/>
              </a:solidFill>
            </a:endParaRPr>
          </a:p>
        </p:txBody>
      </p:sp>
      <p:sp>
        <p:nvSpPr>
          <p:cNvPr id="7" name="Title" descr="Header">
            <a:extLst>
              <a:ext uri="{FF2B5EF4-FFF2-40B4-BE49-F238E27FC236}">
                <a16:creationId xmlns:a16="http://schemas.microsoft.com/office/drawing/2014/main" id="{5245E30C-ACBC-4426-8962-C03D3DB3F0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53284" y="701874"/>
            <a:ext cx="8395804" cy="715669"/>
          </a:xfrm>
        </p:spPr>
        <p:txBody>
          <a:bodyPr/>
          <a:lstStyle/>
          <a:p>
            <a:r>
              <a:rPr lang="en-US" dirty="0"/>
              <a:t>Headline </a:t>
            </a:r>
            <a:r>
              <a:rPr lang="en-US" dirty="0" err="1"/>
              <a:t>summarising</a:t>
            </a:r>
            <a:r>
              <a:rPr lang="en-US" dirty="0"/>
              <a:t> the main insight</a:t>
            </a:r>
            <a:endParaRPr lang="en-GB" dirty="0"/>
          </a:p>
        </p:txBody>
      </p:sp>
      <p:sp>
        <p:nvSpPr>
          <p:cNvPr id="3" name="Placeholder 1">
            <a:extLst>
              <a:ext uri="{FF2B5EF4-FFF2-40B4-BE49-F238E27FC236}">
                <a16:creationId xmlns:a16="http://schemas.microsoft.com/office/drawing/2014/main" id="{1703231E-4063-4D72-A4F3-5BF19050C3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0505" y="2266122"/>
            <a:ext cx="2388637" cy="3250095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>
              <a:spcBef>
                <a:spcPts val="400"/>
              </a:spcBef>
              <a:defRPr sz="1200" i="1">
                <a:solidFill>
                  <a:schemeClr val="bg1"/>
                </a:solidFill>
              </a:defRPr>
            </a:lvl1pPr>
            <a:lvl2pPr marL="180975" indent="-180975">
              <a:spcBef>
                <a:spcPts val="400"/>
              </a:spcBef>
              <a:buSzPct val="100000"/>
              <a:defRPr lang="en-GB" sz="1200" i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>
              <a:spcBef>
                <a:spcPts val="400"/>
              </a:spcBef>
              <a:defRPr sz="1200" i="1">
                <a:solidFill>
                  <a:schemeClr val="bg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i="1" dirty="0">
                <a:solidFill>
                  <a:schemeClr val="bg1"/>
                </a:solidFill>
              </a:rPr>
              <a:t>Write the quotation here</a:t>
            </a:r>
            <a:r>
              <a:rPr lang="cs-CZ" i="1" dirty="0">
                <a:solidFill>
                  <a:schemeClr val="bg1"/>
                </a:solidFill>
              </a:rPr>
              <a:t>.</a:t>
            </a:r>
            <a:endParaRPr lang="en-GB" dirty="0"/>
          </a:p>
        </p:txBody>
      </p:sp>
      <p:sp>
        <p:nvSpPr>
          <p:cNvPr id="15" name="Placeholder 2">
            <a:extLst>
              <a:ext uri="{FF2B5EF4-FFF2-40B4-BE49-F238E27FC236}">
                <a16:creationId xmlns:a16="http://schemas.microsoft.com/office/drawing/2014/main" id="{FED60B5C-31E2-4ABE-BB94-6CC89A3FD7F2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3353284" y="2266122"/>
            <a:ext cx="2562696" cy="3394903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>
              <a:spcBef>
                <a:spcPts val="400"/>
              </a:spcBef>
              <a:defRPr sz="1200">
                <a:solidFill>
                  <a:schemeClr val="tx1"/>
                </a:solidFill>
              </a:defRPr>
            </a:lvl1pPr>
            <a:lvl2pPr marL="180975" indent="-180975">
              <a:spcBef>
                <a:spcPts val="400"/>
              </a:spcBef>
              <a:buSzPct val="100000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spcBef>
                <a:spcPts val="400"/>
              </a:spcBef>
              <a:defRPr sz="12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Write the background of the client‘s  issue in this box.</a:t>
            </a:r>
          </a:p>
        </p:txBody>
      </p:sp>
      <p:sp>
        <p:nvSpPr>
          <p:cNvPr id="17" name="Placeholder 3">
            <a:extLst>
              <a:ext uri="{FF2B5EF4-FFF2-40B4-BE49-F238E27FC236}">
                <a16:creationId xmlns:a16="http://schemas.microsoft.com/office/drawing/2014/main" id="{F0AC0C8B-24FF-433E-9C4D-B350C449B331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6276263" y="2266122"/>
            <a:ext cx="2562696" cy="3394903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>
              <a:spcBef>
                <a:spcPts val="400"/>
              </a:spcBef>
              <a:defRPr sz="1200">
                <a:solidFill>
                  <a:schemeClr val="tx1"/>
                </a:solidFill>
              </a:defRPr>
            </a:lvl1pPr>
            <a:lvl2pPr marL="180975" indent="-180975">
              <a:spcBef>
                <a:spcPts val="400"/>
              </a:spcBef>
              <a:buSzPct val="100000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spcBef>
                <a:spcPts val="400"/>
              </a:spcBef>
              <a:defRPr sz="12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Write your research solution in this box.</a:t>
            </a:r>
          </a:p>
        </p:txBody>
      </p:sp>
      <p:sp>
        <p:nvSpPr>
          <p:cNvPr id="18" name="Placeholder 4">
            <a:extLst>
              <a:ext uri="{FF2B5EF4-FFF2-40B4-BE49-F238E27FC236}">
                <a16:creationId xmlns:a16="http://schemas.microsoft.com/office/drawing/2014/main" id="{2293604D-A39C-4151-970A-A0EBEBFE9FBE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9174577" y="2266122"/>
            <a:ext cx="2562696" cy="3394903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>
              <a:spcBef>
                <a:spcPts val="400"/>
              </a:spcBef>
              <a:defRPr sz="1200">
                <a:solidFill>
                  <a:schemeClr val="tx1"/>
                </a:solidFill>
              </a:defRPr>
            </a:lvl1pPr>
            <a:lvl2pPr marL="180975" indent="-180975">
              <a:spcBef>
                <a:spcPts val="400"/>
              </a:spcBef>
              <a:buSzPct val="100000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spcBef>
                <a:spcPts val="400"/>
              </a:spcBef>
              <a:defRPr sz="12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In this box write what benefit the solution had for the client / sector / society.</a:t>
            </a:r>
          </a:p>
        </p:txBody>
      </p:sp>
      <p:sp>
        <p:nvSpPr>
          <p:cNvPr id="4" name="Quote Marks">
            <a:extLst>
              <a:ext uri="{FF2B5EF4-FFF2-40B4-BE49-F238E27FC236}">
                <a16:creationId xmlns:a16="http://schemas.microsoft.com/office/drawing/2014/main" id="{B1786B9F-B534-3B03-5347-6B9E62115C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5400000">
            <a:off x="607266" y="1691370"/>
            <a:ext cx="437661" cy="551181"/>
          </a:xfrm>
          <a:custGeom>
            <a:avLst/>
            <a:gdLst>
              <a:gd name="connsiteX0" fmla="*/ 2 w 818215"/>
              <a:gd name="connsiteY0" fmla="*/ 209282 h 1030444"/>
              <a:gd name="connsiteX1" fmla="*/ 353567 w 818215"/>
              <a:gd name="connsiteY1" fmla="*/ 209282 h 1030444"/>
              <a:gd name="connsiteX2" fmla="*/ 353567 w 818215"/>
              <a:gd name="connsiteY2" fmla="*/ 0 h 1030444"/>
              <a:gd name="connsiteX3" fmla="*/ 683109 w 818215"/>
              <a:gd name="connsiteY3" fmla="*/ 0 h 1030444"/>
              <a:gd name="connsiteX4" fmla="*/ 818215 w 818215"/>
              <a:gd name="connsiteY4" fmla="*/ 135106 h 1030444"/>
              <a:gd name="connsiteX5" fmla="*/ 818215 w 818215"/>
              <a:gd name="connsiteY5" fmla="*/ 464648 h 1030444"/>
              <a:gd name="connsiteX6" fmla="*/ 354373 w 818215"/>
              <a:gd name="connsiteY6" fmla="*/ 464648 h 1030444"/>
              <a:gd name="connsiteX7" fmla="*/ 353567 w 818215"/>
              <a:gd name="connsiteY7" fmla="*/ 464648 h 1030444"/>
              <a:gd name="connsiteX8" fmla="*/ 353567 w 818215"/>
              <a:gd name="connsiteY8" fmla="*/ 464067 h 1030444"/>
              <a:gd name="connsiteX9" fmla="*/ 0 w 818215"/>
              <a:gd name="connsiteY9" fmla="*/ 775078 h 1030444"/>
              <a:gd name="connsiteX10" fmla="*/ 353565 w 818215"/>
              <a:gd name="connsiteY10" fmla="*/ 775078 h 1030444"/>
              <a:gd name="connsiteX11" fmla="*/ 353565 w 818215"/>
              <a:gd name="connsiteY11" fmla="*/ 565796 h 1030444"/>
              <a:gd name="connsiteX12" fmla="*/ 683107 w 818215"/>
              <a:gd name="connsiteY12" fmla="*/ 565796 h 1030444"/>
              <a:gd name="connsiteX13" fmla="*/ 818213 w 818215"/>
              <a:gd name="connsiteY13" fmla="*/ 700902 h 1030444"/>
              <a:gd name="connsiteX14" fmla="*/ 818213 w 818215"/>
              <a:gd name="connsiteY14" fmla="*/ 1030444 h 1030444"/>
              <a:gd name="connsiteX15" fmla="*/ 354371 w 818215"/>
              <a:gd name="connsiteY15" fmla="*/ 1030444 h 1030444"/>
              <a:gd name="connsiteX16" fmla="*/ 353565 w 818215"/>
              <a:gd name="connsiteY16" fmla="*/ 1030444 h 1030444"/>
              <a:gd name="connsiteX17" fmla="*/ 353565 w 818215"/>
              <a:gd name="connsiteY17" fmla="*/ 1029863 h 1030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18215" h="1030444">
                <a:moveTo>
                  <a:pt x="2" y="209282"/>
                </a:moveTo>
                <a:lnTo>
                  <a:pt x="353567" y="209282"/>
                </a:lnTo>
                <a:lnTo>
                  <a:pt x="353567" y="0"/>
                </a:lnTo>
                <a:lnTo>
                  <a:pt x="683109" y="0"/>
                </a:lnTo>
                <a:lnTo>
                  <a:pt x="818215" y="135106"/>
                </a:lnTo>
                <a:lnTo>
                  <a:pt x="818215" y="464648"/>
                </a:lnTo>
                <a:lnTo>
                  <a:pt x="354373" y="464648"/>
                </a:lnTo>
                <a:lnTo>
                  <a:pt x="353567" y="464648"/>
                </a:lnTo>
                <a:lnTo>
                  <a:pt x="353567" y="464067"/>
                </a:lnTo>
                <a:close/>
                <a:moveTo>
                  <a:pt x="0" y="775078"/>
                </a:moveTo>
                <a:lnTo>
                  <a:pt x="353565" y="775078"/>
                </a:lnTo>
                <a:lnTo>
                  <a:pt x="353565" y="565796"/>
                </a:lnTo>
                <a:lnTo>
                  <a:pt x="683107" y="565796"/>
                </a:lnTo>
                <a:lnTo>
                  <a:pt x="818213" y="700902"/>
                </a:lnTo>
                <a:lnTo>
                  <a:pt x="818213" y="1030444"/>
                </a:lnTo>
                <a:lnTo>
                  <a:pt x="354371" y="1030444"/>
                </a:lnTo>
                <a:lnTo>
                  <a:pt x="353565" y="1030444"/>
                </a:lnTo>
                <a:lnTo>
                  <a:pt x="353565" y="102986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</a:pP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9" name="Volný tvar: obrazec 8">
            <a:extLst>
              <a:ext uri="{FF2B5EF4-FFF2-40B4-BE49-F238E27FC236}">
                <a16:creationId xmlns:a16="http://schemas.microsoft.com/office/drawing/2014/main" id="{042C484F-7473-34A9-2354-031580E3C74B}"/>
              </a:ext>
            </a:extLst>
          </p:cNvPr>
          <p:cNvSpPr/>
          <p:nvPr userDrawn="1"/>
        </p:nvSpPr>
        <p:spPr>
          <a:xfrm>
            <a:off x="3353285" y="1808163"/>
            <a:ext cx="2585554" cy="376896"/>
          </a:xfrm>
          <a:custGeom>
            <a:avLst/>
            <a:gdLst>
              <a:gd name="connsiteX0" fmla="*/ 0 w 2585554"/>
              <a:gd name="connsiteY0" fmla="*/ 0 h 376896"/>
              <a:gd name="connsiteX1" fmla="*/ 2585554 w 2585554"/>
              <a:gd name="connsiteY1" fmla="*/ 0 h 376896"/>
              <a:gd name="connsiteX2" fmla="*/ 2585554 w 2585554"/>
              <a:gd name="connsiteY2" fmla="*/ 2686 h 376896"/>
              <a:gd name="connsiteX3" fmla="*/ 2211344 w 2585554"/>
              <a:gd name="connsiteY3" fmla="*/ 376896 h 376896"/>
              <a:gd name="connsiteX4" fmla="*/ 0 w 2585554"/>
              <a:gd name="connsiteY4" fmla="*/ 376896 h 376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85554" h="376896">
                <a:moveTo>
                  <a:pt x="0" y="0"/>
                </a:moveTo>
                <a:lnTo>
                  <a:pt x="2585554" y="0"/>
                </a:lnTo>
                <a:lnTo>
                  <a:pt x="2585554" y="2686"/>
                </a:lnTo>
                <a:lnTo>
                  <a:pt x="2211344" y="376896"/>
                </a:lnTo>
                <a:lnTo>
                  <a:pt x="0" y="376896"/>
                </a:lnTo>
                <a:close/>
              </a:path>
            </a:pathLst>
          </a:custGeom>
          <a:solidFill>
            <a:srgbClr val="FF74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tIns="0" bIns="0" rtlCol="0" anchor="ctr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10" name="Volný tvar: obrazec 9">
            <a:extLst>
              <a:ext uri="{FF2B5EF4-FFF2-40B4-BE49-F238E27FC236}">
                <a16:creationId xmlns:a16="http://schemas.microsoft.com/office/drawing/2014/main" id="{8BE5B868-1AE4-FF79-8ABC-B93E5F3DAD33}"/>
              </a:ext>
            </a:extLst>
          </p:cNvPr>
          <p:cNvSpPr/>
          <p:nvPr userDrawn="1"/>
        </p:nvSpPr>
        <p:spPr>
          <a:xfrm>
            <a:off x="6258409" y="1808163"/>
            <a:ext cx="2585554" cy="376896"/>
          </a:xfrm>
          <a:custGeom>
            <a:avLst/>
            <a:gdLst>
              <a:gd name="connsiteX0" fmla="*/ 0 w 2585554"/>
              <a:gd name="connsiteY0" fmla="*/ 0 h 376896"/>
              <a:gd name="connsiteX1" fmla="*/ 2585554 w 2585554"/>
              <a:gd name="connsiteY1" fmla="*/ 0 h 376896"/>
              <a:gd name="connsiteX2" fmla="*/ 2585554 w 2585554"/>
              <a:gd name="connsiteY2" fmla="*/ 2686 h 376896"/>
              <a:gd name="connsiteX3" fmla="*/ 2211344 w 2585554"/>
              <a:gd name="connsiteY3" fmla="*/ 376896 h 376896"/>
              <a:gd name="connsiteX4" fmla="*/ 0 w 2585554"/>
              <a:gd name="connsiteY4" fmla="*/ 376896 h 376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85554" h="376896">
                <a:moveTo>
                  <a:pt x="0" y="0"/>
                </a:moveTo>
                <a:lnTo>
                  <a:pt x="2585554" y="0"/>
                </a:lnTo>
                <a:lnTo>
                  <a:pt x="2585554" y="2686"/>
                </a:lnTo>
                <a:lnTo>
                  <a:pt x="2211344" y="376896"/>
                </a:lnTo>
                <a:lnTo>
                  <a:pt x="0" y="376896"/>
                </a:lnTo>
                <a:close/>
              </a:path>
            </a:pathLst>
          </a:custGeom>
          <a:solidFill>
            <a:srgbClr val="9FE5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tIns="0" bIns="0" rtlCol="0" anchor="ctr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11" name="Volný tvar: obrazec 10">
            <a:extLst>
              <a:ext uri="{FF2B5EF4-FFF2-40B4-BE49-F238E27FC236}">
                <a16:creationId xmlns:a16="http://schemas.microsoft.com/office/drawing/2014/main" id="{E777D539-97F7-B0DC-8EE1-043A5A6D2335}"/>
              </a:ext>
            </a:extLst>
          </p:cNvPr>
          <p:cNvSpPr/>
          <p:nvPr userDrawn="1"/>
        </p:nvSpPr>
        <p:spPr>
          <a:xfrm>
            <a:off x="9174577" y="1808163"/>
            <a:ext cx="2585554" cy="376896"/>
          </a:xfrm>
          <a:custGeom>
            <a:avLst/>
            <a:gdLst>
              <a:gd name="connsiteX0" fmla="*/ 0 w 2585554"/>
              <a:gd name="connsiteY0" fmla="*/ 0 h 376896"/>
              <a:gd name="connsiteX1" fmla="*/ 2585554 w 2585554"/>
              <a:gd name="connsiteY1" fmla="*/ 0 h 376896"/>
              <a:gd name="connsiteX2" fmla="*/ 2585554 w 2585554"/>
              <a:gd name="connsiteY2" fmla="*/ 2686 h 376896"/>
              <a:gd name="connsiteX3" fmla="*/ 2211344 w 2585554"/>
              <a:gd name="connsiteY3" fmla="*/ 376896 h 376896"/>
              <a:gd name="connsiteX4" fmla="*/ 0 w 2585554"/>
              <a:gd name="connsiteY4" fmla="*/ 376896 h 376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85554" h="376896">
                <a:moveTo>
                  <a:pt x="0" y="0"/>
                </a:moveTo>
                <a:lnTo>
                  <a:pt x="2585554" y="0"/>
                </a:lnTo>
                <a:lnTo>
                  <a:pt x="2585554" y="2686"/>
                </a:lnTo>
                <a:lnTo>
                  <a:pt x="2211344" y="376896"/>
                </a:lnTo>
                <a:lnTo>
                  <a:pt x="0" y="376896"/>
                </a:lnTo>
                <a:close/>
              </a:path>
            </a:pathLst>
          </a:custGeom>
          <a:solidFill>
            <a:srgbClr val="1DAFA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tIns="0" bIns="0" rtlCol="0" anchor="ctr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16" name="Zástupný text 15">
            <a:extLst>
              <a:ext uri="{FF2B5EF4-FFF2-40B4-BE49-F238E27FC236}">
                <a16:creationId xmlns:a16="http://schemas.microsoft.com/office/drawing/2014/main" id="{A0DD0516-C1CD-C413-33A4-1D5988BA262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353284" y="1808163"/>
            <a:ext cx="2220429" cy="376237"/>
          </a:xfrm>
        </p:spPr>
        <p:txBody>
          <a:bodyPr lIns="108000" anchor="ctr">
            <a:noAutofit/>
          </a:bodyPr>
          <a:lstStyle>
            <a:lvl1pPr>
              <a:defRPr sz="1600" b="1"/>
            </a:lvl1pPr>
            <a:lvl2pPr marL="0" indent="0">
              <a:buNone/>
              <a:defRPr sz="1600" b="1"/>
            </a:lvl2pPr>
            <a:lvl3pPr>
              <a:defRPr sz="1600" b="1"/>
            </a:lvl3pPr>
            <a:lvl4pPr>
              <a:defRPr sz="1600" b="1"/>
            </a:lvl4pPr>
            <a:lvl5pPr>
              <a:defRPr sz="1600" b="1"/>
            </a:lvl5pPr>
          </a:lstStyle>
          <a:p>
            <a:pPr lvl="0"/>
            <a:r>
              <a:rPr lang="cs-CZ" dirty="0"/>
              <a:t>Business </a:t>
            </a:r>
            <a:r>
              <a:rPr lang="cs-CZ" dirty="0" err="1"/>
              <a:t>Issue</a:t>
            </a:r>
            <a:endParaRPr lang="cs-CZ" dirty="0"/>
          </a:p>
        </p:txBody>
      </p:sp>
      <p:sp>
        <p:nvSpPr>
          <p:cNvPr id="19" name="Zástupný text 15">
            <a:extLst>
              <a:ext uri="{FF2B5EF4-FFF2-40B4-BE49-F238E27FC236}">
                <a16:creationId xmlns:a16="http://schemas.microsoft.com/office/drawing/2014/main" id="{C919A744-F32D-77CE-FC61-C5DEB7340A2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58262" y="1808163"/>
            <a:ext cx="2220429" cy="376237"/>
          </a:xfrm>
        </p:spPr>
        <p:txBody>
          <a:bodyPr lIns="108000" anchor="ctr">
            <a:noAutofit/>
          </a:bodyPr>
          <a:lstStyle>
            <a:lvl1pPr>
              <a:defRPr sz="1600" b="1"/>
            </a:lvl1pPr>
            <a:lvl2pPr marL="0" indent="0">
              <a:buNone/>
              <a:defRPr sz="1600" b="1"/>
            </a:lvl2pPr>
            <a:lvl3pPr>
              <a:defRPr sz="1600" b="1"/>
            </a:lvl3pPr>
            <a:lvl4pPr>
              <a:defRPr sz="1600" b="1"/>
            </a:lvl4pPr>
            <a:lvl5pPr>
              <a:defRPr sz="1600" b="1"/>
            </a:lvl5pPr>
          </a:lstStyle>
          <a:p>
            <a:pPr lvl="0"/>
            <a:r>
              <a:rPr lang="cs-CZ" dirty="0" err="1"/>
              <a:t>Insight</a:t>
            </a:r>
            <a:endParaRPr lang="cs-CZ" dirty="0"/>
          </a:p>
        </p:txBody>
      </p:sp>
      <p:sp>
        <p:nvSpPr>
          <p:cNvPr id="20" name="Zástupný text 15">
            <a:extLst>
              <a:ext uri="{FF2B5EF4-FFF2-40B4-BE49-F238E27FC236}">
                <a16:creationId xmlns:a16="http://schemas.microsoft.com/office/drawing/2014/main" id="{FAB42B4E-EFAE-1A64-4CC1-1E623D88CB6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177308" y="1808163"/>
            <a:ext cx="2220429" cy="376237"/>
          </a:xfrm>
        </p:spPr>
        <p:txBody>
          <a:bodyPr lIns="108000" anchor="ctr">
            <a:noAutofit/>
          </a:bodyPr>
          <a:lstStyle>
            <a:lvl1pPr>
              <a:defRPr sz="1600" b="1"/>
            </a:lvl1pPr>
            <a:lvl2pPr marL="0" indent="0">
              <a:buNone/>
              <a:defRPr sz="1600" b="1"/>
            </a:lvl2pPr>
            <a:lvl3pPr>
              <a:defRPr sz="1600" b="1"/>
            </a:lvl3pPr>
            <a:lvl4pPr>
              <a:defRPr sz="1600" b="1"/>
            </a:lvl4pPr>
            <a:lvl5pPr>
              <a:defRPr sz="1600" b="1"/>
            </a:lvl5pPr>
          </a:lstStyle>
          <a:p>
            <a:pPr lvl="0"/>
            <a:r>
              <a:rPr lang="cs-CZ" dirty="0" err="1"/>
              <a:t>Impact</a:t>
            </a:r>
            <a:endParaRPr lang="cs-CZ" dirty="0"/>
          </a:p>
        </p:txBody>
      </p:sp>
      <p:sp>
        <p:nvSpPr>
          <p:cNvPr id="21" name="Right Triangle 6">
            <a:extLst>
              <a:ext uri="{FF2B5EF4-FFF2-40B4-BE49-F238E27FC236}">
                <a16:creationId xmlns:a16="http://schemas.microsoft.com/office/drawing/2014/main" id="{9D91CFB1-6BBB-E8C2-616B-2977D0468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5665835" y="5679049"/>
            <a:ext cx="265455" cy="273173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0000"/>
              </a:lnSpc>
            </a:pP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22" name="Right Triangle 6">
            <a:extLst>
              <a:ext uri="{FF2B5EF4-FFF2-40B4-BE49-F238E27FC236}">
                <a16:creationId xmlns:a16="http://schemas.microsoft.com/office/drawing/2014/main" id="{E4C0F0EA-C2B1-BCF1-14F4-7BF9AE5A74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8569645" y="5679049"/>
            <a:ext cx="265455" cy="273173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0000"/>
              </a:lnSpc>
            </a:pP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23" name="Right Triangle 6">
            <a:extLst>
              <a:ext uri="{FF2B5EF4-FFF2-40B4-BE49-F238E27FC236}">
                <a16:creationId xmlns:a16="http://schemas.microsoft.com/office/drawing/2014/main" id="{0F59A121-036E-233D-DC9B-045DE13CC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11490817" y="5679049"/>
            <a:ext cx="265455" cy="273173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0000"/>
              </a:lnSpc>
            </a:pPr>
            <a:endParaRPr lang="en-GB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462715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8" orient="horz" pos="4320">
          <p15:clr>
            <a:srgbClr val="F26B43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63011884-C2D5-14CD-9848-37C5CB013E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One column layout</a:t>
            </a:r>
            <a:endParaRPr lang="en-GB" dirty="0"/>
          </a:p>
        </p:txBody>
      </p:sp>
      <p:sp>
        <p:nvSpPr>
          <p:cNvPr id="3" name="Placeholder">
            <a:extLst>
              <a:ext uri="{FF2B5EF4-FFF2-40B4-BE49-F238E27FC236}">
                <a16:creationId xmlns:a16="http://schemas.microsoft.com/office/drawing/2014/main" id="{E78FECC8-DA52-0DB3-8F07-3B24E06A1A0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0000" y="1808163"/>
            <a:ext cx="11299088" cy="3861312"/>
          </a:xfrm>
          <a:prstGeom prst="rect">
            <a:avLst/>
          </a:prstGeom>
        </p:spPr>
        <p:txBody>
          <a:bodyPr numCol="2" spcCol="288000">
            <a:noAutofit/>
          </a:bodyPr>
          <a:lstStyle>
            <a:lvl1pPr>
              <a:lnSpc>
                <a:spcPct val="115000"/>
              </a:lnSpc>
              <a:spcBef>
                <a:spcPts val="400"/>
              </a:spcBef>
              <a:defRPr sz="1200">
                <a:solidFill>
                  <a:schemeClr val="tx1"/>
                </a:solidFill>
              </a:defRPr>
            </a:lvl1pPr>
            <a:lvl2pPr marL="180975" indent="-180975">
              <a:lnSpc>
                <a:spcPct val="115000"/>
              </a:lnSpc>
              <a:spcBef>
                <a:spcPts val="400"/>
              </a:spcBef>
              <a:buSzPct val="100000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15000"/>
              </a:lnSpc>
              <a:spcBef>
                <a:spcPts val="400"/>
              </a:spcBef>
              <a:defRPr sz="12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Your text here</a:t>
            </a:r>
          </a:p>
          <a:p>
            <a:pPr marL="0" lvl="0" indent="-180975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 dirty="0"/>
              <a:t>Text level 1</a:t>
            </a:r>
          </a:p>
          <a:p>
            <a:pPr lvl="2"/>
            <a:r>
              <a:rPr lang="en-GB" dirty="0"/>
              <a:t>Text level 2</a:t>
            </a:r>
          </a:p>
        </p:txBody>
      </p:sp>
    </p:spTree>
    <p:extLst>
      <p:ext uri="{BB962C8B-B14F-4D97-AF65-F5344CB8AC3E}">
        <p14:creationId xmlns:p14="http://schemas.microsoft.com/office/powerpoint/2010/main" val="36692103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1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B66D97C3-1B7F-5C9F-E63F-96F1A14B62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999" y="1350000"/>
            <a:ext cx="5825925" cy="715669"/>
          </a:xfrm>
        </p:spPr>
        <p:txBody>
          <a:bodyPr/>
          <a:lstStyle>
            <a:lvl1pPr>
              <a:defRPr sz="480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8CDCDA0A-C736-B40F-7E80-2D0FC7024AC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1799" y="3494989"/>
            <a:ext cx="3851275" cy="1274763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Optional additional information</a:t>
            </a:r>
          </a:p>
        </p:txBody>
      </p:sp>
      <p:sp>
        <p:nvSpPr>
          <p:cNvPr id="7" name="Picture Placeholder">
            <a:extLst>
              <a:ext uri="{FF2B5EF4-FFF2-40B4-BE49-F238E27FC236}">
                <a16:creationId xmlns:a16="http://schemas.microsoft.com/office/drawing/2014/main" id="{67F8163F-D370-5C4C-500A-7D576C590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905000" y="0"/>
            <a:ext cx="10300263" cy="6870700"/>
          </a:xfrm>
          <a:custGeom>
            <a:avLst/>
            <a:gdLst>
              <a:gd name="connsiteX0" fmla="*/ 6858000 w 10287001"/>
              <a:gd name="connsiteY0" fmla="*/ 0 h 6858000"/>
              <a:gd name="connsiteX1" fmla="*/ 10287001 w 10287001"/>
              <a:gd name="connsiteY1" fmla="*/ 0 h 6858000"/>
              <a:gd name="connsiteX2" fmla="*/ 10287001 w 10287001"/>
              <a:gd name="connsiteY2" fmla="*/ 3467099 h 6858000"/>
              <a:gd name="connsiteX3" fmla="*/ 6896100 w 10287001"/>
              <a:gd name="connsiteY3" fmla="*/ 6858000 h 6858000"/>
              <a:gd name="connsiteX4" fmla="*/ 0 w 10287001"/>
              <a:gd name="connsiteY4" fmla="*/ 6858000 h 6858000"/>
              <a:gd name="connsiteX0" fmla="*/ 6858000 w 10287001"/>
              <a:gd name="connsiteY0" fmla="*/ 0 h 6858000"/>
              <a:gd name="connsiteX1" fmla="*/ 10287001 w 10287001"/>
              <a:gd name="connsiteY1" fmla="*/ 0 h 6858000"/>
              <a:gd name="connsiteX2" fmla="*/ 10287001 w 10287001"/>
              <a:gd name="connsiteY2" fmla="*/ 3467099 h 6858000"/>
              <a:gd name="connsiteX3" fmla="*/ 8636000 w 10287001"/>
              <a:gd name="connsiteY3" fmla="*/ 5080000 h 6858000"/>
              <a:gd name="connsiteX4" fmla="*/ 6896100 w 10287001"/>
              <a:gd name="connsiteY4" fmla="*/ 6858000 h 6858000"/>
              <a:gd name="connsiteX5" fmla="*/ 0 w 10287001"/>
              <a:gd name="connsiteY5" fmla="*/ 6858000 h 6858000"/>
              <a:gd name="connsiteX6" fmla="*/ 6858000 w 10287001"/>
              <a:gd name="connsiteY6" fmla="*/ 0 h 6858000"/>
              <a:gd name="connsiteX0" fmla="*/ 6858000 w 10287001"/>
              <a:gd name="connsiteY0" fmla="*/ 0 h 6870700"/>
              <a:gd name="connsiteX1" fmla="*/ 10287001 w 10287001"/>
              <a:gd name="connsiteY1" fmla="*/ 0 h 6870700"/>
              <a:gd name="connsiteX2" fmla="*/ 10287001 w 10287001"/>
              <a:gd name="connsiteY2" fmla="*/ 3467099 h 6870700"/>
              <a:gd name="connsiteX3" fmla="*/ 10274300 w 10287001"/>
              <a:gd name="connsiteY3" fmla="*/ 6870700 h 6870700"/>
              <a:gd name="connsiteX4" fmla="*/ 6896100 w 10287001"/>
              <a:gd name="connsiteY4" fmla="*/ 6858000 h 6870700"/>
              <a:gd name="connsiteX5" fmla="*/ 0 w 10287001"/>
              <a:gd name="connsiteY5" fmla="*/ 6858000 h 6870700"/>
              <a:gd name="connsiteX6" fmla="*/ 6858000 w 10287001"/>
              <a:gd name="connsiteY6" fmla="*/ 0 h 6870700"/>
              <a:gd name="connsiteX0" fmla="*/ 6858000 w 10300263"/>
              <a:gd name="connsiteY0" fmla="*/ 0 h 6870700"/>
              <a:gd name="connsiteX1" fmla="*/ 10287001 w 10300263"/>
              <a:gd name="connsiteY1" fmla="*/ 0 h 6870700"/>
              <a:gd name="connsiteX2" fmla="*/ 10287001 w 10300263"/>
              <a:gd name="connsiteY2" fmla="*/ 3467099 h 6870700"/>
              <a:gd name="connsiteX3" fmla="*/ 10299700 w 10300263"/>
              <a:gd name="connsiteY3" fmla="*/ 6870700 h 6870700"/>
              <a:gd name="connsiteX4" fmla="*/ 6896100 w 10300263"/>
              <a:gd name="connsiteY4" fmla="*/ 6858000 h 6870700"/>
              <a:gd name="connsiteX5" fmla="*/ 0 w 10300263"/>
              <a:gd name="connsiteY5" fmla="*/ 6858000 h 6870700"/>
              <a:gd name="connsiteX6" fmla="*/ 6858000 w 10300263"/>
              <a:gd name="connsiteY6" fmla="*/ 0 h 687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300263" h="6870700">
                <a:moveTo>
                  <a:pt x="6858000" y="0"/>
                </a:moveTo>
                <a:lnTo>
                  <a:pt x="10287001" y="0"/>
                </a:lnTo>
                <a:lnTo>
                  <a:pt x="10287001" y="3467099"/>
                </a:lnTo>
                <a:cubicBezTo>
                  <a:pt x="10282767" y="4601633"/>
                  <a:pt x="10303934" y="5736166"/>
                  <a:pt x="10299700" y="6870700"/>
                </a:cubicBezTo>
                <a:lnTo>
                  <a:pt x="6896100" y="6858000"/>
                </a:lnTo>
                <a:lnTo>
                  <a:pt x="0" y="6858000"/>
                </a:lnTo>
                <a:lnTo>
                  <a:pt x="6858000" y="0"/>
                </a:lnTo>
                <a:close/>
              </a:path>
            </a:pathLst>
          </a:cu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0" rtlCol="0">
            <a:noAutofit/>
          </a:bodyPr>
          <a:lstStyle>
            <a:lvl1pPr>
              <a:defRPr lang="en-GB"/>
            </a:lvl1pPr>
          </a:lstStyle>
          <a:p>
            <a:pPr lvl="0"/>
            <a:r>
              <a:rPr lang="cs-CZ"/>
              <a:t>Kliknutím na ikonu přidáte obrázek.</a:t>
            </a:r>
            <a:endParaRPr lang="en-GB"/>
          </a:p>
        </p:txBody>
      </p:sp>
      <p:sp>
        <p:nvSpPr>
          <p:cNvPr id="3" name="Classification">
            <a:extLst>
              <a:ext uri="{FF2B5EF4-FFF2-40B4-BE49-F238E27FC236}">
                <a16:creationId xmlns:a16="http://schemas.microsoft.com/office/drawing/2014/main" id="{268034F8-D9C2-8C58-D3F0-75FD7B94D9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440938" y="6497329"/>
            <a:ext cx="1540262" cy="123111"/>
          </a:xfrm>
          <a:prstGeom prst="rect">
            <a:avLst/>
          </a:prstGeom>
          <a:effectLst/>
        </p:spPr>
        <p:txBody>
          <a:bodyPr vert="horz" wrap="square" lIns="0" tIns="0" rIns="0" bIns="0" rtlCol="0" anchor="b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800">
                <a:solidFill>
                  <a:schemeClr val="tx1"/>
                </a:solidFill>
                <a:effectLst/>
              </a:rPr>
              <a:t>© Ipsos | Strictly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3336393428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B66D97C3-1B7F-5C9F-E63F-96F1A14B62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8623" y="1350000"/>
            <a:ext cx="5536747" cy="715669"/>
          </a:xfrm>
        </p:spPr>
        <p:txBody>
          <a:bodyPr/>
          <a:lstStyle>
            <a:lvl1pPr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Subtitle">
            <a:extLst>
              <a:ext uri="{FF2B5EF4-FFF2-40B4-BE49-F238E27FC236}">
                <a16:creationId xmlns:a16="http://schemas.microsoft.com/office/drawing/2014/main" id="{A1A0E186-5FCC-AF1B-9AB2-F4AB588ABD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1800" y="3494989"/>
            <a:ext cx="3551238" cy="1274763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Optional additional information</a:t>
            </a:r>
          </a:p>
        </p:txBody>
      </p:sp>
      <p:sp>
        <p:nvSpPr>
          <p:cNvPr id="9" name="Picture Placeholder">
            <a:extLst>
              <a:ext uri="{FF2B5EF4-FFF2-40B4-BE49-F238E27FC236}">
                <a16:creationId xmlns:a16="http://schemas.microsoft.com/office/drawing/2014/main" id="{8ED5220B-285D-EC14-D33F-B34A17FD9E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918724" y="0"/>
            <a:ext cx="10273277" cy="6858000"/>
          </a:xfrm>
          <a:custGeom>
            <a:avLst/>
            <a:gdLst>
              <a:gd name="connsiteX0" fmla="*/ 6858000 w 10273277"/>
              <a:gd name="connsiteY0" fmla="*/ 0 h 6858000"/>
              <a:gd name="connsiteX1" fmla="*/ 10273277 w 10273277"/>
              <a:gd name="connsiteY1" fmla="*/ 0 h 6858000"/>
              <a:gd name="connsiteX2" fmla="*/ 10273277 w 10273277"/>
              <a:gd name="connsiteY2" fmla="*/ 6858000 h 6858000"/>
              <a:gd name="connsiteX3" fmla="*/ 10273276 w 10273277"/>
              <a:gd name="connsiteY3" fmla="*/ 6858000 h 6858000"/>
              <a:gd name="connsiteX4" fmla="*/ 10273276 w 10273277"/>
              <a:gd name="connsiteY4" fmla="*/ 3947601 h 6858000"/>
              <a:gd name="connsiteX5" fmla="*/ 7362877 w 10273277"/>
              <a:gd name="connsiteY5" fmla="*/ 6858000 h 6858000"/>
              <a:gd name="connsiteX6" fmla="*/ 0 w 102732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273277" h="6858000">
                <a:moveTo>
                  <a:pt x="6858000" y="0"/>
                </a:moveTo>
                <a:lnTo>
                  <a:pt x="10273277" y="0"/>
                </a:lnTo>
                <a:lnTo>
                  <a:pt x="10273277" y="6858000"/>
                </a:lnTo>
                <a:lnTo>
                  <a:pt x="10273276" y="6858000"/>
                </a:lnTo>
                <a:lnTo>
                  <a:pt x="10273276" y="3947601"/>
                </a:lnTo>
                <a:lnTo>
                  <a:pt x="7362877" y="6858000"/>
                </a:lnTo>
                <a:lnTo>
                  <a:pt x="0" y="6858000"/>
                </a:lnTo>
                <a:close/>
              </a:path>
            </a:pathLst>
          </a:custGeom>
          <a:pattFill prst="dkVert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0" rtlCol="0">
            <a:noAutofit/>
          </a:bodyPr>
          <a:lstStyle>
            <a:lvl1pPr>
              <a:defRPr lang="en-GB"/>
            </a:lvl1pPr>
          </a:lstStyle>
          <a:p>
            <a:pPr lvl="0"/>
            <a:r>
              <a:rPr lang="cs-CZ"/>
              <a:t>Kliknutím na ikonu přidáte obrázek.</a:t>
            </a:r>
            <a:endParaRPr lang="en-GB"/>
          </a:p>
        </p:txBody>
      </p:sp>
      <p:sp>
        <p:nvSpPr>
          <p:cNvPr id="5" name="Classification">
            <a:extLst>
              <a:ext uri="{FF2B5EF4-FFF2-40B4-BE49-F238E27FC236}">
                <a16:creationId xmlns:a16="http://schemas.microsoft.com/office/drawing/2014/main" id="{A2DBDE31-A0D1-C0E0-CFCE-D83929DAC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440938" y="6497329"/>
            <a:ext cx="1695772" cy="123111"/>
          </a:xfrm>
          <a:prstGeom prst="rect">
            <a:avLst/>
          </a:prstGeom>
          <a:effectLst/>
        </p:spPr>
        <p:txBody>
          <a:bodyPr vert="horz" wrap="square" lIns="0" tIns="0" rIns="0" bIns="0" rtlCol="0" anchor="b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800">
                <a:solidFill>
                  <a:schemeClr val="bg1"/>
                </a:solidFill>
                <a:effectLst/>
              </a:rPr>
              <a:t>© Ipsos | Strictly Confidential</a:t>
            </a:r>
          </a:p>
        </p:txBody>
      </p:sp>
      <p:pic>
        <p:nvPicPr>
          <p:cNvPr id="3" name="Ipsos Logo">
            <a:extLst>
              <a:ext uri="{FF2B5EF4-FFF2-40B4-BE49-F238E27FC236}">
                <a16:creationId xmlns:a16="http://schemas.microsoft.com/office/drawing/2014/main" id="{C738F64B-9716-3D49-6390-B27B601A90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63361" y="6173519"/>
            <a:ext cx="492637" cy="44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173132"/>
      </p:ext>
    </p:extLst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B024DFEA-2014-1751-E480-8A66CDCDA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1350000"/>
            <a:ext cx="6095800" cy="1610016"/>
          </a:xfrm>
        </p:spPr>
        <p:txBody>
          <a:bodyPr/>
          <a:lstStyle>
            <a:lvl1pPr>
              <a:defRPr sz="48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17" name="Subtitle">
            <a:extLst>
              <a:ext uri="{FF2B5EF4-FFF2-40B4-BE49-F238E27FC236}">
                <a16:creationId xmlns:a16="http://schemas.microsoft.com/office/drawing/2014/main" id="{1C3EC48E-82FF-AD78-A375-4569D055911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1800" y="3494989"/>
            <a:ext cx="6096000" cy="1274763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Optional additional information</a:t>
            </a:r>
          </a:p>
        </p:txBody>
      </p:sp>
      <p:sp>
        <p:nvSpPr>
          <p:cNvPr id="11" name="Chapter Number">
            <a:extLst>
              <a:ext uri="{FF2B5EF4-FFF2-40B4-BE49-F238E27FC236}">
                <a16:creationId xmlns:a16="http://schemas.microsoft.com/office/drawing/2014/main" id="{7066FE41-55CD-1D44-7ED7-B1E742AF18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8762" y="1032463"/>
            <a:ext cx="2600325" cy="1820863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17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3" name="Triangle">
            <a:extLst>
              <a:ext uri="{FF2B5EF4-FFF2-40B4-BE49-F238E27FC236}">
                <a16:creationId xmlns:a16="http://schemas.microsoft.com/office/drawing/2014/main" id="{A47BBA45-30B2-1AE1-4D29-166B974CD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9281601" y="3947601"/>
            <a:ext cx="2910399" cy="2910399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</a:pPr>
            <a:endParaRPr lang="en-GB" sz="1200">
              <a:solidFill>
                <a:schemeClr val="tx1"/>
              </a:solidFill>
            </a:endParaRPr>
          </a:p>
        </p:txBody>
      </p:sp>
      <p:sp>
        <p:nvSpPr>
          <p:cNvPr id="16" name="Classification">
            <a:extLst>
              <a:ext uri="{FF2B5EF4-FFF2-40B4-BE49-F238E27FC236}">
                <a16:creationId xmlns:a16="http://schemas.microsoft.com/office/drawing/2014/main" id="{FDD80340-4635-16C0-216B-A823C681F1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440938" y="6497329"/>
            <a:ext cx="4346962" cy="123111"/>
          </a:xfrm>
          <a:prstGeom prst="rect">
            <a:avLst/>
          </a:prstGeom>
          <a:effectLst/>
        </p:spPr>
        <p:txBody>
          <a:bodyPr vert="horz" wrap="square" lIns="0" tIns="0" rIns="0" bIns="0" rtlCol="0" anchor="b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800">
                <a:solidFill>
                  <a:schemeClr val="bg1"/>
                </a:solidFill>
                <a:effectLst/>
              </a:rPr>
              <a:t>© Ipsos | Strictly Confidential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72396438-1F17-18D4-E6ED-2C8143857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5849681" y="6479951"/>
            <a:ext cx="492637" cy="1404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rtl="0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</a:pPr>
            <a:fld id="{42C674B8-9BBC-4FFF-A23E-570BB0655C41}" type="slidenum">
              <a:rPr lang="en-GB" sz="900" smtClean="0">
                <a:solidFill>
                  <a:schemeClr val="bg1"/>
                </a:solidFill>
              </a:rPr>
              <a:pPr algn="ctr" rtl="0">
                <a:lnSpc>
                  <a:spcPct val="110000"/>
                </a:lnSpc>
                <a:spcBef>
                  <a:spcPts val="400"/>
                </a:spcBef>
                <a:spcAft>
                  <a:spcPts val="400"/>
                </a:spcAft>
              </a:pPr>
              <a:t>‹#›</a:t>
            </a:fld>
            <a:endParaRPr lang="en-GB" sz="900">
              <a:solidFill>
                <a:schemeClr val="bg1"/>
              </a:solidFill>
            </a:endParaRPr>
          </a:p>
        </p:txBody>
      </p:sp>
      <p:pic>
        <p:nvPicPr>
          <p:cNvPr id="5" name="Ipsos Logo">
            <a:extLst>
              <a:ext uri="{FF2B5EF4-FFF2-40B4-BE49-F238E27FC236}">
                <a16:creationId xmlns:a16="http://schemas.microsoft.com/office/drawing/2014/main" id="{0B670EF9-49DC-A59C-6B97-BFCFA58E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63361" y="6173519"/>
            <a:ext cx="492637" cy="44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23532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B66D97C3-1B7F-5C9F-E63F-96F1A14B62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1350000"/>
            <a:ext cx="6797676" cy="715669"/>
          </a:xfrm>
        </p:spPr>
        <p:txBody>
          <a:bodyPr vert="horz" wrap="square" lIns="0" tIns="0" rIns="0" bIns="0" rtlCol="0" anchor="t">
            <a:noAutofit/>
          </a:bodyPr>
          <a:lstStyle>
            <a:lvl1pPr>
              <a:defRPr lang="en-GB" sz="4800" b="0" cap="all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29E5EE94-2CAC-A691-BCF2-845687798E3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000" y="3494989"/>
            <a:ext cx="6096000" cy="1274763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Optional additional information</a:t>
            </a:r>
          </a:p>
        </p:txBody>
      </p:sp>
      <p:sp>
        <p:nvSpPr>
          <p:cNvPr id="10" name="Picture Placeholder">
            <a:extLst>
              <a:ext uri="{FF2B5EF4-FFF2-40B4-BE49-F238E27FC236}">
                <a16:creationId xmlns:a16="http://schemas.microsoft.com/office/drawing/2014/main" id="{92B650A8-9C21-DC86-F471-38B40FC6D5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3975100 h 6858000"/>
              <a:gd name="connsiteX3" fmla="*/ 9309100 w 12192000"/>
              <a:gd name="connsiteY3" fmla="*/ 6858000 h 6858000"/>
              <a:gd name="connsiteX4" fmla="*/ 0 w 121920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3975100"/>
                </a:lnTo>
                <a:lnTo>
                  <a:pt x="9309100" y="6858000"/>
                </a:lnTo>
                <a:lnTo>
                  <a:pt x="0" y="6858000"/>
                </a:lnTo>
                <a:close/>
              </a:path>
            </a:pathLst>
          </a:cu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2520000" rtlCol="0" anchor="b">
            <a:noAutofit/>
          </a:bodyPr>
          <a:lstStyle>
            <a:lvl1pPr>
              <a:defRPr lang="en-GB"/>
            </a:lvl1pPr>
          </a:lstStyle>
          <a:p>
            <a:pPr lvl="0" algn="ctr"/>
            <a:r>
              <a:rPr lang="en-GB"/>
              <a:t>Click icon to insert image</a:t>
            </a:r>
          </a:p>
        </p:txBody>
      </p:sp>
      <p:sp>
        <p:nvSpPr>
          <p:cNvPr id="4" name="Classification">
            <a:extLst>
              <a:ext uri="{FF2B5EF4-FFF2-40B4-BE49-F238E27FC236}">
                <a16:creationId xmlns:a16="http://schemas.microsoft.com/office/drawing/2014/main" id="{F24B9245-8C3F-D9F1-7FC8-4D3768017B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440938" y="6497329"/>
            <a:ext cx="2600712" cy="123111"/>
          </a:xfrm>
          <a:prstGeom prst="rect">
            <a:avLst/>
          </a:prstGeom>
          <a:effectLst/>
        </p:spPr>
        <p:txBody>
          <a:bodyPr vert="horz" wrap="square" lIns="0" tIns="0" rIns="0" bIns="0" rtlCol="0" anchor="b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800">
                <a:solidFill>
                  <a:schemeClr val="bg1"/>
                </a:solidFill>
                <a:effectLst/>
              </a:rPr>
              <a:t>© Ipsos | Strictly Confidential</a:t>
            </a:r>
          </a:p>
        </p:txBody>
      </p:sp>
      <p:sp>
        <p:nvSpPr>
          <p:cNvPr id="6" name="Slide Number">
            <a:extLst>
              <a:ext uri="{FF2B5EF4-FFF2-40B4-BE49-F238E27FC236}">
                <a16:creationId xmlns:a16="http://schemas.microsoft.com/office/drawing/2014/main" id="{202AE276-86A8-A521-58F1-3F84240A5B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5849681" y="6479951"/>
            <a:ext cx="492637" cy="1404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rtl="0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</a:pPr>
            <a:fld id="{42C674B8-9BBC-4FFF-A23E-570BB0655C41}" type="slidenum">
              <a:rPr lang="en-GB" sz="900" smtClean="0">
                <a:solidFill>
                  <a:schemeClr val="bg1">
                    <a:lumMod val="65000"/>
                  </a:schemeClr>
                </a:solidFill>
              </a:rPr>
              <a:pPr algn="ctr" rtl="0">
                <a:lnSpc>
                  <a:spcPct val="110000"/>
                </a:lnSpc>
                <a:spcBef>
                  <a:spcPts val="400"/>
                </a:spcBef>
                <a:spcAft>
                  <a:spcPts val="400"/>
                </a:spcAft>
              </a:pPr>
              <a:t>‹#›</a:t>
            </a:fld>
            <a:endParaRPr lang="en-GB" sz="90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2" name="Ipsos Logo">
            <a:extLst>
              <a:ext uri="{FF2B5EF4-FFF2-40B4-BE49-F238E27FC236}">
                <a16:creationId xmlns:a16="http://schemas.microsoft.com/office/drawing/2014/main" id="{BEC051CE-FCDB-2EBC-A53E-B4922F048E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63361" y="6173519"/>
            <a:ext cx="492637" cy="44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723468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63011884-C2D5-14CD-9848-37C5CB013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12160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uble 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31429DE-4D63-DCEA-0E6E-B1E263115B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Double column layout</a:t>
            </a:r>
            <a:endParaRPr lang="en-GB" dirty="0"/>
          </a:p>
        </p:txBody>
      </p:sp>
      <p:sp>
        <p:nvSpPr>
          <p:cNvPr id="3" name="Placeholder">
            <a:extLst>
              <a:ext uri="{FF2B5EF4-FFF2-40B4-BE49-F238E27FC236}">
                <a16:creationId xmlns:a16="http://schemas.microsoft.com/office/drawing/2014/main" id="{1703231E-4063-4D72-A4F3-5BF19050C3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0000" y="1808163"/>
            <a:ext cx="11299088" cy="3861312"/>
          </a:xfrm>
          <a:prstGeom prst="rect">
            <a:avLst/>
          </a:prstGeom>
        </p:spPr>
        <p:txBody>
          <a:bodyPr numCol="2" spcCol="288000">
            <a:noAutofit/>
          </a:bodyPr>
          <a:lstStyle>
            <a:lvl1pPr>
              <a:lnSpc>
                <a:spcPct val="115000"/>
              </a:lnSpc>
              <a:spcBef>
                <a:spcPts val="400"/>
              </a:spcBef>
              <a:defRPr sz="1200">
                <a:solidFill>
                  <a:schemeClr val="tx1"/>
                </a:solidFill>
              </a:defRPr>
            </a:lvl1pPr>
            <a:lvl2pPr marL="180975" indent="-180975">
              <a:lnSpc>
                <a:spcPct val="115000"/>
              </a:lnSpc>
              <a:spcBef>
                <a:spcPts val="400"/>
              </a:spcBef>
              <a:buSzPct val="100000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15000"/>
              </a:lnSpc>
              <a:spcBef>
                <a:spcPts val="400"/>
              </a:spcBef>
              <a:defRPr sz="12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Your text here</a:t>
            </a:r>
          </a:p>
          <a:p>
            <a:pPr marL="180975" lvl="1" indent="-180975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 dirty="0"/>
              <a:t>Text level 1</a:t>
            </a:r>
          </a:p>
          <a:p>
            <a:pPr lvl="2"/>
            <a:r>
              <a:rPr lang="en-GB" dirty="0"/>
              <a:t>Text level 2</a:t>
            </a:r>
          </a:p>
        </p:txBody>
      </p:sp>
    </p:spTree>
    <p:extLst>
      <p:ext uri="{BB962C8B-B14F-4D97-AF65-F5344CB8AC3E}">
        <p14:creationId xmlns:p14="http://schemas.microsoft.com/office/powerpoint/2010/main" val="15526612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31429DE-4D63-DCEA-0E6E-B1E263115B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Four column layout</a:t>
            </a:r>
            <a:endParaRPr lang="en-GB" dirty="0"/>
          </a:p>
        </p:txBody>
      </p:sp>
      <p:sp>
        <p:nvSpPr>
          <p:cNvPr id="3" name="Placeholder">
            <a:extLst>
              <a:ext uri="{FF2B5EF4-FFF2-40B4-BE49-F238E27FC236}">
                <a16:creationId xmlns:a16="http://schemas.microsoft.com/office/drawing/2014/main" id="{1703231E-4063-4D72-A4F3-5BF19050C3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0000" y="1808163"/>
            <a:ext cx="11299088" cy="3861312"/>
          </a:xfrm>
          <a:prstGeom prst="rect">
            <a:avLst/>
          </a:prstGeom>
        </p:spPr>
        <p:txBody>
          <a:bodyPr numCol="4" spcCol="288000">
            <a:noAutofit/>
          </a:bodyPr>
          <a:lstStyle>
            <a:lvl1pPr>
              <a:spcBef>
                <a:spcPts val="400"/>
              </a:spcBef>
              <a:defRPr sz="1200">
                <a:solidFill>
                  <a:schemeClr val="tx1"/>
                </a:solidFill>
              </a:defRPr>
            </a:lvl1pPr>
            <a:lvl2pPr marL="180975" indent="-180975">
              <a:spcBef>
                <a:spcPts val="400"/>
              </a:spcBef>
              <a:buSzPct val="100000"/>
              <a:buFont typeface="Arial" panose="020B0604020202020204" pitchFamily="34" charset="0"/>
              <a:buChar char="•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spcBef>
                <a:spcPts val="400"/>
              </a:spcBef>
              <a:defRPr sz="12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Your text here</a:t>
            </a:r>
          </a:p>
          <a:p>
            <a:pPr marL="180975" lvl="1" indent="-180975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 dirty="0"/>
              <a:t>Text level 1</a:t>
            </a:r>
          </a:p>
          <a:p>
            <a:pPr lvl="2"/>
            <a:r>
              <a:rPr lang="en-GB" dirty="0"/>
              <a:t>Text level 2</a:t>
            </a:r>
          </a:p>
        </p:txBody>
      </p:sp>
    </p:spTree>
    <p:extLst>
      <p:ext uri="{BB962C8B-B14F-4D97-AF65-F5344CB8AC3E}">
        <p14:creationId xmlns:p14="http://schemas.microsoft.com/office/powerpoint/2010/main" val="34112044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column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31429DE-4D63-DCEA-0E6E-B1E263115B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0000" y="701874"/>
            <a:ext cx="8398725" cy="71566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3 column textbox</a:t>
            </a:r>
            <a:endParaRPr lang="en-GB" dirty="0"/>
          </a:p>
        </p:txBody>
      </p:sp>
      <p:sp>
        <p:nvSpPr>
          <p:cNvPr id="3" name="Placeholder">
            <a:extLst>
              <a:ext uri="{FF2B5EF4-FFF2-40B4-BE49-F238E27FC236}">
                <a16:creationId xmlns:a16="http://schemas.microsoft.com/office/drawing/2014/main" id="{1703231E-4063-4D72-A4F3-5BF19050C3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0000" y="1808163"/>
            <a:ext cx="8398725" cy="4140200"/>
          </a:xfrm>
          <a:prstGeom prst="rect">
            <a:avLst/>
          </a:prstGeom>
        </p:spPr>
        <p:txBody>
          <a:bodyPr numCol="3" spcCol="288000">
            <a:noAutofit/>
          </a:bodyPr>
          <a:lstStyle>
            <a:lvl1pPr>
              <a:spcBef>
                <a:spcPts val="400"/>
              </a:spcBef>
              <a:defRPr sz="1200">
                <a:solidFill>
                  <a:schemeClr val="tx1"/>
                </a:solidFill>
              </a:defRPr>
            </a:lvl1pPr>
            <a:lvl2pPr marL="180975" indent="-180975">
              <a:spcBef>
                <a:spcPts val="400"/>
              </a:spcBef>
              <a:buSzPct val="100000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spcBef>
                <a:spcPts val="400"/>
              </a:spcBef>
              <a:defRPr sz="12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Your text here</a:t>
            </a:r>
          </a:p>
          <a:p>
            <a:pPr marL="180975" lvl="1" indent="-180975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 dirty="0"/>
              <a:t>Text level 1</a:t>
            </a:r>
          </a:p>
          <a:p>
            <a:pPr lvl="2"/>
            <a:r>
              <a:rPr lang="en-GB" dirty="0"/>
              <a:t>Text level 2</a:t>
            </a:r>
          </a:p>
        </p:txBody>
      </p:sp>
      <p:sp>
        <p:nvSpPr>
          <p:cNvPr id="4" name="Picture Placeholder">
            <a:extLst>
              <a:ext uri="{FF2B5EF4-FFF2-40B4-BE49-F238E27FC236}">
                <a16:creationId xmlns:a16="http://schemas.microsoft.com/office/drawing/2014/main" id="{556ABC33-C372-AF5C-2E2E-D41F4EF2DF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160365" y="0"/>
            <a:ext cx="2591650" cy="5948363"/>
          </a:xfrm>
          <a:custGeom>
            <a:avLst/>
            <a:gdLst>
              <a:gd name="connsiteX0" fmla="*/ 0 w 2591650"/>
              <a:gd name="connsiteY0" fmla="*/ 0 h 5948363"/>
              <a:gd name="connsiteX1" fmla="*/ 2591650 w 2591650"/>
              <a:gd name="connsiteY1" fmla="*/ 0 h 5948363"/>
              <a:gd name="connsiteX2" fmla="*/ 2591650 w 2591650"/>
              <a:gd name="connsiteY2" fmla="*/ 5583497 h 5948363"/>
              <a:gd name="connsiteX3" fmla="*/ 2226784 w 2591650"/>
              <a:gd name="connsiteY3" fmla="*/ 5948363 h 5948363"/>
              <a:gd name="connsiteX4" fmla="*/ 0 w 2591650"/>
              <a:gd name="connsiteY4" fmla="*/ 5948363 h 5948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1650" h="5948363">
                <a:moveTo>
                  <a:pt x="0" y="0"/>
                </a:moveTo>
                <a:lnTo>
                  <a:pt x="2591650" y="0"/>
                </a:lnTo>
                <a:lnTo>
                  <a:pt x="2591650" y="5583497"/>
                </a:lnTo>
                <a:lnTo>
                  <a:pt x="2226784" y="5948363"/>
                </a:lnTo>
                <a:lnTo>
                  <a:pt x="0" y="5948363"/>
                </a:lnTo>
                <a:close/>
              </a:path>
            </a:pathLst>
          </a:cu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2520000" rtlCol="0" anchor="b">
            <a:noAutofit/>
          </a:bodyPr>
          <a:lstStyle>
            <a:lvl1pPr>
              <a:defRPr lang="en-GB"/>
            </a:lvl1pPr>
          </a:lstStyle>
          <a:p>
            <a:pPr lvl="0" algn="ctr"/>
            <a:r>
              <a:rPr lang="cs-CZ"/>
              <a:t>Kliknutím na ikonu přidáte obrázek.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0892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column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31429DE-4D63-DCEA-0E6E-B1E263115B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70476" y="701874"/>
            <a:ext cx="8398725" cy="71566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3 column textbox</a:t>
            </a:r>
            <a:endParaRPr lang="en-GB" dirty="0"/>
          </a:p>
        </p:txBody>
      </p:sp>
      <p:sp>
        <p:nvSpPr>
          <p:cNvPr id="3" name="Placeholder">
            <a:extLst>
              <a:ext uri="{FF2B5EF4-FFF2-40B4-BE49-F238E27FC236}">
                <a16:creationId xmlns:a16="http://schemas.microsoft.com/office/drawing/2014/main" id="{1703231E-4063-4D72-A4F3-5BF19050C3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70476" y="1808163"/>
            <a:ext cx="8398725" cy="4140200"/>
          </a:xfrm>
          <a:prstGeom prst="rect">
            <a:avLst/>
          </a:prstGeom>
        </p:spPr>
        <p:txBody>
          <a:bodyPr numCol="3" spcCol="288000">
            <a:noAutofit/>
          </a:bodyPr>
          <a:lstStyle>
            <a:lvl1pPr>
              <a:spcBef>
                <a:spcPts val="400"/>
              </a:spcBef>
              <a:defRPr sz="1200">
                <a:solidFill>
                  <a:schemeClr val="tx1"/>
                </a:solidFill>
              </a:defRPr>
            </a:lvl1pPr>
            <a:lvl2pPr marL="180975" indent="-180975">
              <a:spcBef>
                <a:spcPts val="400"/>
              </a:spcBef>
              <a:buSzPct val="100000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spcBef>
                <a:spcPts val="400"/>
              </a:spcBef>
              <a:defRPr sz="12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Your text here</a:t>
            </a:r>
          </a:p>
          <a:p>
            <a:pPr marL="180975" lvl="1" indent="-180975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 dirty="0"/>
              <a:t>Text level 1</a:t>
            </a:r>
          </a:p>
          <a:p>
            <a:pPr lvl="2"/>
            <a:r>
              <a:rPr lang="en-GB" dirty="0"/>
              <a:t>Text level 2</a:t>
            </a:r>
          </a:p>
        </p:txBody>
      </p:sp>
      <p:sp>
        <p:nvSpPr>
          <p:cNvPr id="12" name="Picture Placeholder">
            <a:extLst>
              <a:ext uri="{FF2B5EF4-FFF2-40B4-BE49-F238E27FC236}">
                <a16:creationId xmlns:a16="http://schemas.microsoft.com/office/drawing/2014/main" id="{F3960A8C-54BB-8626-EFC5-24884A3D9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0001" y="0"/>
            <a:ext cx="2591650" cy="5948363"/>
          </a:xfrm>
          <a:custGeom>
            <a:avLst/>
            <a:gdLst>
              <a:gd name="connsiteX0" fmla="*/ 0 w 2591650"/>
              <a:gd name="connsiteY0" fmla="*/ 0 h 5948363"/>
              <a:gd name="connsiteX1" fmla="*/ 2591650 w 2591650"/>
              <a:gd name="connsiteY1" fmla="*/ 0 h 5948363"/>
              <a:gd name="connsiteX2" fmla="*/ 2591650 w 2591650"/>
              <a:gd name="connsiteY2" fmla="*/ 5583497 h 5948363"/>
              <a:gd name="connsiteX3" fmla="*/ 2226784 w 2591650"/>
              <a:gd name="connsiteY3" fmla="*/ 5948363 h 5948363"/>
              <a:gd name="connsiteX4" fmla="*/ 0 w 2591650"/>
              <a:gd name="connsiteY4" fmla="*/ 5948363 h 5948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1650" h="5948363">
                <a:moveTo>
                  <a:pt x="0" y="0"/>
                </a:moveTo>
                <a:lnTo>
                  <a:pt x="2591650" y="0"/>
                </a:lnTo>
                <a:lnTo>
                  <a:pt x="2591650" y="5583497"/>
                </a:lnTo>
                <a:lnTo>
                  <a:pt x="2226784" y="5948363"/>
                </a:lnTo>
                <a:lnTo>
                  <a:pt x="0" y="5948363"/>
                </a:lnTo>
                <a:close/>
              </a:path>
            </a:pathLst>
          </a:cu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2520000" rtlCol="0" anchor="b">
            <a:noAutofit/>
          </a:bodyPr>
          <a:lstStyle>
            <a:lvl1pPr>
              <a:defRPr lang="en-GB"/>
            </a:lvl1pPr>
          </a:lstStyle>
          <a:p>
            <a:pPr lvl="0" algn="ctr"/>
            <a:r>
              <a:rPr lang="cs-CZ"/>
              <a:t>Kliknutím na ikonu přidáte obrázek.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82330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Header">
            <a:extLst>
              <a:ext uri="{FF2B5EF4-FFF2-40B4-BE49-F238E27FC236}">
                <a16:creationId xmlns:a16="http://schemas.microsoft.com/office/drawing/2014/main" id="{A87C81DC-5176-4847-8B6F-B68FF5058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23" name="Picture Placeholder 1">
            <a:extLst>
              <a:ext uri="{FF2B5EF4-FFF2-40B4-BE49-F238E27FC236}">
                <a16:creationId xmlns:a16="http://schemas.microsoft.com/office/drawing/2014/main" id="{D9563778-0759-A3C7-2077-55D205685E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50000" y="1819723"/>
            <a:ext cx="2563200" cy="2060179"/>
          </a:xfrm>
          <a:custGeom>
            <a:avLst/>
            <a:gdLst>
              <a:gd name="connsiteX0" fmla="*/ 0 w 2563200"/>
              <a:gd name="connsiteY0" fmla="*/ 0 h 2060179"/>
              <a:gd name="connsiteX1" fmla="*/ 2563200 w 2563200"/>
              <a:gd name="connsiteY1" fmla="*/ 0 h 2060179"/>
              <a:gd name="connsiteX2" fmla="*/ 2563200 w 2563200"/>
              <a:gd name="connsiteY2" fmla="*/ 1710166 h 2060179"/>
              <a:gd name="connsiteX3" fmla="*/ 2213187 w 2563200"/>
              <a:gd name="connsiteY3" fmla="*/ 2060179 h 2060179"/>
              <a:gd name="connsiteX4" fmla="*/ 0 w 2563200"/>
              <a:gd name="connsiteY4" fmla="*/ 2060179 h 2060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00" h="2060179">
                <a:moveTo>
                  <a:pt x="0" y="0"/>
                </a:moveTo>
                <a:lnTo>
                  <a:pt x="2563200" y="0"/>
                </a:lnTo>
                <a:lnTo>
                  <a:pt x="2563200" y="1710166"/>
                </a:lnTo>
                <a:lnTo>
                  <a:pt x="2213187" y="2060179"/>
                </a:lnTo>
                <a:lnTo>
                  <a:pt x="0" y="2060179"/>
                </a:lnTo>
                <a:close/>
              </a:path>
            </a:pathLst>
          </a:custGeom>
          <a:pattFill prst="wdUpDiag">
            <a:fgClr>
              <a:schemeClr val="bg1">
                <a:lumMod val="95000"/>
              </a:schemeClr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r>
              <a:rPr lang="en-GB" dirty="0"/>
              <a:t> </a:t>
            </a:r>
          </a:p>
        </p:txBody>
      </p:sp>
      <p:sp>
        <p:nvSpPr>
          <p:cNvPr id="8" name="Placeholder 1">
            <a:extLst>
              <a:ext uri="{FF2B5EF4-FFF2-40B4-BE49-F238E27FC236}">
                <a16:creationId xmlns:a16="http://schemas.microsoft.com/office/drawing/2014/main" id="{1F8BA170-026C-4B90-B5B2-B245369E3B1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0000" y="4149080"/>
            <a:ext cx="2562696" cy="151194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400"/>
              </a:spcBef>
              <a:defRPr sz="1200">
                <a:solidFill>
                  <a:schemeClr val="tx1"/>
                </a:solidFill>
              </a:defRPr>
            </a:lvl1pPr>
            <a:lvl2pPr>
              <a:spcBef>
                <a:spcPts val="400"/>
              </a:spcBef>
              <a:defRPr sz="1200">
                <a:solidFill>
                  <a:schemeClr val="tx1"/>
                </a:solidFill>
              </a:defRPr>
            </a:lvl2pPr>
            <a:lvl3pPr>
              <a:spcBef>
                <a:spcPts val="400"/>
              </a:spcBef>
              <a:defRPr sz="12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Caption here</a:t>
            </a:r>
          </a:p>
        </p:txBody>
      </p:sp>
      <p:sp>
        <p:nvSpPr>
          <p:cNvPr id="24" name="Picture Placeholder 2">
            <a:extLst>
              <a:ext uri="{FF2B5EF4-FFF2-40B4-BE49-F238E27FC236}">
                <a16:creationId xmlns:a16="http://schemas.microsoft.com/office/drawing/2014/main" id="{FB1AC80C-DFEB-8A6B-FAF6-4387D3703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3352152" y="1819723"/>
            <a:ext cx="2563200" cy="2060179"/>
          </a:xfrm>
          <a:custGeom>
            <a:avLst/>
            <a:gdLst>
              <a:gd name="connsiteX0" fmla="*/ 0 w 2563200"/>
              <a:gd name="connsiteY0" fmla="*/ 0 h 2060179"/>
              <a:gd name="connsiteX1" fmla="*/ 2563200 w 2563200"/>
              <a:gd name="connsiteY1" fmla="*/ 0 h 2060179"/>
              <a:gd name="connsiteX2" fmla="*/ 2563200 w 2563200"/>
              <a:gd name="connsiteY2" fmla="*/ 1693911 h 2060179"/>
              <a:gd name="connsiteX3" fmla="*/ 2196932 w 2563200"/>
              <a:gd name="connsiteY3" fmla="*/ 2060179 h 2060179"/>
              <a:gd name="connsiteX4" fmla="*/ 0 w 2563200"/>
              <a:gd name="connsiteY4" fmla="*/ 2060179 h 2060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00" h="2060179">
                <a:moveTo>
                  <a:pt x="0" y="0"/>
                </a:moveTo>
                <a:lnTo>
                  <a:pt x="2563200" y="0"/>
                </a:lnTo>
                <a:lnTo>
                  <a:pt x="2563200" y="1693911"/>
                </a:lnTo>
                <a:lnTo>
                  <a:pt x="2196932" y="2060179"/>
                </a:lnTo>
                <a:lnTo>
                  <a:pt x="0" y="2060179"/>
                </a:lnTo>
                <a:close/>
              </a:path>
            </a:pathLst>
          </a:custGeom>
          <a:pattFill prst="wdUpDiag">
            <a:fgClr>
              <a:schemeClr val="bg1">
                <a:lumMod val="95000"/>
              </a:schemeClr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r>
              <a:rPr lang="en-GB" dirty="0"/>
              <a:t> </a:t>
            </a:r>
          </a:p>
        </p:txBody>
      </p:sp>
      <p:sp>
        <p:nvSpPr>
          <p:cNvPr id="9" name="Placeholder 2">
            <a:extLst>
              <a:ext uri="{FF2B5EF4-FFF2-40B4-BE49-F238E27FC236}">
                <a16:creationId xmlns:a16="http://schemas.microsoft.com/office/drawing/2014/main" id="{3E6D404C-1B2B-4D62-A705-92420C5E0B10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3353284" y="4149080"/>
            <a:ext cx="2562696" cy="151194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400"/>
              </a:spcBef>
              <a:defRPr sz="1200">
                <a:solidFill>
                  <a:schemeClr val="tx1"/>
                </a:solidFill>
              </a:defRPr>
            </a:lvl1pPr>
            <a:lvl2pPr>
              <a:spcBef>
                <a:spcPts val="400"/>
              </a:spcBef>
              <a:defRPr sz="1200">
                <a:solidFill>
                  <a:schemeClr val="tx1"/>
                </a:solidFill>
              </a:defRPr>
            </a:lvl2pPr>
            <a:lvl3pPr>
              <a:spcBef>
                <a:spcPts val="400"/>
              </a:spcBef>
              <a:defRPr sz="12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Caption here</a:t>
            </a:r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004EB87B-CDC2-8FD8-CC85-2C6F84F137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261392" y="1819723"/>
            <a:ext cx="2563200" cy="2060179"/>
          </a:xfrm>
          <a:custGeom>
            <a:avLst/>
            <a:gdLst>
              <a:gd name="connsiteX0" fmla="*/ 0 w 2563200"/>
              <a:gd name="connsiteY0" fmla="*/ 0 h 2060179"/>
              <a:gd name="connsiteX1" fmla="*/ 2563200 w 2563200"/>
              <a:gd name="connsiteY1" fmla="*/ 0 h 2060179"/>
              <a:gd name="connsiteX2" fmla="*/ 2563200 w 2563200"/>
              <a:gd name="connsiteY2" fmla="*/ 1693911 h 2060179"/>
              <a:gd name="connsiteX3" fmla="*/ 2196932 w 2563200"/>
              <a:gd name="connsiteY3" fmla="*/ 2060179 h 2060179"/>
              <a:gd name="connsiteX4" fmla="*/ 0 w 2563200"/>
              <a:gd name="connsiteY4" fmla="*/ 2060179 h 2060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00" h="2060179">
                <a:moveTo>
                  <a:pt x="0" y="0"/>
                </a:moveTo>
                <a:lnTo>
                  <a:pt x="2563200" y="0"/>
                </a:lnTo>
                <a:lnTo>
                  <a:pt x="2563200" y="1693911"/>
                </a:lnTo>
                <a:lnTo>
                  <a:pt x="2196932" y="2060179"/>
                </a:lnTo>
                <a:lnTo>
                  <a:pt x="0" y="2060179"/>
                </a:lnTo>
                <a:close/>
              </a:path>
            </a:pathLst>
          </a:custGeom>
          <a:pattFill prst="wdUpDiag">
            <a:fgClr>
              <a:schemeClr val="bg1">
                <a:lumMod val="95000"/>
              </a:schemeClr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r>
              <a:rPr lang="en-GB" dirty="0"/>
              <a:t> </a:t>
            </a:r>
          </a:p>
        </p:txBody>
      </p:sp>
      <p:sp>
        <p:nvSpPr>
          <p:cNvPr id="10" name="Placeholder 3">
            <a:extLst>
              <a:ext uri="{FF2B5EF4-FFF2-40B4-BE49-F238E27FC236}">
                <a16:creationId xmlns:a16="http://schemas.microsoft.com/office/drawing/2014/main" id="{923258DA-B24D-4726-BEDE-A9FF5A9B32FF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6276263" y="4149080"/>
            <a:ext cx="2562696" cy="151194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400"/>
              </a:spcBef>
              <a:defRPr sz="1200">
                <a:solidFill>
                  <a:schemeClr val="tx1"/>
                </a:solidFill>
              </a:defRPr>
            </a:lvl1pPr>
            <a:lvl2pPr>
              <a:spcBef>
                <a:spcPts val="400"/>
              </a:spcBef>
              <a:defRPr sz="1200">
                <a:solidFill>
                  <a:schemeClr val="tx1"/>
                </a:solidFill>
              </a:defRPr>
            </a:lvl2pPr>
            <a:lvl3pPr>
              <a:spcBef>
                <a:spcPts val="400"/>
              </a:spcBef>
              <a:defRPr sz="12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Caption here</a:t>
            </a:r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A79420B5-3D8F-CDB3-2EEE-E20638F6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9170632" y="1819723"/>
            <a:ext cx="2563200" cy="2060179"/>
          </a:xfrm>
          <a:custGeom>
            <a:avLst/>
            <a:gdLst>
              <a:gd name="connsiteX0" fmla="*/ 0 w 2563200"/>
              <a:gd name="connsiteY0" fmla="*/ 0 h 2060179"/>
              <a:gd name="connsiteX1" fmla="*/ 2563200 w 2563200"/>
              <a:gd name="connsiteY1" fmla="*/ 0 h 2060179"/>
              <a:gd name="connsiteX2" fmla="*/ 2563200 w 2563200"/>
              <a:gd name="connsiteY2" fmla="*/ 1693911 h 2060179"/>
              <a:gd name="connsiteX3" fmla="*/ 2196932 w 2563200"/>
              <a:gd name="connsiteY3" fmla="*/ 2060179 h 2060179"/>
              <a:gd name="connsiteX4" fmla="*/ 0 w 2563200"/>
              <a:gd name="connsiteY4" fmla="*/ 2060179 h 2060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00" h="2060179">
                <a:moveTo>
                  <a:pt x="0" y="0"/>
                </a:moveTo>
                <a:lnTo>
                  <a:pt x="2563200" y="0"/>
                </a:lnTo>
                <a:lnTo>
                  <a:pt x="2563200" y="1693911"/>
                </a:lnTo>
                <a:lnTo>
                  <a:pt x="2196932" y="2060179"/>
                </a:lnTo>
                <a:lnTo>
                  <a:pt x="0" y="2060179"/>
                </a:lnTo>
                <a:close/>
              </a:path>
            </a:pathLst>
          </a:custGeom>
          <a:pattFill prst="wdUpDiag">
            <a:fgClr>
              <a:schemeClr val="bg1">
                <a:lumMod val="95000"/>
              </a:schemeClr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r>
              <a:rPr lang="en-GB" dirty="0"/>
              <a:t> </a:t>
            </a:r>
          </a:p>
        </p:txBody>
      </p:sp>
      <p:sp>
        <p:nvSpPr>
          <p:cNvPr id="11" name="Placeholder 4">
            <a:extLst>
              <a:ext uri="{FF2B5EF4-FFF2-40B4-BE49-F238E27FC236}">
                <a16:creationId xmlns:a16="http://schemas.microsoft.com/office/drawing/2014/main" id="{7729A41C-F3D0-4276-AF16-6EBB4FA68499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9174577" y="4149080"/>
            <a:ext cx="2562696" cy="151194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400"/>
              </a:spcBef>
              <a:defRPr sz="1200">
                <a:solidFill>
                  <a:schemeClr val="tx1"/>
                </a:solidFill>
              </a:defRPr>
            </a:lvl1pPr>
            <a:lvl2pPr>
              <a:spcBef>
                <a:spcPts val="400"/>
              </a:spcBef>
              <a:defRPr sz="1200">
                <a:solidFill>
                  <a:schemeClr val="tx1"/>
                </a:solidFill>
              </a:defRPr>
            </a:lvl2pPr>
            <a:lvl3pPr>
              <a:spcBef>
                <a:spcPts val="400"/>
              </a:spcBef>
              <a:defRPr sz="12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Caption here</a:t>
            </a:r>
          </a:p>
        </p:txBody>
      </p:sp>
    </p:spTree>
    <p:extLst>
      <p:ext uri="{BB962C8B-B14F-4D97-AF65-F5344CB8AC3E}">
        <p14:creationId xmlns:p14="http://schemas.microsoft.com/office/powerpoint/2010/main" val="32774836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x 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 descr="Header">
            <a:extLst>
              <a:ext uri="{FF2B5EF4-FFF2-40B4-BE49-F238E27FC236}">
                <a16:creationId xmlns:a16="http://schemas.microsoft.com/office/drawing/2014/main" id="{5245E30C-ACBC-4426-8962-C03D3DB3F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 dirty="0"/>
          </a:p>
        </p:txBody>
      </p:sp>
      <p:sp>
        <p:nvSpPr>
          <p:cNvPr id="3" name="Placeholder 1">
            <a:extLst>
              <a:ext uri="{FF2B5EF4-FFF2-40B4-BE49-F238E27FC236}">
                <a16:creationId xmlns:a16="http://schemas.microsoft.com/office/drawing/2014/main" id="{1703231E-4063-4D72-A4F3-5BF19050C3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0000" y="1810984"/>
            <a:ext cx="2562696" cy="3850041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>
              <a:spcBef>
                <a:spcPts val="400"/>
              </a:spcBef>
              <a:defRPr sz="1200">
                <a:solidFill>
                  <a:schemeClr val="tx1"/>
                </a:solidFill>
              </a:defRPr>
            </a:lvl1pPr>
            <a:lvl2pPr marL="180975" indent="-180975">
              <a:spcBef>
                <a:spcPts val="400"/>
              </a:spcBef>
              <a:buSzPct val="100000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spcBef>
                <a:spcPts val="400"/>
              </a:spcBef>
              <a:defRPr sz="12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Your text here</a:t>
            </a:r>
          </a:p>
          <a:p>
            <a:pPr marL="180975" lvl="1" indent="-180975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 dirty="0"/>
              <a:t>Text level 1</a:t>
            </a:r>
          </a:p>
          <a:p>
            <a:pPr lvl="2"/>
            <a:r>
              <a:rPr lang="en-GB" dirty="0"/>
              <a:t>Text level 2</a:t>
            </a:r>
          </a:p>
        </p:txBody>
      </p:sp>
      <p:sp>
        <p:nvSpPr>
          <p:cNvPr id="15" name="Placeholder 2">
            <a:extLst>
              <a:ext uri="{FF2B5EF4-FFF2-40B4-BE49-F238E27FC236}">
                <a16:creationId xmlns:a16="http://schemas.microsoft.com/office/drawing/2014/main" id="{FED60B5C-31E2-4ABE-BB94-6CC89A3FD7F2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3353284" y="1810984"/>
            <a:ext cx="2562696" cy="3850041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>
              <a:spcBef>
                <a:spcPts val="400"/>
              </a:spcBef>
              <a:defRPr sz="1200">
                <a:solidFill>
                  <a:schemeClr val="tx1"/>
                </a:solidFill>
              </a:defRPr>
            </a:lvl1pPr>
            <a:lvl2pPr marL="180975" indent="-180975">
              <a:spcBef>
                <a:spcPts val="400"/>
              </a:spcBef>
              <a:buSzPct val="100000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spcBef>
                <a:spcPts val="400"/>
              </a:spcBef>
              <a:defRPr sz="12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Your text here</a:t>
            </a:r>
          </a:p>
          <a:p>
            <a:pPr marL="180975" lvl="1" indent="-180975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 dirty="0"/>
              <a:t>Text level 1</a:t>
            </a:r>
          </a:p>
          <a:p>
            <a:pPr lvl="2"/>
            <a:r>
              <a:rPr lang="en-GB" dirty="0"/>
              <a:t>Text level 2</a:t>
            </a:r>
          </a:p>
        </p:txBody>
      </p:sp>
      <p:sp>
        <p:nvSpPr>
          <p:cNvPr id="17" name="Placeholder 3">
            <a:extLst>
              <a:ext uri="{FF2B5EF4-FFF2-40B4-BE49-F238E27FC236}">
                <a16:creationId xmlns:a16="http://schemas.microsoft.com/office/drawing/2014/main" id="{F0AC0C8B-24FF-433E-9C4D-B350C449B331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6276263" y="1810984"/>
            <a:ext cx="2562696" cy="3850041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>
              <a:spcBef>
                <a:spcPts val="400"/>
              </a:spcBef>
              <a:defRPr sz="1200">
                <a:solidFill>
                  <a:schemeClr val="tx1"/>
                </a:solidFill>
              </a:defRPr>
            </a:lvl1pPr>
            <a:lvl2pPr marL="180975" indent="-180975">
              <a:spcBef>
                <a:spcPts val="400"/>
              </a:spcBef>
              <a:buSzPct val="100000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spcBef>
                <a:spcPts val="400"/>
              </a:spcBef>
              <a:defRPr sz="12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Your text here</a:t>
            </a:r>
          </a:p>
          <a:p>
            <a:pPr marL="180975" lvl="1" indent="-180975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 dirty="0"/>
              <a:t>Text level 1</a:t>
            </a:r>
          </a:p>
          <a:p>
            <a:pPr lvl="2"/>
            <a:r>
              <a:rPr lang="en-GB" dirty="0"/>
              <a:t>Text level 2</a:t>
            </a:r>
          </a:p>
        </p:txBody>
      </p:sp>
      <p:sp>
        <p:nvSpPr>
          <p:cNvPr id="18" name="Placeholder 4">
            <a:extLst>
              <a:ext uri="{FF2B5EF4-FFF2-40B4-BE49-F238E27FC236}">
                <a16:creationId xmlns:a16="http://schemas.microsoft.com/office/drawing/2014/main" id="{2293604D-A39C-4151-970A-A0EBEBFE9FBE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9174577" y="1810984"/>
            <a:ext cx="2562696" cy="3850041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>
              <a:spcBef>
                <a:spcPts val="400"/>
              </a:spcBef>
              <a:defRPr sz="1200">
                <a:solidFill>
                  <a:schemeClr val="tx1"/>
                </a:solidFill>
              </a:defRPr>
            </a:lvl1pPr>
            <a:lvl2pPr marL="180975" indent="-180975">
              <a:spcBef>
                <a:spcPts val="400"/>
              </a:spcBef>
              <a:buSzPct val="100000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spcBef>
                <a:spcPts val="400"/>
              </a:spcBef>
              <a:defRPr sz="12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Your text here</a:t>
            </a:r>
          </a:p>
          <a:p>
            <a:pPr marL="180975" lvl="1" indent="-180975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 dirty="0"/>
              <a:t>Text level 1</a:t>
            </a:r>
          </a:p>
          <a:p>
            <a:pPr lvl="2"/>
            <a:r>
              <a:rPr lang="en-GB" dirty="0"/>
              <a:t>Text level 2</a:t>
            </a:r>
          </a:p>
        </p:txBody>
      </p:sp>
    </p:spTree>
    <p:extLst>
      <p:ext uri="{BB962C8B-B14F-4D97-AF65-F5344CB8AC3E}">
        <p14:creationId xmlns:p14="http://schemas.microsoft.com/office/powerpoint/2010/main" val="413091892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8" orient="horz" pos="4320">
          <p15:clr>
            <a:srgbClr val="F26B43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anging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0E9919A9-E10C-40B2-4E9E-9822C6505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4000" y="701874"/>
            <a:ext cx="5481636" cy="715669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Placeholder">
            <a:extLst>
              <a:ext uri="{FF2B5EF4-FFF2-40B4-BE49-F238E27FC236}">
                <a16:creationId xmlns:a16="http://schemas.microsoft.com/office/drawing/2014/main" id="{1703231E-4063-4D72-A4F3-5BF19050C3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64000" y="1792800"/>
            <a:ext cx="5456880" cy="4155563"/>
          </a:xfrm>
          <a:prstGeom prst="rect">
            <a:avLst/>
          </a:prstGeom>
        </p:spPr>
        <p:txBody>
          <a:bodyPr numCol="2" spcCol="288000">
            <a:noAutofit/>
          </a:bodyPr>
          <a:lstStyle>
            <a:lvl1pPr>
              <a:spcBef>
                <a:spcPts val="400"/>
              </a:spcBef>
              <a:defRPr sz="1200">
                <a:solidFill>
                  <a:schemeClr val="tx1"/>
                </a:solidFill>
              </a:defRPr>
            </a:lvl1pPr>
            <a:lvl2pPr marL="180975" indent="-180975">
              <a:spcBef>
                <a:spcPts val="400"/>
              </a:spcBef>
              <a:buSzPct val="100000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spcBef>
                <a:spcPts val="400"/>
              </a:spcBef>
              <a:defRPr sz="12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Your text here</a:t>
            </a:r>
          </a:p>
          <a:p>
            <a:pPr marL="180975" lvl="1" indent="-180975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 dirty="0"/>
              <a:t>Text level 1</a:t>
            </a:r>
          </a:p>
          <a:p>
            <a:pPr lvl="2"/>
            <a:r>
              <a:rPr lang="en-GB" dirty="0"/>
              <a:t>Text level 2</a:t>
            </a:r>
          </a:p>
        </p:txBody>
      </p:sp>
      <p:sp>
        <p:nvSpPr>
          <p:cNvPr id="9" name="Picture Placeholder">
            <a:extLst>
              <a:ext uri="{FF2B5EF4-FFF2-40B4-BE49-F238E27FC236}">
                <a16:creationId xmlns:a16="http://schemas.microsoft.com/office/drawing/2014/main" id="{B46C10D5-25FF-ADE9-303F-74E74487A0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42912" y="0"/>
            <a:ext cx="5481637" cy="5948363"/>
          </a:xfrm>
          <a:custGeom>
            <a:avLst/>
            <a:gdLst>
              <a:gd name="connsiteX0" fmla="*/ 0 w 5481637"/>
              <a:gd name="connsiteY0" fmla="*/ 0 h 5948363"/>
              <a:gd name="connsiteX1" fmla="*/ 5481637 w 5481637"/>
              <a:gd name="connsiteY1" fmla="*/ 0 h 5948363"/>
              <a:gd name="connsiteX2" fmla="*/ 5481637 w 5481637"/>
              <a:gd name="connsiteY2" fmla="*/ 5267325 h 5948363"/>
              <a:gd name="connsiteX3" fmla="*/ 4800599 w 5481637"/>
              <a:gd name="connsiteY3" fmla="*/ 5948363 h 5948363"/>
              <a:gd name="connsiteX4" fmla="*/ 0 w 5481637"/>
              <a:gd name="connsiteY4" fmla="*/ 5948363 h 5948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81637" h="5948363">
                <a:moveTo>
                  <a:pt x="0" y="0"/>
                </a:moveTo>
                <a:lnTo>
                  <a:pt x="5481637" y="0"/>
                </a:lnTo>
                <a:lnTo>
                  <a:pt x="5481637" y="5267325"/>
                </a:lnTo>
                <a:lnTo>
                  <a:pt x="4800599" y="5948363"/>
                </a:lnTo>
                <a:lnTo>
                  <a:pt x="0" y="5948363"/>
                </a:lnTo>
                <a:close/>
              </a:path>
            </a:pathLst>
          </a:cu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2520000" rtlCol="0" anchor="b">
            <a:noAutofit/>
          </a:bodyPr>
          <a:lstStyle>
            <a:lvl1pPr>
              <a:defRPr lang="en-GB"/>
            </a:lvl1pPr>
          </a:lstStyle>
          <a:p>
            <a:pPr lvl="0" algn="ctr"/>
            <a:r>
              <a:rPr lang="cs-CZ"/>
              <a:t>Kliknutím na ikonu přidáte obrázek.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55918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8" orient="horz" pos="4320">
          <p15:clr>
            <a:srgbClr val="F26B43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anging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8B6D4E6-07B9-1C8D-69DD-712BC77D3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0" y="701874"/>
            <a:ext cx="5498363" cy="715669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GB" dirty="0"/>
          </a:p>
        </p:txBody>
      </p:sp>
      <p:sp>
        <p:nvSpPr>
          <p:cNvPr id="3" name="Placeholder">
            <a:extLst>
              <a:ext uri="{FF2B5EF4-FFF2-40B4-BE49-F238E27FC236}">
                <a16:creationId xmlns:a16="http://schemas.microsoft.com/office/drawing/2014/main" id="{1703231E-4063-4D72-A4F3-5BF19050C3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49999" y="1792800"/>
            <a:ext cx="5498363" cy="4155563"/>
          </a:xfrm>
          <a:prstGeom prst="rect">
            <a:avLst/>
          </a:prstGeom>
        </p:spPr>
        <p:txBody>
          <a:bodyPr numCol="2" spcCol="288000">
            <a:noAutofit/>
          </a:bodyPr>
          <a:lstStyle>
            <a:lvl1pPr>
              <a:spcBef>
                <a:spcPts val="400"/>
              </a:spcBef>
              <a:defRPr sz="1200">
                <a:solidFill>
                  <a:schemeClr val="tx1"/>
                </a:solidFill>
              </a:defRPr>
            </a:lvl1pPr>
            <a:lvl2pPr marL="180975" indent="-180975">
              <a:spcBef>
                <a:spcPts val="400"/>
              </a:spcBef>
              <a:buSzPct val="100000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spcBef>
                <a:spcPts val="400"/>
              </a:spcBef>
              <a:defRPr sz="12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Your text here</a:t>
            </a:r>
          </a:p>
          <a:p>
            <a:pPr marL="180975" lvl="1" indent="-180975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 dirty="0"/>
              <a:t>Text level 1</a:t>
            </a:r>
          </a:p>
          <a:p>
            <a:pPr lvl="2"/>
            <a:r>
              <a:rPr lang="en-GB" dirty="0"/>
              <a:t>Text level 2</a:t>
            </a:r>
          </a:p>
        </p:txBody>
      </p:sp>
      <p:sp>
        <p:nvSpPr>
          <p:cNvPr id="5" name="Picture Placeholder">
            <a:extLst>
              <a:ext uri="{FF2B5EF4-FFF2-40B4-BE49-F238E27FC236}">
                <a16:creationId xmlns:a16="http://schemas.microsoft.com/office/drawing/2014/main" id="{7DB11690-8C83-E885-3A76-8A5F9425F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62687" y="0"/>
            <a:ext cx="5481637" cy="5948363"/>
          </a:xfrm>
          <a:custGeom>
            <a:avLst/>
            <a:gdLst>
              <a:gd name="connsiteX0" fmla="*/ 0 w 5481637"/>
              <a:gd name="connsiteY0" fmla="*/ 0 h 5948363"/>
              <a:gd name="connsiteX1" fmla="*/ 5481637 w 5481637"/>
              <a:gd name="connsiteY1" fmla="*/ 0 h 5948363"/>
              <a:gd name="connsiteX2" fmla="*/ 5481637 w 5481637"/>
              <a:gd name="connsiteY2" fmla="*/ 5267325 h 5948363"/>
              <a:gd name="connsiteX3" fmla="*/ 4800599 w 5481637"/>
              <a:gd name="connsiteY3" fmla="*/ 5948363 h 5948363"/>
              <a:gd name="connsiteX4" fmla="*/ 0 w 5481637"/>
              <a:gd name="connsiteY4" fmla="*/ 5948363 h 5948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81637" h="5948363">
                <a:moveTo>
                  <a:pt x="0" y="0"/>
                </a:moveTo>
                <a:lnTo>
                  <a:pt x="5481637" y="0"/>
                </a:lnTo>
                <a:lnTo>
                  <a:pt x="5481637" y="5267325"/>
                </a:lnTo>
                <a:lnTo>
                  <a:pt x="4800599" y="5948363"/>
                </a:lnTo>
                <a:lnTo>
                  <a:pt x="0" y="5948363"/>
                </a:lnTo>
                <a:close/>
              </a:path>
            </a:pathLst>
          </a:cu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2520000" rtlCol="0" anchor="b">
            <a:noAutofit/>
          </a:bodyPr>
          <a:lstStyle>
            <a:lvl1pPr>
              <a:defRPr lang="en-GB"/>
            </a:lvl1pPr>
          </a:lstStyle>
          <a:p>
            <a:pPr lvl="0" algn="ctr"/>
            <a:r>
              <a:rPr lang="cs-CZ"/>
              <a:t>Kliknutím na ikonu přidáte obrázek.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91717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8" orient="horz" pos="4320">
          <p15:clr>
            <a:srgbClr val="F26B43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ight half hanging box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CD32B23E-10F4-3213-CDDB-986CA542E20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6253164 w 12192000"/>
              <a:gd name="connsiteY1" fmla="*/ 0 h 6858000"/>
              <a:gd name="connsiteX2" fmla="*/ 6253164 w 12192000"/>
              <a:gd name="connsiteY2" fmla="*/ 5948364 h 6858000"/>
              <a:gd name="connsiteX3" fmla="*/ 11083238 w 12192000"/>
              <a:gd name="connsiteY3" fmla="*/ 5948364 h 6858000"/>
              <a:gd name="connsiteX4" fmla="*/ 11772897 w 12192000"/>
              <a:gd name="connsiteY4" fmla="*/ 5258705 h 6858000"/>
              <a:gd name="connsiteX5" fmla="*/ 11772897 w 12192000"/>
              <a:gd name="connsiteY5" fmla="*/ 0 h 6858000"/>
              <a:gd name="connsiteX6" fmla="*/ 12192000 w 12192000"/>
              <a:gd name="connsiteY6" fmla="*/ 0 h 6858000"/>
              <a:gd name="connsiteX7" fmla="*/ 12192000 w 12192000"/>
              <a:gd name="connsiteY7" fmla="*/ 6858000 h 6858000"/>
              <a:gd name="connsiteX8" fmla="*/ 0 w 12192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6253164" y="0"/>
                </a:lnTo>
                <a:lnTo>
                  <a:pt x="6253164" y="5948364"/>
                </a:lnTo>
                <a:lnTo>
                  <a:pt x="11083238" y="5948364"/>
                </a:lnTo>
                <a:lnTo>
                  <a:pt x="11772897" y="5258705"/>
                </a:lnTo>
                <a:lnTo>
                  <a:pt x="11772897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</a:pPr>
            <a:endParaRPr lang="en-GB" sz="1200">
              <a:solidFill>
                <a:schemeClr val="tx1"/>
              </a:solidFill>
            </a:endParaRP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8B6D4E6-07B9-1C8D-69DD-712BC77D3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0" y="701874"/>
            <a:ext cx="5498363" cy="715669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Placeholder">
            <a:extLst>
              <a:ext uri="{FF2B5EF4-FFF2-40B4-BE49-F238E27FC236}">
                <a16:creationId xmlns:a16="http://schemas.microsoft.com/office/drawing/2014/main" id="{1703231E-4063-4D72-A4F3-5BF19050C3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49999" y="1792800"/>
            <a:ext cx="5498363" cy="4155563"/>
          </a:xfrm>
          <a:prstGeom prst="rect">
            <a:avLst/>
          </a:prstGeom>
        </p:spPr>
        <p:txBody>
          <a:bodyPr numCol="2" spcCol="288000">
            <a:noAutofit/>
          </a:bodyPr>
          <a:lstStyle>
            <a:lvl1pPr>
              <a:spcBef>
                <a:spcPts val="400"/>
              </a:spcBef>
              <a:defRPr sz="1200">
                <a:solidFill>
                  <a:schemeClr val="tx1"/>
                </a:solidFill>
              </a:defRPr>
            </a:lvl1pPr>
            <a:lvl2pPr marL="180975" indent="-180975">
              <a:spcBef>
                <a:spcPts val="400"/>
              </a:spcBef>
              <a:buSzPct val="100000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spcBef>
                <a:spcPts val="400"/>
              </a:spcBef>
              <a:defRPr sz="12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Your text here</a:t>
            </a:r>
          </a:p>
          <a:p>
            <a:pPr marL="180975" lvl="1" indent="-180975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/>
              <a:t>Text level 1</a:t>
            </a:r>
          </a:p>
          <a:p>
            <a:pPr lvl="2"/>
            <a:r>
              <a:rPr lang="en-GB"/>
              <a:t>Text level 2</a:t>
            </a:r>
          </a:p>
        </p:txBody>
      </p:sp>
      <p:sp>
        <p:nvSpPr>
          <p:cNvPr id="7" name="Classification">
            <a:extLst>
              <a:ext uri="{FF2B5EF4-FFF2-40B4-BE49-F238E27FC236}">
                <a16:creationId xmlns:a16="http://schemas.microsoft.com/office/drawing/2014/main" id="{E0D72275-B32F-5F9F-35DE-9D695D4DF2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440938" y="6488640"/>
            <a:ext cx="4672238" cy="123111"/>
          </a:xfrm>
          <a:prstGeom prst="rect">
            <a:avLst/>
          </a:prstGeom>
          <a:effectLst/>
        </p:spPr>
        <p:txBody>
          <a:bodyPr vert="horz" wrap="square" lIns="0" tIns="0" rIns="0" bIns="0" rtlCol="0" anchor="b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800">
                <a:solidFill>
                  <a:schemeClr val="tx1"/>
                </a:solidFill>
                <a:effectLst/>
              </a:rPr>
              <a:t>© Ipsos | Strictly Confidential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BA0B601F-CC0B-153E-860F-4900A52C09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5849681" y="6479951"/>
            <a:ext cx="492637" cy="1404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rtl="0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</a:pPr>
            <a:fld id="{42C674B8-9BBC-4FFF-A23E-570BB0655C41}" type="slidenum">
              <a:rPr lang="en-GB" sz="900" smtClean="0"/>
              <a:pPr algn="ctr" rtl="0">
                <a:lnSpc>
                  <a:spcPct val="110000"/>
                </a:lnSpc>
                <a:spcBef>
                  <a:spcPts val="400"/>
                </a:spcBef>
                <a:spcAft>
                  <a:spcPts val="400"/>
                </a:spcAft>
              </a:pPr>
              <a:t>‹#›</a:t>
            </a:fld>
            <a:endParaRPr lang="en-GB" sz="900"/>
          </a:p>
        </p:txBody>
      </p:sp>
      <p:pic>
        <p:nvPicPr>
          <p:cNvPr id="9" name="Ipsos Logo">
            <a:extLst>
              <a:ext uri="{FF2B5EF4-FFF2-40B4-BE49-F238E27FC236}">
                <a16:creationId xmlns:a16="http://schemas.microsoft.com/office/drawing/2014/main" id="{54777517-18E8-B65B-210B-402639FBF2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63361" y="6173519"/>
            <a:ext cx="492637" cy="44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4974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8" orient="horz" pos="4320">
          <p15:clr>
            <a:srgbClr val="F26B43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ft half hanging box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3DA0D89-443F-1536-4630-B3D43B49622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452439 w 12192000"/>
              <a:gd name="connsiteY1" fmla="*/ 0 h 6858000"/>
              <a:gd name="connsiteX2" fmla="*/ 452439 w 12192000"/>
              <a:gd name="connsiteY2" fmla="*/ 5948363 h 6858000"/>
              <a:gd name="connsiteX3" fmla="*/ 5253344 w 12192000"/>
              <a:gd name="connsiteY3" fmla="*/ 5948363 h 6858000"/>
              <a:gd name="connsiteX4" fmla="*/ 5938839 w 12192000"/>
              <a:gd name="connsiteY4" fmla="*/ 5258704 h 6858000"/>
              <a:gd name="connsiteX5" fmla="*/ 5938839 w 12192000"/>
              <a:gd name="connsiteY5" fmla="*/ 0 h 6858000"/>
              <a:gd name="connsiteX6" fmla="*/ 12192000 w 12192000"/>
              <a:gd name="connsiteY6" fmla="*/ 0 h 6858000"/>
              <a:gd name="connsiteX7" fmla="*/ 12192000 w 12192000"/>
              <a:gd name="connsiteY7" fmla="*/ 6858000 h 6858000"/>
              <a:gd name="connsiteX8" fmla="*/ 0 w 12192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452439" y="0"/>
                </a:lnTo>
                <a:lnTo>
                  <a:pt x="452439" y="5948363"/>
                </a:lnTo>
                <a:lnTo>
                  <a:pt x="5253344" y="5948363"/>
                </a:lnTo>
                <a:lnTo>
                  <a:pt x="5938839" y="5258704"/>
                </a:lnTo>
                <a:lnTo>
                  <a:pt x="5938839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</a:pPr>
            <a:endParaRPr lang="en-GB" sz="1200">
              <a:solidFill>
                <a:schemeClr val="tx1"/>
              </a:solidFill>
            </a:endParaRP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8B6D4E6-07B9-1C8D-69DD-712BC77D3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4000" y="701874"/>
            <a:ext cx="5498363" cy="715669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Placeholder">
            <a:extLst>
              <a:ext uri="{FF2B5EF4-FFF2-40B4-BE49-F238E27FC236}">
                <a16:creationId xmlns:a16="http://schemas.microsoft.com/office/drawing/2014/main" id="{1703231E-4063-4D72-A4F3-5BF19050C3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64000" y="1792800"/>
            <a:ext cx="5498363" cy="4155563"/>
          </a:xfrm>
          <a:prstGeom prst="rect">
            <a:avLst/>
          </a:prstGeom>
        </p:spPr>
        <p:txBody>
          <a:bodyPr numCol="2" spcCol="288000">
            <a:noAutofit/>
          </a:bodyPr>
          <a:lstStyle>
            <a:lvl1pPr>
              <a:spcBef>
                <a:spcPts val="400"/>
              </a:spcBef>
              <a:defRPr sz="1200">
                <a:solidFill>
                  <a:schemeClr val="tx1"/>
                </a:solidFill>
              </a:defRPr>
            </a:lvl1pPr>
            <a:lvl2pPr marL="180975" indent="-180975">
              <a:spcBef>
                <a:spcPts val="400"/>
              </a:spcBef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spcBef>
                <a:spcPts val="400"/>
              </a:spcBef>
              <a:defRPr sz="12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Your text here</a:t>
            </a:r>
          </a:p>
          <a:p>
            <a:pPr marL="180975" lvl="1" indent="-180975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/>
              <a:t>Text level 1</a:t>
            </a:r>
          </a:p>
          <a:p>
            <a:pPr lvl="2"/>
            <a:r>
              <a:rPr lang="en-GB"/>
              <a:t>Text level 2</a:t>
            </a:r>
          </a:p>
        </p:txBody>
      </p:sp>
      <p:sp>
        <p:nvSpPr>
          <p:cNvPr id="7" name="Classification">
            <a:extLst>
              <a:ext uri="{FF2B5EF4-FFF2-40B4-BE49-F238E27FC236}">
                <a16:creationId xmlns:a16="http://schemas.microsoft.com/office/drawing/2014/main" id="{1B7F9D42-B89E-2E2D-5BB1-AFFFAA40F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440938" y="6488640"/>
            <a:ext cx="4672238" cy="123111"/>
          </a:xfrm>
          <a:prstGeom prst="rect">
            <a:avLst/>
          </a:prstGeom>
          <a:effectLst/>
        </p:spPr>
        <p:txBody>
          <a:bodyPr vert="horz" wrap="square" lIns="0" tIns="0" rIns="0" bIns="0" rtlCol="0" anchor="b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800">
                <a:solidFill>
                  <a:schemeClr val="tx1"/>
                </a:solidFill>
                <a:effectLst/>
              </a:rPr>
              <a:t>© Ipsos | Strictly Confidential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F9E6DAF9-96D7-8FA1-51A4-BDE812BB2C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5849681" y="6479951"/>
            <a:ext cx="492637" cy="1404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rtl="0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</a:pPr>
            <a:fld id="{42C674B8-9BBC-4FFF-A23E-570BB0655C41}" type="slidenum">
              <a:rPr lang="en-GB" sz="900" smtClean="0"/>
              <a:pPr algn="ctr" rtl="0">
                <a:lnSpc>
                  <a:spcPct val="110000"/>
                </a:lnSpc>
                <a:spcBef>
                  <a:spcPts val="400"/>
                </a:spcBef>
                <a:spcAft>
                  <a:spcPts val="400"/>
                </a:spcAft>
              </a:pPr>
              <a:t>‹#›</a:t>
            </a:fld>
            <a:endParaRPr lang="en-GB" sz="900"/>
          </a:p>
        </p:txBody>
      </p:sp>
      <p:pic>
        <p:nvPicPr>
          <p:cNvPr id="9" name="Ipsos Logo">
            <a:extLst>
              <a:ext uri="{FF2B5EF4-FFF2-40B4-BE49-F238E27FC236}">
                <a16:creationId xmlns:a16="http://schemas.microsoft.com/office/drawing/2014/main" id="{290EC8AD-DB22-A6B7-9B7C-FB20889DD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63361" y="6173519"/>
            <a:ext cx="492637" cy="44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4745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8" orient="horz" pos="4320">
          <p15:clr>
            <a:srgbClr val="F26B43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right minim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54E27D68-304E-2851-A717-EC07EC07C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0" y="701874"/>
            <a:ext cx="2598737" cy="715669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GB" dirty="0"/>
          </a:p>
        </p:txBody>
      </p:sp>
      <p:sp>
        <p:nvSpPr>
          <p:cNvPr id="7" name="Placeholder">
            <a:extLst>
              <a:ext uri="{FF2B5EF4-FFF2-40B4-BE49-F238E27FC236}">
                <a16:creationId xmlns:a16="http://schemas.microsoft.com/office/drawing/2014/main" id="{65919DFD-5216-47CC-A2D5-A0B970BE963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2913" y="2133600"/>
            <a:ext cx="2598737" cy="3814763"/>
          </a:xfrm>
          <a:prstGeom prst="rect">
            <a:avLst/>
          </a:prstGeom>
        </p:spPr>
        <p:txBody>
          <a:bodyPr/>
          <a:lstStyle>
            <a:lvl2pPr marL="180975" indent="-180975"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3" name="Picture Placeholder">
            <a:extLst>
              <a:ext uri="{FF2B5EF4-FFF2-40B4-BE49-F238E27FC236}">
                <a16:creationId xmlns:a16="http://schemas.microsoft.com/office/drawing/2014/main" id="{B940E09C-FB56-2356-82CD-53290C1A10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355975" y="0"/>
            <a:ext cx="8386763" cy="5948363"/>
          </a:xfrm>
          <a:custGeom>
            <a:avLst/>
            <a:gdLst>
              <a:gd name="connsiteX0" fmla="*/ 0 w 8386763"/>
              <a:gd name="connsiteY0" fmla="*/ 0 h 5948363"/>
              <a:gd name="connsiteX1" fmla="*/ 8386763 w 8386763"/>
              <a:gd name="connsiteY1" fmla="*/ 0 h 5948363"/>
              <a:gd name="connsiteX2" fmla="*/ 8386763 w 8386763"/>
              <a:gd name="connsiteY2" fmla="*/ 4779992 h 5948363"/>
              <a:gd name="connsiteX3" fmla="*/ 7218392 w 8386763"/>
              <a:gd name="connsiteY3" fmla="*/ 5948363 h 5948363"/>
              <a:gd name="connsiteX4" fmla="*/ 0 w 8386763"/>
              <a:gd name="connsiteY4" fmla="*/ 5948363 h 5948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86763" h="5948363">
                <a:moveTo>
                  <a:pt x="0" y="0"/>
                </a:moveTo>
                <a:lnTo>
                  <a:pt x="8386763" y="0"/>
                </a:lnTo>
                <a:lnTo>
                  <a:pt x="8386763" y="4779992"/>
                </a:lnTo>
                <a:lnTo>
                  <a:pt x="7218392" y="5948363"/>
                </a:lnTo>
                <a:lnTo>
                  <a:pt x="0" y="5948363"/>
                </a:lnTo>
                <a:close/>
              </a:path>
            </a:pathLst>
          </a:cu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2520000" rtlCol="0" anchor="b">
            <a:noAutofit/>
          </a:bodyPr>
          <a:lstStyle>
            <a:lvl1pPr>
              <a:defRPr lang="en-GB" dirty="0"/>
            </a:lvl1pPr>
          </a:lstStyle>
          <a:p>
            <a:pPr lvl="0" algn="ctr"/>
            <a:r>
              <a:rPr lang="en-GB" dirty="0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4104459905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Left minimal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A647BE65-B969-B69D-209F-96B62E40F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8762" y="701874"/>
            <a:ext cx="2600325" cy="715669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GB" dirty="0"/>
          </a:p>
        </p:txBody>
      </p:sp>
      <p:sp>
        <p:nvSpPr>
          <p:cNvPr id="7" name="Placeholder">
            <a:extLst>
              <a:ext uri="{FF2B5EF4-FFF2-40B4-BE49-F238E27FC236}">
                <a16:creationId xmlns:a16="http://schemas.microsoft.com/office/drawing/2014/main" id="{65919DFD-5216-47CC-A2D5-A0B970BE963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148763" y="2162629"/>
            <a:ext cx="2562158" cy="3785734"/>
          </a:xfrm>
          <a:prstGeom prst="rect">
            <a:avLst/>
          </a:prstGeom>
        </p:spPr>
        <p:txBody>
          <a:bodyPr/>
          <a:lstStyle>
            <a:lvl2pPr marL="180975" indent="-180975"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3" name="Picture Placeholder">
            <a:extLst>
              <a:ext uri="{FF2B5EF4-FFF2-40B4-BE49-F238E27FC236}">
                <a16:creationId xmlns:a16="http://schemas.microsoft.com/office/drawing/2014/main" id="{925894C0-F0A5-92C3-CA5E-CC0E9E192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4930" y="0"/>
            <a:ext cx="8386763" cy="5948363"/>
          </a:xfrm>
          <a:custGeom>
            <a:avLst/>
            <a:gdLst>
              <a:gd name="connsiteX0" fmla="*/ 0 w 8386763"/>
              <a:gd name="connsiteY0" fmla="*/ 0 h 5948363"/>
              <a:gd name="connsiteX1" fmla="*/ 8386763 w 8386763"/>
              <a:gd name="connsiteY1" fmla="*/ 0 h 5948363"/>
              <a:gd name="connsiteX2" fmla="*/ 8386763 w 8386763"/>
              <a:gd name="connsiteY2" fmla="*/ 4798847 h 5948363"/>
              <a:gd name="connsiteX3" fmla="*/ 7237247 w 8386763"/>
              <a:gd name="connsiteY3" fmla="*/ 5948363 h 5948363"/>
              <a:gd name="connsiteX4" fmla="*/ 0 w 8386763"/>
              <a:gd name="connsiteY4" fmla="*/ 5948363 h 5948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86763" h="5948363">
                <a:moveTo>
                  <a:pt x="0" y="0"/>
                </a:moveTo>
                <a:lnTo>
                  <a:pt x="8386763" y="0"/>
                </a:lnTo>
                <a:lnTo>
                  <a:pt x="8386763" y="4798847"/>
                </a:lnTo>
                <a:lnTo>
                  <a:pt x="7237247" y="5948363"/>
                </a:lnTo>
                <a:lnTo>
                  <a:pt x="0" y="5948363"/>
                </a:lnTo>
                <a:close/>
              </a:path>
            </a:pathLst>
          </a:cu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2520000" rtlCol="0" anchor="b">
            <a:noAutofit/>
          </a:bodyPr>
          <a:lstStyle>
            <a:lvl1pPr>
              <a:defRPr lang="en-GB" dirty="0"/>
            </a:lvl1pPr>
          </a:lstStyle>
          <a:p>
            <a:pPr lvl="0" algn="ctr"/>
            <a:r>
              <a:rPr lang="en-GB" dirty="0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2818119149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mage strip with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4C05822E-F8EF-0B26-EE8C-294CF5859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263" y="701874"/>
            <a:ext cx="7051812" cy="715669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5" name="Placeholder">
            <a:extLst>
              <a:ext uri="{FF2B5EF4-FFF2-40B4-BE49-F238E27FC236}">
                <a16:creationId xmlns:a16="http://schemas.microsoft.com/office/drawing/2014/main" id="{65EFF5B5-9A6C-6AFB-ABBA-564B4F8855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9263" y="1809749"/>
            <a:ext cx="5499100" cy="4138613"/>
          </a:xfrm>
          <a:prstGeom prst="rect">
            <a:avLst/>
          </a:prstGeom>
        </p:spPr>
        <p:txBody>
          <a:bodyPr numCol="2" spcCol="288000"/>
          <a:lstStyle>
            <a:lvl1pPr marL="0" indent="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Wingdings 2" panose="05020102010507070707" pitchFamily="18" charset="2"/>
              <a:buNone/>
              <a:defRPr sz="1200"/>
            </a:lvl1pPr>
            <a:lvl2pPr marL="180975" indent="-180975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defRPr sz="1200"/>
            </a:lvl3pPr>
            <a:lvl4pPr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defRPr sz="1200"/>
            </a:lvl4pPr>
            <a:lvl5pPr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defRPr sz="12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16" name="Picture Placeholder">
            <a:extLst>
              <a:ext uri="{FF2B5EF4-FFF2-40B4-BE49-F238E27FC236}">
                <a16:creationId xmlns:a16="http://schemas.microsoft.com/office/drawing/2014/main" id="{1F1C54D2-D2EE-04BE-5F32-CEBA48FF0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600450" y="1"/>
            <a:ext cx="8591550" cy="6858000"/>
          </a:xfrm>
          <a:custGeom>
            <a:avLst/>
            <a:gdLst>
              <a:gd name="connsiteX0" fmla="*/ 6857996 w 8591550"/>
              <a:gd name="connsiteY0" fmla="*/ 0 h 6858000"/>
              <a:gd name="connsiteX1" fmla="*/ 8591550 w 8591550"/>
              <a:gd name="connsiteY1" fmla="*/ 0 h 6858000"/>
              <a:gd name="connsiteX2" fmla="*/ 8591550 w 8591550"/>
              <a:gd name="connsiteY2" fmla="*/ 3852860 h 6858000"/>
              <a:gd name="connsiteX3" fmla="*/ 5586410 w 8591550"/>
              <a:gd name="connsiteY3" fmla="*/ 6858000 h 6858000"/>
              <a:gd name="connsiteX4" fmla="*/ 0 w 8591550"/>
              <a:gd name="connsiteY4" fmla="*/ 6858000 h 6858000"/>
              <a:gd name="connsiteX5" fmla="*/ 0 w 8591550"/>
              <a:gd name="connsiteY5" fmla="*/ 685799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591550" h="6858000">
                <a:moveTo>
                  <a:pt x="6857996" y="0"/>
                </a:moveTo>
                <a:lnTo>
                  <a:pt x="8591550" y="0"/>
                </a:lnTo>
                <a:lnTo>
                  <a:pt x="8591550" y="3852860"/>
                </a:lnTo>
                <a:lnTo>
                  <a:pt x="5586410" y="6858000"/>
                </a:lnTo>
                <a:lnTo>
                  <a:pt x="0" y="6858000"/>
                </a:lnTo>
                <a:lnTo>
                  <a:pt x="0" y="6857996"/>
                </a:lnTo>
                <a:close/>
              </a:path>
            </a:pathLst>
          </a:custGeom>
          <a:pattFill prst="dkVert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2520000" rtlCol="0" anchor="b">
            <a:noAutofit/>
          </a:bodyPr>
          <a:lstStyle>
            <a:lvl1pPr algn="ctr">
              <a:defRPr lang="en-GB"/>
            </a:lvl1pPr>
          </a:lstStyle>
          <a:p>
            <a:pPr lvl="0"/>
            <a:r>
              <a:rPr lang="cs-CZ"/>
              <a:t>Kliknutím na ikonu přidáte obrázek.</a:t>
            </a:r>
            <a:endParaRPr lang="en-GB"/>
          </a:p>
        </p:txBody>
      </p:sp>
      <p:sp>
        <p:nvSpPr>
          <p:cNvPr id="4" name="Classification">
            <a:extLst>
              <a:ext uri="{FF2B5EF4-FFF2-40B4-BE49-F238E27FC236}">
                <a16:creationId xmlns:a16="http://schemas.microsoft.com/office/drawing/2014/main" id="{2A357368-6911-F108-4C72-BC6BCD6C2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440939" y="6497329"/>
            <a:ext cx="1925190" cy="123111"/>
          </a:xfrm>
          <a:prstGeom prst="rect">
            <a:avLst/>
          </a:prstGeom>
          <a:effectLst/>
        </p:spPr>
        <p:txBody>
          <a:bodyPr vert="horz" wrap="square" lIns="0" tIns="0" rIns="0" bIns="0" rtlCol="0" anchor="b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800">
                <a:solidFill>
                  <a:schemeClr val="tx1"/>
                </a:solidFill>
                <a:effectLst/>
              </a:rPr>
              <a:t>© Ipsos | Strictly Confidential</a:t>
            </a:r>
          </a:p>
        </p:txBody>
      </p:sp>
      <p:pic>
        <p:nvPicPr>
          <p:cNvPr id="2" name="Ipsos Logo">
            <a:extLst>
              <a:ext uri="{FF2B5EF4-FFF2-40B4-BE49-F238E27FC236}">
                <a16:creationId xmlns:a16="http://schemas.microsoft.com/office/drawing/2014/main" id="{5736C387-1E30-3967-00C5-67A2D4B1A6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63361" y="6173519"/>
            <a:ext cx="492637" cy="44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063499"/>
      </p:ext>
    </p:extLst>
  </p:cSld>
  <p:clrMapOvr>
    <a:masterClrMapping/>
  </p:clrMapOvr>
  <p:hf hdr="0" ft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Biograph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4ADF9F4-0984-90BB-D24E-468E60FF0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Biographies / Team Slide</a:t>
            </a:r>
            <a:endParaRPr lang="en-GB" dirty="0"/>
          </a:p>
        </p:txBody>
      </p:sp>
      <p:sp>
        <p:nvSpPr>
          <p:cNvPr id="16" name="Name 1">
            <a:extLst>
              <a:ext uri="{FF2B5EF4-FFF2-40B4-BE49-F238E27FC236}">
                <a16:creationId xmlns:a16="http://schemas.microsoft.com/office/drawing/2014/main" id="{41154020-330A-4307-8B18-1E1750724F8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2913" y="1736725"/>
            <a:ext cx="1573660" cy="458202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1400" b="1" cap="none" baseline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Barlow" panose="020B0604020202020204" pitchFamily="34" charset="0"/>
              <a:buNone/>
              <a:defRPr sz="1400" b="1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en-GB" dirty="0"/>
              <a:t>First name</a:t>
            </a:r>
          </a:p>
          <a:p>
            <a:pPr lvl="1"/>
            <a:r>
              <a:rPr lang="en-GB" dirty="0"/>
              <a:t>Last name</a:t>
            </a:r>
          </a:p>
        </p:txBody>
      </p:sp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1D022528-6EBA-C4A0-BEB6-F9204610C8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55613" y="2323852"/>
            <a:ext cx="1573660" cy="1573200"/>
          </a:xfrm>
          <a:custGeom>
            <a:avLst/>
            <a:gdLst>
              <a:gd name="connsiteX0" fmla="*/ 0 w 1573660"/>
              <a:gd name="connsiteY0" fmla="*/ 0 h 1573200"/>
              <a:gd name="connsiteX1" fmla="*/ 1573660 w 1573660"/>
              <a:gd name="connsiteY1" fmla="*/ 0 h 1573200"/>
              <a:gd name="connsiteX2" fmla="*/ 1573660 w 1573660"/>
              <a:gd name="connsiteY2" fmla="*/ 1349792 h 1573200"/>
              <a:gd name="connsiteX3" fmla="*/ 1350252 w 1573660"/>
              <a:gd name="connsiteY3" fmla="*/ 1573200 h 1573200"/>
              <a:gd name="connsiteX4" fmla="*/ 0 w 1573660"/>
              <a:gd name="connsiteY4" fmla="*/ 1573200 h 157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73660" h="1573200">
                <a:moveTo>
                  <a:pt x="0" y="0"/>
                </a:moveTo>
                <a:lnTo>
                  <a:pt x="1573660" y="0"/>
                </a:lnTo>
                <a:lnTo>
                  <a:pt x="1573660" y="1349792"/>
                </a:lnTo>
                <a:lnTo>
                  <a:pt x="1350252" y="1573200"/>
                </a:lnTo>
                <a:lnTo>
                  <a:pt x="0" y="1573200"/>
                </a:lnTo>
                <a:close/>
              </a:path>
            </a:pathLst>
          </a:cu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0" rtlCol="0" anchor="b">
            <a:noAutofit/>
          </a:bodyPr>
          <a:lstStyle>
            <a:lvl1pPr>
              <a:defRPr lang="en-GB" dirty="0"/>
            </a:lvl1pPr>
          </a:lstStyle>
          <a:p>
            <a:pPr lvl="0" algn="ctr"/>
            <a:r>
              <a:rPr lang="cs-CZ"/>
              <a:t>Kliknutím na ikonu přidáte obrázek.</a:t>
            </a:r>
            <a:endParaRPr lang="en-GB" dirty="0"/>
          </a:p>
        </p:txBody>
      </p:sp>
      <p:sp>
        <p:nvSpPr>
          <p:cNvPr id="15" name="Placeholder 1">
            <a:extLst>
              <a:ext uri="{FF2B5EF4-FFF2-40B4-BE49-F238E27FC236}">
                <a16:creationId xmlns:a16="http://schemas.microsoft.com/office/drawing/2014/main" id="{A81DA3D4-EF88-48E1-A722-44D4D0FA10B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2913" y="4045998"/>
            <a:ext cx="1573660" cy="190387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Barlow" panose="020B0604020202020204" pitchFamily="34" charset="0"/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GB" dirty="0"/>
              <a:t>Title and brief role description here</a:t>
            </a:r>
          </a:p>
        </p:txBody>
      </p:sp>
      <p:sp>
        <p:nvSpPr>
          <p:cNvPr id="20" name="Name 2">
            <a:extLst>
              <a:ext uri="{FF2B5EF4-FFF2-40B4-BE49-F238E27FC236}">
                <a16:creationId xmlns:a16="http://schemas.microsoft.com/office/drawing/2014/main" id="{71613F17-97E2-4491-9EF3-F01FFDE6E86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379122" y="1736725"/>
            <a:ext cx="1573660" cy="458202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1400" b="1" cap="none" baseline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Barlow" panose="020B0604020202020204" pitchFamily="34" charset="0"/>
              <a:buNone/>
              <a:defRPr sz="1400" b="1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en-GB" dirty="0"/>
              <a:t>First name</a:t>
            </a:r>
          </a:p>
          <a:p>
            <a:pPr lvl="1"/>
            <a:r>
              <a:rPr lang="en-GB" dirty="0"/>
              <a:t>Last name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BCAD9EA5-E736-4B69-C6BA-B70AA49A3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2390052" y="2333862"/>
            <a:ext cx="1573660" cy="1573200"/>
          </a:xfrm>
          <a:custGeom>
            <a:avLst/>
            <a:gdLst>
              <a:gd name="connsiteX0" fmla="*/ 0 w 1573660"/>
              <a:gd name="connsiteY0" fmla="*/ 0 h 1573200"/>
              <a:gd name="connsiteX1" fmla="*/ 1573660 w 1573660"/>
              <a:gd name="connsiteY1" fmla="*/ 0 h 1573200"/>
              <a:gd name="connsiteX2" fmla="*/ 1573660 w 1573660"/>
              <a:gd name="connsiteY2" fmla="*/ 1349792 h 1573200"/>
              <a:gd name="connsiteX3" fmla="*/ 1350252 w 1573660"/>
              <a:gd name="connsiteY3" fmla="*/ 1573200 h 1573200"/>
              <a:gd name="connsiteX4" fmla="*/ 0 w 1573660"/>
              <a:gd name="connsiteY4" fmla="*/ 1573200 h 157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73660" h="1573200">
                <a:moveTo>
                  <a:pt x="0" y="0"/>
                </a:moveTo>
                <a:lnTo>
                  <a:pt x="1573660" y="0"/>
                </a:lnTo>
                <a:lnTo>
                  <a:pt x="1573660" y="1349792"/>
                </a:lnTo>
                <a:lnTo>
                  <a:pt x="1350252" y="1573200"/>
                </a:lnTo>
                <a:lnTo>
                  <a:pt x="0" y="1573200"/>
                </a:lnTo>
                <a:close/>
              </a:path>
            </a:pathLst>
          </a:cu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0" rtlCol="0" anchor="b">
            <a:noAutofit/>
          </a:bodyPr>
          <a:lstStyle>
            <a:lvl1pPr>
              <a:defRPr lang="en-GB" dirty="0"/>
            </a:lvl1pPr>
          </a:lstStyle>
          <a:p>
            <a:pPr lvl="0" algn="ctr"/>
            <a:r>
              <a:rPr lang="cs-CZ"/>
              <a:t>Kliknutím na ikonu přidáte obrázek.</a:t>
            </a:r>
            <a:endParaRPr lang="en-GB" dirty="0"/>
          </a:p>
        </p:txBody>
      </p:sp>
      <p:sp>
        <p:nvSpPr>
          <p:cNvPr id="21" name="Placeholder 2">
            <a:extLst>
              <a:ext uri="{FF2B5EF4-FFF2-40B4-BE49-F238E27FC236}">
                <a16:creationId xmlns:a16="http://schemas.microsoft.com/office/drawing/2014/main" id="{6F22912B-7D36-4077-8BFB-FDA6B7BA0EA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379892" y="4045998"/>
            <a:ext cx="1573660" cy="190387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Barlow" panose="020B0604020202020204" pitchFamily="34" charset="0"/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GB" dirty="0"/>
              <a:t>Title and brief role description here</a:t>
            </a:r>
          </a:p>
        </p:txBody>
      </p:sp>
      <p:sp>
        <p:nvSpPr>
          <p:cNvPr id="24" name="Name 3">
            <a:extLst>
              <a:ext uri="{FF2B5EF4-FFF2-40B4-BE49-F238E27FC236}">
                <a16:creationId xmlns:a16="http://schemas.microsoft.com/office/drawing/2014/main" id="{4ACD92D7-D8E5-4F1B-8FF3-A92BC817BD5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315331" y="1736725"/>
            <a:ext cx="1573660" cy="458202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1400" b="1" cap="none" baseline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Barlow" panose="020B0604020202020204" pitchFamily="34" charset="0"/>
              <a:buNone/>
              <a:defRPr sz="1400" b="1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en-GB" dirty="0"/>
              <a:t>First name</a:t>
            </a:r>
          </a:p>
          <a:p>
            <a:pPr lvl="1"/>
            <a:r>
              <a:rPr lang="en-GB" dirty="0"/>
              <a:t>Last name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357D52C6-2870-E30F-D4E4-6FE20FD88E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4324491" y="2333862"/>
            <a:ext cx="1573660" cy="1573200"/>
          </a:xfrm>
          <a:custGeom>
            <a:avLst/>
            <a:gdLst>
              <a:gd name="connsiteX0" fmla="*/ 0 w 1573660"/>
              <a:gd name="connsiteY0" fmla="*/ 0 h 1573200"/>
              <a:gd name="connsiteX1" fmla="*/ 1573660 w 1573660"/>
              <a:gd name="connsiteY1" fmla="*/ 0 h 1573200"/>
              <a:gd name="connsiteX2" fmla="*/ 1573660 w 1573660"/>
              <a:gd name="connsiteY2" fmla="*/ 1349792 h 1573200"/>
              <a:gd name="connsiteX3" fmla="*/ 1350252 w 1573660"/>
              <a:gd name="connsiteY3" fmla="*/ 1573200 h 1573200"/>
              <a:gd name="connsiteX4" fmla="*/ 0 w 1573660"/>
              <a:gd name="connsiteY4" fmla="*/ 1573200 h 157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73660" h="1573200">
                <a:moveTo>
                  <a:pt x="0" y="0"/>
                </a:moveTo>
                <a:lnTo>
                  <a:pt x="1573660" y="0"/>
                </a:lnTo>
                <a:lnTo>
                  <a:pt x="1573660" y="1349792"/>
                </a:lnTo>
                <a:lnTo>
                  <a:pt x="1350252" y="1573200"/>
                </a:lnTo>
                <a:lnTo>
                  <a:pt x="0" y="1573200"/>
                </a:lnTo>
                <a:close/>
              </a:path>
            </a:pathLst>
          </a:cu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0" rtlCol="0" anchor="b">
            <a:noAutofit/>
          </a:bodyPr>
          <a:lstStyle>
            <a:lvl1pPr>
              <a:defRPr lang="en-GB" dirty="0"/>
            </a:lvl1pPr>
          </a:lstStyle>
          <a:p>
            <a:pPr lvl="0" algn="ctr"/>
            <a:r>
              <a:rPr lang="cs-CZ"/>
              <a:t>Kliknutím na ikonu přidáte obrázek.</a:t>
            </a:r>
            <a:endParaRPr lang="en-GB" dirty="0"/>
          </a:p>
        </p:txBody>
      </p:sp>
      <p:sp>
        <p:nvSpPr>
          <p:cNvPr id="25" name="Placeholder 3">
            <a:extLst>
              <a:ext uri="{FF2B5EF4-FFF2-40B4-BE49-F238E27FC236}">
                <a16:creationId xmlns:a16="http://schemas.microsoft.com/office/drawing/2014/main" id="{459EAA34-4CBD-4836-8FB9-E4972A4D470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316871" y="4045998"/>
            <a:ext cx="1573660" cy="190387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Barlow" panose="020B0604020202020204" pitchFamily="34" charset="0"/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GB" dirty="0"/>
              <a:t>Title and brief role description here</a:t>
            </a:r>
          </a:p>
        </p:txBody>
      </p:sp>
      <p:sp>
        <p:nvSpPr>
          <p:cNvPr id="27" name="Name 4">
            <a:extLst>
              <a:ext uri="{FF2B5EF4-FFF2-40B4-BE49-F238E27FC236}">
                <a16:creationId xmlns:a16="http://schemas.microsoft.com/office/drawing/2014/main" id="{95119930-DF3D-4F95-9821-DD803BEC06B8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51540" y="1748727"/>
            <a:ext cx="1573660" cy="458202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1400" b="1" cap="none" baseline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Barlow" panose="020B0604020202020204" pitchFamily="34" charset="0"/>
              <a:buNone/>
              <a:defRPr sz="1400" b="1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en-GB" dirty="0"/>
              <a:t>First name</a:t>
            </a:r>
          </a:p>
          <a:p>
            <a:pPr lvl="1"/>
            <a:r>
              <a:rPr lang="en-GB" dirty="0"/>
              <a:t>Last name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074A36C6-E21E-40D7-90B6-E4EE4ED33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6258930" y="2333862"/>
            <a:ext cx="1573660" cy="1573200"/>
          </a:xfrm>
          <a:custGeom>
            <a:avLst/>
            <a:gdLst>
              <a:gd name="connsiteX0" fmla="*/ 0 w 1573660"/>
              <a:gd name="connsiteY0" fmla="*/ 0 h 1573200"/>
              <a:gd name="connsiteX1" fmla="*/ 1573660 w 1573660"/>
              <a:gd name="connsiteY1" fmla="*/ 0 h 1573200"/>
              <a:gd name="connsiteX2" fmla="*/ 1573660 w 1573660"/>
              <a:gd name="connsiteY2" fmla="*/ 1349792 h 1573200"/>
              <a:gd name="connsiteX3" fmla="*/ 1350252 w 1573660"/>
              <a:gd name="connsiteY3" fmla="*/ 1573200 h 1573200"/>
              <a:gd name="connsiteX4" fmla="*/ 0 w 1573660"/>
              <a:gd name="connsiteY4" fmla="*/ 1573200 h 157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73660" h="1573200">
                <a:moveTo>
                  <a:pt x="0" y="0"/>
                </a:moveTo>
                <a:lnTo>
                  <a:pt x="1573660" y="0"/>
                </a:lnTo>
                <a:lnTo>
                  <a:pt x="1573660" y="1349792"/>
                </a:lnTo>
                <a:lnTo>
                  <a:pt x="1350252" y="1573200"/>
                </a:lnTo>
                <a:lnTo>
                  <a:pt x="0" y="1573200"/>
                </a:lnTo>
                <a:close/>
              </a:path>
            </a:pathLst>
          </a:cu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0" rtlCol="0" anchor="b">
            <a:noAutofit/>
          </a:bodyPr>
          <a:lstStyle>
            <a:lvl1pPr>
              <a:defRPr lang="en-GB" dirty="0"/>
            </a:lvl1pPr>
          </a:lstStyle>
          <a:p>
            <a:pPr lvl="0" algn="ctr"/>
            <a:r>
              <a:rPr lang="cs-CZ"/>
              <a:t>Kliknutím na ikonu přidáte obrázek.</a:t>
            </a:r>
            <a:endParaRPr lang="en-GB" dirty="0"/>
          </a:p>
        </p:txBody>
      </p:sp>
      <p:sp>
        <p:nvSpPr>
          <p:cNvPr id="28" name="Placeholder 4">
            <a:extLst>
              <a:ext uri="{FF2B5EF4-FFF2-40B4-BE49-F238E27FC236}">
                <a16:creationId xmlns:a16="http://schemas.microsoft.com/office/drawing/2014/main" id="{F1EC47F3-3364-4097-9549-A48AAC2F521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253850" y="4058000"/>
            <a:ext cx="1573660" cy="190387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Barlow" panose="020B0604020202020204" pitchFamily="34" charset="0"/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GB" dirty="0"/>
              <a:t>Title and brief role description here</a:t>
            </a:r>
          </a:p>
        </p:txBody>
      </p:sp>
      <p:sp>
        <p:nvSpPr>
          <p:cNvPr id="30" name="Name 5">
            <a:extLst>
              <a:ext uri="{FF2B5EF4-FFF2-40B4-BE49-F238E27FC236}">
                <a16:creationId xmlns:a16="http://schemas.microsoft.com/office/drawing/2014/main" id="{8BC3BB59-8297-4139-8EEB-7AA6A362059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187749" y="1748727"/>
            <a:ext cx="1573660" cy="458202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1400" b="1" cap="none" baseline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Barlow" panose="020B0604020202020204" pitchFamily="34" charset="0"/>
              <a:buNone/>
              <a:defRPr sz="1400" b="1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en-GB" dirty="0"/>
              <a:t>First name</a:t>
            </a:r>
          </a:p>
          <a:p>
            <a:pPr lvl="1"/>
            <a:r>
              <a:rPr lang="en-GB" dirty="0"/>
              <a:t>Last name</a:t>
            </a:r>
          </a:p>
        </p:txBody>
      </p:sp>
      <p:sp>
        <p:nvSpPr>
          <p:cNvPr id="19" name="Picture Placeholder 5">
            <a:extLst>
              <a:ext uri="{FF2B5EF4-FFF2-40B4-BE49-F238E27FC236}">
                <a16:creationId xmlns:a16="http://schemas.microsoft.com/office/drawing/2014/main" id="{F63214CF-5EA4-B6FC-063D-D3496667EF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8193369" y="2333862"/>
            <a:ext cx="1573660" cy="1573200"/>
          </a:xfrm>
          <a:custGeom>
            <a:avLst/>
            <a:gdLst>
              <a:gd name="connsiteX0" fmla="*/ 0 w 1573660"/>
              <a:gd name="connsiteY0" fmla="*/ 0 h 1573200"/>
              <a:gd name="connsiteX1" fmla="*/ 1573660 w 1573660"/>
              <a:gd name="connsiteY1" fmla="*/ 0 h 1573200"/>
              <a:gd name="connsiteX2" fmla="*/ 1573660 w 1573660"/>
              <a:gd name="connsiteY2" fmla="*/ 1349792 h 1573200"/>
              <a:gd name="connsiteX3" fmla="*/ 1350252 w 1573660"/>
              <a:gd name="connsiteY3" fmla="*/ 1573200 h 1573200"/>
              <a:gd name="connsiteX4" fmla="*/ 0 w 1573660"/>
              <a:gd name="connsiteY4" fmla="*/ 1573200 h 157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73660" h="1573200">
                <a:moveTo>
                  <a:pt x="0" y="0"/>
                </a:moveTo>
                <a:lnTo>
                  <a:pt x="1573660" y="0"/>
                </a:lnTo>
                <a:lnTo>
                  <a:pt x="1573660" y="1349792"/>
                </a:lnTo>
                <a:lnTo>
                  <a:pt x="1350252" y="1573200"/>
                </a:lnTo>
                <a:lnTo>
                  <a:pt x="0" y="1573200"/>
                </a:lnTo>
                <a:close/>
              </a:path>
            </a:pathLst>
          </a:cu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0" rtlCol="0" anchor="b">
            <a:noAutofit/>
          </a:bodyPr>
          <a:lstStyle>
            <a:lvl1pPr>
              <a:defRPr lang="en-GB" dirty="0"/>
            </a:lvl1pPr>
          </a:lstStyle>
          <a:p>
            <a:pPr lvl="0" algn="ctr"/>
            <a:r>
              <a:rPr lang="cs-CZ"/>
              <a:t>Kliknutím na ikonu přidáte obrázek.</a:t>
            </a:r>
            <a:endParaRPr lang="en-GB" dirty="0"/>
          </a:p>
        </p:txBody>
      </p:sp>
      <p:sp>
        <p:nvSpPr>
          <p:cNvPr id="31" name="Placeholder 5">
            <a:extLst>
              <a:ext uri="{FF2B5EF4-FFF2-40B4-BE49-F238E27FC236}">
                <a16:creationId xmlns:a16="http://schemas.microsoft.com/office/drawing/2014/main" id="{3539E75B-AA24-4E49-B21A-8AAB8E62C41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190829" y="4058000"/>
            <a:ext cx="1573660" cy="190387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Barlow" panose="020B0604020202020204" pitchFamily="34" charset="0"/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GB" dirty="0"/>
              <a:t>Title and brief role description here</a:t>
            </a:r>
          </a:p>
        </p:txBody>
      </p:sp>
      <p:sp>
        <p:nvSpPr>
          <p:cNvPr id="33" name="Name 6">
            <a:extLst>
              <a:ext uri="{FF2B5EF4-FFF2-40B4-BE49-F238E27FC236}">
                <a16:creationId xmlns:a16="http://schemas.microsoft.com/office/drawing/2014/main" id="{3F21806D-0731-464D-A660-3F50C5CAF67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0123957" y="1735212"/>
            <a:ext cx="1573660" cy="458202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1400" b="1" cap="none" baseline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Barlow" panose="020B0604020202020204" pitchFamily="34" charset="0"/>
              <a:buNone/>
              <a:defRPr sz="1400" b="1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en-GB" dirty="0"/>
              <a:t>First name</a:t>
            </a:r>
          </a:p>
          <a:p>
            <a:pPr lvl="1"/>
            <a:r>
              <a:rPr lang="en-GB" dirty="0"/>
              <a:t>Last name</a:t>
            </a:r>
          </a:p>
        </p:txBody>
      </p:sp>
      <p:sp>
        <p:nvSpPr>
          <p:cNvPr id="23" name="Picture Placeholder 6">
            <a:extLst>
              <a:ext uri="{FF2B5EF4-FFF2-40B4-BE49-F238E27FC236}">
                <a16:creationId xmlns:a16="http://schemas.microsoft.com/office/drawing/2014/main" id="{95C42D8A-99F6-7643-7FD4-13CD14652A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10127809" y="2333862"/>
            <a:ext cx="1573660" cy="1573200"/>
          </a:xfrm>
          <a:custGeom>
            <a:avLst/>
            <a:gdLst>
              <a:gd name="connsiteX0" fmla="*/ 0 w 1573660"/>
              <a:gd name="connsiteY0" fmla="*/ 0 h 1573200"/>
              <a:gd name="connsiteX1" fmla="*/ 1573660 w 1573660"/>
              <a:gd name="connsiteY1" fmla="*/ 0 h 1573200"/>
              <a:gd name="connsiteX2" fmla="*/ 1573660 w 1573660"/>
              <a:gd name="connsiteY2" fmla="*/ 1349792 h 1573200"/>
              <a:gd name="connsiteX3" fmla="*/ 1350252 w 1573660"/>
              <a:gd name="connsiteY3" fmla="*/ 1573200 h 1573200"/>
              <a:gd name="connsiteX4" fmla="*/ 0 w 1573660"/>
              <a:gd name="connsiteY4" fmla="*/ 1573200 h 157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73660" h="1573200">
                <a:moveTo>
                  <a:pt x="0" y="0"/>
                </a:moveTo>
                <a:lnTo>
                  <a:pt x="1573660" y="0"/>
                </a:lnTo>
                <a:lnTo>
                  <a:pt x="1573660" y="1349792"/>
                </a:lnTo>
                <a:lnTo>
                  <a:pt x="1350252" y="1573200"/>
                </a:lnTo>
                <a:lnTo>
                  <a:pt x="0" y="1573200"/>
                </a:lnTo>
                <a:close/>
              </a:path>
            </a:pathLst>
          </a:cu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0" rtlCol="0" anchor="b">
            <a:noAutofit/>
          </a:bodyPr>
          <a:lstStyle>
            <a:lvl1pPr>
              <a:defRPr lang="en-GB" dirty="0"/>
            </a:lvl1pPr>
          </a:lstStyle>
          <a:p>
            <a:pPr lvl="0" algn="ctr"/>
            <a:r>
              <a:rPr lang="cs-CZ"/>
              <a:t>Kliknutím na ikonu přidáte obrázek.</a:t>
            </a:r>
            <a:endParaRPr lang="en-GB" dirty="0"/>
          </a:p>
        </p:txBody>
      </p:sp>
      <p:sp>
        <p:nvSpPr>
          <p:cNvPr id="34" name="Placeholder 6">
            <a:extLst>
              <a:ext uri="{FF2B5EF4-FFF2-40B4-BE49-F238E27FC236}">
                <a16:creationId xmlns:a16="http://schemas.microsoft.com/office/drawing/2014/main" id="{E534BACD-3BA5-4149-ABE3-6C66E16EC23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127809" y="4044485"/>
            <a:ext cx="1573660" cy="190387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Barlow" panose="020B0604020202020204" pitchFamily="34" charset="0"/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GB" dirty="0"/>
              <a:t>Title and brief role description here</a:t>
            </a:r>
          </a:p>
        </p:txBody>
      </p:sp>
    </p:spTree>
    <p:extLst>
      <p:ext uri="{BB962C8B-B14F-4D97-AF65-F5344CB8AC3E}">
        <p14:creationId xmlns:p14="http://schemas.microsoft.com/office/powerpoint/2010/main" val="27084474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/Statement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B024DFEA-2014-1751-E480-8A66CDCDA5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999" y="1898850"/>
            <a:ext cx="7010201" cy="715669"/>
          </a:xfrm>
        </p:spPr>
        <p:txBody>
          <a:bodyPr/>
          <a:lstStyle>
            <a:lvl1pPr>
              <a:lnSpc>
                <a:spcPct val="100000"/>
              </a:lnSpc>
              <a:defRPr sz="3200" b="1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Quote or statement here – </a:t>
            </a:r>
            <a:br>
              <a:rPr lang="en-US"/>
            </a:br>
            <a:r>
              <a:rPr lang="en-US"/>
              <a:t>only black text is fully accessible on teal, green or orange</a:t>
            </a:r>
            <a:endParaRPr lang="en-GB"/>
          </a:p>
        </p:txBody>
      </p:sp>
      <p:sp>
        <p:nvSpPr>
          <p:cNvPr id="4" name="Triangle">
            <a:extLst>
              <a:ext uri="{FF2B5EF4-FFF2-40B4-BE49-F238E27FC236}">
                <a16:creationId xmlns:a16="http://schemas.microsoft.com/office/drawing/2014/main" id="{AE7DDF0E-41B4-9738-7FF8-6113726879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9281601" y="3947601"/>
            <a:ext cx="2910399" cy="2910399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</a:pPr>
            <a:endParaRPr lang="en-GB" sz="1200">
              <a:solidFill>
                <a:schemeClr val="tx1"/>
              </a:solidFill>
            </a:endParaRPr>
          </a:p>
        </p:txBody>
      </p:sp>
      <p:sp>
        <p:nvSpPr>
          <p:cNvPr id="12" name="Classification">
            <a:extLst>
              <a:ext uri="{FF2B5EF4-FFF2-40B4-BE49-F238E27FC236}">
                <a16:creationId xmlns:a16="http://schemas.microsoft.com/office/drawing/2014/main" id="{1C5B0F71-0889-8AA3-1424-358FEF2E8A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440938" y="6488640"/>
            <a:ext cx="4672238" cy="123111"/>
          </a:xfrm>
          <a:prstGeom prst="rect">
            <a:avLst/>
          </a:prstGeom>
          <a:effectLst/>
        </p:spPr>
        <p:txBody>
          <a:bodyPr vert="horz" wrap="square" lIns="0" tIns="0" rIns="0" bIns="0" rtlCol="0" anchor="b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800">
                <a:solidFill>
                  <a:schemeClr val="bg1"/>
                </a:solidFill>
                <a:effectLst/>
              </a:rPr>
              <a:t>© Ipsos | Strictly Confidential</a:t>
            </a:r>
          </a:p>
        </p:txBody>
      </p:sp>
      <p:sp>
        <p:nvSpPr>
          <p:cNvPr id="11" name="Slide Number">
            <a:extLst>
              <a:ext uri="{FF2B5EF4-FFF2-40B4-BE49-F238E27FC236}">
                <a16:creationId xmlns:a16="http://schemas.microsoft.com/office/drawing/2014/main" id="{BE4B9BBA-B9E4-5FF2-9CD0-525951208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5849681" y="6479951"/>
            <a:ext cx="492637" cy="1404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rtl="0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</a:pPr>
            <a:fld id="{42C674B8-9BBC-4FFF-A23E-570BB0655C41}" type="slidenum">
              <a:rPr lang="en-GB" sz="900" smtClean="0">
                <a:solidFill>
                  <a:schemeClr val="bg1"/>
                </a:solidFill>
              </a:rPr>
              <a:pPr algn="ctr" rtl="0">
                <a:lnSpc>
                  <a:spcPct val="110000"/>
                </a:lnSpc>
                <a:spcBef>
                  <a:spcPts val="400"/>
                </a:spcBef>
                <a:spcAft>
                  <a:spcPts val="400"/>
                </a:spcAft>
              </a:pPr>
              <a:t>‹#›</a:t>
            </a:fld>
            <a:endParaRPr lang="en-GB" sz="900">
              <a:solidFill>
                <a:schemeClr val="bg1"/>
              </a:solidFill>
            </a:endParaRPr>
          </a:p>
        </p:txBody>
      </p:sp>
      <p:pic>
        <p:nvPicPr>
          <p:cNvPr id="5" name="Ipsos Logo">
            <a:extLst>
              <a:ext uri="{FF2B5EF4-FFF2-40B4-BE49-F238E27FC236}">
                <a16:creationId xmlns:a16="http://schemas.microsoft.com/office/drawing/2014/main" id="{C8313A58-2212-9452-4CBE-3D4E7E92A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63361" y="6173519"/>
            <a:ext cx="492637" cy="44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14962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de by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 descr="Header">
            <a:extLst>
              <a:ext uri="{FF2B5EF4-FFF2-40B4-BE49-F238E27FC236}">
                <a16:creationId xmlns:a16="http://schemas.microsoft.com/office/drawing/2014/main" id="{B80FCDC1-4ADD-40AF-8A4F-44573B125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Placeholder 1">
            <a:extLst>
              <a:ext uri="{FF2B5EF4-FFF2-40B4-BE49-F238E27FC236}">
                <a16:creationId xmlns:a16="http://schemas.microsoft.com/office/drawing/2014/main" id="{1703231E-4063-4D72-A4F3-5BF19050C3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0000" y="1808163"/>
            <a:ext cx="5456880" cy="3861312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400"/>
              </a:spcBef>
              <a:defRPr sz="1400">
                <a:solidFill>
                  <a:schemeClr val="tx1"/>
                </a:solidFill>
              </a:defRPr>
            </a:lvl1pPr>
            <a:lvl2pPr marL="180975" indent="-180975">
              <a:spcBef>
                <a:spcPts val="400"/>
              </a:spcBef>
              <a:buSzPct val="11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>
              <a:spcBef>
                <a:spcPts val="400"/>
              </a:spcBef>
              <a:defRPr sz="14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Your text here</a:t>
            </a:r>
          </a:p>
          <a:p>
            <a:pPr lvl="1"/>
            <a:r>
              <a:rPr lang="en-GB" dirty="0"/>
              <a:t>Text level 1</a:t>
            </a:r>
          </a:p>
          <a:p>
            <a:pPr lvl="2"/>
            <a:r>
              <a:rPr lang="en-GB" dirty="0"/>
              <a:t>Text level 2</a:t>
            </a:r>
          </a:p>
        </p:txBody>
      </p:sp>
      <p:sp>
        <p:nvSpPr>
          <p:cNvPr id="10" name="Placeholder 2">
            <a:extLst>
              <a:ext uri="{FF2B5EF4-FFF2-40B4-BE49-F238E27FC236}">
                <a16:creationId xmlns:a16="http://schemas.microsoft.com/office/drawing/2014/main" id="{58EBDB8A-A132-411F-B6B9-59DC085B79E1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73992" y="1808163"/>
            <a:ext cx="5456880" cy="3861312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400"/>
              </a:spcBef>
              <a:defRPr sz="1400">
                <a:solidFill>
                  <a:schemeClr val="tx1"/>
                </a:solidFill>
              </a:defRPr>
            </a:lvl1pPr>
            <a:lvl2pPr marL="180975" indent="-180975">
              <a:spcBef>
                <a:spcPts val="400"/>
              </a:spcBef>
              <a:defRPr lang="en-GB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spcBef>
                <a:spcPts val="400"/>
              </a:spcBef>
              <a:defRPr sz="14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Your text here</a:t>
            </a:r>
          </a:p>
          <a:p>
            <a:pPr marL="180975" lvl="1" indent="-180975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 dirty="0"/>
              <a:t>Text level 1</a:t>
            </a:r>
          </a:p>
          <a:p>
            <a:pPr lvl="2"/>
            <a:r>
              <a:rPr lang="en-GB" dirty="0"/>
              <a:t>Text level 2</a:t>
            </a:r>
          </a:p>
        </p:txBody>
      </p:sp>
    </p:spTree>
    <p:extLst>
      <p:ext uri="{BB962C8B-B14F-4D97-AF65-F5344CB8AC3E}">
        <p14:creationId xmlns:p14="http://schemas.microsoft.com/office/powerpoint/2010/main" val="20251592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26B43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style 1">
    <p:bg>
      <p:bgPr>
        <a:gradFill>
          <a:gsLst>
            <a:gs pos="24000">
              <a:schemeClr val="accent1">
                <a:lumMod val="35000"/>
              </a:schemeClr>
            </a:gs>
            <a:gs pos="100000">
              <a:schemeClr val="accent1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Quote">
            <a:extLst>
              <a:ext uri="{FF2B5EF4-FFF2-40B4-BE49-F238E27FC236}">
                <a16:creationId xmlns:a16="http://schemas.microsoft.com/office/drawing/2014/main" id="{04EB49EF-74A2-4A31-99CF-80E2BAF35EC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08550" y="2313873"/>
            <a:ext cx="7524198" cy="263659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your quote here</a:t>
            </a:r>
          </a:p>
        </p:txBody>
      </p:sp>
      <p:sp>
        <p:nvSpPr>
          <p:cNvPr id="5" name="Triangle">
            <a:extLst>
              <a:ext uri="{FF2B5EF4-FFF2-40B4-BE49-F238E27FC236}">
                <a16:creationId xmlns:a16="http://schemas.microsoft.com/office/drawing/2014/main" id="{92369341-2A1C-B6BE-3FEC-A2BEC04F6A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5400000">
            <a:off x="0" y="0"/>
            <a:ext cx="3124200" cy="31242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</a:pPr>
            <a:endParaRPr lang="en-GB" sz="1200">
              <a:solidFill>
                <a:schemeClr val="tx1"/>
              </a:solidFill>
            </a:endParaRPr>
          </a:p>
        </p:txBody>
      </p:sp>
      <p:sp>
        <p:nvSpPr>
          <p:cNvPr id="9" name="Classification">
            <a:extLst>
              <a:ext uri="{FF2B5EF4-FFF2-40B4-BE49-F238E27FC236}">
                <a16:creationId xmlns:a16="http://schemas.microsoft.com/office/drawing/2014/main" id="{87AAF9A5-97ED-3121-02DE-E041C61DC0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440938" y="6488640"/>
            <a:ext cx="4672238" cy="123111"/>
          </a:xfrm>
          <a:prstGeom prst="rect">
            <a:avLst/>
          </a:prstGeom>
          <a:effectLst/>
        </p:spPr>
        <p:txBody>
          <a:bodyPr vert="horz" wrap="square" lIns="0" tIns="0" rIns="0" bIns="0" rtlCol="0" anchor="b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800">
                <a:solidFill>
                  <a:schemeClr val="bg1"/>
                </a:solidFill>
                <a:effectLst/>
              </a:rPr>
              <a:t>© Ipsos | Strictly Confidential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D37E2842-3D57-CC10-EC4F-9181EFE34C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5849681" y="6479951"/>
            <a:ext cx="492637" cy="1404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rtl="0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</a:pPr>
            <a:fld id="{42C674B8-9BBC-4FFF-A23E-570BB0655C41}" type="slidenum">
              <a:rPr lang="en-GB" sz="900" smtClean="0">
                <a:solidFill>
                  <a:schemeClr val="bg1"/>
                </a:solidFill>
              </a:rPr>
              <a:pPr algn="ctr" rtl="0">
                <a:lnSpc>
                  <a:spcPct val="110000"/>
                </a:lnSpc>
                <a:spcBef>
                  <a:spcPts val="400"/>
                </a:spcBef>
                <a:spcAft>
                  <a:spcPts val="400"/>
                </a:spcAft>
              </a:pPr>
              <a:t>‹#›</a:t>
            </a:fld>
            <a:endParaRPr lang="en-GB" sz="900">
              <a:solidFill>
                <a:schemeClr val="bg1"/>
              </a:solidFill>
            </a:endParaRPr>
          </a:p>
        </p:txBody>
      </p:sp>
      <p:pic>
        <p:nvPicPr>
          <p:cNvPr id="3" name="Ipsos Logo">
            <a:extLst>
              <a:ext uri="{FF2B5EF4-FFF2-40B4-BE49-F238E27FC236}">
                <a16:creationId xmlns:a16="http://schemas.microsoft.com/office/drawing/2014/main" id="{2B071C74-0F19-EA2F-036E-1B05F328FC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63361" y="6173519"/>
            <a:ext cx="492637" cy="44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6168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600">
          <p15:clr>
            <a:srgbClr val="F26B43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sty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6838E746-8C0D-4144-AC8E-FA9CF117C2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white">
          <a:xfrm>
            <a:off x="450000" y="811950"/>
            <a:ext cx="5407103" cy="3742438"/>
          </a:xfrm>
        </p:spPr>
        <p:txBody>
          <a:bodyPr anchor="t"/>
          <a:lstStyle>
            <a:lvl1pPr>
              <a:defRPr sz="36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 dirty="0"/>
              <a:t>Summary text background image (text can be recoloured depending on image colour)</a:t>
            </a:r>
            <a:endParaRPr lang="fr-FR" dirty="0"/>
          </a:p>
        </p:txBody>
      </p:sp>
      <p:sp>
        <p:nvSpPr>
          <p:cNvPr id="4" name="Picture Placeholder">
            <a:extLst>
              <a:ext uri="{FF2B5EF4-FFF2-40B4-BE49-F238E27FC236}">
                <a16:creationId xmlns:a16="http://schemas.microsoft.com/office/drawing/2014/main" id="{A8B69072-8F91-57EB-1C5E-B1807F8440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3733800 h 6858000"/>
              <a:gd name="connsiteX3" fmla="*/ 9067800 w 12192000"/>
              <a:gd name="connsiteY3" fmla="*/ 6858000 h 6858000"/>
              <a:gd name="connsiteX4" fmla="*/ 0 w 121920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3733800"/>
                </a:lnTo>
                <a:lnTo>
                  <a:pt x="9067800" y="6858000"/>
                </a:lnTo>
                <a:lnTo>
                  <a:pt x="0" y="6858000"/>
                </a:lnTo>
                <a:close/>
              </a:path>
            </a:pathLst>
          </a:cu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2520000" rtlCol="0" anchor="b">
            <a:noAutofit/>
          </a:bodyPr>
          <a:lstStyle>
            <a:lvl1pPr>
              <a:defRPr lang="en-GB" dirty="0"/>
            </a:lvl1pPr>
          </a:lstStyle>
          <a:p>
            <a:pPr lvl="0" algn="ctr"/>
            <a:r>
              <a:rPr lang="en-GB" dirty="0"/>
              <a:t>Click icon in centre to add image</a:t>
            </a:r>
            <a:br>
              <a:rPr lang="en-GB" dirty="0"/>
            </a:br>
            <a:r>
              <a:rPr lang="en-GB" dirty="0"/>
              <a:t>Send image to back so elements show on the page</a:t>
            </a:r>
          </a:p>
          <a:p>
            <a:pPr lvl="0" algn="ctr"/>
            <a:endParaRPr lang="en-GB" dirty="0"/>
          </a:p>
          <a:p>
            <a:pPr lvl="0" algn="ctr"/>
            <a:endParaRPr lang="en-GB" dirty="0"/>
          </a:p>
          <a:p>
            <a:pPr lvl="0" algn="ctr"/>
            <a:endParaRPr lang="en-GB" dirty="0"/>
          </a:p>
        </p:txBody>
      </p:sp>
      <p:pic>
        <p:nvPicPr>
          <p:cNvPr id="6" name="Ipsos Logo">
            <a:extLst>
              <a:ext uri="{FF2B5EF4-FFF2-40B4-BE49-F238E27FC236}">
                <a16:creationId xmlns:a16="http://schemas.microsoft.com/office/drawing/2014/main" id="{52B28BDF-4159-E6C3-47E8-C045FBADA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63361" y="6173519"/>
            <a:ext cx="492637" cy="44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678984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ull bleed 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">
            <a:extLst>
              <a:ext uri="{FF2B5EF4-FFF2-40B4-BE49-F238E27FC236}">
                <a16:creationId xmlns:a16="http://schemas.microsoft.com/office/drawing/2014/main" id="{A0EF3274-3DAF-E90F-9AC0-22CB0B6461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wdUpDiag">
            <a:fgClr>
              <a:schemeClr val="bg1">
                <a:lumMod val="95000"/>
              </a:schemeClr>
            </a:fgClr>
            <a:bgClr>
              <a:schemeClr val="bg1"/>
            </a:bgClr>
          </a:pattFill>
        </p:spPr>
        <p:txBody>
          <a:bodyPr vert="horz" lIns="0" tIns="0" rIns="0" bIns="0" rtlCol="0" anchor="ctr">
            <a:noAutofit/>
          </a:bodyPr>
          <a:lstStyle>
            <a:lvl1pPr algn="ctr">
              <a:defRPr lang="en-GB"/>
            </a:lvl1pPr>
          </a:lstStyle>
          <a:p>
            <a:pPr lvl="0"/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649233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bleed vide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dia Placeholder">
            <a:extLst>
              <a:ext uri="{FF2B5EF4-FFF2-40B4-BE49-F238E27FC236}">
                <a16:creationId xmlns:a16="http://schemas.microsoft.com/office/drawing/2014/main" id="{F33785E0-DBDC-A691-50F6-D30517E18D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wdUpDiag">
            <a:fgClr>
              <a:schemeClr val="bg1">
                <a:lumMod val="95000"/>
              </a:schemeClr>
            </a:fgClr>
            <a:bgClr>
              <a:schemeClr val="bg1"/>
            </a:bgClr>
          </a:pattFill>
        </p:spPr>
        <p:txBody>
          <a:bodyPr vert="horz" lIns="0" tIns="0" rIns="0" bIns="0" rtlCol="0" anchor="ctr">
            <a:noAutofit/>
          </a:bodyPr>
          <a:lstStyle>
            <a:lvl1pPr>
              <a:defRPr lang="en-GB"/>
            </a:lvl1pPr>
          </a:lstStyle>
          <a:p>
            <a:pPr lvl="0" algn="ctr"/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r>
              <a:rPr lang="en-GB" dirty="0"/>
              <a:t>Full bleed video layout</a:t>
            </a:r>
          </a:p>
        </p:txBody>
      </p:sp>
    </p:spTree>
    <p:extLst>
      <p:ext uri="{BB962C8B-B14F-4D97-AF65-F5344CB8AC3E}">
        <p14:creationId xmlns:p14="http://schemas.microsoft.com/office/powerpoint/2010/main" val="128308628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 descr="Header">
            <a:extLst>
              <a:ext uri="{FF2B5EF4-FFF2-40B4-BE49-F238E27FC236}">
                <a16:creationId xmlns:a16="http://schemas.microsoft.com/office/drawing/2014/main" id="{4E7DB10B-B766-4A3C-BABF-17B2D91DB2C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Placeholder">
            <a:extLst>
              <a:ext uri="{FF2B5EF4-FFF2-40B4-BE49-F238E27FC236}">
                <a16:creationId xmlns:a16="http://schemas.microsoft.com/office/drawing/2014/main" id="{1703231E-4063-4D72-A4F3-5BF19050C30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0001" y="1792800"/>
            <a:ext cx="2591650" cy="387667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400"/>
              </a:spcBef>
              <a:defRPr sz="1200">
                <a:solidFill>
                  <a:schemeClr val="tx1"/>
                </a:solidFill>
              </a:defRPr>
            </a:lvl1pPr>
            <a:lvl2pPr marL="180975" indent="-180975">
              <a:spcBef>
                <a:spcPts val="400"/>
              </a:spcBef>
              <a:buSzPct val="100000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spcBef>
                <a:spcPts val="400"/>
              </a:spcBef>
              <a:defRPr sz="12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Your text here</a:t>
            </a:r>
          </a:p>
          <a:p>
            <a:pPr marL="180975" lvl="1" indent="-180975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 dirty="0"/>
              <a:t>Text level 1</a:t>
            </a:r>
          </a:p>
          <a:p>
            <a:pPr lvl="2"/>
            <a:r>
              <a:rPr lang="en-GB" dirty="0"/>
              <a:t>Text level 2</a:t>
            </a:r>
          </a:p>
        </p:txBody>
      </p:sp>
      <p:sp>
        <p:nvSpPr>
          <p:cNvPr id="8" name="Chart / Diagram">
            <a:extLst>
              <a:ext uri="{FF2B5EF4-FFF2-40B4-BE49-F238E27FC236}">
                <a16:creationId xmlns:a16="http://schemas.microsoft.com/office/drawing/2014/main" id="{08D894DB-FF91-4B8E-8C44-72A8DC9940D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355975" y="1792800"/>
            <a:ext cx="8410071" cy="3877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Insert diagram or visual content here</a:t>
            </a:r>
          </a:p>
        </p:txBody>
      </p:sp>
      <p:sp>
        <p:nvSpPr>
          <p:cNvPr id="11" name="Base &amp; Source">
            <a:extLst>
              <a:ext uri="{FF2B5EF4-FFF2-40B4-BE49-F238E27FC236}">
                <a16:creationId xmlns:a16="http://schemas.microsoft.com/office/drawing/2014/main" id="{C52F8B06-1F56-44E1-9BCB-34E6B054907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2897" y="5823783"/>
            <a:ext cx="11277975" cy="124906"/>
          </a:xfrm>
          <a:prstGeom prst="rect">
            <a:avLst/>
          </a:prstGeom>
        </p:spPr>
        <p:txBody>
          <a:bodyPr wrap="square" lIns="0" anchor="b">
            <a:spAutoFit/>
          </a:bodyPr>
          <a:lstStyle>
            <a:lvl1pPr marL="0" indent="0" algn="r">
              <a:buNone/>
              <a:defRPr sz="800" b="0" i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33350" indent="0">
              <a:buNone/>
              <a:defRPr/>
            </a:lvl2pPr>
            <a:lvl3pPr marL="542925" indent="0">
              <a:buNone/>
              <a:defRPr/>
            </a:lvl3pPr>
            <a:lvl4pPr marL="758825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GB" dirty="0"/>
              <a:t>Base and source info (delete if not necessary)</a:t>
            </a:r>
          </a:p>
        </p:txBody>
      </p:sp>
    </p:spTree>
    <p:extLst>
      <p:ext uri="{BB962C8B-B14F-4D97-AF65-F5344CB8AC3E}">
        <p14:creationId xmlns:p14="http://schemas.microsoft.com/office/powerpoint/2010/main" val="2041393827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26" Type="http://schemas.openxmlformats.org/officeDocument/2006/relationships/slideLayout" Target="../slideLayouts/slideLayout64.xml"/><Relationship Id="rId3" Type="http://schemas.openxmlformats.org/officeDocument/2006/relationships/slideLayout" Target="../slideLayouts/slideLayout41.xml"/><Relationship Id="rId21" Type="http://schemas.openxmlformats.org/officeDocument/2006/relationships/slideLayout" Target="../slideLayouts/slideLayout59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5" Type="http://schemas.openxmlformats.org/officeDocument/2006/relationships/slideLayout" Target="../slideLayouts/slideLayout63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29" Type="http://schemas.openxmlformats.org/officeDocument/2006/relationships/image" Target="../media/image3.sv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24" Type="http://schemas.openxmlformats.org/officeDocument/2006/relationships/slideLayout" Target="../slideLayouts/slideLayout62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slideLayout" Target="../slideLayouts/slideLayout61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Relationship Id="rId2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Header">
            <a:extLst>
              <a:ext uri="{FF2B5EF4-FFF2-40B4-BE49-F238E27FC236}">
                <a16:creationId xmlns:a16="http://schemas.microsoft.com/office/drawing/2014/main" id="{451F5451-CC20-46A2-802F-F9D60C2A6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0" y="701874"/>
            <a:ext cx="11299088" cy="715669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GB" dirty="0"/>
              <a:t>Slide title room for two lines</a:t>
            </a:r>
          </a:p>
        </p:txBody>
      </p:sp>
      <p:sp>
        <p:nvSpPr>
          <p:cNvPr id="7" name="Placeholder">
            <a:extLst>
              <a:ext uri="{FF2B5EF4-FFF2-40B4-BE49-F238E27FC236}">
                <a16:creationId xmlns:a16="http://schemas.microsoft.com/office/drawing/2014/main" id="{D7CC2174-966F-44FC-375D-7BD78365CC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6002" y="1825625"/>
            <a:ext cx="11313086" cy="3843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Classification">
            <a:extLst>
              <a:ext uri="{FF2B5EF4-FFF2-40B4-BE49-F238E27FC236}">
                <a16:creationId xmlns:a16="http://schemas.microsoft.com/office/drawing/2014/main" id="{5145A4F0-7D5B-0FE6-3F2E-55FC068D8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440938" y="6488640"/>
            <a:ext cx="4672238" cy="123111"/>
          </a:xfrm>
          <a:prstGeom prst="rect">
            <a:avLst/>
          </a:prstGeom>
          <a:effectLst/>
        </p:spPr>
        <p:txBody>
          <a:bodyPr vert="horz" wrap="square" lIns="0" tIns="0" rIns="0" bIns="0" rtlCol="0" anchor="b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800" dirty="0">
                <a:solidFill>
                  <a:schemeClr val="tx1"/>
                </a:solidFill>
                <a:effectLst/>
              </a:rPr>
              <a:t>© Ipsos</a:t>
            </a:r>
            <a:r>
              <a:rPr lang="cs-CZ" sz="800" dirty="0">
                <a:solidFill>
                  <a:schemeClr val="tx1"/>
                </a:solidFill>
                <a:effectLst/>
              </a:rPr>
              <a:t> pro Díky, trenére! | Závěrečná zpráva</a:t>
            </a:r>
            <a:r>
              <a:rPr lang="en-GB" sz="800" dirty="0">
                <a:solidFill>
                  <a:schemeClr val="tx1"/>
                </a:solidFill>
                <a:effectLst/>
              </a:rPr>
              <a:t> |</a:t>
            </a:r>
            <a:r>
              <a:rPr lang="cs-CZ" sz="800" dirty="0">
                <a:solidFill>
                  <a:schemeClr val="tx1"/>
                </a:solidFill>
                <a:effectLst/>
              </a:rPr>
              <a:t> Březen 2025</a:t>
            </a:r>
            <a:endParaRPr lang="en-GB" sz="800" dirty="0">
              <a:solidFill>
                <a:schemeClr val="tx1"/>
              </a:solidFill>
              <a:effectLst/>
            </a:endParaRPr>
          </a:p>
        </p:txBody>
      </p:sp>
      <p:sp>
        <p:nvSpPr>
          <p:cNvPr id="96" name="Slide Number">
            <a:extLst>
              <a:ext uri="{FF2B5EF4-FFF2-40B4-BE49-F238E27FC236}">
                <a16:creationId xmlns:a16="http://schemas.microsoft.com/office/drawing/2014/main" id="{A19EB2BF-21C7-DA01-6AAC-8D446BDFC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5849681" y="6479951"/>
            <a:ext cx="492637" cy="1404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rtl="0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</a:pPr>
            <a:fld id="{42C674B8-9BBC-4FFF-A23E-570BB0655C41}" type="slidenum">
              <a:rPr lang="en-GB" sz="900" smtClean="0"/>
              <a:pPr algn="ctr" rtl="0">
                <a:lnSpc>
                  <a:spcPct val="110000"/>
                </a:lnSpc>
                <a:spcBef>
                  <a:spcPts val="400"/>
                </a:spcBef>
                <a:spcAft>
                  <a:spcPts val="400"/>
                </a:spcAft>
              </a:pPr>
              <a:t>‹#›</a:t>
            </a:fld>
            <a:endParaRPr lang="en-GB" sz="900" dirty="0"/>
          </a:p>
        </p:txBody>
      </p:sp>
      <p:pic>
        <p:nvPicPr>
          <p:cNvPr id="8" name="Ipsos Logo">
            <a:extLst>
              <a:ext uri="{FF2B5EF4-FFF2-40B4-BE49-F238E27FC236}">
                <a16:creationId xmlns:a16="http://schemas.microsoft.com/office/drawing/2014/main" id="{28D1BB47-AB47-9982-F311-E64B0A6B4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11263361" y="6173519"/>
            <a:ext cx="492637" cy="44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143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6" r:id="rId4"/>
    <p:sldLayoutId id="2147483667" r:id="rId5"/>
    <p:sldLayoutId id="2147483707" r:id="rId6"/>
    <p:sldLayoutId id="2147483668" r:id="rId7"/>
    <p:sldLayoutId id="2147483669" r:id="rId8"/>
    <p:sldLayoutId id="2147483670" r:id="rId9"/>
    <p:sldLayoutId id="2147483671" r:id="rId10"/>
    <p:sldLayoutId id="2147483708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8" r:id="rId27"/>
    <p:sldLayoutId id="2147483689" r:id="rId28"/>
    <p:sldLayoutId id="2147483690" r:id="rId29"/>
    <p:sldLayoutId id="2147483691" r:id="rId30"/>
    <p:sldLayoutId id="2147483692" r:id="rId31"/>
    <p:sldLayoutId id="2147483693" r:id="rId32"/>
    <p:sldLayoutId id="2147483695" r:id="rId33"/>
    <p:sldLayoutId id="2147483700" r:id="rId34"/>
    <p:sldLayoutId id="2147483709" r:id="rId35"/>
    <p:sldLayoutId id="2147483711" r:id="rId36"/>
    <p:sldLayoutId id="2147483712" r:id="rId37"/>
    <p:sldLayoutId id="2147483715" r:id="rId3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none" spc="0" baseline="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5000"/>
        </a:lnSpc>
        <a:spcBef>
          <a:spcPts val="400"/>
        </a:spcBef>
        <a:spcAft>
          <a:spcPts val="400"/>
        </a:spcAft>
        <a:buSzPct val="100000"/>
        <a:buFont typeface="Wingdings 2" panose="05020102010507070707" pitchFamily="18" charset="2"/>
        <a:buNone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171450" indent="-171450" algn="l" defTabSz="914400" rtl="0" eaLnBrk="1" latinLnBrk="0" hangingPunct="1">
        <a:lnSpc>
          <a:spcPct val="115000"/>
        </a:lnSpc>
        <a:spcBef>
          <a:spcPts val="400"/>
        </a:spcBef>
        <a:spcAft>
          <a:spcPts val="400"/>
        </a:spcAft>
        <a:buSzPct val="100000"/>
        <a:buFont typeface="Arial" panose="020B0604020202020204" pitchFamily="34" charset="0"/>
        <a:buChar char="•"/>
        <a:defRPr lang="en-GB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2925" indent="-173038" algn="l" defTabSz="914400" rtl="0" eaLnBrk="1" latinLnBrk="0" hangingPunct="1">
        <a:lnSpc>
          <a:spcPct val="115000"/>
        </a:lnSpc>
        <a:spcBef>
          <a:spcPts val="400"/>
        </a:spcBef>
        <a:spcAft>
          <a:spcPts val="400"/>
        </a:spcAft>
        <a:buFont typeface="Barlow" panose="020B0604020202020204" pitchFamily="34" charset="0"/>
        <a:buChar char="‒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87425" indent="-228600" algn="l" defTabSz="914400" rtl="0" eaLnBrk="1" latinLnBrk="0" hangingPunct="1">
        <a:lnSpc>
          <a:spcPct val="115000"/>
        </a:lnSpc>
        <a:spcBef>
          <a:spcPts val="400"/>
        </a:spcBef>
        <a:spcAft>
          <a:spcPts val="400"/>
        </a:spcAft>
        <a:buFont typeface="Barlow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033463" indent="0" algn="l" defTabSz="914400" rtl="0" eaLnBrk="1" latinLnBrk="0" hangingPunct="1">
        <a:lnSpc>
          <a:spcPct val="115000"/>
        </a:lnSpc>
        <a:spcBef>
          <a:spcPts val="400"/>
        </a:spcBef>
        <a:spcAft>
          <a:spcPts val="400"/>
        </a:spcAft>
        <a:buFont typeface="Barlow" panose="020B040602020203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Barlow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Barlow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Barlow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Barlow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5" pos="2509">
          <p15:clr>
            <a:srgbClr val="F26B43"/>
          </p15:clr>
        </p15:guide>
        <p15:guide id="26" pos="2698">
          <p15:clr>
            <a:srgbClr val="F26B43"/>
          </p15:clr>
        </p15:guide>
        <p15:guide id="30" pos="4930">
          <p15:clr>
            <a:srgbClr val="F26B43"/>
          </p15:clr>
        </p15:guide>
        <p15:guide id="31" pos="5126">
          <p15:clr>
            <a:srgbClr val="F26B43"/>
          </p15:clr>
        </p15:guide>
        <p15:guide id="39" orient="horz" pos="1139">
          <p15:clr>
            <a:srgbClr val="5ACBF0"/>
          </p15:clr>
        </p15:guide>
        <p15:guide id="41" pos="1905">
          <p15:clr>
            <a:srgbClr val="5ACBF0"/>
          </p15:clr>
        </p15:guide>
        <p15:guide id="42" pos="2109">
          <p15:clr>
            <a:srgbClr val="5ACBF0"/>
          </p15:clr>
        </p15:guide>
        <p15:guide id="43" pos="3942">
          <p15:clr>
            <a:srgbClr val="5ACBF0"/>
          </p15:clr>
        </p15:guide>
        <p15:guide id="45" pos="3741">
          <p15:clr>
            <a:srgbClr val="5ACBF0"/>
          </p15:clr>
        </p15:guide>
        <p15:guide id="46" pos="5568">
          <p15:clr>
            <a:srgbClr val="5ACBF0"/>
          </p15:clr>
        </p15:guide>
        <p15:guide id="47" pos="5770">
          <p15:clr>
            <a:srgbClr val="5ACBF0"/>
          </p15:clr>
        </p15:guide>
        <p15:guide id="53" orient="horz" pos="436">
          <p15:clr>
            <a:srgbClr val="9FCC3B"/>
          </p15:clr>
        </p15:guide>
        <p15:guide id="54" pos="279">
          <p15:clr>
            <a:srgbClr val="9FCC3B"/>
          </p15:clr>
        </p15:guide>
        <p15:guide id="55" pos="7401">
          <p15:clr>
            <a:srgbClr val="9FCC3B"/>
          </p15:clr>
        </p15:guide>
        <p15:guide id="56" orient="horz" pos="3747">
          <p15:clr>
            <a:srgbClr val="9FCC3B"/>
          </p15:clr>
        </p15:guide>
        <p15:guide id="57" orient="horz" pos="3884">
          <p15:clr>
            <a:srgbClr val="000000"/>
          </p15:clr>
        </p15:guide>
        <p15:guide id="58" orient="horz" pos="913">
          <p15:clr>
            <a:srgbClr val="C35EA4"/>
          </p15:clr>
        </p15:guide>
        <p15:guide id="59" orient="horz" pos="132">
          <p15:clr>
            <a:srgbClr val="000000"/>
          </p15:clr>
        </p15:guide>
        <p15:guide id="60" orient="horz" pos="3571">
          <p15:clr>
            <a:srgbClr val="5ACBF0"/>
          </p15:clr>
        </p15:guide>
        <p15:guide id="61" orient="horz" pos="4166">
          <p15:clr>
            <a:srgbClr val="000000"/>
          </p15:clr>
        </p15:guide>
        <p15:guide id="62" pos="140">
          <p15:clr>
            <a:srgbClr val="000000"/>
          </p15:clr>
        </p15:guide>
        <p15:guide id="63" pos="7537">
          <p15:clr>
            <a:srgbClr val="000000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Header">
            <a:extLst>
              <a:ext uri="{FF2B5EF4-FFF2-40B4-BE49-F238E27FC236}">
                <a16:creationId xmlns:a16="http://schemas.microsoft.com/office/drawing/2014/main" id="{451F5451-CC20-46A2-802F-F9D60C2A6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0" y="701874"/>
            <a:ext cx="11299088" cy="715669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GB"/>
              <a:t>Slide title room for two lines</a:t>
            </a:r>
          </a:p>
        </p:txBody>
      </p:sp>
      <p:sp>
        <p:nvSpPr>
          <p:cNvPr id="7" name="Placeholder">
            <a:extLst>
              <a:ext uri="{FF2B5EF4-FFF2-40B4-BE49-F238E27FC236}">
                <a16:creationId xmlns:a16="http://schemas.microsoft.com/office/drawing/2014/main" id="{D7CC2174-966F-44FC-375D-7BD78365CC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6002" y="1825625"/>
            <a:ext cx="11313086" cy="3843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6" name="Classification">
            <a:extLst>
              <a:ext uri="{FF2B5EF4-FFF2-40B4-BE49-F238E27FC236}">
                <a16:creationId xmlns:a16="http://schemas.microsoft.com/office/drawing/2014/main" id="{5145A4F0-7D5B-0FE6-3F2E-55FC068D8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440938" y="6488640"/>
            <a:ext cx="4672238" cy="123111"/>
          </a:xfrm>
          <a:prstGeom prst="rect">
            <a:avLst/>
          </a:prstGeom>
          <a:effectLst/>
        </p:spPr>
        <p:txBody>
          <a:bodyPr vert="horz" wrap="square" lIns="0" tIns="0" rIns="0" bIns="0" rtlCol="0" anchor="b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800" dirty="0">
                <a:solidFill>
                  <a:schemeClr val="tx1"/>
                </a:solidFill>
                <a:effectLst/>
              </a:rPr>
              <a:t>© Ipsos</a:t>
            </a:r>
            <a:r>
              <a:rPr lang="cs-CZ" sz="800" dirty="0">
                <a:solidFill>
                  <a:schemeClr val="tx1"/>
                </a:solidFill>
                <a:effectLst/>
              </a:rPr>
              <a:t> pro Díky, trenére! | Závěrečná zpráva</a:t>
            </a:r>
            <a:r>
              <a:rPr lang="en-GB" sz="800" dirty="0">
                <a:solidFill>
                  <a:schemeClr val="tx1"/>
                </a:solidFill>
                <a:effectLst/>
              </a:rPr>
              <a:t> |</a:t>
            </a:r>
            <a:r>
              <a:rPr lang="cs-CZ" sz="800" dirty="0">
                <a:solidFill>
                  <a:schemeClr val="tx1"/>
                </a:solidFill>
                <a:effectLst/>
              </a:rPr>
              <a:t> Březen 2025</a:t>
            </a:r>
            <a:endParaRPr lang="en-GB" sz="800" dirty="0">
              <a:solidFill>
                <a:schemeClr val="tx1"/>
              </a:solidFill>
              <a:effectLst/>
            </a:endParaRPr>
          </a:p>
        </p:txBody>
      </p:sp>
      <p:sp>
        <p:nvSpPr>
          <p:cNvPr id="96" name="Slide Number">
            <a:extLst>
              <a:ext uri="{FF2B5EF4-FFF2-40B4-BE49-F238E27FC236}">
                <a16:creationId xmlns:a16="http://schemas.microsoft.com/office/drawing/2014/main" id="{A19EB2BF-21C7-DA01-6AAC-8D446BDFC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5849681" y="6479951"/>
            <a:ext cx="492637" cy="1404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rtl="0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</a:pPr>
            <a:fld id="{42C674B8-9BBC-4FFF-A23E-570BB0655C41}" type="slidenum">
              <a:rPr lang="en-GB" sz="900" smtClean="0"/>
              <a:pPr algn="ctr" rtl="0">
                <a:lnSpc>
                  <a:spcPct val="110000"/>
                </a:lnSpc>
                <a:spcBef>
                  <a:spcPts val="400"/>
                </a:spcBef>
                <a:spcAft>
                  <a:spcPts val="400"/>
                </a:spcAft>
              </a:pPr>
              <a:t>‹#›</a:t>
            </a:fld>
            <a:endParaRPr lang="en-GB" sz="900"/>
          </a:p>
        </p:txBody>
      </p:sp>
      <p:pic>
        <p:nvPicPr>
          <p:cNvPr id="8" name="Ipsos Logo">
            <a:extLst>
              <a:ext uri="{FF2B5EF4-FFF2-40B4-BE49-F238E27FC236}">
                <a16:creationId xmlns:a16="http://schemas.microsoft.com/office/drawing/2014/main" id="{28D1BB47-AB47-9982-F311-E64B0A6B4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11263361" y="6173519"/>
            <a:ext cx="492637" cy="44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289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  <p:sldLayoutId id="2147483731" r:id="rId15"/>
    <p:sldLayoutId id="2147483732" r:id="rId16"/>
    <p:sldLayoutId id="2147483733" r:id="rId17"/>
    <p:sldLayoutId id="2147483734" r:id="rId18"/>
    <p:sldLayoutId id="2147483735" r:id="rId19"/>
    <p:sldLayoutId id="2147483736" r:id="rId20"/>
    <p:sldLayoutId id="2147483737" r:id="rId21"/>
    <p:sldLayoutId id="2147483738" r:id="rId22"/>
    <p:sldLayoutId id="2147483739" r:id="rId23"/>
    <p:sldLayoutId id="2147483740" r:id="rId24"/>
    <p:sldLayoutId id="2147483741" r:id="rId25"/>
    <p:sldLayoutId id="2147483742" r:id="rId2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none" spc="0" baseline="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5000"/>
        </a:lnSpc>
        <a:spcBef>
          <a:spcPts val="400"/>
        </a:spcBef>
        <a:spcAft>
          <a:spcPts val="400"/>
        </a:spcAft>
        <a:buSzPct val="100000"/>
        <a:buFont typeface="Wingdings 2" panose="05020102010507070707" pitchFamily="18" charset="2"/>
        <a:buNone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171450" indent="-171450" algn="l" defTabSz="914400" rtl="0" eaLnBrk="1" latinLnBrk="0" hangingPunct="1">
        <a:lnSpc>
          <a:spcPct val="115000"/>
        </a:lnSpc>
        <a:spcBef>
          <a:spcPts val="400"/>
        </a:spcBef>
        <a:spcAft>
          <a:spcPts val="400"/>
        </a:spcAft>
        <a:buSzPct val="100000"/>
        <a:buFont typeface="Arial" panose="020B0604020202020204" pitchFamily="34" charset="0"/>
        <a:buChar char="•"/>
        <a:defRPr lang="en-GB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2925" indent="-173038" algn="l" defTabSz="914400" rtl="0" eaLnBrk="1" latinLnBrk="0" hangingPunct="1">
        <a:lnSpc>
          <a:spcPct val="115000"/>
        </a:lnSpc>
        <a:spcBef>
          <a:spcPts val="400"/>
        </a:spcBef>
        <a:spcAft>
          <a:spcPts val="400"/>
        </a:spcAft>
        <a:buFont typeface="Barlow" panose="020B0604020202020204" pitchFamily="34" charset="0"/>
        <a:buChar char="‒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87425" indent="-228600" algn="l" defTabSz="914400" rtl="0" eaLnBrk="1" latinLnBrk="0" hangingPunct="1">
        <a:lnSpc>
          <a:spcPct val="115000"/>
        </a:lnSpc>
        <a:spcBef>
          <a:spcPts val="400"/>
        </a:spcBef>
        <a:spcAft>
          <a:spcPts val="400"/>
        </a:spcAft>
        <a:buFont typeface="Barlow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033463" indent="0" algn="l" defTabSz="914400" rtl="0" eaLnBrk="1" latinLnBrk="0" hangingPunct="1">
        <a:lnSpc>
          <a:spcPct val="115000"/>
        </a:lnSpc>
        <a:spcBef>
          <a:spcPts val="400"/>
        </a:spcBef>
        <a:spcAft>
          <a:spcPts val="400"/>
        </a:spcAft>
        <a:buFont typeface="Barlow" panose="020B040602020203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Barlow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Barlow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Barlow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Barlow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5" pos="2509">
          <p15:clr>
            <a:srgbClr val="F26B43"/>
          </p15:clr>
        </p15:guide>
        <p15:guide id="26" pos="2698">
          <p15:clr>
            <a:srgbClr val="F26B43"/>
          </p15:clr>
        </p15:guide>
        <p15:guide id="30" pos="4930">
          <p15:clr>
            <a:srgbClr val="F26B43"/>
          </p15:clr>
        </p15:guide>
        <p15:guide id="31" pos="5126">
          <p15:clr>
            <a:srgbClr val="F26B43"/>
          </p15:clr>
        </p15:guide>
        <p15:guide id="39" orient="horz" pos="1139">
          <p15:clr>
            <a:srgbClr val="5ACBF0"/>
          </p15:clr>
        </p15:guide>
        <p15:guide id="41" pos="1905">
          <p15:clr>
            <a:srgbClr val="5ACBF0"/>
          </p15:clr>
        </p15:guide>
        <p15:guide id="42" pos="2109">
          <p15:clr>
            <a:srgbClr val="5ACBF0"/>
          </p15:clr>
        </p15:guide>
        <p15:guide id="43" pos="3942">
          <p15:clr>
            <a:srgbClr val="5ACBF0"/>
          </p15:clr>
        </p15:guide>
        <p15:guide id="45" pos="3741">
          <p15:clr>
            <a:srgbClr val="5ACBF0"/>
          </p15:clr>
        </p15:guide>
        <p15:guide id="46" pos="5568">
          <p15:clr>
            <a:srgbClr val="5ACBF0"/>
          </p15:clr>
        </p15:guide>
        <p15:guide id="47" pos="5770">
          <p15:clr>
            <a:srgbClr val="5ACBF0"/>
          </p15:clr>
        </p15:guide>
        <p15:guide id="53" orient="horz" pos="436">
          <p15:clr>
            <a:srgbClr val="9FCC3B"/>
          </p15:clr>
        </p15:guide>
        <p15:guide id="54" pos="279">
          <p15:clr>
            <a:srgbClr val="9FCC3B"/>
          </p15:clr>
        </p15:guide>
        <p15:guide id="55" pos="7401">
          <p15:clr>
            <a:srgbClr val="9FCC3B"/>
          </p15:clr>
        </p15:guide>
        <p15:guide id="56" orient="horz" pos="3747">
          <p15:clr>
            <a:srgbClr val="9FCC3B"/>
          </p15:clr>
        </p15:guide>
        <p15:guide id="57" orient="horz" pos="3884">
          <p15:clr>
            <a:srgbClr val="000000"/>
          </p15:clr>
        </p15:guide>
        <p15:guide id="58" orient="horz" pos="913">
          <p15:clr>
            <a:srgbClr val="C35EA4"/>
          </p15:clr>
        </p15:guide>
        <p15:guide id="59" orient="horz" pos="132">
          <p15:clr>
            <a:srgbClr val="000000"/>
          </p15:clr>
        </p15:guide>
        <p15:guide id="60" orient="horz" pos="3571">
          <p15:clr>
            <a:srgbClr val="5ACBF0"/>
          </p15:clr>
        </p15:guide>
        <p15:guide id="61" orient="horz" pos="4166">
          <p15:clr>
            <a:srgbClr val="000000"/>
          </p15:clr>
        </p15:guide>
        <p15:guide id="62" pos="140">
          <p15:clr>
            <a:srgbClr val="000000"/>
          </p15:clr>
        </p15:guide>
        <p15:guide id="63" pos="7537">
          <p15:clr>
            <a:srgbClr val="00000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5.xml"/><Relationship Id="rId3" Type="http://schemas.openxmlformats.org/officeDocument/2006/relationships/chart" Target="../charts/chart20.xml"/><Relationship Id="rId7" Type="http://schemas.openxmlformats.org/officeDocument/2006/relationships/chart" Target="../charts/chart2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23.xml"/><Relationship Id="rId5" Type="http://schemas.openxmlformats.org/officeDocument/2006/relationships/chart" Target="../charts/chart22.xml"/><Relationship Id="rId4" Type="http://schemas.openxmlformats.org/officeDocument/2006/relationships/chart" Target="../charts/chart2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jpeg"/><Relationship Id="rId18" Type="http://schemas.openxmlformats.org/officeDocument/2006/relationships/image" Target="../media/image24.svg"/><Relationship Id="rId26" Type="http://schemas.openxmlformats.org/officeDocument/2006/relationships/image" Target="../media/image27.jpeg"/><Relationship Id="rId3" Type="http://schemas.openxmlformats.org/officeDocument/2006/relationships/image" Target="../media/image13.jpeg"/><Relationship Id="rId21" Type="http://schemas.openxmlformats.org/officeDocument/2006/relationships/image" Target="../media/image25.png"/><Relationship Id="rId7" Type="http://schemas.openxmlformats.org/officeDocument/2006/relationships/image" Target="../media/image16.jpeg"/><Relationship Id="rId12" Type="http://schemas.openxmlformats.org/officeDocument/2006/relationships/image" Target="../media/image21.jpeg"/><Relationship Id="rId17" Type="http://schemas.openxmlformats.org/officeDocument/2006/relationships/image" Target="../media/image23.png"/><Relationship Id="rId25" Type="http://schemas.openxmlformats.org/officeDocument/2006/relationships/hyperlink" Target="mailto:michal.straka@ipsos.com" TargetMode="External"/><Relationship Id="rId2" Type="http://schemas.openxmlformats.org/officeDocument/2006/relationships/image" Target="../media/image12.jpeg"/><Relationship Id="rId16" Type="http://schemas.openxmlformats.org/officeDocument/2006/relationships/hyperlink" Target="https://cz.linkedin.com/company/ipsos-czech-republic" TargetMode="External"/><Relationship Id="rId20" Type="http://schemas.openxmlformats.org/officeDocument/2006/relationships/hyperlink" Target="https://www.youtube.com/channel/UCXpa9PcTPqoOCijWS7LzXzQ" TargetMode="Externa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5.svg"/><Relationship Id="rId11" Type="http://schemas.openxmlformats.org/officeDocument/2006/relationships/image" Target="../media/image20.png"/><Relationship Id="rId24" Type="http://schemas.openxmlformats.org/officeDocument/2006/relationships/hyperlink" Target="mailto:petra.ludvikova@ipsos.com" TargetMode="External"/><Relationship Id="rId5" Type="http://schemas.openxmlformats.org/officeDocument/2006/relationships/image" Target="../media/image14.png"/><Relationship Id="rId15" Type="http://schemas.openxmlformats.org/officeDocument/2006/relationships/hyperlink" Target="http://www.ipsos.com/" TargetMode="External"/><Relationship Id="rId23" Type="http://schemas.openxmlformats.org/officeDocument/2006/relationships/hyperlink" Target="https://www.instagram.com/ipsos.cz/?locale=en_US%2Cen_GB%2Cen_US%2Cen_GB&amp;hl=am-et" TargetMode="External"/><Relationship Id="rId10" Type="http://schemas.openxmlformats.org/officeDocument/2006/relationships/image" Target="../media/image19.png"/><Relationship Id="rId19" Type="http://schemas.openxmlformats.org/officeDocument/2006/relationships/hyperlink" Target="https://www.facebook.com/ipsosczechrepublic/" TargetMode="External"/><Relationship Id="rId4" Type="http://schemas.openxmlformats.org/officeDocument/2006/relationships/hyperlink" Target="mailto:jan.polak@ipsos.com" TargetMode="External"/><Relationship Id="rId9" Type="http://schemas.openxmlformats.org/officeDocument/2006/relationships/image" Target="../media/image18.jpeg"/><Relationship Id="rId14" Type="http://schemas.openxmlformats.org/officeDocument/2006/relationships/hyperlink" Target="http://www.ipsos.cz/" TargetMode="External"/><Relationship Id="rId22" Type="http://schemas.openxmlformats.org/officeDocument/2006/relationships/image" Target="../media/image2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Placeholder" descr="Children doing yoga">
            <a:extLst>
              <a:ext uri="{FF2B5EF4-FFF2-40B4-BE49-F238E27FC236}">
                <a16:creationId xmlns:a16="http://schemas.microsoft.com/office/drawing/2014/main" id="{5B1BA421-DA71-EBE3-CB85-1F852BD3B4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22418" y="0"/>
            <a:ext cx="10287000" cy="6870700"/>
          </a:xfrm>
          <a:custGeom>
            <a:avLst/>
            <a:gdLst>
              <a:gd name="connsiteX0" fmla="*/ 6858000 w 10287001"/>
              <a:gd name="connsiteY0" fmla="*/ 0 h 6858000"/>
              <a:gd name="connsiteX1" fmla="*/ 10287001 w 10287001"/>
              <a:gd name="connsiteY1" fmla="*/ 0 h 6858000"/>
              <a:gd name="connsiteX2" fmla="*/ 10287001 w 10287001"/>
              <a:gd name="connsiteY2" fmla="*/ 3467099 h 6858000"/>
              <a:gd name="connsiteX3" fmla="*/ 6896100 w 10287001"/>
              <a:gd name="connsiteY3" fmla="*/ 6858000 h 6858000"/>
              <a:gd name="connsiteX4" fmla="*/ 0 w 10287001"/>
              <a:gd name="connsiteY4" fmla="*/ 6858000 h 6858000"/>
              <a:gd name="connsiteX0" fmla="*/ 6858000 w 10287001"/>
              <a:gd name="connsiteY0" fmla="*/ 0 h 6858000"/>
              <a:gd name="connsiteX1" fmla="*/ 10287001 w 10287001"/>
              <a:gd name="connsiteY1" fmla="*/ 0 h 6858000"/>
              <a:gd name="connsiteX2" fmla="*/ 10287001 w 10287001"/>
              <a:gd name="connsiteY2" fmla="*/ 3467099 h 6858000"/>
              <a:gd name="connsiteX3" fmla="*/ 8636000 w 10287001"/>
              <a:gd name="connsiteY3" fmla="*/ 5080000 h 6858000"/>
              <a:gd name="connsiteX4" fmla="*/ 6896100 w 10287001"/>
              <a:gd name="connsiteY4" fmla="*/ 6858000 h 6858000"/>
              <a:gd name="connsiteX5" fmla="*/ 0 w 10287001"/>
              <a:gd name="connsiteY5" fmla="*/ 6858000 h 6858000"/>
              <a:gd name="connsiteX6" fmla="*/ 6858000 w 10287001"/>
              <a:gd name="connsiteY6" fmla="*/ 0 h 6858000"/>
              <a:gd name="connsiteX0" fmla="*/ 6858000 w 10287001"/>
              <a:gd name="connsiteY0" fmla="*/ 0 h 6870700"/>
              <a:gd name="connsiteX1" fmla="*/ 10287001 w 10287001"/>
              <a:gd name="connsiteY1" fmla="*/ 0 h 6870700"/>
              <a:gd name="connsiteX2" fmla="*/ 10287001 w 10287001"/>
              <a:gd name="connsiteY2" fmla="*/ 3467099 h 6870700"/>
              <a:gd name="connsiteX3" fmla="*/ 10274300 w 10287001"/>
              <a:gd name="connsiteY3" fmla="*/ 6870700 h 6870700"/>
              <a:gd name="connsiteX4" fmla="*/ 6896100 w 10287001"/>
              <a:gd name="connsiteY4" fmla="*/ 6858000 h 6870700"/>
              <a:gd name="connsiteX5" fmla="*/ 0 w 10287001"/>
              <a:gd name="connsiteY5" fmla="*/ 6858000 h 6870700"/>
              <a:gd name="connsiteX6" fmla="*/ 6858000 w 10287001"/>
              <a:gd name="connsiteY6" fmla="*/ 0 h 6870700"/>
              <a:gd name="connsiteX0" fmla="*/ 6858000 w 10300263"/>
              <a:gd name="connsiteY0" fmla="*/ 0 h 6870700"/>
              <a:gd name="connsiteX1" fmla="*/ 10287001 w 10300263"/>
              <a:gd name="connsiteY1" fmla="*/ 0 h 6870700"/>
              <a:gd name="connsiteX2" fmla="*/ 10287001 w 10300263"/>
              <a:gd name="connsiteY2" fmla="*/ 3467099 h 6870700"/>
              <a:gd name="connsiteX3" fmla="*/ 10299700 w 10300263"/>
              <a:gd name="connsiteY3" fmla="*/ 6870700 h 6870700"/>
              <a:gd name="connsiteX4" fmla="*/ 6896100 w 10300263"/>
              <a:gd name="connsiteY4" fmla="*/ 6858000 h 6870700"/>
              <a:gd name="connsiteX5" fmla="*/ 0 w 10300263"/>
              <a:gd name="connsiteY5" fmla="*/ 6858000 h 6870700"/>
              <a:gd name="connsiteX6" fmla="*/ 6858000 w 10300263"/>
              <a:gd name="connsiteY6" fmla="*/ 0 h 687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300263" h="6870700">
                <a:moveTo>
                  <a:pt x="6858000" y="0"/>
                </a:moveTo>
                <a:lnTo>
                  <a:pt x="10287001" y="0"/>
                </a:lnTo>
                <a:lnTo>
                  <a:pt x="10287001" y="3467099"/>
                </a:lnTo>
                <a:cubicBezTo>
                  <a:pt x="10282767" y="4601633"/>
                  <a:pt x="10303934" y="5736166"/>
                  <a:pt x="10299700" y="6870700"/>
                </a:cubicBezTo>
                <a:lnTo>
                  <a:pt x="6896100" y="6858000"/>
                </a:lnTo>
                <a:lnTo>
                  <a:pt x="0" y="6858000"/>
                </a:lnTo>
                <a:lnTo>
                  <a:pt x="6858000" y="0"/>
                </a:lnTo>
                <a:close/>
              </a:path>
            </a:pathLst>
          </a:cu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</p:pic>
      <p:sp>
        <p:nvSpPr>
          <p:cNvPr id="23" name="Title">
            <a:extLst>
              <a:ext uri="{FF2B5EF4-FFF2-40B4-BE49-F238E27FC236}">
                <a16:creationId xmlns:a16="http://schemas.microsoft.com/office/drawing/2014/main" id="{EFA1D4D8-C51C-F52B-DCC3-519C0007F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1349375"/>
            <a:ext cx="5571836" cy="715963"/>
          </a:xfrm>
        </p:spPr>
        <p:txBody>
          <a:bodyPr/>
          <a:lstStyle/>
          <a:p>
            <a:r>
              <a:rPr lang="cs-CZ" dirty="0"/>
              <a:t>Díky, trenére!</a:t>
            </a:r>
            <a:endParaRPr lang="en-GB" dirty="0"/>
          </a:p>
        </p:txBody>
      </p:sp>
      <p:sp>
        <p:nvSpPr>
          <p:cNvPr id="5" name="Date">
            <a:extLst>
              <a:ext uri="{FF2B5EF4-FFF2-40B4-BE49-F238E27FC236}">
                <a16:creationId xmlns:a16="http://schemas.microsoft.com/office/drawing/2014/main" id="{7E118B33-82AA-A11C-A6B9-4D122D5A37DF}"/>
              </a:ext>
            </a:extLst>
          </p:cNvPr>
          <p:cNvSpPr txBox="1"/>
          <p:nvPr/>
        </p:nvSpPr>
        <p:spPr>
          <a:xfrm>
            <a:off x="430556" y="4740609"/>
            <a:ext cx="223644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1600" dirty="0"/>
              <a:t>Březen 2025</a:t>
            </a:r>
            <a:endParaRPr lang="en-GB" sz="1600" dirty="0"/>
          </a:p>
        </p:txBody>
      </p:sp>
      <p:sp>
        <p:nvSpPr>
          <p:cNvPr id="7" name="Parallelogram 1">
            <a:extLst>
              <a:ext uri="{FF2B5EF4-FFF2-40B4-BE49-F238E27FC236}">
                <a16:creationId xmlns:a16="http://schemas.microsoft.com/office/drawing/2014/main" id="{A6BD1784-F3A1-1046-21F9-8FEFED56E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8900000">
            <a:off x="6194786" y="431596"/>
            <a:ext cx="3313714" cy="849494"/>
          </a:xfrm>
          <a:custGeom>
            <a:avLst/>
            <a:gdLst>
              <a:gd name="connsiteX0" fmla="*/ 2464220 w 3313714"/>
              <a:gd name="connsiteY0" fmla="*/ 0 h 849494"/>
              <a:gd name="connsiteX1" fmla="*/ 3313714 w 3313714"/>
              <a:gd name="connsiteY1" fmla="*/ 849494 h 849494"/>
              <a:gd name="connsiteX2" fmla="*/ 849494 w 3313714"/>
              <a:gd name="connsiteY2" fmla="*/ 849494 h 849494"/>
              <a:gd name="connsiteX3" fmla="*/ 0 w 3313714"/>
              <a:gd name="connsiteY3" fmla="*/ 0 h 849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13714" h="849494">
                <a:moveTo>
                  <a:pt x="2464220" y="0"/>
                </a:moveTo>
                <a:lnTo>
                  <a:pt x="3313714" y="849494"/>
                </a:lnTo>
                <a:lnTo>
                  <a:pt x="849494" y="849494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110000"/>
              </a:lnSpc>
            </a:pPr>
            <a:endParaRPr lang="en-GB" sz="1400" dirty="0" err="1">
              <a:solidFill>
                <a:schemeClr val="tx1"/>
              </a:solidFill>
            </a:endParaRPr>
          </a:p>
        </p:txBody>
      </p:sp>
      <p:pic>
        <p:nvPicPr>
          <p:cNvPr id="3" name="Ipsos Logo">
            <a:extLst>
              <a:ext uri="{FF2B5EF4-FFF2-40B4-BE49-F238E27FC236}">
                <a16:creationId xmlns:a16="http://schemas.microsoft.com/office/drawing/2014/main" id="{E3E49B5C-8C5C-9741-C4E1-43E1615930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63361" y="6173519"/>
            <a:ext cx="492637" cy="446920"/>
          </a:xfrm>
          <a:prstGeom prst="rect">
            <a:avLst/>
          </a:prstGeom>
        </p:spPr>
      </p:pic>
      <p:sp>
        <p:nvSpPr>
          <p:cNvPr id="4" name="Subtitle">
            <a:extLst>
              <a:ext uri="{FF2B5EF4-FFF2-40B4-BE49-F238E27FC236}">
                <a16:creationId xmlns:a16="http://schemas.microsoft.com/office/drawing/2014/main" id="{46C8C5CA-A32F-6A61-3A5E-1D36C30596DE}"/>
              </a:ext>
            </a:extLst>
          </p:cNvPr>
          <p:cNvSpPr txBox="1">
            <a:spLocks/>
          </p:cNvSpPr>
          <p:nvPr/>
        </p:nvSpPr>
        <p:spPr>
          <a:xfrm>
            <a:off x="430556" y="2065339"/>
            <a:ext cx="3851275" cy="186658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Wingdings 2" panose="05020102010507070707" pitchFamily="18" charset="2"/>
              <a:buNone/>
              <a:defRPr sz="20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None/>
              <a:defRPr lang="en-GB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73038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2860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3463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40602020203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>
                <a:solidFill>
                  <a:schemeClr val="tx1"/>
                </a:solidFill>
              </a:rPr>
              <a:t>Vnímání obezity dětí trenéry &amp;</a:t>
            </a:r>
            <a:br>
              <a:rPr lang="cs-CZ" dirty="0">
                <a:solidFill>
                  <a:schemeClr val="tx1"/>
                </a:solidFill>
              </a:rPr>
            </a:br>
            <a:r>
              <a:rPr lang="cs-CZ" dirty="0">
                <a:solidFill>
                  <a:schemeClr val="tx1"/>
                </a:solidFill>
              </a:rPr>
              <a:t>Životní styl dnešních dětí</a:t>
            </a:r>
          </a:p>
          <a:p>
            <a:endParaRPr lang="cs-CZ" dirty="0">
              <a:solidFill>
                <a:schemeClr val="tx1"/>
              </a:solidFill>
            </a:endParaRPr>
          </a:p>
        </p:txBody>
      </p:sp>
      <p:pic>
        <p:nvPicPr>
          <p:cNvPr id="6" name="Picture 5" descr="A colorful logo with letters&#10;&#10;AI-generated content may be incorrect.">
            <a:extLst>
              <a:ext uri="{FF2B5EF4-FFF2-40B4-BE49-F238E27FC236}">
                <a16:creationId xmlns:a16="http://schemas.microsoft.com/office/drawing/2014/main" id="{BCA56068-6A9C-F8BA-E908-1C1438E3B21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2913" y="5298577"/>
            <a:ext cx="1634778" cy="649639"/>
          </a:xfrm>
          <a:prstGeom prst="rect">
            <a:avLst/>
          </a:prstGeom>
        </p:spPr>
      </p:pic>
      <p:sp>
        <p:nvSpPr>
          <p:cNvPr id="8" name="Subtitle">
            <a:extLst>
              <a:ext uri="{FF2B5EF4-FFF2-40B4-BE49-F238E27FC236}">
                <a16:creationId xmlns:a16="http://schemas.microsoft.com/office/drawing/2014/main" id="{0B5FC8C9-5326-FDE0-C986-35D2396F3EBF}"/>
              </a:ext>
            </a:extLst>
          </p:cNvPr>
          <p:cNvSpPr txBox="1">
            <a:spLocks/>
          </p:cNvSpPr>
          <p:nvPr/>
        </p:nvSpPr>
        <p:spPr>
          <a:xfrm>
            <a:off x="431800" y="4376092"/>
            <a:ext cx="3851275" cy="39365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Wingdings 2" panose="05020102010507070707" pitchFamily="18" charset="2"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None/>
              <a:defRPr lang="en-GB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73038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2860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3463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40602020203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Tisková konference</a:t>
            </a:r>
            <a:endParaRPr lang="en-GB" dirty="0"/>
          </a:p>
        </p:txBody>
      </p:sp>
      <p:sp>
        <p:nvSpPr>
          <p:cNvPr id="13" name="Parallelogram 2">
            <a:extLst>
              <a:ext uri="{FF2B5EF4-FFF2-40B4-BE49-F238E27FC236}">
                <a16:creationId xmlns:a16="http://schemas.microsoft.com/office/drawing/2014/main" id="{58293512-68D0-247F-C3E7-AF4E516839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8100000">
            <a:off x="7962936" y="5614108"/>
            <a:ext cx="3313714" cy="849494"/>
          </a:xfrm>
          <a:custGeom>
            <a:avLst/>
            <a:gdLst>
              <a:gd name="connsiteX0" fmla="*/ 2464220 w 3313714"/>
              <a:gd name="connsiteY0" fmla="*/ 0 h 849494"/>
              <a:gd name="connsiteX1" fmla="*/ 3313714 w 3313714"/>
              <a:gd name="connsiteY1" fmla="*/ 849494 h 849494"/>
              <a:gd name="connsiteX2" fmla="*/ 849494 w 3313714"/>
              <a:gd name="connsiteY2" fmla="*/ 849494 h 849494"/>
              <a:gd name="connsiteX3" fmla="*/ 0 w 3313714"/>
              <a:gd name="connsiteY3" fmla="*/ 0 h 849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13714" h="849494">
                <a:moveTo>
                  <a:pt x="2464220" y="0"/>
                </a:moveTo>
                <a:lnTo>
                  <a:pt x="3313714" y="849494"/>
                </a:lnTo>
                <a:lnTo>
                  <a:pt x="849494" y="84949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110000"/>
              </a:lnSpc>
            </a:pPr>
            <a:endParaRPr lang="en-GB" sz="14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7247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7ADAC-B838-2DE2-272C-53E64E2307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s Box 1">
            <a:extLst>
              <a:ext uri="{FF2B5EF4-FFF2-40B4-BE49-F238E27FC236}">
                <a16:creationId xmlns:a16="http://schemas.microsoft.com/office/drawing/2014/main" id="{69FAC840-6292-1616-BEF8-386F540C7D3A}"/>
              </a:ext>
            </a:extLst>
          </p:cNvPr>
          <p:cNvSpPr>
            <a:spLocks noGrp="1"/>
          </p:cNvSpPr>
          <p:nvPr>
            <p:ph idx="1"/>
          </p:nvPr>
        </p:nvSpPr>
        <p:spPr>
          <a:xfrm rot="5400000">
            <a:off x="1412082" y="848519"/>
            <a:ext cx="1620838" cy="3540128"/>
          </a:xfrm>
          <a:prstGeom prst="snip1Rect">
            <a:avLst>
              <a:gd name="adj" fmla="val 18524"/>
            </a:avLst>
          </a:prstGeom>
          <a:solidFill>
            <a:srgbClr val="E7EB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44000" tIns="72000" rIns="72000" bIns="288000" rtlCol="0" anchor="t"/>
          <a:lstStyle/>
          <a:p>
            <a:r>
              <a:rPr lang="cs-CZ" sz="4800" b="1" dirty="0"/>
              <a:t>1</a:t>
            </a:r>
          </a:p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Téma výzkumu a metodologie</a:t>
            </a:r>
            <a:endParaRPr kumimoji="0" lang="en-GB" sz="18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Contents Box 1">
            <a:extLst>
              <a:ext uri="{FF2B5EF4-FFF2-40B4-BE49-F238E27FC236}">
                <a16:creationId xmlns:a16="http://schemas.microsoft.com/office/drawing/2014/main" id="{8AD18973-59A8-3627-F89A-D96A50416C4B}"/>
              </a:ext>
            </a:extLst>
          </p:cNvPr>
          <p:cNvSpPr txBox="1">
            <a:spLocks/>
          </p:cNvSpPr>
          <p:nvPr/>
        </p:nvSpPr>
        <p:spPr>
          <a:xfrm rot="5400000">
            <a:off x="5253831" y="846931"/>
            <a:ext cx="1620838" cy="3543300"/>
          </a:xfrm>
          <a:prstGeom prst="snip1Rect">
            <a:avLst>
              <a:gd name="adj" fmla="val 18524"/>
            </a:avLst>
          </a:prstGeom>
          <a:solidFill>
            <a:srgbClr val="E7EBF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44000" tIns="72000" rIns="72000" bIns="288000" rtlCol="0" anchor="t">
            <a:noAutofit/>
          </a:bodyPr>
          <a:lstStyle>
            <a:lvl1pPr marL="0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Wingdings 2" panose="05020102010507070707" pitchFamily="18" charset="2"/>
              <a:buNone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975" indent="-180975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Char char="•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73038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2860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•"/>
              <a:defRPr sz="1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033463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406020202030204" pitchFamily="34" charset="0"/>
              <a:buNone/>
              <a:defRPr sz="1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ClrTx/>
              <a:buSzPct val="100000"/>
              <a:buFont typeface="Wingdings 2" panose="05020102010507070707" pitchFamily="18" charset="2"/>
              <a:buNone/>
              <a:tabLst/>
              <a:defRPr/>
            </a:pPr>
            <a:r>
              <a:rPr kumimoji="0" lang="cs-CZ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arlow"/>
                <a:ea typeface="+mn-ea"/>
                <a:cs typeface="+mn-cs"/>
              </a:rPr>
              <a:t>2 </a:t>
            </a:r>
            <a:endParaRPr kumimoji="0" lang="en-GB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Barlow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arlow"/>
                <a:ea typeface="+mn-ea"/>
                <a:cs typeface="Arial" panose="020B0604020202020204" pitchFamily="34" charset="0"/>
              </a:rPr>
              <a:t>Vnímání obezity dětí trenéry</a:t>
            </a:r>
          </a:p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Barlow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Contents Box 1">
            <a:extLst>
              <a:ext uri="{FF2B5EF4-FFF2-40B4-BE49-F238E27FC236}">
                <a16:creationId xmlns:a16="http://schemas.microsoft.com/office/drawing/2014/main" id="{DB7BF9E5-856B-B21C-D2F5-1B99BC67E87A}"/>
              </a:ext>
            </a:extLst>
          </p:cNvPr>
          <p:cNvSpPr txBox="1">
            <a:spLocks/>
          </p:cNvSpPr>
          <p:nvPr/>
        </p:nvSpPr>
        <p:spPr>
          <a:xfrm rot="5400000">
            <a:off x="3325944" y="3735431"/>
            <a:ext cx="1620838" cy="2246226"/>
          </a:xfrm>
          <a:prstGeom prst="snip1Rect">
            <a:avLst>
              <a:gd name="adj" fmla="val 18524"/>
            </a:avLst>
          </a:prstGeom>
          <a:solidFill>
            <a:srgbClr val="E7EBF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44000" tIns="72000" rIns="72000" bIns="288000" rtlCol="0" anchor="t">
            <a:noAutofit/>
          </a:bodyPr>
          <a:lstStyle>
            <a:lvl1pPr marL="0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Wingdings 2" panose="05020102010507070707" pitchFamily="18" charset="2"/>
              <a:buNone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975" indent="-180975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Char char="•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73038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2860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•"/>
              <a:defRPr sz="1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033463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406020202030204" pitchFamily="34" charset="0"/>
              <a:buNone/>
              <a:defRPr sz="1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ClrTx/>
              <a:buSzPct val="100000"/>
              <a:buFont typeface="Wingdings 2" panose="05020102010507070707" pitchFamily="18" charset="2"/>
              <a:buNone/>
              <a:tabLst/>
              <a:defRPr/>
            </a:pPr>
            <a:r>
              <a:rPr kumimoji="0" lang="cs-CZ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arlow"/>
                <a:ea typeface="+mn-ea"/>
                <a:cs typeface="+mn-cs"/>
              </a:rPr>
              <a:t>5</a:t>
            </a:r>
            <a:endParaRPr kumimoji="0" lang="en-GB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Barlow"/>
              <a:ea typeface="+mn-ea"/>
              <a:cs typeface="+mn-cs"/>
            </a:endParaRPr>
          </a:p>
          <a:p>
            <a:pPr defTabSz="121917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Tx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arlow"/>
                <a:ea typeface="+mn-ea"/>
                <a:cs typeface="Arial" panose="020B0604020202020204" pitchFamily="34" charset="0"/>
              </a:rPr>
              <a:t>Identifikace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Barlow"/>
              <a:ea typeface="+mn-ea"/>
              <a:cs typeface="Arial" panose="020B0604020202020204" pitchFamily="34" charset="0"/>
            </a:endParaRPr>
          </a:p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Barlow"/>
              <a:ea typeface="+mn-ea"/>
              <a:cs typeface="Arial" panose="020B0604020202020204" pitchFamily="34" charset="0"/>
            </a:endParaRPr>
          </a:p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Barlow"/>
              <a:ea typeface="+mn-ea"/>
              <a:cs typeface="Arial" panose="020B0604020202020204" pitchFamily="34" charset="0"/>
            </a:endParaRPr>
          </a:p>
        </p:txBody>
      </p:sp>
      <p:sp>
        <p:nvSpPr>
          <p:cNvPr id="36" name="Contents Box 1">
            <a:extLst>
              <a:ext uri="{FF2B5EF4-FFF2-40B4-BE49-F238E27FC236}">
                <a16:creationId xmlns:a16="http://schemas.microsoft.com/office/drawing/2014/main" id="{83367652-B498-7447-44AE-EF7C22189DFC}"/>
              </a:ext>
            </a:extLst>
          </p:cNvPr>
          <p:cNvSpPr txBox="1">
            <a:spLocks/>
          </p:cNvSpPr>
          <p:nvPr/>
        </p:nvSpPr>
        <p:spPr>
          <a:xfrm rot="5400000">
            <a:off x="8016521" y="1938692"/>
            <a:ext cx="3860803" cy="3599748"/>
          </a:xfrm>
          <a:prstGeom prst="snip1Rect">
            <a:avLst>
              <a:gd name="adj" fmla="val 9466"/>
            </a:avLst>
          </a:prstGeom>
          <a:solidFill>
            <a:srgbClr val="E7EBF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44000" tIns="72000" rIns="72000" bIns="288000" rtlCol="0" anchor="t">
            <a:noAutofit/>
          </a:bodyPr>
          <a:lstStyle>
            <a:lvl1pPr marL="0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Wingdings 2" panose="05020102010507070707" pitchFamily="18" charset="2"/>
              <a:buNone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975" indent="-180975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Char char="•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73038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2860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•"/>
              <a:defRPr sz="1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033463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406020202030204" pitchFamily="34" charset="0"/>
              <a:buNone/>
              <a:defRPr sz="1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ClrTx/>
              <a:buSzPct val="100000"/>
              <a:buFont typeface="Wingdings 2" panose="05020102010507070707" pitchFamily="18" charset="2"/>
              <a:buNone/>
              <a:tabLst/>
              <a:defRPr/>
            </a:pPr>
            <a:r>
              <a:rPr kumimoji="0" lang="cs-CZ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arlow"/>
                <a:ea typeface="+mn-ea"/>
                <a:cs typeface="+mn-cs"/>
              </a:rPr>
              <a:t>3</a:t>
            </a:r>
            <a:endParaRPr kumimoji="0" lang="en-GB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Barlow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arlow"/>
                <a:ea typeface="+mn-ea"/>
                <a:cs typeface="Arial" panose="020B0604020202020204" pitchFamily="34" charset="0"/>
              </a:rPr>
              <a:t>Životní styl dnešních dětí</a:t>
            </a:r>
            <a:endParaRPr lang="cs-CZ" sz="1800" dirty="0">
              <a:latin typeface="Barlow"/>
              <a:cs typeface="Arial" panose="020B0604020202020204" pitchFamily="34" charset="0"/>
            </a:endParaRPr>
          </a:p>
          <a:p>
            <a:pPr marL="285750" marR="0" lvl="0" indent="-252000" algn="l" defTabSz="1219170" rtl="0" eaLnBrk="1" fontAlgn="auto" latinLnBrk="0" hangingPunct="1">
              <a:lnSpc>
                <a:spcPct val="2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cs-CZ" sz="1600" dirty="0">
                <a:latin typeface="Barlow"/>
                <a:cs typeface="Arial" panose="020B0604020202020204" pitchFamily="34" charset="0"/>
              </a:rPr>
              <a:t>Vztah dětí k jídlu</a:t>
            </a:r>
            <a:endParaRPr kumimoji="0" lang="cs-CZ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Barlow"/>
              <a:ea typeface="+mn-ea"/>
              <a:cs typeface="Arial" panose="020B0604020202020204" pitchFamily="34" charset="0"/>
            </a:endParaRPr>
          </a:p>
          <a:p>
            <a:pPr marL="285750" marR="0" lvl="0" indent="-252000" algn="l" defTabSz="1219170" rtl="0" eaLnBrk="1" fontAlgn="auto" latinLnBrk="0" hangingPunct="1">
              <a:lnSpc>
                <a:spcPct val="2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cs-CZ" sz="1600" dirty="0">
                <a:latin typeface="Barlow"/>
                <a:cs typeface="Arial" panose="020B0604020202020204" pitchFamily="34" charset="0"/>
              </a:rPr>
              <a:t>Vztah dětí k pohybu</a:t>
            </a:r>
            <a:endParaRPr kumimoji="0" lang="cs-CZ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Barlow"/>
              <a:ea typeface="+mn-ea"/>
              <a:cs typeface="Arial" panose="020B0604020202020204" pitchFamily="34" charset="0"/>
            </a:endParaRPr>
          </a:p>
          <a:p>
            <a:pPr marL="285750" marR="0" lvl="0" indent="-252000" algn="l" defTabSz="1219170" rtl="0" eaLnBrk="1" fontAlgn="auto" latinLnBrk="0" hangingPunct="1">
              <a:lnSpc>
                <a:spcPct val="2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cs-CZ" sz="1600" dirty="0">
                <a:latin typeface="Barlow"/>
                <a:cs typeface="Arial" panose="020B0604020202020204" pitchFamily="34" charset="0"/>
              </a:rPr>
              <a:t>Spánek dětí</a:t>
            </a:r>
            <a:endParaRPr kumimoji="0" lang="cs-CZ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Barlow"/>
              <a:ea typeface="+mn-ea"/>
              <a:cs typeface="Arial" panose="020B0604020202020204" pitchFamily="34" charset="0"/>
            </a:endParaRPr>
          </a:p>
          <a:p>
            <a:pPr marL="285750" marR="0" lvl="0" indent="-252000" algn="l" defTabSz="1219170" rtl="0" eaLnBrk="1" fontAlgn="auto" latinLnBrk="0" hangingPunct="1">
              <a:lnSpc>
                <a:spcPct val="2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arlow"/>
                <a:ea typeface="+mn-ea"/>
                <a:cs typeface="Arial" panose="020B0604020202020204" pitchFamily="34" charset="0"/>
              </a:rPr>
              <a:t>Doplňující otázky</a:t>
            </a:r>
          </a:p>
          <a:p>
            <a:pPr marL="285750" marR="0" lvl="0" indent="-285750" algn="l" defTabSz="121917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Barlow"/>
              <a:ea typeface="+mn-ea"/>
              <a:cs typeface="Arial" panose="020B0604020202020204" pitchFamily="34" charset="0"/>
            </a:endParaRPr>
          </a:p>
        </p:txBody>
      </p:sp>
      <p:sp>
        <p:nvSpPr>
          <p:cNvPr id="37" name="Nadpis 4">
            <a:extLst>
              <a:ext uri="{FF2B5EF4-FFF2-40B4-BE49-F238E27FC236}">
                <a16:creationId xmlns:a16="http://schemas.microsoft.com/office/drawing/2014/main" id="{384F770D-53E0-E168-F61A-606CCFAD8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0" y="701874"/>
            <a:ext cx="11299088" cy="715669"/>
          </a:xfrm>
        </p:spPr>
        <p:txBody>
          <a:bodyPr/>
          <a:lstStyle/>
          <a:p>
            <a:r>
              <a:rPr kumimoji="0" lang="cs-CZ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j-ea"/>
                <a:cs typeface="+mj-cs"/>
              </a:rPr>
              <a:t>Obsah</a:t>
            </a:r>
            <a:endParaRPr lang="cs-CZ" dirty="0"/>
          </a:p>
        </p:txBody>
      </p:sp>
      <p:sp>
        <p:nvSpPr>
          <p:cNvPr id="38" name="Contents Triangle 1">
            <a:extLst>
              <a:ext uri="{FF2B5EF4-FFF2-40B4-BE49-F238E27FC236}">
                <a16:creationId xmlns:a16="http://schemas.microsoft.com/office/drawing/2014/main" id="{9D67F0E9-72B2-EDC1-3CD0-A31B82C4B5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454483" y="1803679"/>
            <a:ext cx="308401" cy="317367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39" name="Contents Triangle 2">
            <a:extLst>
              <a:ext uri="{FF2B5EF4-FFF2-40B4-BE49-F238E27FC236}">
                <a16:creationId xmlns:a16="http://schemas.microsoft.com/office/drawing/2014/main" id="{BC344564-2A76-C4BD-3C10-CDA9D23DA8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4301109" y="1803679"/>
            <a:ext cx="308401" cy="317367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40" name="Contents Triangle 3">
            <a:extLst>
              <a:ext uri="{FF2B5EF4-FFF2-40B4-BE49-F238E27FC236}">
                <a16:creationId xmlns:a16="http://schemas.microsoft.com/office/drawing/2014/main" id="{5A01FE34-E246-CD76-9805-3F0E390685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8151532" y="1803679"/>
            <a:ext cx="308401" cy="317367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42" name="Contents Triangle 6">
            <a:extLst>
              <a:ext uri="{FF2B5EF4-FFF2-40B4-BE49-F238E27FC236}">
                <a16:creationId xmlns:a16="http://schemas.microsoft.com/office/drawing/2014/main" id="{16AF36D6-7399-7483-74F2-B23257442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3022627" y="4043641"/>
            <a:ext cx="308401" cy="317367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2" name="Contents Triangle 2">
            <a:extLst>
              <a:ext uri="{FF2B5EF4-FFF2-40B4-BE49-F238E27FC236}">
                <a16:creationId xmlns:a16="http://schemas.microsoft.com/office/drawing/2014/main" id="{669AE042-214D-E4F5-AE56-EC9D48C87B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8150356" y="3236327"/>
            <a:ext cx="227467" cy="23408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3" name="Contents Triangle 2">
            <a:extLst>
              <a:ext uri="{FF2B5EF4-FFF2-40B4-BE49-F238E27FC236}">
                <a16:creationId xmlns:a16="http://schemas.microsoft.com/office/drawing/2014/main" id="{BDDEC197-F315-F734-1E22-C466D99ED8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8150356" y="3812348"/>
            <a:ext cx="227467" cy="23408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4" name="Contents Triangle 2">
            <a:extLst>
              <a:ext uri="{FF2B5EF4-FFF2-40B4-BE49-F238E27FC236}">
                <a16:creationId xmlns:a16="http://schemas.microsoft.com/office/drawing/2014/main" id="{388D4EB4-1248-5B14-C300-33927E6CA5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8150356" y="4369319"/>
            <a:ext cx="227467" cy="234080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5" name="Contents Box 1">
            <a:extLst>
              <a:ext uri="{FF2B5EF4-FFF2-40B4-BE49-F238E27FC236}">
                <a16:creationId xmlns:a16="http://schemas.microsoft.com/office/drawing/2014/main" id="{BF2B2A09-51CA-5D50-3C6E-31EC370A9A29}"/>
              </a:ext>
            </a:extLst>
          </p:cNvPr>
          <p:cNvSpPr txBox="1">
            <a:spLocks/>
          </p:cNvSpPr>
          <p:nvPr/>
        </p:nvSpPr>
        <p:spPr>
          <a:xfrm rot="5400000">
            <a:off x="761960" y="3735431"/>
            <a:ext cx="1620838" cy="2246226"/>
          </a:xfrm>
          <a:prstGeom prst="snip1Rect">
            <a:avLst>
              <a:gd name="adj" fmla="val 18524"/>
            </a:avLst>
          </a:prstGeom>
          <a:solidFill>
            <a:srgbClr val="E7EBF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44000" tIns="72000" rIns="72000" bIns="288000" rtlCol="0" anchor="t">
            <a:noAutofit/>
          </a:bodyPr>
          <a:lstStyle>
            <a:lvl1pPr marL="0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Wingdings 2" panose="05020102010507070707" pitchFamily="18" charset="2"/>
              <a:buNone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975" indent="-180975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Char char="•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73038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2860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•"/>
              <a:defRPr sz="1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033463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406020202030204" pitchFamily="34" charset="0"/>
              <a:buNone/>
              <a:defRPr sz="1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ClrTx/>
              <a:buSzPct val="100000"/>
              <a:buFont typeface="Wingdings 2" panose="05020102010507070707" pitchFamily="18" charset="2"/>
              <a:buNone/>
              <a:tabLst/>
              <a:defRPr/>
            </a:pPr>
            <a:r>
              <a:rPr lang="cs-CZ" sz="4800" b="1" dirty="0">
                <a:latin typeface="Barlow"/>
              </a:rPr>
              <a:t>4</a:t>
            </a:r>
            <a:endParaRPr kumimoji="0" lang="en-GB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Barlow"/>
              <a:ea typeface="+mn-ea"/>
              <a:cs typeface="+mn-cs"/>
            </a:endParaRPr>
          </a:p>
          <a:p>
            <a:pPr defTabSz="121917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Tx/>
              <a:defRPr/>
            </a:pPr>
            <a:r>
              <a:rPr lang="cs-CZ" sz="1800" dirty="0">
                <a:latin typeface="Barlow"/>
                <a:cs typeface="Arial" panose="020B0604020202020204" pitchFamily="34" charset="0"/>
              </a:rPr>
              <a:t>Závěry</a:t>
            </a:r>
            <a:endParaRPr kumimoji="0" lang="cs-CZ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Barlow"/>
              <a:ea typeface="+mn-ea"/>
              <a:cs typeface="Arial" panose="020B0604020202020204" pitchFamily="34" charset="0"/>
            </a:endParaRPr>
          </a:p>
          <a:p>
            <a:pPr defTabSz="121917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Tx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Barlow"/>
              <a:ea typeface="+mn-ea"/>
              <a:cs typeface="Arial" panose="020B0604020202020204" pitchFamily="34" charset="0"/>
            </a:endParaRPr>
          </a:p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Barlow"/>
              <a:ea typeface="+mn-ea"/>
              <a:cs typeface="Arial" panose="020B0604020202020204" pitchFamily="34" charset="0"/>
            </a:endParaRPr>
          </a:p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Barlow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Contents Triangle 6">
            <a:extLst>
              <a:ext uri="{FF2B5EF4-FFF2-40B4-BE49-F238E27FC236}">
                <a16:creationId xmlns:a16="http://schemas.microsoft.com/office/drawing/2014/main" id="{6BD1F602-25BA-A9B8-8359-0487E36E02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454600" y="4043641"/>
            <a:ext cx="308401" cy="317367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7" name="Contents Triangle 2">
            <a:extLst>
              <a:ext uri="{FF2B5EF4-FFF2-40B4-BE49-F238E27FC236}">
                <a16:creationId xmlns:a16="http://schemas.microsoft.com/office/drawing/2014/main" id="{DE01518E-86EC-C092-DB00-4AF524319C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8150356" y="4931765"/>
            <a:ext cx="227467" cy="23408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D3FE7E37-BC49-CDDA-027D-DC3B4E64A5A1}"/>
              </a:ext>
            </a:extLst>
          </p:cNvPr>
          <p:cNvSpPr txBox="1"/>
          <p:nvPr/>
        </p:nvSpPr>
        <p:spPr>
          <a:xfrm>
            <a:off x="5133975" y="2116562"/>
            <a:ext cx="2695574" cy="512337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cs-CZ" sz="2000" b="1" dirty="0"/>
              <a:t>Shrnutí výzkumu</a:t>
            </a:r>
            <a:endParaRPr lang="en-US" sz="2000" b="1" dirty="0"/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5D21E34D-3A5E-1BD6-2D93-3CE56BC3FE23}"/>
              </a:ext>
            </a:extLst>
          </p:cNvPr>
          <p:cNvSpPr txBox="1"/>
          <p:nvPr/>
        </p:nvSpPr>
        <p:spPr>
          <a:xfrm>
            <a:off x="8982075" y="2116562"/>
            <a:ext cx="2746238" cy="512337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cs-CZ" sz="2000" b="1" dirty="0"/>
              <a:t>Shrnutí výzkumu</a:t>
            </a:r>
            <a:endParaRPr lang="en-US" sz="2000" b="1" dirty="0"/>
          </a:p>
        </p:txBody>
      </p:sp>
      <p:sp>
        <p:nvSpPr>
          <p:cNvPr id="10" name="Contents Box 1">
            <a:extLst>
              <a:ext uri="{FF2B5EF4-FFF2-40B4-BE49-F238E27FC236}">
                <a16:creationId xmlns:a16="http://schemas.microsoft.com/office/drawing/2014/main" id="{3A48122E-A3CE-2542-E661-BB9AA33FB7C3}"/>
              </a:ext>
            </a:extLst>
          </p:cNvPr>
          <p:cNvSpPr txBox="1">
            <a:spLocks/>
          </p:cNvSpPr>
          <p:nvPr/>
        </p:nvSpPr>
        <p:spPr>
          <a:xfrm rot="5400000">
            <a:off x="5892843" y="3735431"/>
            <a:ext cx="1620838" cy="2246225"/>
          </a:xfrm>
          <a:prstGeom prst="snip1Rect">
            <a:avLst>
              <a:gd name="adj" fmla="val 18524"/>
            </a:avLst>
          </a:prstGeom>
          <a:solidFill>
            <a:srgbClr val="E7EBF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44000" tIns="72000" rIns="72000" bIns="288000" rtlCol="0" anchor="t">
            <a:noAutofit/>
          </a:bodyPr>
          <a:lstStyle>
            <a:lvl1pPr marL="0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Wingdings 2" panose="05020102010507070707" pitchFamily="18" charset="2"/>
              <a:buNone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975" indent="-180975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Char char="•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73038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2860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•"/>
              <a:defRPr sz="1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033463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406020202030204" pitchFamily="34" charset="0"/>
              <a:buNone/>
              <a:defRPr sz="1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ClrTx/>
              <a:buSzPct val="100000"/>
              <a:buFont typeface="Wingdings 2" panose="05020102010507070707" pitchFamily="18" charset="2"/>
              <a:buNone/>
              <a:tabLst/>
              <a:defRPr/>
            </a:pPr>
            <a:r>
              <a:rPr lang="cs-CZ" sz="4800" b="1" dirty="0">
                <a:latin typeface="Barlow"/>
              </a:rPr>
              <a:t>6</a:t>
            </a:r>
            <a:endParaRPr kumimoji="0" lang="en-GB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Barlow"/>
              <a:ea typeface="+mn-ea"/>
              <a:cs typeface="+mn-cs"/>
            </a:endParaRPr>
          </a:p>
          <a:p>
            <a:pPr defTabSz="121917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Tx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arlow"/>
                <a:ea typeface="+mn-ea"/>
                <a:cs typeface="Arial" panose="020B0604020202020204" pitchFamily="34" charset="0"/>
              </a:rPr>
              <a:t>Kontakty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Barlow"/>
              <a:ea typeface="+mn-ea"/>
              <a:cs typeface="Arial" panose="020B0604020202020204" pitchFamily="34" charset="0"/>
            </a:endParaRPr>
          </a:p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Barlow"/>
              <a:ea typeface="+mn-ea"/>
              <a:cs typeface="Arial" panose="020B0604020202020204" pitchFamily="34" charset="0"/>
            </a:endParaRPr>
          </a:p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Barlow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Contents Triangle 6">
            <a:extLst>
              <a:ext uri="{FF2B5EF4-FFF2-40B4-BE49-F238E27FC236}">
                <a16:creationId xmlns:a16="http://schemas.microsoft.com/office/drawing/2014/main" id="{879B8010-4F2A-A0CC-DA0E-DE7505B65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587259" y="4043641"/>
            <a:ext cx="308401" cy="317367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7151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D60600-61DD-FD5D-8061-D21171DCB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0334A484-7B7E-66FF-2DF0-9432E3613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Téma výzkumu </a:t>
            </a:r>
            <a:br>
              <a:rPr lang="cs-CZ" dirty="0"/>
            </a:br>
            <a:r>
              <a:rPr lang="cs-CZ" dirty="0"/>
              <a:t>a metodologie</a:t>
            </a:r>
            <a:endParaRPr lang="en-GB" dirty="0"/>
          </a:p>
        </p:txBody>
      </p:sp>
      <p:sp>
        <p:nvSpPr>
          <p:cNvPr id="10" name="Parallelogram">
            <a:extLst>
              <a:ext uri="{FF2B5EF4-FFF2-40B4-BE49-F238E27FC236}">
                <a16:creationId xmlns:a16="http://schemas.microsoft.com/office/drawing/2014/main" id="{81CF8A9F-9FB9-4119-1DAA-2C436FBEFA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8100000">
            <a:off x="8522171" y="5570679"/>
            <a:ext cx="3313714" cy="849494"/>
          </a:xfrm>
          <a:custGeom>
            <a:avLst/>
            <a:gdLst>
              <a:gd name="connsiteX0" fmla="*/ 2464220 w 3313714"/>
              <a:gd name="connsiteY0" fmla="*/ 0 h 849494"/>
              <a:gd name="connsiteX1" fmla="*/ 3313714 w 3313714"/>
              <a:gd name="connsiteY1" fmla="*/ 849494 h 849494"/>
              <a:gd name="connsiteX2" fmla="*/ 849494 w 3313714"/>
              <a:gd name="connsiteY2" fmla="*/ 849494 h 849494"/>
              <a:gd name="connsiteX3" fmla="*/ 0 w 3313714"/>
              <a:gd name="connsiteY3" fmla="*/ 0 h 849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13714" h="849494">
                <a:moveTo>
                  <a:pt x="2464220" y="0"/>
                </a:moveTo>
                <a:lnTo>
                  <a:pt x="3313714" y="849494"/>
                </a:lnTo>
                <a:lnTo>
                  <a:pt x="849494" y="849494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2" name="Chapter Number">
            <a:extLst>
              <a:ext uri="{FF2B5EF4-FFF2-40B4-BE49-F238E27FC236}">
                <a16:creationId xmlns:a16="http://schemas.microsoft.com/office/drawing/2014/main" id="{745F3C38-EF38-F9BA-5642-69992AF274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9148762" y="1032463"/>
            <a:ext cx="2600325" cy="18208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 2" panose="05020102010507070707" pitchFamily="18" charset="2"/>
              <a:buNone/>
              <a:defRPr sz="117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71450" indent="-17145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Char char="•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73038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2860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3463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40602020203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01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0666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816FFC-078A-6B30-A676-5D74D7A00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 descr="Header">
            <a:extLst>
              <a:ext uri="{FF2B5EF4-FFF2-40B4-BE49-F238E27FC236}">
                <a16:creationId xmlns:a16="http://schemas.microsoft.com/office/drawing/2014/main" id="{12EC2491-B92B-AB76-2284-C55F48DFF3A1}"/>
              </a:ext>
            </a:extLst>
          </p:cNvPr>
          <p:cNvSpPr txBox="1">
            <a:spLocks/>
          </p:cNvSpPr>
          <p:nvPr/>
        </p:nvSpPr>
        <p:spPr>
          <a:xfrm>
            <a:off x="1043650" y="1523977"/>
            <a:ext cx="1938530" cy="2160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none" spc="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  <a:ea typeface="+mj-ea"/>
                <a:cs typeface="+mj-cs"/>
              </a:rPr>
              <a:t>Téma výzkumu</a:t>
            </a:r>
            <a:endParaRPr kumimoji="0" lang="en-AU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rlow"/>
              <a:ea typeface="+mj-ea"/>
              <a:cs typeface="+mj-cs"/>
            </a:endParaRPr>
          </a:p>
        </p:txBody>
      </p:sp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6477DA59-A3F2-28E3-DC76-FF66008F7FFF}"/>
              </a:ext>
            </a:extLst>
          </p:cNvPr>
          <p:cNvCxnSpPr>
            <a:cxnSpLocks/>
          </p:cNvCxnSpPr>
          <p:nvPr/>
        </p:nvCxnSpPr>
        <p:spPr>
          <a:xfrm>
            <a:off x="444470" y="1886713"/>
            <a:ext cx="5494368" cy="12283"/>
          </a:xfrm>
          <a:prstGeom prst="line">
            <a:avLst/>
          </a:prstGeom>
          <a:ln w="127000">
            <a:solidFill>
              <a:schemeClr val="accent1">
                <a:alpha val="49554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" descr="Header">
            <a:extLst>
              <a:ext uri="{FF2B5EF4-FFF2-40B4-BE49-F238E27FC236}">
                <a16:creationId xmlns:a16="http://schemas.microsoft.com/office/drawing/2014/main" id="{E99E6BE6-A85E-8775-4FC5-765FF2AB90E2}"/>
              </a:ext>
            </a:extLst>
          </p:cNvPr>
          <p:cNvSpPr txBox="1">
            <a:spLocks/>
          </p:cNvSpPr>
          <p:nvPr/>
        </p:nvSpPr>
        <p:spPr>
          <a:xfrm>
            <a:off x="6902269" y="1523978"/>
            <a:ext cx="2939619" cy="242883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none" spc="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  <a:ea typeface="+mj-ea"/>
                <a:cs typeface="+mj-cs"/>
              </a:rPr>
              <a:t>Cílová skupina</a:t>
            </a:r>
            <a:endParaRPr kumimoji="0" lang="en-AU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rlow"/>
              <a:ea typeface="+mj-ea"/>
              <a:cs typeface="+mj-cs"/>
            </a:endParaRPr>
          </a:p>
        </p:txBody>
      </p: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96552FEE-B982-0E22-77A0-33E4F96DCF6A}"/>
              </a:ext>
            </a:extLst>
          </p:cNvPr>
          <p:cNvCxnSpPr>
            <a:cxnSpLocks/>
          </p:cNvCxnSpPr>
          <p:nvPr/>
        </p:nvCxnSpPr>
        <p:spPr>
          <a:xfrm>
            <a:off x="6257925" y="1886713"/>
            <a:ext cx="2581275" cy="0"/>
          </a:xfrm>
          <a:prstGeom prst="line">
            <a:avLst/>
          </a:prstGeom>
          <a:ln w="127000">
            <a:solidFill>
              <a:schemeClr val="accent2">
                <a:alpha val="49554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" descr="Header">
            <a:extLst>
              <a:ext uri="{FF2B5EF4-FFF2-40B4-BE49-F238E27FC236}">
                <a16:creationId xmlns:a16="http://schemas.microsoft.com/office/drawing/2014/main" id="{E5586322-175C-31D3-D9EA-3818AEC375DC}"/>
              </a:ext>
            </a:extLst>
          </p:cNvPr>
          <p:cNvSpPr txBox="1">
            <a:spLocks/>
          </p:cNvSpPr>
          <p:nvPr/>
        </p:nvSpPr>
        <p:spPr>
          <a:xfrm>
            <a:off x="9759356" y="1523979"/>
            <a:ext cx="2707738" cy="2160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none" spc="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  <a:ea typeface="+mj-ea"/>
                <a:cs typeface="+mj-cs"/>
              </a:rPr>
              <a:t>Metodologie</a:t>
            </a:r>
            <a:endParaRPr kumimoji="0" lang="en-AU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rlow"/>
              <a:ea typeface="+mj-ea"/>
              <a:cs typeface="+mj-cs"/>
            </a:endParaRPr>
          </a:p>
        </p:txBody>
      </p:sp>
      <p:cxnSp>
        <p:nvCxnSpPr>
          <p:cNvPr id="12" name="Přímá spojnice 11">
            <a:extLst>
              <a:ext uri="{FF2B5EF4-FFF2-40B4-BE49-F238E27FC236}">
                <a16:creationId xmlns:a16="http://schemas.microsoft.com/office/drawing/2014/main" id="{9F3F3F9F-29D9-A35E-3A14-EA6109CEDC32}"/>
              </a:ext>
            </a:extLst>
          </p:cNvPr>
          <p:cNvCxnSpPr>
            <a:cxnSpLocks/>
          </p:cNvCxnSpPr>
          <p:nvPr/>
        </p:nvCxnSpPr>
        <p:spPr>
          <a:xfrm>
            <a:off x="9167813" y="1886713"/>
            <a:ext cx="2581275" cy="0"/>
          </a:xfrm>
          <a:prstGeom prst="line">
            <a:avLst/>
          </a:prstGeom>
          <a:ln w="127000">
            <a:solidFill>
              <a:schemeClr val="accent3">
                <a:alpha val="49554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B5F63701-A2DF-707F-1FFE-D874EA7FD716}"/>
              </a:ext>
            </a:extLst>
          </p:cNvPr>
          <p:cNvSpPr txBox="1"/>
          <p:nvPr/>
        </p:nvSpPr>
        <p:spPr>
          <a:xfrm>
            <a:off x="6275664" y="2094727"/>
            <a:ext cx="2563536" cy="1695733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Wingdings 2" panose="05020102010507070707" pitchFamily="18" charset="2"/>
              <a:buNone/>
              <a:defRPr sz="1200" b="0"/>
            </a:lvl1pPr>
            <a:lvl2pPr marL="180975" lvl="1" indent="-180975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Char char="•"/>
              <a:defRPr lang="en-GB" sz="1200" dirty="0"/>
            </a:lvl2pPr>
            <a:lvl3pPr marL="542925" lvl="2" indent="-173038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‒"/>
              <a:defRPr sz="1200"/>
            </a:lvl3pPr>
            <a:lvl4pPr marL="987425" indent="-22860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•"/>
              <a:defRPr sz="1200">
                <a:solidFill>
                  <a:schemeClr val="bg2"/>
                </a:solidFill>
              </a:defRPr>
            </a:lvl4pPr>
            <a:lvl5pPr marL="1033463" indent="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406020202030204" pitchFamily="34" charset="0"/>
              <a:buNone/>
              <a:defRPr sz="1200">
                <a:solidFill>
                  <a:schemeClr val="bg2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</a:lvl9pPr>
          </a:lstStyle>
          <a:p>
            <a:pPr marR="0" lvl="0" algn="l" defTabSz="914400" rtl="0" eaLnBrk="1" fontAlgn="auto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ClrTx/>
              <a:buSzPct val="100000"/>
              <a:tabLst/>
              <a:defRPr/>
            </a:pPr>
            <a:r>
              <a:rPr kumimoji="0" lang="cs-CZ" sz="140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N=</a:t>
            </a:r>
            <a:r>
              <a:rPr lang="cs-CZ" sz="1400" dirty="0">
                <a:solidFill>
                  <a:srgbClr val="000000"/>
                </a:solidFill>
              </a:rPr>
              <a:t>73</a:t>
            </a:r>
            <a:endParaRPr kumimoji="0" lang="cs-CZ" sz="1400" i="0" u="none" strike="noStrike" kern="1200" cap="none" spc="0" normalizeH="0" baseline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40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Trenéři, kteří vedou pohybově zaměřené kroužky pro děti nebo děti </a:t>
            </a:r>
            <a:r>
              <a:rPr lang="cs-CZ" sz="1400" dirty="0">
                <a:solidFill>
                  <a:srgbClr val="000000"/>
                </a:solidFill>
              </a:rPr>
              <a:t>trénují</a:t>
            </a:r>
            <a:br>
              <a:rPr lang="cs-CZ" sz="1400" dirty="0">
                <a:solidFill>
                  <a:srgbClr val="000000"/>
                </a:solidFill>
              </a:rPr>
            </a:br>
            <a:r>
              <a:rPr kumimoji="0" lang="cs-CZ" sz="140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ve sportovních klubech</a:t>
            </a:r>
          </a:p>
          <a:p>
            <a:pPr marR="0" lvl="0" algn="l" defTabSz="914400" rtl="0" eaLnBrk="1" fontAlgn="auto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ClrTx/>
              <a:buSzPct val="100000"/>
              <a:tabLst/>
              <a:defRPr/>
            </a:pPr>
            <a:endParaRPr kumimoji="0" lang="en-A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28" name="Group 18">
            <a:extLst>
              <a:ext uri="{FF2B5EF4-FFF2-40B4-BE49-F238E27FC236}">
                <a16:creationId xmlns:a16="http://schemas.microsoft.com/office/drawing/2014/main" id="{E00C785F-8531-B0E4-2CE1-29EB14B6D37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07516" y="1466996"/>
            <a:ext cx="431346" cy="432000"/>
            <a:chOff x="3615" y="533"/>
            <a:chExt cx="657" cy="658"/>
          </a:xfrm>
          <a:noFill/>
        </p:grpSpPr>
        <p:sp>
          <p:nvSpPr>
            <p:cNvPr id="29" name="Freeform 22">
              <a:extLst>
                <a:ext uri="{FF2B5EF4-FFF2-40B4-BE49-F238E27FC236}">
                  <a16:creationId xmlns:a16="http://schemas.microsoft.com/office/drawing/2014/main" id="{54FF1AA6-95EE-D764-CC68-571A7B40CA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5" y="562"/>
              <a:ext cx="628" cy="629"/>
            </a:xfrm>
            <a:custGeom>
              <a:avLst/>
              <a:gdLst>
                <a:gd name="T0" fmla="*/ 625 w 650"/>
                <a:gd name="T1" fmla="*/ 198 h 650"/>
                <a:gd name="T2" fmla="*/ 650 w 650"/>
                <a:gd name="T3" fmla="*/ 325 h 650"/>
                <a:gd name="T4" fmla="*/ 625 w 650"/>
                <a:gd name="T5" fmla="*/ 451 h 650"/>
                <a:gd name="T6" fmla="*/ 555 w 650"/>
                <a:gd name="T7" fmla="*/ 555 h 650"/>
                <a:gd name="T8" fmla="*/ 452 w 650"/>
                <a:gd name="T9" fmla="*/ 624 h 650"/>
                <a:gd name="T10" fmla="*/ 325 w 650"/>
                <a:gd name="T11" fmla="*/ 650 h 650"/>
                <a:gd name="T12" fmla="*/ 199 w 650"/>
                <a:gd name="T13" fmla="*/ 624 h 650"/>
                <a:gd name="T14" fmla="*/ 95 w 650"/>
                <a:gd name="T15" fmla="*/ 555 h 650"/>
                <a:gd name="T16" fmla="*/ 26 w 650"/>
                <a:gd name="T17" fmla="*/ 451 h 650"/>
                <a:gd name="T18" fmla="*/ 0 w 650"/>
                <a:gd name="T19" fmla="*/ 325 h 650"/>
                <a:gd name="T20" fmla="*/ 26 w 650"/>
                <a:gd name="T21" fmla="*/ 198 h 650"/>
                <a:gd name="T22" fmla="*/ 95 w 650"/>
                <a:gd name="T23" fmla="*/ 95 h 650"/>
                <a:gd name="T24" fmla="*/ 199 w 650"/>
                <a:gd name="T25" fmla="*/ 25 h 650"/>
                <a:gd name="T26" fmla="*/ 325 w 650"/>
                <a:gd name="T27" fmla="*/ 0 h 650"/>
                <a:gd name="T28" fmla="*/ 452 w 650"/>
                <a:gd name="T29" fmla="*/ 25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50" h="650">
                  <a:moveTo>
                    <a:pt x="625" y="198"/>
                  </a:moveTo>
                  <a:cubicBezTo>
                    <a:pt x="641" y="237"/>
                    <a:pt x="650" y="280"/>
                    <a:pt x="650" y="325"/>
                  </a:cubicBezTo>
                  <a:cubicBezTo>
                    <a:pt x="650" y="370"/>
                    <a:pt x="641" y="412"/>
                    <a:pt x="625" y="451"/>
                  </a:cubicBezTo>
                  <a:cubicBezTo>
                    <a:pt x="608" y="490"/>
                    <a:pt x="585" y="525"/>
                    <a:pt x="555" y="555"/>
                  </a:cubicBezTo>
                  <a:cubicBezTo>
                    <a:pt x="526" y="584"/>
                    <a:pt x="491" y="608"/>
                    <a:pt x="452" y="624"/>
                  </a:cubicBezTo>
                  <a:cubicBezTo>
                    <a:pt x="413" y="641"/>
                    <a:pt x="370" y="650"/>
                    <a:pt x="325" y="650"/>
                  </a:cubicBezTo>
                  <a:cubicBezTo>
                    <a:pt x="280" y="650"/>
                    <a:pt x="238" y="641"/>
                    <a:pt x="199" y="624"/>
                  </a:cubicBezTo>
                  <a:cubicBezTo>
                    <a:pt x="160" y="608"/>
                    <a:pt x="125" y="584"/>
                    <a:pt x="95" y="555"/>
                  </a:cubicBezTo>
                  <a:cubicBezTo>
                    <a:pt x="66" y="525"/>
                    <a:pt x="42" y="490"/>
                    <a:pt x="26" y="451"/>
                  </a:cubicBezTo>
                  <a:cubicBezTo>
                    <a:pt x="9" y="412"/>
                    <a:pt x="0" y="370"/>
                    <a:pt x="0" y="325"/>
                  </a:cubicBezTo>
                  <a:cubicBezTo>
                    <a:pt x="0" y="280"/>
                    <a:pt x="9" y="237"/>
                    <a:pt x="26" y="198"/>
                  </a:cubicBezTo>
                  <a:cubicBezTo>
                    <a:pt x="42" y="159"/>
                    <a:pt x="66" y="124"/>
                    <a:pt x="95" y="95"/>
                  </a:cubicBezTo>
                  <a:cubicBezTo>
                    <a:pt x="125" y="65"/>
                    <a:pt x="160" y="42"/>
                    <a:pt x="199" y="25"/>
                  </a:cubicBezTo>
                  <a:cubicBezTo>
                    <a:pt x="238" y="9"/>
                    <a:pt x="280" y="0"/>
                    <a:pt x="325" y="0"/>
                  </a:cubicBezTo>
                  <a:cubicBezTo>
                    <a:pt x="370" y="0"/>
                    <a:pt x="413" y="9"/>
                    <a:pt x="452" y="25"/>
                  </a:cubicBezTo>
                </a:path>
              </a:pathLst>
            </a:custGeom>
            <a:grpFill/>
            <a:ln>
              <a:solidFill>
                <a:schemeClr val="accent1"/>
              </a:solidFill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Barlow"/>
                <a:ea typeface="+mn-ea"/>
                <a:cs typeface="+mn-cs"/>
              </a:endParaRPr>
            </a:p>
          </p:txBody>
        </p:sp>
        <p:sp>
          <p:nvSpPr>
            <p:cNvPr id="30" name="Line 19">
              <a:extLst>
                <a:ext uri="{FF2B5EF4-FFF2-40B4-BE49-F238E27FC236}">
                  <a16:creationId xmlns:a16="http://schemas.microsoft.com/office/drawing/2014/main" id="{F5C1BBE1-7C46-A582-EE15-ED961AC6057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29" y="733"/>
              <a:ext cx="143" cy="144"/>
            </a:xfrm>
            <a:prstGeom prst="line">
              <a:avLst/>
            </a:prstGeom>
            <a:grpFill/>
            <a:ln>
              <a:solidFill>
                <a:schemeClr val="accent1"/>
              </a:solidFill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Barlow"/>
                <a:ea typeface="+mn-ea"/>
                <a:cs typeface="+mn-cs"/>
              </a:endParaRPr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EF86ADD8-A846-68FF-94BF-13DF6AF5F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2" y="533"/>
              <a:ext cx="200" cy="200"/>
            </a:xfrm>
            <a:custGeom>
              <a:avLst/>
              <a:gdLst>
                <a:gd name="T0" fmla="*/ 200 w 200"/>
                <a:gd name="T1" fmla="*/ 86 h 200"/>
                <a:gd name="T2" fmla="*/ 86 w 200"/>
                <a:gd name="T3" fmla="*/ 200 h 200"/>
                <a:gd name="T4" fmla="*/ 0 w 200"/>
                <a:gd name="T5" fmla="*/ 200 h 200"/>
                <a:gd name="T6" fmla="*/ 0 w 200"/>
                <a:gd name="T7" fmla="*/ 114 h 200"/>
                <a:gd name="T8" fmla="*/ 114 w 200"/>
                <a:gd name="T9" fmla="*/ 0 h 200"/>
                <a:gd name="T10" fmla="*/ 114 w 200"/>
                <a:gd name="T11" fmla="*/ 86 h 200"/>
                <a:gd name="T12" fmla="*/ 200 w 200"/>
                <a:gd name="T13" fmla="*/ 8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200">
                  <a:moveTo>
                    <a:pt x="200" y="86"/>
                  </a:moveTo>
                  <a:lnTo>
                    <a:pt x="86" y="200"/>
                  </a:lnTo>
                  <a:lnTo>
                    <a:pt x="0" y="200"/>
                  </a:lnTo>
                  <a:lnTo>
                    <a:pt x="0" y="114"/>
                  </a:lnTo>
                  <a:lnTo>
                    <a:pt x="114" y="0"/>
                  </a:lnTo>
                  <a:lnTo>
                    <a:pt x="114" y="86"/>
                  </a:lnTo>
                  <a:lnTo>
                    <a:pt x="200" y="86"/>
                  </a:lnTo>
                  <a:close/>
                </a:path>
              </a:pathLst>
            </a:custGeom>
            <a:grpFill/>
            <a:ln>
              <a:solidFill>
                <a:schemeClr val="accent1"/>
              </a:solidFill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Barlow"/>
                <a:ea typeface="+mn-ea"/>
                <a:cs typeface="+mn-cs"/>
              </a:endParaRPr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5F109400-0FFC-3F3A-9C63-6314A173674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5" y="562"/>
              <a:ext cx="628" cy="629"/>
            </a:xfrm>
            <a:custGeom>
              <a:avLst/>
              <a:gdLst>
                <a:gd name="T0" fmla="*/ 650 w 650"/>
                <a:gd name="T1" fmla="*/ 325 h 650"/>
                <a:gd name="T2" fmla="*/ 325 w 650"/>
                <a:gd name="T3" fmla="*/ 650 h 650"/>
                <a:gd name="T4" fmla="*/ 0 w 650"/>
                <a:gd name="T5" fmla="*/ 325 h 650"/>
                <a:gd name="T6" fmla="*/ 325 w 650"/>
                <a:gd name="T7" fmla="*/ 0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0" h="650">
                  <a:moveTo>
                    <a:pt x="650" y="325"/>
                  </a:moveTo>
                  <a:cubicBezTo>
                    <a:pt x="650" y="504"/>
                    <a:pt x="505" y="650"/>
                    <a:pt x="325" y="650"/>
                  </a:cubicBezTo>
                  <a:cubicBezTo>
                    <a:pt x="146" y="650"/>
                    <a:pt x="0" y="504"/>
                    <a:pt x="0" y="325"/>
                  </a:cubicBezTo>
                  <a:cubicBezTo>
                    <a:pt x="0" y="145"/>
                    <a:pt x="146" y="0"/>
                    <a:pt x="325" y="0"/>
                  </a:cubicBezTo>
                </a:path>
              </a:pathLst>
            </a:custGeom>
            <a:grpFill/>
            <a:ln>
              <a:solidFill>
                <a:schemeClr val="accent1"/>
              </a:solidFill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Barlow"/>
                <a:ea typeface="+mn-ea"/>
                <a:cs typeface="+mn-cs"/>
              </a:endParaRPr>
            </a:p>
          </p:txBody>
        </p:sp>
        <p:sp>
          <p:nvSpPr>
            <p:cNvPr id="33" name="Freeform 23">
              <a:extLst>
                <a:ext uri="{FF2B5EF4-FFF2-40B4-BE49-F238E27FC236}">
                  <a16:creationId xmlns:a16="http://schemas.microsoft.com/office/drawing/2014/main" id="{3F2C1309-7128-02B5-6B16-184985FFB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3" y="719"/>
              <a:ext cx="314" cy="314"/>
            </a:xfrm>
            <a:custGeom>
              <a:avLst/>
              <a:gdLst>
                <a:gd name="T0" fmla="*/ 312 w 325"/>
                <a:gd name="T1" fmla="*/ 99 h 325"/>
                <a:gd name="T2" fmla="*/ 325 w 325"/>
                <a:gd name="T3" fmla="*/ 163 h 325"/>
                <a:gd name="T4" fmla="*/ 312 w 325"/>
                <a:gd name="T5" fmla="*/ 226 h 325"/>
                <a:gd name="T6" fmla="*/ 277 w 325"/>
                <a:gd name="T7" fmla="*/ 278 h 325"/>
                <a:gd name="T8" fmla="*/ 226 w 325"/>
                <a:gd name="T9" fmla="*/ 313 h 325"/>
                <a:gd name="T10" fmla="*/ 162 w 325"/>
                <a:gd name="T11" fmla="*/ 325 h 325"/>
                <a:gd name="T12" fmla="*/ 99 w 325"/>
                <a:gd name="T13" fmla="*/ 313 h 325"/>
                <a:gd name="T14" fmla="*/ 47 w 325"/>
                <a:gd name="T15" fmla="*/ 278 h 325"/>
                <a:gd name="T16" fmla="*/ 12 w 325"/>
                <a:gd name="T17" fmla="*/ 226 h 325"/>
                <a:gd name="T18" fmla="*/ 0 w 325"/>
                <a:gd name="T19" fmla="*/ 163 h 325"/>
                <a:gd name="T20" fmla="*/ 12 w 325"/>
                <a:gd name="T21" fmla="*/ 99 h 325"/>
                <a:gd name="T22" fmla="*/ 47 w 325"/>
                <a:gd name="T23" fmla="*/ 48 h 325"/>
                <a:gd name="T24" fmla="*/ 99 w 325"/>
                <a:gd name="T25" fmla="*/ 13 h 325"/>
                <a:gd name="T26" fmla="*/ 162 w 325"/>
                <a:gd name="T27" fmla="*/ 0 h 325"/>
                <a:gd name="T28" fmla="*/ 226 w 325"/>
                <a:gd name="T29" fmla="*/ 13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5" h="325">
                  <a:moveTo>
                    <a:pt x="312" y="99"/>
                  </a:moveTo>
                  <a:cubicBezTo>
                    <a:pt x="320" y="119"/>
                    <a:pt x="325" y="140"/>
                    <a:pt x="325" y="163"/>
                  </a:cubicBezTo>
                  <a:cubicBezTo>
                    <a:pt x="325" y="185"/>
                    <a:pt x="320" y="207"/>
                    <a:pt x="312" y="226"/>
                  </a:cubicBezTo>
                  <a:cubicBezTo>
                    <a:pt x="304" y="246"/>
                    <a:pt x="292" y="263"/>
                    <a:pt x="277" y="278"/>
                  </a:cubicBezTo>
                  <a:cubicBezTo>
                    <a:pt x="262" y="292"/>
                    <a:pt x="245" y="304"/>
                    <a:pt x="226" y="313"/>
                  </a:cubicBezTo>
                  <a:cubicBezTo>
                    <a:pt x="206" y="321"/>
                    <a:pt x="185" y="325"/>
                    <a:pt x="162" y="325"/>
                  </a:cubicBezTo>
                  <a:cubicBezTo>
                    <a:pt x="140" y="325"/>
                    <a:pt x="118" y="321"/>
                    <a:pt x="99" y="313"/>
                  </a:cubicBezTo>
                  <a:cubicBezTo>
                    <a:pt x="79" y="304"/>
                    <a:pt x="62" y="292"/>
                    <a:pt x="47" y="278"/>
                  </a:cubicBezTo>
                  <a:cubicBezTo>
                    <a:pt x="33" y="263"/>
                    <a:pt x="21" y="246"/>
                    <a:pt x="12" y="226"/>
                  </a:cubicBezTo>
                  <a:cubicBezTo>
                    <a:pt x="4" y="207"/>
                    <a:pt x="0" y="185"/>
                    <a:pt x="0" y="163"/>
                  </a:cubicBezTo>
                  <a:cubicBezTo>
                    <a:pt x="0" y="140"/>
                    <a:pt x="4" y="119"/>
                    <a:pt x="12" y="99"/>
                  </a:cubicBezTo>
                  <a:cubicBezTo>
                    <a:pt x="21" y="80"/>
                    <a:pt x="33" y="63"/>
                    <a:pt x="47" y="48"/>
                  </a:cubicBezTo>
                  <a:cubicBezTo>
                    <a:pt x="62" y="33"/>
                    <a:pt x="79" y="21"/>
                    <a:pt x="99" y="13"/>
                  </a:cubicBezTo>
                  <a:cubicBezTo>
                    <a:pt x="118" y="5"/>
                    <a:pt x="140" y="0"/>
                    <a:pt x="162" y="0"/>
                  </a:cubicBezTo>
                  <a:cubicBezTo>
                    <a:pt x="185" y="0"/>
                    <a:pt x="206" y="5"/>
                    <a:pt x="226" y="13"/>
                  </a:cubicBezTo>
                </a:path>
              </a:pathLst>
            </a:custGeom>
            <a:grpFill/>
            <a:ln>
              <a:solidFill>
                <a:schemeClr val="accent1"/>
              </a:solidFill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Barlow"/>
                <a:ea typeface="+mn-ea"/>
                <a:cs typeface="+mn-cs"/>
              </a:endParaRPr>
            </a:p>
          </p:txBody>
        </p:sp>
      </p:grpSp>
      <p:pic>
        <p:nvPicPr>
          <p:cNvPr id="34" name="Grafický objekt 33" descr="Ozubené kolečko">
            <a:extLst>
              <a:ext uri="{FF2B5EF4-FFF2-40B4-BE49-F238E27FC236}">
                <a16:creationId xmlns:a16="http://schemas.microsoft.com/office/drawing/2014/main" id="{9B27515B-E230-6766-6B9E-FA15AEE568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73591" y="1394567"/>
            <a:ext cx="612000" cy="612000"/>
          </a:xfrm>
          <a:prstGeom prst="rect">
            <a:avLst/>
          </a:prstGeom>
        </p:spPr>
      </p:pic>
      <p:grpSp>
        <p:nvGrpSpPr>
          <p:cNvPr id="35" name="Group 5">
            <a:extLst>
              <a:ext uri="{FF2B5EF4-FFF2-40B4-BE49-F238E27FC236}">
                <a16:creationId xmlns:a16="http://schemas.microsoft.com/office/drawing/2014/main" id="{A1A25D6D-712E-FAFE-C136-AB1EACC26D3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245009" y="1457473"/>
            <a:ext cx="424595" cy="432000"/>
            <a:chOff x="602" y="1997"/>
            <a:chExt cx="516" cy="525"/>
          </a:xfrm>
          <a:noFill/>
        </p:grpSpPr>
        <p:sp>
          <p:nvSpPr>
            <p:cNvPr id="36" name="Freeform 6">
              <a:extLst>
                <a:ext uri="{FF2B5EF4-FFF2-40B4-BE49-F238E27FC236}">
                  <a16:creationId xmlns:a16="http://schemas.microsoft.com/office/drawing/2014/main" id="{362839C9-5295-4B44-D220-E13B4BC9490E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2344"/>
              <a:ext cx="34" cy="51"/>
            </a:xfrm>
            <a:custGeom>
              <a:avLst/>
              <a:gdLst>
                <a:gd name="T0" fmla="*/ 0 w 16"/>
                <a:gd name="T1" fmla="*/ 24 h 24"/>
                <a:gd name="T2" fmla="*/ 16 w 16"/>
                <a:gd name="T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6" h="24">
                  <a:moveTo>
                    <a:pt x="0" y="24"/>
                  </a:moveTo>
                  <a:cubicBezTo>
                    <a:pt x="0" y="24"/>
                    <a:pt x="16" y="18"/>
                    <a:pt x="16" y="0"/>
                  </a:cubicBezTo>
                </a:path>
              </a:pathLst>
            </a:custGeom>
            <a:grpFill/>
            <a:ln>
              <a:solidFill>
                <a:schemeClr val="accent3"/>
              </a:solidFill>
              <a:headEnd/>
              <a:tailEnd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rlow"/>
                <a:ea typeface="+mn-ea"/>
                <a:cs typeface="+mn-cs"/>
              </a:endParaRPr>
            </a:p>
          </p:txBody>
        </p:sp>
        <p:sp>
          <p:nvSpPr>
            <p:cNvPr id="37" name="Freeform 7">
              <a:extLst>
                <a:ext uri="{FF2B5EF4-FFF2-40B4-BE49-F238E27FC236}">
                  <a16:creationId xmlns:a16="http://schemas.microsoft.com/office/drawing/2014/main" id="{049C0F6A-B941-F81B-7F7F-4F807A458B4F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" y="2047"/>
              <a:ext cx="279" cy="297"/>
            </a:xfrm>
            <a:custGeom>
              <a:avLst/>
              <a:gdLst>
                <a:gd name="T0" fmla="*/ 12 w 132"/>
                <a:gd name="T1" fmla="*/ 140 h 140"/>
                <a:gd name="T2" fmla="*/ 132 w 132"/>
                <a:gd name="T3" fmla="*/ 140 h 140"/>
                <a:gd name="T4" fmla="*/ 132 w 132"/>
                <a:gd name="T5" fmla="*/ 28 h 140"/>
                <a:gd name="T6" fmla="*/ 0 w 132"/>
                <a:gd name="T7" fmla="*/ 28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140">
                  <a:moveTo>
                    <a:pt x="12" y="140"/>
                  </a:moveTo>
                  <a:cubicBezTo>
                    <a:pt x="28" y="120"/>
                    <a:pt x="116" y="120"/>
                    <a:pt x="132" y="140"/>
                  </a:cubicBezTo>
                  <a:cubicBezTo>
                    <a:pt x="132" y="28"/>
                    <a:pt x="132" y="28"/>
                    <a:pt x="132" y="28"/>
                  </a:cubicBezTo>
                  <a:cubicBezTo>
                    <a:pt x="112" y="0"/>
                    <a:pt x="20" y="0"/>
                    <a:pt x="0" y="28"/>
                  </a:cubicBezTo>
                </a:path>
              </a:pathLst>
            </a:custGeom>
            <a:grpFill/>
            <a:ln>
              <a:solidFill>
                <a:schemeClr val="accent3"/>
              </a:solidFill>
              <a:headEnd/>
              <a:tailEnd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rlow"/>
                <a:ea typeface="+mn-ea"/>
                <a:cs typeface="+mn-cs"/>
              </a:endParaRPr>
            </a:p>
          </p:txBody>
        </p:sp>
        <p:sp>
          <p:nvSpPr>
            <p:cNvPr id="38" name="Freeform 8">
              <a:extLst>
                <a:ext uri="{FF2B5EF4-FFF2-40B4-BE49-F238E27FC236}">
                  <a16:creationId xmlns:a16="http://schemas.microsoft.com/office/drawing/2014/main" id="{AD7A9818-BF26-CF5D-8025-266FF3592E79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2141"/>
              <a:ext cx="263" cy="254"/>
            </a:xfrm>
            <a:custGeom>
              <a:avLst/>
              <a:gdLst>
                <a:gd name="T0" fmla="*/ 16 w 124"/>
                <a:gd name="T1" fmla="*/ 0 h 120"/>
                <a:gd name="T2" fmla="*/ 124 w 124"/>
                <a:gd name="T3" fmla="*/ 52 h 120"/>
                <a:gd name="T4" fmla="*/ 0 w 124"/>
                <a:gd name="T5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4" h="120">
                  <a:moveTo>
                    <a:pt x="16" y="0"/>
                  </a:moveTo>
                  <a:cubicBezTo>
                    <a:pt x="60" y="32"/>
                    <a:pt x="124" y="52"/>
                    <a:pt x="124" y="52"/>
                  </a:cubicBezTo>
                  <a:cubicBezTo>
                    <a:pt x="124" y="52"/>
                    <a:pt x="92" y="92"/>
                    <a:pt x="0" y="120"/>
                  </a:cubicBezTo>
                </a:path>
              </a:pathLst>
            </a:custGeom>
            <a:grpFill/>
            <a:ln>
              <a:solidFill>
                <a:schemeClr val="accent3"/>
              </a:solidFill>
              <a:headEnd/>
              <a:tailEnd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rlow"/>
                <a:ea typeface="+mn-ea"/>
                <a:cs typeface="+mn-cs"/>
              </a:endParaRPr>
            </a:p>
          </p:txBody>
        </p:sp>
        <p:sp>
          <p:nvSpPr>
            <p:cNvPr id="39" name="Freeform 9">
              <a:extLst>
                <a:ext uri="{FF2B5EF4-FFF2-40B4-BE49-F238E27FC236}">
                  <a16:creationId xmlns:a16="http://schemas.microsoft.com/office/drawing/2014/main" id="{74091E63-5723-5AF3-872F-F64E647103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" y="2361"/>
              <a:ext cx="16" cy="34"/>
            </a:xfrm>
            <a:custGeom>
              <a:avLst/>
              <a:gdLst>
                <a:gd name="T0" fmla="*/ 8 w 8"/>
                <a:gd name="T1" fmla="*/ 16 h 16"/>
                <a:gd name="T2" fmla="*/ 0 w 8"/>
                <a:gd name="T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" h="16">
                  <a:moveTo>
                    <a:pt x="8" y="16"/>
                  </a:moveTo>
                  <a:cubicBezTo>
                    <a:pt x="8" y="16"/>
                    <a:pt x="8" y="8"/>
                    <a:pt x="0" y="0"/>
                  </a:cubicBezTo>
                </a:path>
              </a:pathLst>
            </a:custGeom>
            <a:grpFill/>
            <a:ln>
              <a:solidFill>
                <a:schemeClr val="accent3"/>
              </a:solidFill>
              <a:headEnd/>
              <a:tailEnd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rlow"/>
                <a:ea typeface="+mn-ea"/>
                <a:cs typeface="+mn-cs"/>
              </a:endParaRPr>
            </a:p>
          </p:txBody>
        </p:sp>
        <p:sp>
          <p:nvSpPr>
            <p:cNvPr id="40" name="Line 10">
              <a:extLst>
                <a:ext uri="{FF2B5EF4-FFF2-40B4-BE49-F238E27FC236}">
                  <a16:creationId xmlns:a16="http://schemas.microsoft.com/office/drawing/2014/main" id="{A9F42BEC-4C4B-2F90-D2CC-A23E029414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1" y="2335"/>
              <a:ext cx="0" cy="187"/>
            </a:xfrm>
            <a:prstGeom prst="line">
              <a:avLst/>
            </a:prstGeom>
            <a:grpFill/>
            <a:ln>
              <a:solidFill>
                <a:schemeClr val="accent3"/>
              </a:solidFill>
              <a:headEnd/>
              <a:tailEnd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rlow"/>
                <a:ea typeface="+mn-ea"/>
                <a:cs typeface="+mn-cs"/>
              </a:endParaRPr>
            </a:p>
          </p:txBody>
        </p:sp>
        <p:sp>
          <p:nvSpPr>
            <p:cNvPr id="41" name="Line 11">
              <a:extLst>
                <a:ext uri="{FF2B5EF4-FFF2-40B4-BE49-F238E27FC236}">
                  <a16:creationId xmlns:a16="http://schemas.microsoft.com/office/drawing/2014/main" id="{AFD7EB0E-2644-B6BD-FCD8-3305525F872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02" y="2157"/>
              <a:ext cx="0" cy="365"/>
            </a:xfrm>
            <a:prstGeom prst="line">
              <a:avLst/>
            </a:prstGeom>
            <a:grpFill/>
            <a:ln>
              <a:solidFill>
                <a:schemeClr val="accent3"/>
              </a:solidFill>
              <a:headEnd/>
              <a:tailEnd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rlow"/>
                <a:ea typeface="+mn-ea"/>
                <a:cs typeface="+mn-cs"/>
              </a:endParaRPr>
            </a:p>
          </p:txBody>
        </p:sp>
        <p:sp>
          <p:nvSpPr>
            <p:cNvPr id="42" name="Freeform 12">
              <a:extLst>
                <a:ext uri="{FF2B5EF4-FFF2-40B4-BE49-F238E27FC236}">
                  <a16:creationId xmlns:a16="http://schemas.microsoft.com/office/drawing/2014/main" id="{E3EE3F2B-64DC-EB4B-74E8-87AA612DE9C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" y="1997"/>
              <a:ext cx="59" cy="76"/>
            </a:xfrm>
            <a:custGeom>
              <a:avLst/>
              <a:gdLst>
                <a:gd name="T0" fmla="*/ 0 w 28"/>
                <a:gd name="T1" fmla="*/ 28 h 36"/>
                <a:gd name="T2" fmla="*/ 0 w 28"/>
                <a:gd name="T3" fmla="*/ 14 h 36"/>
                <a:gd name="T4" fmla="*/ 14 w 28"/>
                <a:gd name="T5" fmla="*/ 0 h 36"/>
                <a:gd name="T6" fmla="*/ 14 w 28"/>
                <a:gd name="T7" fmla="*/ 0 h 36"/>
                <a:gd name="T8" fmla="*/ 28 w 28"/>
                <a:gd name="T9" fmla="*/ 14 h 36"/>
                <a:gd name="T10" fmla="*/ 28 w 28"/>
                <a:gd name="T11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36">
                  <a:moveTo>
                    <a:pt x="0" y="28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22" y="0"/>
                    <a:pt x="28" y="6"/>
                    <a:pt x="28" y="14"/>
                  </a:cubicBezTo>
                  <a:cubicBezTo>
                    <a:pt x="28" y="36"/>
                    <a:pt x="28" y="36"/>
                    <a:pt x="28" y="36"/>
                  </a:cubicBezTo>
                </a:path>
              </a:pathLst>
            </a:custGeom>
            <a:grpFill/>
            <a:ln>
              <a:solidFill>
                <a:schemeClr val="accent3"/>
              </a:solidFill>
              <a:headEnd/>
              <a:tailEnd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rlow"/>
                <a:ea typeface="+mn-ea"/>
                <a:cs typeface="+mn-cs"/>
              </a:endParaRPr>
            </a:p>
          </p:txBody>
        </p:sp>
      </p:grpSp>
      <p:sp>
        <p:nvSpPr>
          <p:cNvPr id="47" name="Nadpis 46">
            <a:extLst>
              <a:ext uri="{FF2B5EF4-FFF2-40B4-BE49-F238E27FC236}">
                <a16:creationId xmlns:a16="http://schemas.microsoft.com/office/drawing/2014/main" id="{C5E8715C-F81D-1E88-3E83-62E15D358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Téma výzkumu a metodologie</a:t>
            </a:r>
            <a:endParaRPr lang="en-AU" dirty="0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4B344C64-E7B1-E233-DFBF-6390903A391C}"/>
              </a:ext>
            </a:extLst>
          </p:cNvPr>
          <p:cNvSpPr txBox="1"/>
          <p:nvPr/>
        </p:nvSpPr>
        <p:spPr>
          <a:xfrm>
            <a:off x="9159875" y="2094729"/>
            <a:ext cx="2589211" cy="1695732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Wingdings 2" panose="05020102010507070707" pitchFamily="18" charset="2"/>
              <a:buNone/>
              <a:defRPr sz="1200" b="0"/>
            </a:lvl1pPr>
            <a:lvl2pPr marL="180975" lvl="1" indent="-180975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Char char="•"/>
              <a:defRPr lang="en-GB" sz="1200" dirty="0"/>
            </a:lvl2pPr>
            <a:lvl3pPr marL="542925" lvl="2" indent="-173038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‒"/>
              <a:defRPr sz="1200"/>
            </a:lvl3pPr>
            <a:lvl4pPr marL="987425" indent="-22860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•"/>
              <a:defRPr sz="1200">
                <a:solidFill>
                  <a:schemeClr val="bg2"/>
                </a:solidFill>
              </a:defRPr>
            </a:lvl4pPr>
            <a:lvl5pPr marL="1033463" indent="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406020202030204" pitchFamily="34" charset="0"/>
              <a:buNone/>
              <a:defRPr sz="1200">
                <a:solidFill>
                  <a:schemeClr val="bg2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</a:lvl9pPr>
          </a:lstStyle>
          <a:p>
            <a:pPr marL="0" marR="0" lvl="1" indent="0" algn="l" defTabSz="914400" rtl="0" eaLnBrk="1" fontAlgn="auto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ClrTx/>
              <a:buSzPct val="100000"/>
              <a:buNone/>
              <a:tabLst/>
              <a:defRPr/>
            </a:pPr>
            <a:endParaRPr lang="cs-CZ" sz="1400" dirty="0">
              <a:solidFill>
                <a:srgbClr val="000000"/>
              </a:solidFill>
            </a:endParaRPr>
          </a:p>
          <a:p>
            <a:pPr marL="0" marR="0" lvl="1" indent="0" algn="l" defTabSz="914400" rtl="0" eaLnBrk="1" fontAlgn="auto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ClrTx/>
              <a:buSzPct val="100000"/>
              <a:buNone/>
              <a:tabLst/>
              <a:defRPr/>
            </a:pPr>
            <a:r>
              <a:rPr lang="cs-CZ" sz="1400" dirty="0">
                <a:solidFill>
                  <a:srgbClr val="000000"/>
                </a:solidFill>
              </a:rPr>
              <a:t>Strukturovaný dotazník o délce do 10 minut.</a:t>
            </a:r>
          </a:p>
          <a:p>
            <a:pPr marL="0" marR="0" lvl="1" indent="0" algn="l" defTabSz="914400" rtl="0" eaLnBrk="1" fontAlgn="auto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ClrTx/>
              <a:buSzPct val="100000"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Využití klientské data</a:t>
            </a:r>
            <a:r>
              <a:rPr lang="cs-CZ" sz="1400" dirty="0">
                <a:solidFill>
                  <a:srgbClr val="000000"/>
                </a:solidFill>
              </a:rPr>
              <a:t>báze</a:t>
            </a:r>
            <a:endParaRPr kumimoji="0" lang="cs-CZ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ClrTx/>
              <a:buSzPct val="100000"/>
              <a:buNone/>
              <a:tabLst/>
              <a:defRPr/>
            </a:pPr>
            <a:r>
              <a:rPr lang="cs-CZ" sz="1400" dirty="0">
                <a:solidFill>
                  <a:srgbClr val="000000"/>
                </a:solidFill>
              </a:rPr>
              <a:t>Termín sběru: 18. 2. – 3. 3.</a:t>
            </a:r>
            <a:endParaRPr kumimoji="0" lang="en-A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B8B9EC-1AB5-13F4-089E-2EE6D335EBCD}"/>
              </a:ext>
            </a:extLst>
          </p:cNvPr>
          <p:cNvSpPr txBox="1"/>
          <p:nvPr/>
        </p:nvSpPr>
        <p:spPr>
          <a:xfrm>
            <a:off x="442912" y="2094724"/>
            <a:ext cx="5495925" cy="185976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cs-CZ" sz="1400" b="1" dirty="0"/>
              <a:t>Vnímání obezity dětí trenéry</a:t>
            </a:r>
          </a:p>
          <a:p>
            <a:pPr marL="285750" indent="-285750"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Char char="•"/>
            </a:pPr>
            <a:r>
              <a:rPr lang="cs-CZ" sz="1400" dirty="0"/>
              <a:t>Výzkum se nejprve věnuje vnímání obezity dětí a její dynamik</a:t>
            </a:r>
            <a:br>
              <a:rPr lang="cs-CZ" sz="1400" dirty="0"/>
            </a:br>
            <a:r>
              <a:rPr lang="cs-CZ" sz="1400" dirty="0"/>
              <a:t>z pohledu trenérů, čím je dle jejich názoru způsobena a spontánním nápadům, jak by jí trenéři předcházeli</a:t>
            </a:r>
          </a:p>
          <a:p>
            <a:pPr marL="285750" indent="-285750"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Char char="•"/>
            </a:pPr>
            <a:r>
              <a:rPr lang="cs-CZ" sz="1400" dirty="0"/>
              <a:t>Následně zjišťuje zájem trenérů o participaci v prevenci obezity</a:t>
            </a:r>
            <a:br>
              <a:rPr lang="cs-CZ" sz="1400" dirty="0"/>
            </a:br>
            <a:r>
              <a:rPr lang="cs-CZ" sz="1400" dirty="0"/>
              <a:t>a jakou by uvítali formu pomoci ze strany institucí, které mají zájem na snížení výskytu dětské obezity</a:t>
            </a:r>
            <a:endParaRPr lang="en-US" sz="1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CA3F1A0-CDBD-6617-6FFE-4CB84D921CD5}"/>
              </a:ext>
            </a:extLst>
          </p:cNvPr>
          <p:cNvSpPr txBox="1"/>
          <p:nvPr/>
        </p:nvSpPr>
        <p:spPr>
          <a:xfrm>
            <a:off x="442912" y="4091155"/>
            <a:ext cx="5495925" cy="185976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cs-CZ" sz="1400" b="1" dirty="0"/>
              <a:t>Životní styl dnešních dětí</a:t>
            </a:r>
          </a:p>
          <a:p>
            <a:pPr marL="285750" indent="-285750"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Char char="•"/>
            </a:pPr>
            <a:r>
              <a:rPr lang="cs-CZ" sz="1400" dirty="0"/>
              <a:t>V úvodu výzkum odhaluje vztah dětí ke stravování, jaké konzumují potraviny a nápoje, poté sleduje, které z nich děti považují za zdravé</a:t>
            </a:r>
          </a:p>
          <a:p>
            <a:pPr marL="285750" indent="-285750"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Char char="•"/>
            </a:pPr>
            <a:r>
              <a:rPr lang="cs-CZ" sz="1400" dirty="0"/>
              <a:t>Dále se zaměřuje na frekvenci pohybu dětí a zda je pro ně důležitý, vnímání vlastní postavy dětmi a jejich znalost poruch příjmu potravy</a:t>
            </a:r>
          </a:p>
          <a:p>
            <a:pPr marL="285750" indent="-285750"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Char char="•"/>
            </a:pPr>
            <a:r>
              <a:rPr lang="cs-CZ" sz="1400" dirty="0"/>
              <a:t>Nakonec zjišťuje kvalitu spánku dětí</a:t>
            </a:r>
          </a:p>
        </p:txBody>
      </p:sp>
      <p:sp>
        <p:nvSpPr>
          <p:cNvPr id="16" name="TextovéPole 20">
            <a:extLst>
              <a:ext uri="{FF2B5EF4-FFF2-40B4-BE49-F238E27FC236}">
                <a16:creationId xmlns:a16="http://schemas.microsoft.com/office/drawing/2014/main" id="{D68EF8BE-264E-A84F-FFF2-DC803DFD2FBB}"/>
              </a:ext>
            </a:extLst>
          </p:cNvPr>
          <p:cNvSpPr txBox="1"/>
          <p:nvPr/>
        </p:nvSpPr>
        <p:spPr>
          <a:xfrm>
            <a:off x="6267131" y="4098128"/>
            <a:ext cx="2589211" cy="1859761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Wingdings 2" panose="05020102010507070707" pitchFamily="18" charset="2"/>
              <a:buNone/>
              <a:defRPr sz="1200" b="0"/>
            </a:lvl1pPr>
            <a:lvl2pPr marL="180975" lvl="1" indent="-180975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Char char="•"/>
              <a:defRPr lang="en-GB" sz="1200" dirty="0"/>
            </a:lvl2pPr>
            <a:lvl3pPr marL="542925" lvl="2" indent="-173038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‒"/>
              <a:defRPr sz="1200"/>
            </a:lvl3pPr>
            <a:lvl4pPr marL="987425" indent="-22860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•"/>
              <a:defRPr sz="1200">
                <a:solidFill>
                  <a:schemeClr val="bg2"/>
                </a:solidFill>
              </a:defRPr>
            </a:lvl4pPr>
            <a:lvl5pPr marL="1033463" indent="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406020202030204" pitchFamily="34" charset="0"/>
              <a:buNone/>
              <a:defRPr sz="1200">
                <a:solidFill>
                  <a:schemeClr val="bg2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</a:lvl9pPr>
          </a:lstStyle>
          <a:p>
            <a:pPr marR="0" lvl="0" algn="l" defTabSz="914400" rtl="0" eaLnBrk="1" fontAlgn="auto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ClrTx/>
              <a:buSzPct val="100000"/>
              <a:tabLst/>
              <a:defRPr/>
            </a:pPr>
            <a:r>
              <a:rPr kumimoji="0" lang="cs-CZ" sz="140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N=296</a:t>
            </a:r>
          </a:p>
          <a:p>
            <a:pPr marR="0" lvl="0" algn="l" defTabSz="914400" rtl="0" eaLnBrk="1" fontAlgn="auto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ClrTx/>
              <a:buSzPct val="100000"/>
              <a:tabLst/>
              <a:defRPr/>
            </a:pPr>
            <a:r>
              <a:rPr kumimoji="0" lang="cs-CZ" sz="140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Děti ve věku 7 – 14let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400" b="1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7-10 let</a:t>
            </a:r>
            <a:r>
              <a:rPr kumimoji="0" lang="cs-CZ" sz="140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: N=170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cs-CZ" sz="1400" b="1" dirty="0">
                <a:solidFill>
                  <a:srgbClr val="000000"/>
                </a:solidFill>
              </a:rPr>
              <a:t>11</a:t>
            </a:r>
            <a:r>
              <a:rPr kumimoji="0" lang="cs-CZ" sz="1400" b="1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-14 let</a:t>
            </a:r>
            <a:r>
              <a:rPr lang="cs-CZ" sz="1400" dirty="0">
                <a:solidFill>
                  <a:srgbClr val="000000"/>
                </a:solidFill>
              </a:rPr>
              <a:t>:</a:t>
            </a:r>
            <a:r>
              <a:rPr kumimoji="0" lang="cs-CZ" sz="140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N=126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cs-CZ" sz="1400" b="1" noProof="0" dirty="0">
                <a:solidFill>
                  <a:srgbClr val="000000"/>
                </a:solidFill>
              </a:rPr>
              <a:t>dívky</a:t>
            </a:r>
            <a:r>
              <a:rPr lang="cs-CZ" sz="1400" noProof="0" dirty="0">
                <a:solidFill>
                  <a:srgbClr val="000000"/>
                </a:solidFill>
              </a:rPr>
              <a:t>:</a:t>
            </a:r>
            <a:r>
              <a:rPr lang="cs-CZ" sz="1400" dirty="0">
                <a:solidFill>
                  <a:srgbClr val="000000"/>
                </a:solidFill>
              </a:rPr>
              <a:t> N=128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chlapci</a:t>
            </a: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: N= 168</a:t>
            </a:r>
            <a:endParaRPr kumimoji="0" lang="en-A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ClrTx/>
              <a:buSzPct val="100000"/>
              <a:tabLst/>
              <a:defRPr/>
            </a:pPr>
            <a:endParaRPr kumimoji="0" lang="en-A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" name="TextovéPole 1">
            <a:extLst>
              <a:ext uri="{FF2B5EF4-FFF2-40B4-BE49-F238E27FC236}">
                <a16:creationId xmlns:a16="http://schemas.microsoft.com/office/drawing/2014/main" id="{7D920524-F331-2881-E434-942C984F4CDD}"/>
              </a:ext>
            </a:extLst>
          </p:cNvPr>
          <p:cNvSpPr txBox="1"/>
          <p:nvPr/>
        </p:nvSpPr>
        <p:spPr>
          <a:xfrm>
            <a:off x="9167813" y="4095885"/>
            <a:ext cx="2589211" cy="1695732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Wingdings 2" panose="05020102010507070707" pitchFamily="18" charset="2"/>
              <a:buNone/>
              <a:defRPr sz="1200" b="0"/>
            </a:lvl1pPr>
            <a:lvl2pPr marL="180975" lvl="1" indent="-180975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Char char="•"/>
              <a:defRPr lang="en-GB" sz="1200" dirty="0"/>
            </a:lvl2pPr>
            <a:lvl3pPr marL="542925" lvl="2" indent="-173038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‒"/>
              <a:defRPr sz="1200"/>
            </a:lvl3pPr>
            <a:lvl4pPr marL="987425" indent="-22860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•"/>
              <a:defRPr sz="1200">
                <a:solidFill>
                  <a:schemeClr val="bg2"/>
                </a:solidFill>
              </a:defRPr>
            </a:lvl4pPr>
            <a:lvl5pPr marL="1033463" indent="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406020202030204" pitchFamily="34" charset="0"/>
              <a:buNone/>
              <a:defRPr sz="1200">
                <a:solidFill>
                  <a:schemeClr val="bg2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</a:lvl9pPr>
          </a:lstStyle>
          <a:p>
            <a:pPr marL="0" marR="0" lvl="1" indent="0" algn="l" defTabSz="914400" rtl="0" eaLnBrk="1" fontAlgn="auto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ClrTx/>
              <a:buSzPct val="100000"/>
              <a:buNone/>
              <a:tabLst/>
              <a:defRPr/>
            </a:pPr>
            <a:endParaRPr lang="cs-CZ" sz="1400" dirty="0">
              <a:solidFill>
                <a:srgbClr val="000000"/>
              </a:solidFill>
              <a:latin typeface="Barlow"/>
            </a:endParaRPr>
          </a:p>
          <a:p>
            <a:pPr marL="0" marR="0" lvl="1" indent="0" algn="l" defTabSz="914400" rtl="0" eaLnBrk="1" fontAlgn="auto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ClrTx/>
              <a:buSzPct val="100000"/>
              <a:buNone/>
              <a:tabLst/>
              <a:defRPr/>
            </a:pPr>
            <a:r>
              <a:rPr lang="cs-CZ" sz="1400" dirty="0">
                <a:solidFill>
                  <a:srgbClr val="000000"/>
                </a:solidFill>
                <a:latin typeface="Barlow"/>
              </a:rPr>
              <a:t>Strukturovaný dotazník o délce do 10 minut</a:t>
            </a:r>
          </a:p>
          <a:p>
            <a:pPr marL="0" marR="0" lvl="1" indent="0" algn="l" defTabSz="914400" rtl="0" eaLnBrk="1" fontAlgn="auto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ClrTx/>
              <a:buSzPct val="100000"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Využití online panelu Populace.cz</a:t>
            </a:r>
          </a:p>
          <a:p>
            <a:pPr marL="0" marR="0" lvl="1" indent="0" algn="l" defTabSz="914400" rtl="0" eaLnBrk="1" fontAlgn="auto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ClrTx/>
              <a:buSzPct val="100000"/>
              <a:buNone/>
              <a:tabLst/>
              <a:defRPr/>
            </a:pPr>
            <a:r>
              <a:rPr lang="cs-CZ" sz="1400" dirty="0">
                <a:solidFill>
                  <a:srgbClr val="000000"/>
                </a:solidFill>
                <a:latin typeface="Barlow"/>
              </a:rPr>
              <a:t>Termín sběru: 17. - 18. 2.</a:t>
            </a:r>
            <a:endParaRPr kumimoji="0" lang="en-A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943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44DB0-D147-534A-7AB9-5495505EF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7BC6DDC3-C565-26E6-4BAA-3EB801D2D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1350000"/>
            <a:ext cx="8275111" cy="1610016"/>
          </a:xfrm>
        </p:spPr>
        <p:txBody>
          <a:bodyPr/>
          <a:lstStyle/>
          <a:p>
            <a:r>
              <a:rPr lang="cs-CZ" dirty="0"/>
              <a:t>shrnutí výzkumu</a:t>
            </a:r>
            <a:br>
              <a:rPr lang="cs-CZ" dirty="0"/>
            </a:br>
            <a:r>
              <a:rPr lang="cs-CZ" sz="4800" b="1" dirty="0"/>
              <a:t>Vnímání obezity dětí trenéry</a:t>
            </a:r>
            <a:br>
              <a:rPr lang="cs-CZ" sz="4800" b="1" dirty="0"/>
            </a:br>
            <a:endParaRPr lang="en-GB" dirty="0"/>
          </a:p>
        </p:txBody>
      </p:sp>
      <p:sp>
        <p:nvSpPr>
          <p:cNvPr id="10" name="Parallelogram">
            <a:extLst>
              <a:ext uri="{FF2B5EF4-FFF2-40B4-BE49-F238E27FC236}">
                <a16:creationId xmlns:a16="http://schemas.microsoft.com/office/drawing/2014/main" id="{B47FCC3E-9CCE-F67E-C4C3-274045651E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8100000">
            <a:off x="8522171" y="5570679"/>
            <a:ext cx="3313714" cy="849494"/>
          </a:xfrm>
          <a:custGeom>
            <a:avLst/>
            <a:gdLst>
              <a:gd name="connsiteX0" fmla="*/ 2464220 w 3313714"/>
              <a:gd name="connsiteY0" fmla="*/ 0 h 849494"/>
              <a:gd name="connsiteX1" fmla="*/ 3313714 w 3313714"/>
              <a:gd name="connsiteY1" fmla="*/ 849494 h 849494"/>
              <a:gd name="connsiteX2" fmla="*/ 849494 w 3313714"/>
              <a:gd name="connsiteY2" fmla="*/ 849494 h 849494"/>
              <a:gd name="connsiteX3" fmla="*/ 0 w 3313714"/>
              <a:gd name="connsiteY3" fmla="*/ 0 h 849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13714" h="849494">
                <a:moveTo>
                  <a:pt x="2464220" y="0"/>
                </a:moveTo>
                <a:lnTo>
                  <a:pt x="3313714" y="849494"/>
                </a:lnTo>
                <a:lnTo>
                  <a:pt x="849494" y="849494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2" name="Chapter Number">
            <a:extLst>
              <a:ext uri="{FF2B5EF4-FFF2-40B4-BE49-F238E27FC236}">
                <a16:creationId xmlns:a16="http://schemas.microsoft.com/office/drawing/2014/main" id="{8337B2DB-2EAA-EF83-B22B-98F90AE5C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9148762" y="1032463"/>
            <a:ext cx="2600325" cy="18208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 2" panose="05020102010507070707" pitchFamily="18" charset="2"/>
              <a:buNone/>
              <a:defRPr sz="117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71450" indent="-17145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Char char="•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73038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2860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3463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40602020203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02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69314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AA89F-D6BF-A60D-C175-4A94DDA1D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Content Placeholder 14">
            <a:extLst>
              <a:ext uri="{FF2B5EF4-FFF2-40B4-BE49-F238E27FC236}">
                <a16:creationId xmlns:a16="http://schemas.microsoft.com/office/drawing/2014/main" id="{D80606CF-21D6-401B-A3C6-F787C05DF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1884271"/>
              </p:ext>
            </p:extLst>
          </p:nvPr>
        </p:nvGraphicFramePr>
        <p:xfrm>
          <a:off x="4299571" y="1669392"/>
          <a:ext cx="4115207" cy="3110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Tabulka 11">
            <a:extLst>
              <a:ext uri="{FF2B5EF4-FFF2-40B4-BE49-F238E27FC236}">
                <a16:creationId xmlns:a16="http://schemas.microsoft.com/office/drawing/2014/main" id="{9749A700-D1ED-78FE-B799-4B69DBD45D1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4974621"/>
              </p:ext>
            </p:extLst>
          </p:nvPr>
        </p:nvGraphicFramePr>
        <p:xfrm>
          <a:off x="5075319" y="4504378"/>
          <a:ext cx="3068033" cy="116369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3068033">
                  <a:extLst>
                    <a:ext uri="{9D8B030D-6E8A-4147-A177-3AD203B41FA5}">
                      <a16:colId xmlns:a16="http://schemas.microsoft.com/office/drawing/2014/main" val="4006430379"/>
                    </a:ext>
                  </a:extLst>
                </a:gridCol>
              </a:tblGrid>
              <a:tr h="232798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" panose="00000500000000000000" pitchFamily="2" charset="-18"/>
                        </a:rPr>
                        <a:t>Výrazně se zvýšil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7147333"/>
                  </a:ext>
                </a:extLst>
              </a:tr>
              <a:tr h="232798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" panose="00000500000000000000" pitchFamily="2" charset="-18"/>
                        </a:rPr>
                        <a:t>Spíše se zvýšil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3262872"/>
                  </a:ext>
                </a:extLst>
              </a:tr>
              <a:tr h="232798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" panose="00000500000000000000" pitchFamily="2" charset="-18"/>
                        </a:rPr>
                        <a:t>Zůstal přibližně stejný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9534541"/>
                  </a:ext>
                </a:extLst>
              </a:tr>
              <a:tr h="232651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" panose="00000500000000000000" pitchFamily="2" charset="-18"/>
                        </a:rPr>
                        <a:t>Spíše se snížil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8006243"/>
                  </a:ext>
                </a:extLst>
              </a:tr>
              <a:tr h="232651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" panose="00000500000000000000" pitchFamily="2" charset="-18"/>
                        </a:rPr>
                        <a:t>Výrazně se snížil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6064897"/>
                  </a:ext>
                </a:extLst>
              </a:tr>
            </a:tbl>
          </a:graphicData>
        </a:graphic>
      </p:graphicFrame>
      <p:graphicFrame>
        <p:nvGraphicFramePr>
          <p:cNvPr id="13" name="Tabulka 12">
            <a:extLst>
              <a:ext uri="{FF2B5EF4-FFF2-40B4-BE49-F238E27FC236}">
                <a16:creationId xmlns:a16="http://schemas.microsoft.com/office/drawing/2014/main" id="{EC684DDC-071A-A1A6-421D-A7A71C4D47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5649691"/>
              </p:ext>
            </p:extLst>
          </p:nvPr>
        </p:nvGraphicFramePr>
        <p:xfrm>
          <a:off x="4867489" y="4503489"/>
          <a:ext cx="1290951" cy="11638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290951">
                  <a:extLst>
                    <a:ext uri="{9D8B030D-6E8A-4147-A177-3AD203B41FA5}">
                      <a16:colId xmlns:a16="http://schemas.microsoft.com/office/drawing/2014/main" val="4006430379"/>
                    </a:ext>
                  </a:extLst>
                </a:gridCol>
              </a:tblGrid>
              <a:tr h="232761"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pl-PL" sz="12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7147333"/>
                  </a:ext>
                </a:extLst>
              </a:tr>
              <a:tr h="232761"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cs-CZ" sz="1200" b="0" i="0" u="none" strike="noStrike" dirty="0">
                        <a:solidFill>
                          <a:schemeClr val="accent5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3262872"/>
                  </a:ext>
                </a:extLst>
              </a:tr>
              <a:tr h="232761"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pl-PL" sz="12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9534541"/>
                  </a:ext>
                </a:extLst>
              </a:tr>
              <a:tr h="232761"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62D8A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pl-PL" sz="1200" b="0" i="0" u="none" strike="noStrike" dirty="0">
                        <a:solidFill>
                          <a:srgbClr val="62D8A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8006243"/>
                  </a:ext>
                </a:extLst>
              </a:tr>
              <a:tr h="23276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B57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pl-PL" sz="1200" b="0" i="0" u="none" strike="noStrike" dirty="0">
                        <a:solidFill>
                          <a:srgbClr val="2DB574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2390703"/>
                  </a:ext>
                </a:extLst>
              </a:tr>
            </a:tbl>
          </a:graphicData>
        </a:graphic>
      </p:graphicFrame>
      <p:sp>
        <p:nvSpPr>
          <p:cNvPr id="7" name="Title">
            <a:extLst>
              <a:ext uri="{FF2B5EF4-FFF2-40B4-BE49-F238E27FC236}">
                <a16:creationId xmlns:a16="http://schemas.microsoft.com/office/drawing/2014/main" id="{D95EAECA-29D8-F235-46FC-81AE49972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0" y="701874"/>
            <a:ext cx="5488838" cy="715669"/>
          </a:xfrm>
        </p:spPr>
        <p:txBody>
          <a:bodyPr/>
          <a:lstStyle/>
          <a:p>
            <a:r>
              <a:rPr lang="cs-CZ" dirty="0"/>
              <a:t>Vnímání dětské obezity trenéry</a:t>
            </a:r>
            <a:endParaRPr lang="en-GB" dirty="0"/>
          </a:p>
        </p:txBody>
      </p:sp>
      <p:graphicFrame>
        <p:nvGraphicFramePr>
          <p:cNvPr id="14" name="Content Placeholder 14">
            <a:extLst>
              <a:ext uri="{FF2B5EF4-FFF2-40B4-BE49-F238E27FC236}">
                <a16:creationId xmlns:a16="http://schemas.microsoft.com/office/drawing/2014/main" id="{405F62C9-07C6-5C64-93F2-86D484A4F2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6600239"/>
              </p:ext>
            </p:extLst>
          </p:nvPr>
        </p:nvGraphicFramePr>
        <p:xfrm>
          <a:off x="0" y="1663800"/>
          <a:ext cx="4115207" cy="3110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3" name="Title">
            <a:extLst>
              <a:ext uri="{FF2B5EF4-FFF2-40B4-BE49-F238E27FC236}">
                <a16:creationId xmlns:a16="http://schemas.microsoft.com/office/drawing/2014/main" id="{44827601-7FF7-160A-88FE-0D5370ADD9DF}"/>
              </a:ext>
            </a:extLst>
          </p:cNvPr>
          <p:cNvSpPr txBox="1">
            <a:spLocks/>
          </p:cNvSpPr>
          <p:nvPr/>
        </p:nvSpPr>
        <p:spPr>
          <a:xfrm>
            <a:off x="561961" y="1457279"/>
            <a:ext cx="3188003" cy="475732"/>
          </a:xfrm>
          <a:prstGeom prst="rect">
            <a:avLst/>
          </a:prstGeom>
        </p:spPr>
        <p:txBody>
          <a:bodyPr vert="horz" wrap="square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none" spc="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cs-CZ" sz="1800" dirty="0"/>
              <a:t>Je dětská obezita problém?</a:t>
            </a:r>
            <a:endParaRPr lang="en-GB" sz="1050" dirty="0"/>
          </a:p>
        </p:txBody>
      </p:sp>
      <p:sp>
        <p:nvSpPr>
          <p:cNvPr id="34" name="Title">
            <a:extLst>
              <a:ext uri="{FF2B5EF4-FFF2-40B4-BE49-F238E27FC236}">
                <a16:creationId xmlns:a16="http://schemas.microsoft.com/office/drawing/2014/main" id="{FB40A86F-33C9-2CA8-ABF8-DABB53FE9720}"/>
              </a:ext>
            </a:extLst>
          </p:cNvPr>
          <p:cNvSpPr txBox="1">
            <a:spLocks/>
          </p:cNvSpPr>
          <p:nvPr/>
        </p:nvSpPr>
        <p:spPr>
          <a:xfrm>
            <a:off x="4867489" y="1477006"/>
            <a:ext cx="3188003" cy="475712"/>
          </a:xfrm>
          <a:prstGeom prst="rect">
            <a:avLst/>
          </a:prstGeom>
        </p:spPr>
        <p:txBody>
          <a:bodyPr vert="horz" wrap="square" lIns="0" tIns="0" rIns="0" bIns="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none" spc="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cs-CZ" sz="1800" dirty="0"/>
              <a:t>Změnil se výskyt obezity dětí?</a:t>
            </a:r>
          </a:p>
          <a:p>
            <a:r>
              <a:rPr lang="cs-CZ" sz="1800" dirty="0"/>
              <a:t>(před a po pandemii Covid-19)</a:t>
            </a:r>
            <a:endParaRPr lang="en-GB" sz="1800" dirty="0"/>
          </a:p>
        </p:txBody>
      </p:sp>
      <p:cxnSp>
        <p:nvCxnSpPr>
          <p:cNvPr id="35" name="Přímá spojnice 34">
            <a:extLst>
              <a:ext uri="{FF2B5EF4-FFF2-40B4-BE49-F238E27FC236}">
                <a16:creationId xmlns:a16="http://schemas.microsoft.com/office/drawing/2014/main" id="{7DC66D58-EFBD-0D94-B803-929115834D3D}"/>
              </a:ext>
            </a:extLst>
          </p:cNvPr>
          <p:cNvCxnSpPr>
            <a:cxnSpLocks/>
          </p:cNvCxnSpPr>
          <p:nvPr/>
        </p:nvCxnSpPr>
        <p:spPr>
          <a:xfrm>
            <a:off x="4205359" y="1808163"/>
            <a:ext cx="4059" cy="3871894"/>
          </a:xfrm>
          <a:prstGeom prst="line">
            <a:avLst/>
          </a:prstGeom>
          <a:ln w="12700">
            <a:solidFill>
              <a:srgbClr val="58585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Background Box">
            <a:extLst>
              <a:ext uri="{FF2B5EF4-FFF2-40B4-BE49-F238E27FC236}">
                <a16:creationId xmlns:a16="http://schemas.microsoft.com/office/drawing/2014/main" id="{80E0660F-3A4B-C6DD-EC94-370EA6DB9D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9170196" y="-1999"/>
            <a:ext cx="2591652" cy="5954615"/>
          </a:xfrm>
          <a:prstGeom prst="snip1Rect">
            <a:avLst>
              <a:gd name="adj" fmla="val 14222"/>
            </a:avLst>
          </a:prstGeom>
          <a:solidFill>
            <a:srgbClr val="E7EBF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372EF78F-D3C7-FFD4-93D3-7827D9069A59}"/>
              </a:ext>
            </a:extLst>
          </p:cNvPr>
          <p:cNvSpPr txBox="1"/>
          <p:nvPr/>
        </p:nvSpPr>
        <p:spPr>
          <a:xfrm>
            <a:off x="9389696" y="1449071"/>
            <a:ext cx="2152651" cy="423098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cs-CZ" sz="1600" b="1" dirty="0"/>
              <a:t>Názor trenérů k obezitě</a:t>
            </a:r>
          </a:p>
          <a:p>
            <a:pPr algn="ctr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lang="cs-CZ" sz="100" b="1" dirty="0"/>
          </a:p>
          <a:p>
            <a:pPr algn="ctr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cs-CZ" sz="2000" b="1" dirty="0">
                <a:solidFill>
                  <a:schemeClr val="accent5">
                    <a:lumMod val="75000"/>
                  </a:schemeClr>
                </a:solidFill>
              </a:rPr>
              <a:t>95 %</a:t>
            </a:r>
            <a:br>
              <a:rPr lang="cs-CZ" sz="1600" b="1" dirty="0"/>
            </a:br>
            <a:r>
              <a:rPr lang="cs-CZ" sz="1600" b="0" i="1" noProof="0" dirty="0">
                <a:solidFill>
                  <a:schemeClr val="tx1"/>
                </a:solidFill>
              </a:rPr>
              <a:t>„</a:t>
            </a:r>
            <a:r>
              <a:rPr lang="cs-CZ" sz="1600" i="1" noProof="0" dirty="0">
                <a:solidFill>
                  <a:schemeClr val="tx1"/>
                </a:solidFill>
              </a:rPr>
              <a:t>Obezita</a:t>
            </a:r>
            <a:r>
              <a:rPr lang="cs-CZ" sz="1600" b="0" i="1" noProof="0" dirty="0">
                <a:solidFill>
                  <a:schemeClr val="tx1"/>
                </a:solidFill>
              </a:rPr>
              <a:t> </a:t>
            </a:r>
            <a:r>
              <a:rPr lang="cs-CZ" sz="1600" b="1" i="1" noProof="0" dirty="0">
                <a:solidFill>
                  <a:schemeClr val="tx1"/>
                </a:solidFill>
              </a:rPr>
              <a:t>je</a:t>
            </a:r>
            <a:r>
              <a:rPr lang="cs-CZ" sz="1600" b="0" i="1" noProof="0" dirty="0">
                <a:solidFill>
                  <a:schemeClr val="tx1"/>
                </a:solidFill>
              </a:rPr>
              <a:t> </a:t>
            </a:r>
            <a:r>
              <a:rPr lang="cs-CZ" sz="1600" b="1" i="1" noProof="0" dirty="0">
                <a:solidFill>
                  <a:schemeClr val="tx1"/>
                </a:solidFill>
              </a:rPr>
              <a:t>problém</a:t>
            </a:r>
            <a:r>
              <a:rPr lang="cs-CZ" sz="1600" i="1" noProof="0" dirty="0">
                <a:solidFill>
                  <a:schemeClr val="tx1"/>
                </a:solidFill>
              </a:rPr>
              <a:t>.</a:t>
            </a:r>
            <a:r>
              <a:rPr lang="cs-CZ" sz="1600" b="0" i="1" noProof="0" dirty="0">
                <a:solidFill>
                  <a:schemeClr val="tx1"/>
                </a:solidFill>
              </a:rPr>
              <a:t>“</a:t>
            </a:r>
          </a:p>
          <a:p>
            <a:pPr algn="ctr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lang="cs-CZ" sz="100" b="1" dirty="0"/>
          </a:p>
          <a:p>
            <a:pPr algn="ctr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cs-CZ" sz="2000" b="1" dirty="0">
                <a:solidFill>
                  <a:schemeClr val="accent5">
                    <a:lumMod val="75000"/>
                  </a:schemeClr>
                </a:solidFill>
              </a:rPr>
              <a:t>66 %</a:t>
            </a:r>
            <a:br>
              <a:rPr lang="cs-CZ" sz="1600" dirty="0"/>
            </a:br>
            <a:r>
              <a:rPr lang="cs-CZ" sz="1600" b="0" i="1" noProof="0" dirty="0">
                <a:solidFill>
                  <a:schemeClr val="tx1"/>
                </a:solidFill>
              </a:rPr>
              <a:t>„</a:t>
            </a:r>
            <a:r>
              <a:rPr lang="cs-CZ" sz="1600" b="1" i="1" noProof="0" dirty="0">
                <a:solidFill>
                  <a:schemeClr val="tx1"/>
                </a:solidFill>
              </a:rPr>
              <a:t>Výskyt</a:t>
            </a:r>
            <a:r>
              <a:rPr lang="cs-CZ" sz="1600" b="0" i="1" noProof="0" dirty="0">
                <a:solidFill>
                  <a:schemeClr val="tx1"/>
                </a:solidFill>
              </a:rPr>
              <a:t> obezity </a:t>
            </a:r>
            <a:r>
              <a:rPr lang="cs-CZ" sz="1600" b="1" i="1" noProof="0" dirty="0">
                <a:solidFill>
                  <a:schemeClr val="tx1"/>
                </a:solidFill>
              </a:rPr>
              <a:t>se zvýšil </a:t>
            </a:r>
            <a:r>
              <a:rPr lang="cs-CZ" sz="1600" b="0" i="1" noProof="0" dirty="0">
                <a:solidFill>
                  <a:schemeClr val="tx1"/>
                </a:solidFill>
              </a:rPr>
              <a:t>během pandemie.“</a:t>
            </a:r>
            <a:endParaRPr lang="cs-CZ" sz="1600" dirty="0"/>
          </a:p>
          <a:p>
            <a:pPr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lang="cs-CZ" sz="1400" dirty="0"/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151F9B08-BF46-16C7-128E-428D20CAAC18}"/>
              </a:ext>
            </a:extLst>
          </p:cNvPr>
          <p:cNvSpPr/>
          <p:nvPr/>
        </p:nvSpPr>
        <p:spPr>
          <a:xfrm>
            <a:off x="449999" y="5787957"/>
            <a:ext cx="8720197" cy="3718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bIns="0" rtlCol="0" anchor="b"/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</a:pPr>
            <a:r>
              <a:rPr lang="cs-CZ" sz="1050" dirty="0">
                <a:solidFill>
                  <a:schemeClr val="tx1"/>
                </a:solidFill>
              </a:rPr>
              <a:t>1. Vnímáte dětskou obezitu jako problém? </a:t>
            </a:r>
            <a:r>
              <a:rPr lang="cs-CZ" sz="1050" i="1" dirty="0">
                <a:solidFill>
                  <a:schemeClr val="tx1"/>
                </a:solidFill>
              </a:rPr>
              <a:t>N=73</a:t>
            </a:r>
            <a:br>
              <a:rPr lang="cs-CZ" sz="1050" i="1" dirty="0">
                <a:solidFill>
                  <a:schemeClr val="tx1"/>
                </a:solidFill>
              </a:rPr>
            </a:br>
            <a:r>
              <a:rPr lang="cs-CZ" sz="1050" i="1" dirty="0">
                <a:solidFill>
                  <a:schemeClr val="tx1"/>
                </a:solidFill>
              </a:rPr>
              <a:t>3</a:t>
            </a:r>
            <a:r>
              <a:rPr lang="cs-CZ" sz="1050" dirty="0">
                <a:solidFill>
                  <a:schemeClr val="tx1"/>
                </a:solidFill>
              </a:rPr>
              <a:t>. Změnil se podle vašeho názoru výskyt obezity u dětí před pandemií Covid-19 (před r. 2020) a po jejím útlumu (r. 2022 a dále)? </a:t>
            </a:r>
            <a:r>
              <a:rPr lang="cs-CZ" sz="1050" i="1" dirty="0">
                <a:solidFill>
                  <a:schemeClr val="tx1"/>
                </a:solidFill>
              </a:rPr>
              <a:t>N=73</a:t>
            </a:r>
            <a:endParaRPr lang="cs-CZ" sz="1050" dirty="0">
              <a:solidFill>
                <a:schemeClr val="tx1"/>
              </a:solidFill>
            </a:endParaRPr>
          </a:p>
        </p:txBody>
      </p:sp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3B5FCC2F-2DF2-E359-5B02-9D4E0CBBA3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9966229"/>
              </p:ext>
            </p:extLst>
          </p:nvPr>
        </p:nvGraphicFramePr>
        <p:xfrm>
          <a:off x="749261" y="4505267"/>
          <a:ext cx="3068033" cy="116369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3068033">
                  <a:extLst>
                    <a:ext uri="{9D8B030D-6E8A-4147-A177-3AD203B41FA5}">
                      <a16:colId xmlns:a16="http://schemas.microsoft.com/office/drawing/2014/main" val="4006430379"/>
                    </a:ext>
                  </a:extLst>
                </a:gridCol>
              </a:tblGrid>
              <a:tr h="232798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Určitě ano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7147333"/>
                  </a:ext>
                </a:extLst>
              </a:tr>
              <a:tr h="232798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Spíše ano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3262872"/>
                  </a:ext>
                </a:extLst>
              </a:tr>
              <a:tr h="232798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u="none" strike="noStrike" dirty="0">
                          <a:effectLst/>
                        </a:rPr>
                        <a:t>Ani ano, ani ne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9534541"/>
                  </a:ext>
                </a:extLst>
              </a:tr>
              <a:tr h="232651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u="none" strike="noStrike" dirty="0">
                          <a:effectLst/>
                        </a:rPr>
                        <a:t>Spíše ne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8006243"/>
                  </a:ext>
                </a:extLst>
              </a:tr>
              <a:tr h="232651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" panose="00000500000000000000" pitchFamily="2" charset="-18"/>
                        </a:rPr>
                        <a:t>Určitě ne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6064897"/>
                  </a:ext>
                </a:extLst>
              </a:tr>
            </a:tbl>
          </a:graphicData>
        </a:graphic>
      </p:graphicFrame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1BAACA06-1626-689D-9D23-87810643F3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9137063"/>
              </p:ext>
            </p:extLst>
          </p:nvPr>
        </p:nvGraphicFramePr>
        <p:xfrm>
          <a:off x="541432" y="4504378"/>
          <a:ext cx="1003300" cy="11638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003300">
                  <a:extLst>
                    <a:ext uri="{9D8B030D-6E8A-4147-A177-3AD203B41FA5}">
                      <a16:colId xmlns:a16="http://schemas.microsoft.com/office/drawing/2014/main" val="4006430379"/>
                    </a:ext>
                  </a:extLst>
                </a:gridCol>
              </a:tblGrid>
              <a:tr h="232761"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pl-PL" sz="12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7147333"/>
                  </a:ext>
                </a:extLst>
              </a:tr>
              <a:tr h="232761"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cs-CZ" sz="1200" b="0" i="0" u="none" strike="noStrike" dirty="0">
                        <a:solidFill>
                          <a:schemeClr val="accent5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3262872"/>
                  </a:ext>
                </a:extLst>
              </a:tr>
              <a:tr h="232761"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pl-PL" sz="12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9534541"/>
                  </a:ext>
                </a:extLst>
              </a:tr>
              <a:tr h="232761"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62D8A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pl-PL" sz="1200" b="0" i="0" u="none" strike="noStrike" dirty="0">
                        <a:solidFill>
                          <a:srgbClr val="62D8A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8006243"/>
                  </a:ext>
                </a:extLst>
              </a:tr>
              <a:tr h="23276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B57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pl-PL" sz="1200" b="0" i="0" u="none" strike="noStrike" dirty="0">
                        <a:solidFill>
                          <a:srgbClr val="2DB574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2390703"/>
                  </a:ext>
                </a:extLst>
              </a:tr>
            </a:tbl>
          </a:graphicData>
        </a:graphic>
      </p:graphicFrame>
      <p:sp>
        <p:nvSpPr>
          <p:cNvPr id="11" name="TextovéPole 10">
            <a:extLst>
              <a:ext uri="{FF2B5EF4-FFF2-40B4-BE49-F238E27FC236}">
                <a16:creationId xmlns:a16="http://schemas.microsoft.com/office/drawing/2014/main" id="{C5F099C7-29E3-263C-D136-F3C254FFD48E}"/>
              </a:ext>
            </a:extLst>
          </p:cNvPr>
          <p:cNvSpPr txBox="1"/>
          <p:nvPr/>
        </p:nvSpPr>
        <p:spPr>
          <a:xfrm>
            <a:off x="1666874" y="2880058"/>
            <a:ext cx="790575" cy="7078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buSzPct val="100000"/>
            </a:pPr>
            <a:r>
              <a:rPr lang="cs-CZ" sz="2500" b="1" dirty="0">
                <a:solidFill>
                  <a:schemeClr val="accent5">
                    <a:lumMod val="75000"/>
                  </a:schemeClr>
                </a:solidFill>
              </a:rPr>
              <a:t>95 %</a:t>
            </a:r>
          </a:p>
          <a:p>
            <a:pPr algn="ctr">
              <a:buSzPct val="100000"/>
            </a:pPr>
            <a:r>
              <a:rPr lang="cs-CZ" sz="1050" dirty="0"/>
              <a:t>Určitě ano + Spíše ano</a:t>
            </a:r>
            <a:endParaRPr lang="en-US" sz="1050" dirty="0"/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CDB72D0E-7E99-5CCB-1A84-2541AC76E7A8}"/>
              </a:ext>
            </a:extLst>
          </p:cNvPr>
          <p:cNvSpPr txBox="1"/>
          <p:nvPr/>
        </p:nvSpPr>
        <p:spPr>
          <a:xfrm>
            <a:off x="5877332" y="2867552"/>
            <a:ext cx="970380" cy="7078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buSzPct val="100000"/>
            </a:pPr>
            <a:r>
              <a:rPr lang="cs-CZ" sz="2500" b="1" dirty="0">
                <a:solidFill>
                  <a:schemeClr val="accent5">
                    <a:lumMod val="75000"/>
                  </a:schemeClr>
                </a:solidFill>
              </a:rPr>
              <a:t>66 %</a:t>
            </a:r>
          </a:p>
          <a:p>
            <a:pPr algn="ctr">
              <a:buSzPct val="100000"/>
            </a:pPr>
            <a:r>
              <a:rPr lang="cs-CZ" sz="1050" dirty="0"/>
              <a:t>Výrazně + Spíše se zvýšil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662355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B989A-5A88-562D-A168-758AA7711A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Background Box">
            <a:extLst>
              <a:ext uri="{FF2B5EF4-FFF2-40B4-BE49-F238E27FC236}">
                <a16:creationId xmlns:a16="http://schemas.microsoft.com/office/drawing/2014/main" id="{BAA1B29F-0724-C277-E4FA-8D9DA48ED8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439080" y="-6171"/>
            <a:ext cx="5489380" cy="5954615"/>
          </a:xfrm>
          <a:prstGeom prst="snip1Rect">
            <a:avLst>
              <a:gd name="adj" fmla="val 7194"/>
            </a:avLst>
          </a:prstGeom>
          <a:solidFill>
            <a:srgbClr val="E7EBF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</a:pPr>
            <a:endParaRPr lang="en-US" sz="1200" dirty="0">
              <a:solidFill>
                <a:schemeClr val="tx1"/>
              </a:solidFill>
            </a:endParaRPr>
          </a:p>
        </p:txBody>
      </p:sp>
      <p:graphicFrame>
        <p:nvGraphicFramePr>
          <p:cNvPr id="6" name="Graf 5">
            <a:extLst>
              <a:ext uri="{FF2B5EF4-FFF2-40B4-BE49-F238E27FC236}">
                <a16:creationId xmlns:a16="http://schemas.microsoft.com/office/drawing/2014/main" id="{30245CE1-B9BD-65BC-7A7C-D9BB6B04F1B8}"/>
              </a:ext>
            </a:extLst>
          </p:cNvPr>
          <p:cNvGraphicFramePr/>
          <p:nvPr/>
        </p:nvGraphicFramePr>
        <p:xfrm>
          <a:off x="440412" y="692151"/>
          <a:ext cx="5513560" cy="51978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Obdélník 1">
            <a:extLst>
              <a:ext uri="{FF2B5EF4-FFF2-40B4-BE49-F238E27FC236}">
                <a16:creationId xmlns:a16="http://schemas.microsoft.com/office/drawing/2014/main" id="{B43D07BD-A32F-B9A8-4C78-E4FE09E58D9C}"/>
              </a:ext>
            </a:extLst>
          </p:cNvPr>
          <p:cNvSpPr/>
          <p:nvPr/>
        </p:nvSpPr>
        <p:spPr>
          <a:xfrm>
            <a:off x="449999" y="6006900"/>
            <a:ext cx="10716765" cy="1589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bIns="0" rtlCol="0" anchor="b"/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</a:pPr>
            <a:r>
              <a:rPr lang="cs-CZ" sz="1050" dirty="0">
                <a:solidFill>
                  <a:schemeClr val="tx1"/>
                </a:solidFill>
              </a:rPr>
              <a:t>2. Čím si myslíte, že je to (dětská obezita) způsobeno a máte nápady, jak tomu předejít? </a:t>
            </a:r>
            <a:r>
              <a:rPr lang="cs-CZ" sz="1050" i="1" dirty="0">
                <a:solidFill>
                  <a:schemeClr val="tx1"/>
                </a:solidFill>
              </a:rPr>
              <a:t>N=73</a:t>
            </a:r>
          </a:p>
        </p:txBody>
      </p:sp>
      <p:sp>
        <p:nvSpPr>
          <p:cNvPr id="15" name="Placeholder 1">
            <a:extLst>
              <a:ext uri="{FF2B5EF4-FFF2-40B4-BE49-F238E27FC236}">
                <a16:creationId xmlns:a16="http://schemas.microsoft.com/office/drawing/2014/main" id="{1728162A-5E63-38FA-2431-7D7CAC1BA61F}"/>
              </a:ext>
            </a:extLst>
          </p:cNvPr>
          <p:cNvSpPr/>
          <p:nvPr/>
        </p:nvSpPr>
        <p:spPr>
          <a:xfrm rot="5400000">
            <a:off x="9241671" y="3438379"/>
            <a:ext cx="2448000" cy="2584167"/>
          </a:xfrm>
          <a:prstGeom prst="snip1Rect">
            <a:avLst>
              <a:gd name="adj" fmla="val 16246"/>
            </a:avLst>
          </a:prstGeom>
          <a:solidFill>
            <a:srgbClr val="E7EB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44000" tIns="72000" rIns="72000" bIns="144000" rtlCol="0" anchor="t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endParaRPr kumimoji="0" lang="cs-CZ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17" name="Placeholder 1">
            <a:extLst>
              <a:ext uri="{FF2B5EF4-FFF2-40B4-BE49-F238E27FC236}">
                <a16:creationId xmlns:a16="http://schemas.microsoft.com/office/drawing/2014/main" id="{BAD7733D-4EA6-98B5-EEE1-FCB216A95948}"/>
              </a:ext>
            </a:extLst>
          </p:cNvPr>
          <p:cNvSpPr/>
          <p:nvPr/>
        </p:nvSpPr>
        <p:spPr>
          <a:xfrm rot="5400000">
            <a:off x="6327022" y="3438378"/>
            <a:ext cx="2448000" cy="2584167"/>
          </a:xfrm>
          <a:prstGeom prst="snip1Rect">
            <a:avLst>
              <a:gd name="adj" fmla="val 16246"/>
            </a:avLst>
          </a:prstGeom>
          <a:solidFill>
            <a:srgbClr val="E7EB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44000" tIns="72000" rIns="72000" bIns="144000" rtlCol="0" anchor="t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endParaRPr kumimoji="0" lang="cs-CZ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18" name="Title">
            <a:extLst>
              <a:ext uri="{FF2B5EF4-FFF2-40B4-BE49-F238E27FC236}">
                <a16:creationId xmlns:a16="http://schemas.microsoft.com/office/drawing/2014/main" id="{82EA1D4F-CE7A-0584-EE40-912AAE3CC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8920" y="701999"/>
            <a:ext cx="5488838" cy="747389"/>
          </a:xfrm>
        </p:spPr>
        <p:txBody>
          <a:bodyPr tIns="46800" bIns="46800"/>
          <a:lstStyle/>
          <a:p>
            <a:r>
              <a:rPr lang="cs-CZ" dirty="0"/>
              <a:t>Co zapříčiňuje dětskou obezitu a jak by s ní trenéři bojovali?</a:t>
            </a:r>
            <a:endParaRPr lang="en-GB" dirty="0"/>
          </a:p>
        </p:txBody>
      </p:sp>
      <p:sp>
        <p:nvSpPr>
          <p:cNvPr id="21" name="Quote Marks">
            <a:extLst>
              <a:ext uri="{FF2B5EF4-FFF2-40B4-BE49-F238E27FC236}">
                <a16:creationId xmlns:a16="http://schemas.microsoft.com/office/drawing/2014/main" id="{52486FB1-BF39-5926-B487-8BA303B6F3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8189844" y="3523135"/>
            <a:ext cx="452328" cy="611762"/>
          </a:xfrm>
          <a:custGeom>
            <a:avLst/>
            <a:gdLst>
              <a:gd name="connsiteX0" fmla="*/ 2 w 818215"/>
              <a:gd name="connsiteY0" fmla="*/ 209282 h 1030444"/>
              <a:gd name="connsiteX1" fmla="*/ 353567 w 818215"/>
              <a:gd name="connsiteY1" fmla="*/ 209282 h 1030444"/>
              <a:gd name="connsiteX2" fmla="*/ 353567 w 818215"/>
              <a:gd name="connsiteY2" fmla="*/ 0 h 1030444"/>
              <a:gd name="connsiteX3" fmla="*/ 683109 w 818215"/>
              <a:gd name="connsiteY3" fmla="*/ 0 h 1030444"/>
              <a:gd name="connsiteX4" fmla="*/ 818215 w 818215"/>
              <a:gd name="connsiteY4" fmla="*/ 135106 h 1030444"/>
              <a:gd name="connsiteX5" fmla="*/ 818215 w 818215"/>
              <a:gd name="connsiteY5" fmla="*/ 464648 h 1030444"/>
              <a:gd name="connsiteX6" fmla="*/ 354373 w 818215"/>
              <a:gd name="connsiteY6" fmla="*/ 464648 h 1030444"/>
              <a:gd name="connsiteX7" fmla="*/ 353567 w 818215"/>
              <a:gd name="connsiteY7" fmla="*/ 464648 h 1030444"/>
              <a:gd name="connsiteX8" fmla="*/ 353567 w 818215"/>
              <a:gd name="connsiteY8" fmla="*/ 464067 h 1030444"/>
              <a:gd name="connsiteX9" fmla="*/ 0 w 818215"/>
              <a:gd name="connsiteY9" fmla="*/ 775078 h 1030444"/>
              <a:gd name="connsiteX10" fmla="*/ 353565 w 818215"/>
              <a:gd name="connsiteY10" fmla="*/ 775078 h 1030444"/>
              <a:gd name="connsiteX11" fmla="*/ 353565 w 818215"/>
              <a:gd name="connsiteY11" fmla="*/ 565796 h 1030444"/>
              <a:gd name="connsiteX12" fmla="*/ 683107 w 818215"/>
              <a:gd name="connsiteY12" fmla="*/ 565796 h 1030444"/>
              <a:gd name="connsiteX13" fmla="*/ 818213 w 818215"/>
              <a:gd name="connsiteY13" fmla="*/ 700902 h 1030444"/>
              <a:gd name="connsiteX14" fmla="*/ 818213 w 818215"/>
              <a:gd name="connsiteY14" fmla="*/ 1030444 h 1030444"/>
              <a:gd name="connsiteX15" fmla="*/ 354371 w 818215"/>
              <a:gd name="connsiteY15" fmla="*/ 1030444 h 1030444"/>
              <a:gd name="connsiteX16" fmla="*/ 353565 w 818215"/>
              <a:gd name="connsiteY16" fmla="*/ 1030444 h 1030444"/>
              <a:gd name="connsiteX17" fmla="*/ 353565 w 818215"/>
              <a:gd name="connsiteY17" fmla="*/ 1029863 h 1030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18215" h="1030444">
                <a:moveTo>
                  <a:pt x="2" y="209282"/>
                </a:moveTo>
                <a:lnTo>
                  <a:pt x="353567" y="209282"/>
                </a:lnTo>
                <a:lnTo>
                  <a:pt x="353567" y="0"/>
                </a:lnTo>
                <a:lnTo>
                  <a:pt x="683109" y="0"/>
                </a:lnTo>
                <a:lnTo>
                  <a:pt x="818215" y="135106"/>
                </a:lnTo>
                <a:lnTo>
                  <a:pt x="818215" y="464648"/>
                </a:lnTo>
                <a:lnTo>
                  <a:pt x="354373" y="464648"/>
                </a:lnTo>
                <a:lnTo>
                  <a:pt x="353567" y="464648"/>
                </a:lnTo>
                <a:lnTo>
                  <a:pt x="353567" y="464067"/>
                </a:lnTo>
                <a:close/>
                <a:moveTo>
                  <a:pt x="0" y="775078"/>
                </a:moveTo>
                <a:lnTo>
                  <a:pt x="353565" y="775078"/>
                </a:lnTo>
                <a:lnTo>
                  <a:pt x="353565" y="565796"/>
                </a:lnTo>
                <a:lnTo>
                  <a:pt x="683107" y="565796"/>
                </a:lnTo>
                <a:lnTo>
                  <a:pt x="818213" y="700902"/>
                </a:lnTo>
                <a:lnTo>
                  <a:pt x="818213" y="1030444"/>
                </a:lnTo>
                <a:lnTo>
                  <a:pt x="354371" y="1030444"/>
                </a:lnTo>
                <a:lnTo>
                  <a:pt x="353565" y="1030444"/>
                </a:lnTo>
                <a:lnTo>
                  <a:pt x="353565" y="1029863"/>
                </a:lnTo>
                <a:close/>
              </a:path>
            </a:pathLst>
          </a:cu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graphicFrame>
        <p:nvGraphicFramePr>
          <p:cNvPr id="22" name="Quote 2">
            <a:extLst>
              <a:ext uri="{FF2B5EF4-FFF2-40B4-BE49-F238E27FC236}">
                <a16:creationId xmlns:a16="http://schemas.microsoft.com/office/drawing/2014/main" id="{D8417AF8-3806-D23F-A12A-2B1C6EB0651A}"/>
              </a:ext>
            </a:extLst>
          </p:cNvPr>
          <p:cNvGraphicFramePr>
            <a:graphicFrameLocks noGrp="1"/>
          </p:cNvGraphicFramePr>
          <p:nvPr/>
        </p:nvGraphicFramePr>
        <p:xfrm>
          <a:off x="9362024" y="5163965"/>
          <a:ext cx="2266555" cy="655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6555">
                  <a:extLst>
                    <a:ext uri="{9D8B030D-6E8A-4147-A177-3AD203B41FA5}">
                      <a16:colId xmlns:a16="http://schemas.microsoft.com/office/drawing/2014/main" val="1650263574"/>
                    </a:ext>
                  </a:extLst>
                </a:gridCol>
              </a:tblGrid>
              <a:tr h="122075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lang="cs-CZ" sz="1200" b="0" i="1" noProof="0" dirty="0">
                          <a:solidFill>
                            <a:schemeClr val="tx1"/>
                          </a:solidFill>
                        </a:rPr>
                        <a:t>„…Bylo by dobré učinit osvětu směrem k rodičům, u kterých vždy vše začíná.“</a:t>
                      </a:r>
                    </a:p>
                  </a:txBody>
                  <a:tcPr marL="108000" marR="0" marT="36000" marB="36000">
                    <a:lnL w="76200" cap="flat" cmpd="sng" algn="ctr">
                      <a:solidFill>
                        <a:srgbClr val="2D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0869395"/>
                  </a:ext>
                </a:extLst>
              </a:tr>
            </a:tbl>
          </a:graphicData>
        </a:graphic>
      </p:graphicFrame>
      <p:graphicFrame>
        <p:nvGraphicFramePr>
          <p:cNvPr id="24" name="Quote 2">
            <a:extLst>
              <a:ext uri="{FF2B5EF4-FFF2-40B4-BE49-F238E27FC236}">
                <a16:creationId xmlns:a16="http://schemas.microsoft.com/office/drawing/2014/main" id="{BF16E7F9-A435-25AA-B1ED-2A23CF7BF882}"/>
              </a:ext>
            </a:extLst>
          </p:cNvPr>
          <p:cNvGraphicFramePr>
            <a:graphicFrameLocks noGrp="1"/>
          </p:cNvGraphicFramePr>
          <p:nvPr/>
        </p:nvGraphicFramePr>
        <p:xfrm>
          <a:off x="6434634" y="5163965"/>
          <a:ext cx="2287255" cy="655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7255">
                  <a:extLst>
                    <a:ext uri="{9D8B030D-6E8A-4147-A177-3AD203B41FA5}">
                      <a16:colId xmlns:a16="http://schemas.microsoft.com/office/drawing/2014/main" val="165026357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lang="cs-CZ" sz="1200" b="0" i="1" noProof="0" dirty="0">
                          <a:solidFill>
                            <a:schemeClr val="tx1"/>
                          </a:solidFill>
                        </a:rPr>
                        <a:t>„…Za mě se dosti výrazně snížila pohybová gramotnost u dětí</a:t>
                      </a:r>
                      <a:br>
                        <a:rPr lang="cs-CZ" sz="1200" b="0" i="1" noProof="0" dirty="0">
                          <a:solidFill>
                            <a:schemeClr val="tx1"/>
                          </a:solidFill>
                        </a:rPr>
                      </a:br>
                      <a:r>
                        <a:rPr lang="cs-CZ" sz="1200" b="0" i="1" noProof="0" dirty="0">
                          <a:solidFill>
                            <a:schemeClr val="tx1"/>
                          </a:solidFill>
                        </a:rPr>
                        <a:t>a obecně u celé populace...“</a:t>
                      </a:r>
                    </a:p>
                  </a:txBody>
                  <a:tcPr marL="108000" marR="0" marT="36000" marB="36000">
                    <a:lnL w="762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0869395"/>
                  </a:ext>
                </a:extLst>
              </a:tr>
            </a:tbl>
          </a:graphicData>
        </a:graphic>
      </p:graphicFrame>
      <p:graphicFrame>
        <p:nvGraphicFramePr>
          <p:cNvPr id="28" name="Quote 2">
            <a:extLst>
              <a:ext uri="{FF2B5EF4-FFF2-40B4-BE49-F238E27FC236}">
                <a16:creationId xmlns:a16="http://schemas.microsoft.com/office/drawing/2014/main" id="{70CABF3A-80EA-F2A4-3A31-47CBFC13D797}"/>
              </a:ext>
            </a:extLst>
          </p:cNvPr>
          <p:cNvGraphicFramePr>
            <a:graphicFrameLocks noGrp="1"/>
          </p:cNvGraphicFramePr>
          <p:nvPr/>
        </p:nvGraphicFramePr>
        <p:xfrm>
          <a:off x="6434634" y="3658800"/>
          <a:ext cx="1554823" cy="4545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4823">
                  <a:extLst>
                    <a:ext uri="{9D8B030D-6E8A-4147-A177-3AD203B41FA5}">
                      <a16:colId xmlns:a16="http://schemas.microsoft.com/office/drawing/2014/main" val="165026357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lang="cs-CZ" sz="1200" b="0" i="1" noProof="0" dirty="0">
                          <a:solidFill>
                            <a:schemeClr val="tx1"/>
                          </a:solidFill>
                        </a:rPr>
                        <a:t>„Leností, pohodlností nejen dětí, ale i rodičů“</a:t>
                      </a:r>
                    </a:p>
                  </a:txBody>
                  <a:tcPr marL="108000" marR="0" marT="36000" marB="36000">
                    <a:lnL w="762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0869395"/>
                  </a:ext>
                </a:extLst>
              </a:tr>
            </a:tbl>
          </a:graphicData>
        </a:graphic>
      </p:graphicFrame>
      <p:graphicFrame>
        <p:nvGraphicFramePr>
          <p:cNvPr id="29" name="Quote 2">
            <a:extLst>
              <a:ext uri="{FF2B5EF4-FFF2-40B4-BE49-F238E27FC236}">
                <a16:creationId xmlns:a16="http://schemas.microsoft.com/office/drawing/2014/main" id="{8410FD77-CED2-B3D6-1854-429D79A367E5}"/>
              </a:ext>
            </a:extLst>
          </p:cNvPr>
          <p:cNvGraphicFramePr>
            <a:graphicFrameLocks noGrp="1"/>
          </p:cNvGraphicFramePr>
          <p:nvPr/>
        </p:nvGraphicFramePr>
        <p:xfrm>
          <a:off x="6434633" y="4310798"/>
          <a:ext cx="2287255" cy="655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7255">
                  <a:extLst>
                    <a:ext uri="{9D8B030D-6E8A-4147-A177-3AD203B41FA5}">
                      <a16:colId xmlns:a16="http://schemas.microsoft.com/office/drawing/2014/main" val="165026357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lang="cs-CZ" sz="1200" b="0" i="1" noProof="0" dirty="0">
                          <a:solidFill>
                            <a:schemeClr val="tx1"/>
                          </a:solidFill>
                        </a:rPr>
                        <a:t>„Malá pohybová aktivita, špatné stravovací návyky, děti jsou hodně na mobilech, počítačích... “</a:t>
                      </a:r>
                    </a:p>
                  </a:txBody>
                  <a:tcPr marL="108000" marR="0" marT="36000" marB="36000">
                    <a:lnL w="762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0869395"/>
                  </a:ext>
                </a:extLst>
              </a:tr>
            </a:tbl>
          </a:graphicData>
        </a:graphic>
      </p:graphicFrame>
      <p:cxnSp>
        <p:nvCxnSpPr>
          <p:cNvPr id="32" name="Přímá spojnice 31">
            <a:extLst>
              <a:ext uri="{FF2B5EF4-FFF2-40B4-BE49-F238E27FC236}">
                <a16:creationId xmlns:a16="http://schemas.microsoft.com/office/drawing/2014/main" id="{E41E61AF-28ED-CBD7-BABB-E45138C01C50}"/>
              </a:ext>
            </a:extLst>
          </p:cNvPr>
          <p:cNvCxnSpPr>
            <a:cxnSpLocks/>
          </p:cNvCxnSpPr>
          <p:nvPr/>
        </p:nvCxnSpPr>
        <p:spPr>
          <a:xfrm flipH="1">
            <a:off x="563419" y="3817335"/>
            <a:ext cx="5235726" cy="0"/>
          </a:xfrm>
          <a:prstGeom prst="line">
            <a:avLst/>
          </a:prstGeom>
          <a:ln w="12700">
            <a:solidFill>
              <a:srgbClr val="58585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itle">
            <a:extLst>
              <a:ext uri="{FF2B5EF4-FFF2-40B4-BE49-F238E27FC236}">
                <a16:creationId xmlns:a16="http://schemas.microsoft.com/office/drawing/2014/main" id="{6D60AE45-5A1D-2581-678D-F92455778CC6}"/>
              </a:ext>
            </a:extLst>
          </p:cNvPr>
          <p:cNvSpPr txBox="1">
            <a:spLocks/>
          </p:cNvSpPr>
          <p:nvPr/>
        </p:nvSpPr>
        <p:spPr>
          <a:xfrm>
            <a:off x="3473557" y="3877996"/>
            <a:ext cx="2334824" cy="225085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none" spc="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r"/>
            <a:r>
              <a:rPr lang="cs-CZ" sz="1200" b="0" dirty="0">
                <a:solidFill>
                  <a:srgbClr val="2DB574"/>
                </a:solidFill>
              </a:rPr>
              <a:t>Nápady</a:t>
            </a:r>
            <a:endParaRPr lang="en-US" sz="1200" b="0" i="0" dirty="0">
              <a:effectLst/>
            </a:endParaRPr>
          </a:p>
        </p:txBody>
      </p:sp>
      <p:sp>
        <p:nvSpPr>
          <p:cNvPr id="37" name="Title">
            <a:extLst>
              <a:ext uri="{FF2B5EF4-FFF2-40B4-BE49-F238E27FC236}">
                <a16:creationId xmlns:a16="http://schemas.microsoft.com/office/drawing/2014/main" id="{9FA9BE59-D334-9730-DFB3-625D634687F7}"/>
              </a:ext>
            </a:extLst>
          </p:cNvPr>
          <p:cNvSpPr txBox="1">
            <a:spLocks/>
          </p:cNvSpPr>
          <p:nvPr/>
        </p:nvSpPr>
        <p:spPr>
          <a:xfrm>
            <a:off x="3473557" y="3550704"/>
            <a:ext cx="2334824" cy="225085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none" spc="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r"/>
            <a:r>
              <a:rPr lang="cs-CZ" sz="1200" b="0" dirty="0">
                <a:solidFill>
                  <a:schemeClr val="accent5"/>
                </a:solidFill>
              </a:rPr>
              <a:t>Příčiny obezity</a:t>
            </a:r>
            <a:endParaRPr lang="en-US" sz="1200" b="0" i="0" dirty="0">
              <a:solidFill>
                <a:schemeClr val="accent5"/>
              </a:solidFill>
              <a:effectLst/>
            </a:endParaRPr>
          </a:p>
        </p:txBody>
      </p:sp>
      <p:graphicFrame>
        <p:nvGraphicFramePr>
          <p:cNvPr id="43" name="Quote 2">
            <a:extLst>
              <a:ext uri="{FF2B5EF4-FFF2-40B4-BE49-F238E27FC236}">
                <a16:creationId xmlns:a16="http://schemas.microsoft.com/office/drawing/2014/main" id="{3C3B2003-DD64-6E19-2942-3E42F04EE1DD}"/>
              </a:ext>
            </a:extLst>
          </p:cNvPr>
          <p:cNvGraphicFramePr>
            <a:graphicFrameLocks noGrp="1"/>
          </p:cNvGraphicFramePr>
          <p:nvPr/>
        </p:nvGraphicFramePr>
        <p:xfrm>
          <a:off x="9362026" y="3664410"/>
          <a:ext cx="2091065" cy="655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1065">
                  <a:extLst>
                    <a:ext uri="{9D8B030D-6E8A-4147-A177-3AD203B41FA5}">
                      <a16:colId xmlns:a16="http://schemas.microsoft.com/office/drawing/2014/main" val="1650263574"/>
                    </a:ext>
                  </a:extLst>
                </a:gridCol>
              </a:tblGrid>
              <a:tr h="122075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lang="cs-CZ" sz="1200" b="0" i="1" noProof="0" dirty="0">
                          <a:solidFill>
                            <a:schemeClr val="tx1"/>
                          </a:solidFill>
                        </a:rPr>
                        <a:t>„Podpořit všechny</a:t>
                      </a:r>
                      <a:br>
                        <a:rPr lang="cs-CZ" sz="1200" b="0" i="1" noProof="0" dirty="0">
                          <a:solidFill>
                            <a:schemeClr val="tx1"/>
                          </a:solidFill>
                        </a:rPr>
                      </a:br>
                      <a:r>
                        <a:rPr lang="cs-CZ" sz="1200" b="0" i="1" noProof="0" dirty="0">
                          <a:solidFill>
                            <a:schemeClr val="tx1"/>
                          </a:solidFill>
                        </a:rPr>
                        <a:t>pohybové aktivity,</a:t>
                      </a:r>
                      <a:br>
                        <a:rPr lang="cs-CZ" sz="1200" b="0" i="1" noProof="0" dirty="0">
                          <a:solidFill>
                            <a:schemeClr val="tx1"/>
                          </a:solidFill>
                        </a:rPr>
                      </a:br>
                      <a:r>
                        <a:rPr lang="cs-CZ" sz="1200" b="0" i="1" noProof="0" dirty="0">
                          <a:solidFill>
                            <a:schemeClr val="tx1"/>
                          </a:solidFill>
                        </a:rPr>
                        <a:t>které vedou k aktivizaci dětí.“</a:t>
                      </a:r>
                    </a:p>
                  </a:txBody>
                  <a:tcPr marL="108000" marR="0" marT="36000" marB="36000">
                    <a:lnL w="76200" cap="flat" cmpd="sng" algn="ctr">
                      <a:solidFill>
                        <a:srgbClr val="2D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0869395"/>
                  </a:ext>
                </a:extLst>
              </a:tr>
            </a:tbl>
          </a:graphicData>
        </a:graphic>
      </p:graphicFrame>
      <p:graphicFrame>
        <p:nvGraphicFramePr>
          <p:cNvPr id="45" name="Quote 2">
            <a:extLst>
              <a:ext uri="{FF2B5EF4-FFF2-40B4-BE49-F238E27FC236}">
                <a16:creationId xmlns:a16="http://schemas.microsoft.com/office/drawing/2014/main" id="{AD25F13B-7100-F62D-EF2A-B264CEA5DEFC}"/>
              </a:ext>
            </a:extLst>
          </p:cNvPr>
          <p:cNvGraphicFramePr>
            <a:graphicFrameLocks noGrp="1"/>
          </p:cNvGraphicFramePr>
          <p:nvPr/>
        </p:nvGraphicFramePr>
        <p:xfrm>
          <a:off x="9362023" y="4408940"/>
          <a:ext cx="2266555" cy="655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6555">
                  <a:extLst>
                    <a:ext uri="{9D8B030D-6E8A-4147-A177-3AD203B41FA5}">
                      <a16:colId xmlns:a16="http://schemas.microsoft.com/office/drawing/2014/main" val="1650263574"/>
                    </a:ext>
                  </a:extLst>
                </a:gridCol>
              </a:tblGrid>
              <a:tr h="122075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lang="cs-CZ" sz="1200" b="0" i="1" noProof="0" dirty="0">
                          <a:solidFill>
                            <a:schemeClr val="tx1"/>
                          </a:solidFill>
                        </a:rPr>
                        <a:t>„…jak na to - podpora státu</a:t>
                      </a:r>
                      <a:br>
                        <a:rPr lang="cs-CZ" sz="1200" b="0" i="1" noProof="0" dirty="0">
                          <a:solidFill>
                            <a:schemeClr val="tx1"/>
                          </a:solidFill>
                        </a:rPr>
                      </a:br>
                      <a:r>
                        <a:rPr lang="cs-CZ" sz="1200" b="0" i="1" noProof="0" dirty="0">
                          <a:solidFill>
                            <a:schemeClr val="tx1"/>
                          </a:solidFill>
                        </a:rPr>
                        <a:t>v oblasti sportu dětí a mládeže, vazba na zvýhodněné pojištění...“</a:t>
                      </a:r>
                    </a:p>
                  </a:txBody>
                  <a:tcPr marL="108000" marR="0" marT="36000" marB="36000">
                    <a:lnL w="76200" cap="flat" cmpd="sng" algn="ctr">
                      <a:solidFill>
                        <a:srgbClr val="2D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0869395"/>
                  </a:ext>
                </a:extLst>
              </a:tr>
            </a:tbl>
          </a:graphicData>
        </a:graphic>
      </p:graphicFrame>
      <p:sp>
        <p:nvSpPr>
          <p:cNvPr id="46" name="TextovéPole 45">
            <a:extLst>
              <a:ext uri="{FF2B5EF4-FFF2-40B4-BE49-F238E27FC236}">
                <a16:creationId xmlns:a16="http://schemas.microsoft.com/office/drawing/2014/main" id="{4C63634A-E783-B19C-275F-C6327C675360}"/>
              </a:ext>
            </a:extLst>
          </p:cNvPr>
          <p:cNvSpPr txBox="1"/>
          <p:nvPr/>
        </p:nvSpPr>
        <p:spPr>
          <a:xfrm>
            <a:off x="6258940" y="1817400"/>
            <a:ext cx="2580260" cy="14290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cs-CZ" sz="1400" b="1" dirty="0">
                <a:solidFill>
                  <a:schemeClr val="accent5">
                    <a:lumMod val="75000"/>
                  </a:schemeClr>
                </a:solidFill>
              </a:rPr>
              <a:t>Hlavní příčiny </a:t>
            </a:r>
            <a:r>
              <a:rPr lang="cs-CZ" sz="1400" b="1" dirty="0"/>
              <a:t>dětské obezity:</a:t>
            </a:r>
          </a:p>
          <a:p>
            <a:pPr marL="285750" indent="-285750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  <a:buSzPct val="100000"/>
              <a:buFontTx/>
              <a:buChar char="-"/>
            </a:pPr>
            <a:r>
              <a:rPr lang="cs-CZ" sz="1400" dirty="0"/>
              <a:t>Nedostatečný pohyb dětí</a:t>
            </a:r>
          </a:p>
          <a:p>
            <a:pPr marL="285750" indent="-285750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  <a:buSzPct val="100000"/>
              <a:buFontTx/>
              <a:buChar char="-"/>
            </a:pPr>
            <a:r>
              <a:rPr lang="cs-CZ" sz="1400" dirty="0"/>
              <a:t>Špatná životospráva/strava</a:t>
            </a:r>
          </a:p>
          <a:p>
            <a:pPr marL="285750" indent="-285750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  <a:buSzPct val="100000"/>
              <a:buFontTx/>
              <a:buChar char="-"/>
            </a:pPr>
            <a:r>
              <a:rPr lang="cs-CZ" sz="1400" dirty="0"/>
              <a:t>Moderní technologie</a:t>
            </a:r>
          </a:p>
          <a:p>
            <a:pPr marL="285750" indent="-285750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  <a:buSzPct val="100000"/>
              <a:buFontTx/>
              <a:buChar char="-"/>
            </a:pPr>
            <a:r>
              <a:rPr lang="cs-CZ" sz="1400" dirty="0"/>
              <a:t>Špatný vliv rodiny</a:t>
            </a:r>
          </a:p>
        </p:txBody>
      </p:sp>
      <p:sp>
        <p:nvSpPr>
          <p:cNvPr id="20" name="Quote Marks">
            <a:extLst>
              <a:ext uri="{FF2B5EF4-FFF2-40B4-BE49-F238E27FC236}">
                <a16:creationId xmlns:a16="http://schemas.microsoft.com/office/drawing/2014/main" id="{4207B0BE-1770-25A8-B6C3-4E8B84D89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11104492" y="3510060"/>
            <a:ext cx="452328" cy="611762"/>
          </a:xfrm>
          <a:custGeom>
            <a:avLst/>
            <a:gdLst>
              <a:gd name="connsiteX0" fmla="*/ 2 w 818215"/>
              <a:gd name="connsiteY0" fmla="*/ 209282 h 1030444"/>
              <a:gd name="connsiteX1" fmla="*/ 353567 w 818215"/>
              <a:gd name="connsiteY1" fmla="*/ 209282 h 1030444"/>
              <a:gd name="connsiteX2" fmla="*/ 353567 w 818215"/>
              <a:gd name="connsiteY2" fmla="*/ 0 h 1030444"/>
              <a:gd name="connsiteX3" fmla="*/ 683109 w 818215"/>
              <a:gd name="connsiteY3" fmla="*/ 0 h 1030444"/>
              <a:gd name="connsiteX4" fmla="*/ 818215 w 818215"/>
              <a:gd name="connsiteY4" fmla="*/ 135106 h 1030444"/>
              <a:gd name="connsiteX5" fmla="*/ 818215 w 818215"/>
              <a:gd name="connsiteY5" fmla="*/ 464648 h 1030444"/>
              <a:gd name="connsiteX6" fmla="*/ 354373 w 818215"/>
              <a:gd name="connsiteY6" fmla="*/ 464648 h 1030444"/>
              <a:gd name="connsiteX7" fmla="*/ 353567 w 818215"/>
              <a:gd name="connsiteY7" fmla="*/ 464648 h 1030444"/>
              <a:gd name="connsiteX8" fmla="*/ 353567 w 818215"/>
              <a:gd name="connsiteY8" fmla="*/ 464067 h 1030444"/>
              <a:gd name="connsiteX9" fmla="*/ 0 w 818215"/>
              <a:gd name="connsiteY9" fmla="*/ 775078 h 1030444"/>
              <a:gd name="connsiteX10" fmla="*/ 353565 w 818215"/>
              <a:gd name="connsiteY10" fmla="*/ 775078 h 1030444"/>
              <a:gd name="connsiteX11" fmla="*/ 353565 w 818215"/>
              <a:gd name="connsiteY11" fmla="*/ 565796 h 1030444"/>
              <a:gd name="connsiteX12" fmla="*/ 683107 w 818215"/>
              <a:gd name="connsiteY12" fmla="*/ 565796 h 1030444"/>
              <a:gd name="connsiteX13" fmla="*/ 818213 w 818215"/>
              <a:gd name="connsiteY13" fmla="*/ 700902 h 1030444"/>
              <a:gd name="connsiteX14" fmla="*/ 818213 w 818215"/>
              <a:gd name="connsiteY14" fmla="*/ 1030444 h 1030444"/>
              <a:gd name="connsiteX15" fmla="*/ 354371 w 818215"/>
              <a:gd name="connsiteY15" fmla="*/ 1030444 h 1030444"/>
              <a:gd name="connsiteX16" fmla="*/ 353565 w 818215"/>
              <a:gd name="connsiteY16" fmla="*/ 1030444 h 1030444"/>
              <a:gd name="connsiteX17" fmla="*/ 353565 w 818215"/>
              <a:gd name="connsiteY17" fmla="*/ 1029863 h 1030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18215" h="1030444">
                <a:moveTo>
                  <a:pt x="2" y="209282"/>
                </a:moveTo>
                <a:lnTo>
                  <a:pt x="353567" y="209282"/>
                </a:lnTo>
                <a:lnTo>
                  <a:pt x="353567" y="0"/>
                </a:lnTo>
                <a:lnTo>
                  <a:pt x="683109" y="0"/>
                </a:lnTo>
                <a:lnTo>
                  <a:pt x="818215" y="135106"/>
                </a:lnTo>
                <a:lnTo>
                  <a:pt x="818215" y="464648"/>
                </a:lnTo>
                <a:lnTo>
                  <a:pt x="354373" y="464648"/>
                </a:lnTo>
                <a:lnTo>
                  <a:pt x="353567" y="464648"/>
                </a:lnTo>
                <a:lnTo>
                  <a:pt x="353567" y="464067"/>
                </a:lnTo>
                <a:close/>
                <a:moveTo>
                  <a:pt x="0" y="775078"/>
                </a:moveTo>
                <a:lnTo>
                  <a:pt x="353565" y="775078"/>
                </a:lnTo>
                <a:lnTo>
                  <a:pt x="353565" y="565796"/>
                </a:lnTo>
                <a:lnTo>
                  <a:pt x="683107" y="565796"/>
                </a:lnTo>
                <a:lnTo>
                  <a:pt x="818213" y="700902"/>
                </a:lnTo>
                <a:lnTo>
                  <a:pt x="818213" y="1030444"/>
                </a:lnTo>
                <a:lnTo>
                  <a:pt x="354371" y="1030444"/>
                </a:lnTo>
                <a:lnTo>
                  <a:pt x="353565" y="1030444"/>
                </a:lnTo>
                <a:lnTo>
                  <a:pt x="353565" y="1029863"/>
                </a:lnTo>
                <a:close/>
              </a:path>
            </a:pathLst>
          </a:custGeom>
          <a:solidFill>
            <a:srgbClr val="2DB57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AAC82608-CC37-0304-9AFE-5C0060CC9E65}"/>
              </a:ext>
            </a:extLst>
          </p:cNvPr>
          <p:cNvSpPr txBox="1"/>
          <p:nvPr/>
        </p:nvSpPr>
        <p:spPr>
          <a:xfrm>
            <a:off x="9175541" y="1819855"/>
            <a:ext cx="2580260" cy="14290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cs-CZ" sz="1400" b="1" dirty="0">
                <a:solidFill>
                  <a:srgbClr val="269661"/>
                </a:solidFill>
              </a:rPr>
              <a:t>Nápady</a:t>
            </a:r>
            <a:r>
              <a:rPr lang="cs-CZ" sz="1400" b="1" dirty="0"/>
              <a:t>, jak bojovat s obezitou:</a:t>
            </a:r>
          </a:p>
          <a:p>
            <a:pPr marL="285750" indent="-285750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  <a:buSzPct val="100000"/>
              <a:buFontTx/>
              <a:buChar char="-"/>
            </a:pPr>
            <a:r>
              <a:rPr lang="cs-CZ" sz="1400" dirty="0"/>
              <a:t>Zvýšit gramotnost o pohybu</a:t>
            </a:r>
          </a:p>
          <a:p>
            <a:pPr marL="285750" indent="-285750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  <a:buSzPct val="100000"/>
              <a:buFontTx/>
              <a:buChar char="-"/>
            </a:pPr>
            <a:r>
              <a:rPr lang="cs-CZ" sz="1400" dirty="0"/>
              <a:t>Podpořit a zpřístupnit sport</a:t>
            </a:r>
          </a:p>
          <a:p>
            <a:pPr marL="285750" indent="-285750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  <a:buSzPct val="100000"/>
              <a:buFontTx/>
              <a:buChar char="-"/>
            </a:pPr>
            <a:r>
              <a:rPr lang="cs-CZ" sz="1400" dirty="0"/>
              <a:t>Motivovat děti k pohybu</a:t>
            </a:r>
          </a:p>
        </p:txBody>
      </p:sp>
    </p:spTree>
    <p:extLst>
      <p:ext uri="{BB962C8B-B14F-4D97-AF65-F5344CB8AC3E}">
        <p14:creationId xmlns:p14="http://schemas.microsoft.com/office/powerpoint/2010/main" val="39480303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8D361E-9BA8-1CC8-2D23-4A13CD77D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ulka 15">
            <a:extLst>
              <a:ext uri="{FF2B5EF4-FFF2-40B4-BE49-F238E27FC236}">
                <a16:creationId xmlns:a16="http://schemas.microsoft.com/office/drawing/2014/main" id="{9D4A1DBE-A7AA-8900-CED0-08ED7038EB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8814998"/>
              </p:ext>
            </p:extLst>
          </p:nvPr>
        </p:nvGraphicFramePr>
        <p:xfrm>
          <a:off x="4700562" y="4504378"/>
          <a:ext cx="1003300" cy="11638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003300">
                  <a:extLst>
                    <a:ext uri="{9D8B030D-6E8A-4147-A177-3AD203B41FA5}">
                      <a16:colId xmlns:a16="http://schemas.microsoft.com/office/drawing/2014/main" val="4006430379"/>
                    </a:ext>
                  </a:extLst>
                </a:gridCol>
              </a:tblGrid>
              <a:tr h="232761"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6966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pl-PL" sz="1200" b="0" i="0" u="none" strike="noStrike" dirty="0">
                        <a:solidFill>
                          <a:srgbClr val="269661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7147333"/>
                  </a:ext>
                </a:extLst>
              </a:tr>
              <a:tr h="232761"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B57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cs-CZ" sz="1200" b="0" i="0" u="none" strike="noStrike" dirty="0">
                        <a:solidFill>
                          <a:srgbClr val="2DB574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3262872"/>
                  </a:ext>
                </a:extLst>
              </a:tr>
              <a:tr h="232761"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CD69C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pl-PL" sz="1200" b="0" i="0" u="none" strike="noStrike" dirty="0">
                        <a:solidFill>
                          <a:srgbClr val="5CD69C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9534541"/>
                  </a:ext>
                </a:extLst>
              </a:tr>
              <a:tr h="232761"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2ECD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pl-PL" sz="1200" b="0" i="0" u="none" strike="noStrike" dirty="0">
                        <a:solidFill>
                          <a:srgbClr val="B2ECD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8006243"/>
                  </a:ext>
                </a:extLst>
              </a:tr>
              <a:tr h="23276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pl-PL" sz="12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2390703"/>
                  </a:ext>
                </a:extLst>
              </a:tr>
            </a:tbl>
          </a:graphicData>
        </a:graphic>
      </p:graphicFrame>
      <p:sp>
        <p:nvSpPr>
          <p:cNvPr id="34" name="Title">
            <a:extLst>
              <a:ext uri="{FF2B5EF4-FFF2-40B4-BE49-F238E27FC236}">
                <a16:creationId xmlns:a16="http://schemas.microsoft.com/office/drawing/2014/main" id="{F88C123C-EAC8-76AF-3E23-0C5FF03DD4C5}"/>
              </a:ext>
            </a:extLst>
          </p:cNvPr>
          <p:cNvSpPr txBox="1">
            <a:spLocks/>
          </p:cNvSpPr>
          <p:nvPr/>
        </p:nvSpPr>
        <p:spPr>
          <a:xfrm>
            <a:off x="4852951" y="1460754"/>
            <a:ext cx="3737611" cy="475712"/>
          </a:xfrm>
          <a:prstGeom prst="rect">
            <a:avLst/>
          </a:prstGeom>
        </p:spPr>
        <p:txBody>
          <a:bodyPr vert="horz" wrap="square" lIns="0" tIns="0" rIns="0" bIns="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none" spc="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cs-CZ" sz="1800" dirty="0"/>
              <a:t>Které formy pomoci pro prevenci obezity jsou žádané?</a:t>
            </a:r>
            <a:endParaRPr lang="en-GB" sz="1800" dirty="0"/>
          </a:p>
        </p:txBody>
      </p:sp>
      <p:graphicFrame>
        <p:nvGraphicFramePr>
          <p:cNvPr id="10" name="Tabulka 9">
            <a:extLst>
              <a:ext uri="{FF2B5EF4-FFF2-40B4-BE49-F238E27FC236}">
                <a16:creationId xmlns:a16="http://schemas.microsoft.com/office/drawing/2014/main" id="{DD9343B8-60E5-1FE2-AAB0-91B9D64396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8305417"/>
              </p:ext>
            </p:extLst>
          </p:nvPr>
        </p:nvGraphicFramePr>
        <p:xfrm>
          <a:off x="749261" y="4505267"/>
          <a:ext cx="3068033" cy="116369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3068033">
                  <a:extLst>
                    <a:ext uri="{9D8B030D-6E8A-4147-A177-3AD203B41FA5}">
                      <a16:colId xmlns:a16="http://schemas.microsoft.com/office/drawing/2014/main" val="4006430379"/>
                    </a:ext>
                  </a:extLst>
                </a:gridCol>
              </a:tblGrid>
              <a:tr h="232798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Určitě ano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7147333"/>
                  </a:ext>
                </a:extLst>
              </a:tr>
              <a:tr h="232798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Spíše ano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3262872"/>
                  </a:ext>
                </a:extLst>
              </a:tr>
              <a:tr h="232798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u="none" strike="noStrike" dirty="0">
                          <a:effectLst/>
                        </a:rPr>
                        <a:t>Ani ano, ani ne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9534541"/>
                  </a:ext>
                </a:extLst>
              </a:tr>
              <a:tr h="232651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u="none" strike="noStrike" dirty="0">
                          <a:effectLst/>
                        </a:rPr>
                        <a:t>Spíše ne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8006243"/>
                  </a:ext>
                </a:extLst>
              </a:tr>
              <a:tr h="232651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" panose="00000500000000000000" pitchFamily="2" charset="-18"/>
                        </a:rPr>
                        <a:t>Určitě ne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6064897"/>
                  </a:ext>
                </a:extLst>
              </a:tr>
            </a:tbl>
          </a:graphicData>
        </a:graphic>
      </p:graphicFrame>
      <p:sp>
        <p:nvSpPr>
          <p:cNvPr id="7" name="Title">
            <a:extLst>
              <a:ext uri="{FF2B5EF4-FFF2-40B4-BE49-F238E27FC236}">
                <a16:creationId xmlns:a16="http://schemas.microsoft.com/office/drawing/2014/main" id="{A27F6A41-4F32-5972-4178-28F4B59D6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0" y="701874"/>
            <a:ext cx="5488838" cy="715669"/>
          </a:xfrm>
        </p:spPr>
        <p:txBody>
          <a:bodyPr/>
          <a:lstStyle/>
          <a:p>
            <a:r>
              <a:rPr lang="cs-CZ" dirty="0"/>
              <a:t>Zapojení do prevence obezity dětí</a:t>
            </a:r>
            <a:endParaRPr lang="en-GB" dirty="0"/>
          </a:p>
        </p:txBody>
      </p:sp>
      <p:graphicFrame>
        <p:nvGraphicFramePr>
          <p:cNvPr id="14" name="Content Placeholder 14">
            <a:extLst>
              <a:ext uri="{FF2B5EF4-FFF2-40B4-BE49-F238E27FC236}">
                <a16:creationId xmlns:a16="http://schemas.microsoft.com/office/drawing/2014/main" id="{E296481F-6212-BF09-F128-027EF2BC88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7820073"/>
              </p:ext>
            </p:extLst>
          </p:nvPr>
        </p:nvGraphicFramePr>
        <p:xfrm>
          <a:off x="8581" y="1663798"/>
          <a:ext cx="4115207" cy="3110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7" name="Content Placeholder 14">
            <a:extLst>
              <a:ext uri="{FF2B5EF4-FFF2-40B4-BE49-F238E27FC236}">
                <a16:creationId xmlns:a16="http://schemas.microsoft.com/office/drawing/2014/main" id="{37D6EB94-3F85-4098-D00C-75760C37D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3476073"/>
              </p:ext>
            </p:extLst>
          </p:nvPr>
        </p:nvGraphicFramePr>
        <p:xfrm>
          <a:off x="4647132" y="1953456"/>
          <a:ext cx="4115207" cy="25308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3" name="Title">
            <a:extLst>
              <a:ext uri="{FF2B5EF4-FFF2-40B4-BE49-F238E27FC236}">
                <a16:creationId xmlns:a16="http://schemas.microsoft.com/office/drawing/2014/main" id="{A2DC1B9E-F1F4-36B1-A533-58BAEFB9B49C}"/>
              </a:ext>
            </a:extLst>
          </p:cNvPr>
          <p:cNvSpPr txBox="1">
            <a:spLocks/>
          </p:cNvSpPr>
          <p:nvPr/>
        </p:nvSpPr>
        <p:spPr>
          <a:xfrm>
            <a:off x="561961" y="1457279"/>
            <a:ext cx="3737610" cy="475732"/>
          </a:xfrm>
          <a:prstGeom prst="rect">
            <a:avLst/>
          </a:prstGeom>
        </p:spPr>
        <p:txBody>
          <a:bodyPr vert="horz" wrap="square" lIns="0" tIns="0" rIns="0" bIns="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none" spc="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cs-CZ" sz="1800" i="0" dirty="0">
                <a:effectLst/>
              </a:rPr>
              <a:t>Motivuje podpora institucí trenéry</a:t>
            </a:r>
            <a:br>
              <a:rPr lang="cs-CZ" sz="1800" i="0" dirty="0">
                <a:effectLst/>
              </a:rPr>
            </a:br>
            <a:r>
              <a:rPr lang="cs-CZ" sz="1800" i="0" dirty="0">
                <a:effectLst/>
              </a:rPr>
              <a:t>k prevenci obezity dětí?</a:t>
            </a:r>
            <a:endParaRPr lang="en-GB" sz="1400" dirty="0"/>
          </a:p>
        </p:txBody>
      </p:sp>
      <p:sp>
        <p:nvSpPr>
          <p:cNvPr id="8" name="Background Box">
            <a:extLst>
              <a:ext uri="{FF2B5EF4-FFF2-40B4-BE49-F238E27FC236}">
                <a16:creationId xmlns:a16="http://schemas.microsoft.com/office/drawing/2014/main" id="{DBF62C6C-69FC-1171-9DC9-C617B5885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9170196" y="-1999"/>
            <a:ext cx="2591652" cy="5954615"/>
          </a:xfrm>
          <a:prstGeom prst="snip1Rect">
            <a:avLst>
              <a:gd name="adj" fmla="val 14222"/>
            </a:avLst>
          </a:prstGeom>
          <a:solidFill>
            <a:srgbClr val="E7EBF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6AE0677E-FD1A-158B-4E9D-8BECF4ADEF12}"/>
              </a:ext>
            </a:extLst>
          </p:cNvPr>
          <p:cNvSpPr/>
          <p:nvPr/>
        </p:nvSpPr>
        <p:spPr>
          <a:xfrm>
            <a:off x="460329" y="5819175"/>
            <a:ext cx="8822215" cy="5939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bIns="0" rtlCol="0" anchor="t"/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</a:pPr>
            <a:r>
              <a:rPr lang="cs-CZ" sz="1050" dirty="0">
                <a:solidFill>
                  <a:schemeClr val="tx1"/>
                </a:solidFill>
              </a:rPr>
              <a:t>4. Pokud byste měl/a dobré podmínky pro zapojení do prevence obezity dětí od institucí (např. MŠMT, Česká obezitologická společnost)</a:t>
            </a:r>
            <a:br>
              <a:rPr lang="cs-CZ" sz="1050" dirty="0">
                <a:solidFill>
                  <a:schemeClr val="tx1"/>
                </a:solidFill>
              </a:rPr>
            </a:br>
            <a:r>
              <a:rPr lang="cs-CZ" sz="1050" dirty="0">
                <a:solidFill>
                  <a:schemeClr val="tx1"/>
                </a:solidFill>
              </a:rPr>
              <a:t>v rámci vaší trenérské činnosti (jako jsou školení, videa, výukové materiály atd.), byl/a byste ochotný/á se do takové prevence aktivně zapojit? </a:t>
            </a:r>
            <a:r>
              <a:rPr lang="cs-CZ" sz="1050" i="1" dirty="0">
                <a:solidFill>
                  <a:schemeClr val="tx1"/>
                </a:solidFill>
              </a:rPr>
              <a:t>N=73</a:t>
            </a:r>
            <a:br>
              <a:rPr lang="cs-CZ" sz="1050" dirty="0">
                <a:solidFill>
                  <a:schemeClr val="tx1"/>
                </a:solidFill>
              </a:rPr>
            </a:br>
            <a:r>
              <a:rPr lang="cs-CZ" sz="1050" dirty="0">
                <a:solidFill>
                  <a:schemeClr val="tx1"/>
                </a:solidFill>
              </a:rPr>
              <a:t>5. Které z následujících forem pomoci pro prevenci obezity dětí byste uvítal/a? </a:t>
            </a:r>
            <a:r>
              <a:rPr lang="cs-CZ" sz="1050" i="1" dirty="0">
                <a:solidFill>
                  <a:schemeClr val="tx1"/>
                </a:solidFill>
              </a:rPr>
              <a:t>N=68 (dotazovaní, kteří v ot. 4 označili Určitě ano/Spíše ano/Ani ano, ani ne)</a:t>
            </a:r>
            <a:endParaRPr lang="cs-CZ" sz="1050" dirty="0">
              <a:solidFill>
                <a:schemeClr val="tx1"/>
              </a:solidFill>
            </a:endParaRPr>
          </a:p>
        </p:txBody>
      </p:sp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36CABF94-C823-1FB2-A95C-AB32DCA43EC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283985"/>
              </p:ext>
            </p:extLst>
          </p:nvPr>
        </p:nvGraphicFramePr>
        <p:xfrm>
          <a:off x="4906725" y="4524558"/>
          <a:ext cx="4115207" cy="116369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4115207">
                  <a:extLst>
                    <a:ext uri="{9D8B030D-6E8A-4147-A177-3AD203B41FA5}">
                      <a16:colId xmlns:a16="http://schemas.microsoft.com/office/drawing/2014/main" val="4006430379"/>
                    </a:ext>
                  </a:extLst>
                </a:gridCol>
              </a:tblGrid>
              <a:tr h="232798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" panose="00000500000000000000" pitchFamily="2" charset="-18"/>
                        </a:rPr>
                        <a:t>Workshopy pro rodiče na téma zdravého životního stylu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7147333"/>
                  </a:ext>
                </a:extLst>
              </a:tr>
              <a:tr h="232798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" panose="00000500000000000000" pitchFamily="2" charset="-18"/>
                        </a:rPr>
                        <a:t>Videa a prezentace pro děti o zdravém stravování a pohybu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3262872"/>
                  </a:ext>
                </a:extLst>
              </a:tr>
              <a:tr h="232798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" panose="00000500000000000000" pitchFamily="2" charset="-18"/>
                        </a:rPr>
                        <a:t>Jídelníčky a recepty pro děti a jejich rodiče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9534541"/>
                  </a:ext>
                </a:extLst>
              </a:tr>
              <a:tr h="232651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" panose="00000500000000000000" pitchFamily="2" charset="-18"/>
                        </a:rPr>
                        <a:t>Možnost individuálního přístupu k tréninkovému plánu dítěte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8006243"/>
                  </a:ext>
                </a:extLst>
              </a:tr>
              <a:tr h="232651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" panose="00000500000000000000" pitchFamily="2" charset="-18"/>
                        </a:rPr>
                        <a:t>Jiné, uveďte...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6064897"/>
                  </a:ext>
                </a:extLst>
              </a:tr>
            </a:tbl>
          </a:graphicData>
        </a:graphic>
      </p:graphicFrame>
      <p:cxnSp>
        <p:nvCxnSpPr>
          <p:cNvPr id="22" name="Přímá spojnice 21">
            <a:extLst>
              <a:ext uri="{FF2B5EF4-FFF2-40B4-BE49-F238E27FC236}">
                <a16:creationId xmlns:a16="http://schemas.microsoft.com/office/drawing/2014/main" id="{9E8D01A4-FA35-98A2-B57B-FC19C0E3D049}"/>
              </a:ext>
            </a:extLst>
          </p:cNvPr>
          <p:cNvCxnSpPr>
            <a:cxnSpLocks/>
          </p:cNvCxnSpPr>
          <p:nvPr/>
        </p:nvCxnSpPr>
        <p:spPr>
          <a:xfrm>
            <a:off x="4205359" y="1799653"/>
            <a:ext cx="4059" cy="3871894"/>
          </a:xfrm>
          <a:prstGeom prst="line">
            <a:avLst/>
          </a:prstGeom>
          <a:ln w="12700">
            <a:solidFill>
              <a:srgbClr val="58585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Tabulka 10">
            <a:extLst>
              <a:ext uri="{FF2B5EF4-FFF2-40B4-BE49-F238E27FC236}">
                <a16:creationId xmlns:a16="http://schemas.microsoft.com/office/drawing/2014/main" id="{85B503DE-43BC-D42B-178A-81ED909047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4962025"/>
              </p:ext>
            </p:extLst>
          </p:nvPr>
        </p:nvGraphicFramePr>
        <p:xfrm>
          <a:off x="541432" y="4504378"/>
          <a:ext cx="1003300" cy="11638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003300">
                  <a:extLst>
                    <a:ext uri="{9D8B030D-6E8A-4147-A177-3AD203B41FA5}">
                      <a16:colId xmlns:a16="http://schemas.microsoft.com/office/drawing/2014/main" val="4006430379"/>
                    </a:ext>
                  </a:extLst>
                </a:gridCol>
              </a:tblGrid>
              <a:tr h="232761"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B57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pl-PL" sz="1200" b="0" i="0" u="none" strike="noStrike" dirty="0">
                        <a:solidFill>
                          <a:srgbClr val="2DB574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7147333"/>
                  </a:ext>
                </a:extLst>
              </a:tr>
              <a:tr h="232761"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62D8A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cs-CZ" sz="1200" b="0" i="0" u="none" strike="noStrike" dirty="0">
                        <a:solidFill>
                          <a:srgbClr val="62D8A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3262872"/>
                  </a:ext>
                </a:extLst>
              </a:tr>
              <a:tr h="232761"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pl-PL" sz="12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9534541"/>
                  </a:ext>
                </a:extLst>
              </a:tr>
              <a:tr h="232761"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pl-PL" sz="1200" b="0" i="0" u="none" strike="noStrike" dirty="0">
                        <a:solidFill>
                          <a:schemeClr val="accent5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8006243"/>
                  </a:ext>
                </a:extLst>
              </a:tr>
              <a:tr h="23276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pl-PL" sz="12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2390703"/>
                  </a:ext>
                </a:extLst>
              </a:tr>
            </a:tbl>
          </a:graphicData>
        </a:graphic>
      </p:graphicFrame>
      <p:sp>
        <p:nvSpPr>
          <p:cNvPr id="4" name="Background Box">
            <a:extLst>
              <a:ext uri="{FF2B5EF4-FFF2-40B4-BE49-F238E27FC236}">
                <a16:creationId xmlns:a16="http://schemas.microsoft.com/office/drawing/2014/main" id="{9A2DDD93-DC29-0B1E-AF84-E145ABC225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5653323" y="3893312"/>
            <a:ext cx="3130586" cy="590995"/>
          </a:xfrm>
          <a:prstGeom prst="snip1Rect">
            <a:avLst>
              <a:gd name="adj" fmla="val 32783"/>
            </a:avLst>
          </a:prstGeom>
          <a:solidFill>
            <a:srgbClr val="E7EBF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5" name="Quote Marks">
            <a:extLst>
              <a:ext uri="{FF2B5EF4-FFF2-40B4-BE49-F238E27FC236}">
                <a16:creationId xmlns:a16="http://schemas.microsoft.com/office/drawing/2014/main" id="{47463312-30E1-1199-B118-665E3A48F8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8319057" y="3872887"/>
            <a:ext cx="348877" cy="471847"/>
          </a:xfrm>
          <a:custGeom>
            <a:avLst/>
            <a:gdLst>
              <a:gd name="connsiteX0" fmla="*/ 2 w 818215"/>
              <a:gd name="connsiteY0" fmla="*/ 209282 h 1030444"/>
              <a:gd name="connsiteX1" fmla="*/ 353567 w 818215"/>
              <a:gd name="connsiteY1" fmla="*/ 209282 h 1030444"/>
              <a:gd name="connsiteX2" fmla="*/ 353567 w 818215"/>
              <a:gd name="connsiteY2" fmla="*/ 0 h 1030444"/>
              <a:gd name="connsiteX3" fmla="*/ 683109 w 818215"/>
              <a:gd name="connsiteY3" fmla="*/ 0 h 1030444"/>
              <a:gd name="connsiteX4" fmla="*/ 818215 w 818215"/>
              <a:gd name="connsiteY4" fmla="*/ 135106 h 1030444"/>
              <a:gd name="connsiteX5" fmla="*/ 818215 w 818215"/>
              <a:gd name="connsiteY5" fmla="*/ 464648 h 1030444"/>
              <a:gd name="connsiteX6" fmla="*/ 354373 w 818215"/>
              <a:gd name="connsiteY6" fmla="*/ 464648 h 1030444"/>
              <a:gd name="connsiteX7" fmla="*/ 353567 w 818215"/>
              <a:gd name="connsiteY7" fmla="*/ 464648 h 1030444"/>
              <a:gd name="connsiteX8" fmla="*/ 353567 w 818215"/>
              <a:gd name="connsiteY8" fmla="*/ 464067 h 1030444"/>
              <a:gd name="connsiteX9" fmla="*/ 0 w 818215"/>
              <a:gd name="connsiteY9" fmla="*/ 775078 h 1030444"/>
              <a:gd name="connsiteX10" fmla="*/ 353565 w 818215"/>
              <a:gd name="connsiteY10" fmla="*/ 775078 h 1030444"/>
              <a:gd name="connsiteX11" fmla="*/ 353565 w 818215"/>
              <a:gd name="connsiteY11" fmla="*/ 565796 h 1030444"/>
              <a:gd name="connsiteX12" fmla="*/ 683107 w 818215"/>
              <a:gd name="connsiteY12" fmla="*/ 565796 h 1030444"/>
              <a:gd name="connsiteX13" fmla="*/ 818213 w 818215"/>
              <a:gd name="connsiteY13" fmla="*/ 700902 h 1030444"/>
              <a:gd name="connsiteX14" fmla="*/ 818213 w 818215"/>
              <a:gd name="connsiteY14" fmla="*/ 1030444 h 1030444"/>
              <a:gd name="connsiteX15" fmla="*/ 354371 w 818215"/>
              <a:gd name="connsiteY15" fmla="*/ 1030444 h 1030444"/>
              <a:gd name="connsiteX16" fmla="*/ 353565 w 818215"/>
              <a:gd name="connsiteY16" fmla="*/ 1030444 h 1030444"/>
              <a:gd name="connsiteX17" fmla="*/ 353565 w 818215"/>
              <a:gd name="connsiteY17" fmla="*/ 1029863 h 1030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18215" h="1030444">
                <a:moveTo>
                  <a:pt x="2" y="209282"/>
                </a:moveTo>
                <a:lnTo>
                  <a:pt x="353567" y="209282"/>
                </a:lnTo>
                <a:lnTo>
                  <a:pt x="353567" y="0"/>
                </a:lnTo>
                <a:lnTo>
                  <a:pt x="683109" y="0"/>
                </a:lnTo>
                <a:lnTo>
                  <a:pt x="818215" y="135106"/>
                </a:lnTo>
                <a:lnTo>
                  <a:pt x="818215" y="464648"/>
                </a:lnTo>
                <a:lnTo>
                  <a:pt x="354373" y="464648"/>
                </a:lnTo>
                <a:lnTo>
                  <a:pt x="353567" y="464648"/>
                </a:lnTo>
                <a:lnTo>
                  <a:pt x="353567" y="464067"/>
                </a:lnTo>
                <a:close/>
                <a:moveTo>
                  <a:pt x="0" y="775078"/>
                </a:moveTo>
                <a:lnTo>
                  <a:pt x="353565" y="775078"/>
                </a:lnTo>
                <a:lnTo>
                  <a:pt x="353565" y="565796"/>
                </a:lnTo>
                <a:lnTo>
                  <a:pt x="683107" y="565796"/>
                </a:lnTo>
                <a:lnTo>
                  <a:pt x="818213" y="700902"/>
                </a:lnTo>
                <a:lnTo>
                  <a:pt x="818213" y="1030444"/>
                </a:lnTo>
                <a:lnTo>
                  <a:pt x="354371" y="1030444"/>
                </a:lnTo>
                <a:lnTo>
                  <a:pt x="353565" y="1030444"/>
                </a:lnTo>
                <a:lnTo>
                  <a:pt x="353565" y="1029863"/>
                </a:lnTo>
                <a:close/>
              </a:path>
            </a:pathLst>
          </a:custGeom>
          <a:solidFill>
            <a:srgbClr val="2DB57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graphicFrame>
        <p:nvGraphicFramePr>
          <p:cNvPr id="9" name="Quote 2">
            <a:extLst>
              <a:ext uri="{FF2B5EF4-FFF2-40B4-BE49-F238E27FC236}">
                <a16:creationId xmlns:a16="http://schemas.microsoft.com/office/drawing/2014/main" id="{8005BA7B-03B0-71C0-61C9-A2159B87B9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2875511"/>
              </p:ext>
            </p:extLst>
          </p:nvPr>
        </p:nvGraphicFramePr>
        <p:xfrm>
          <a:off x="5816770" y="3961548"/>
          <a:ext cx="2440893" cy="4545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0893">
                  <a:extLst>
                    <a:ext uri="{9D8B030D-6E8A-4147-A177-3AD203B41FA5}">
                      <a16:colId xmlns:a16="http://schemas.microsoft.com/office/drawing/2014/main" val="1650263574"/>
                    </a:ext>
                  </a:extLst>
                </a:gridCol>
              </a:tblGrid>
              <a:tr h="348878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lang="cs-CZ" sz="1200" b="0" i="1" noProof="0" dirty="0">
                          <a:solidFill>
                            <a:schemeClr val="tx1"/>
                          </a:solidFill>
                        </a:rPr>
                        <a:t>„Více prostoru pro bezpečné lítání</a:t>
                      </a:r>
                      <a:br>
                        <a:rPr lang="cs-CZ" sz="1200" b="0" i="1" noProof="0" dirty="0">
                          <a:solidFill>
                            <a:schemeClr val="tx1"/>
                          </a:solidFill>
                        </a:rPr>
                      </a:br>
                      <a:r>
                        <a:rPr lang="cs-CZ" sz="1200" b="0" i="1" noProof="0" dirty="0">
                          <a:solidFill>
                            <a:schemeClr val="tx1"/>
                          </a:solidFill>
                        </a:rPr>
                        <a:t>venku – hřiště, prolézačky...“</a:t>
                      </a:r>
                    </a:p>
                  </a:txBody>
                  <a:tcPr marL="108000" marR="0" marT="36000" marB="36000">
                    <a:lnL w="76200" cap="flat" cmpd="sng" algn="ctr">
                      <a:solidFill>
                        <a:srgbClr val="2D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0869395"/>
                  </a:ext>
                </a:extLst>
              </a:tr>
            </a:tbl>
          </a:graphicData>
        </a:graphic>
      </p:graphicFrame>
      <p:sp>
        <p:nvSpPr>
          <p:cNvPr id="13" name="TextovéPole 12">
            <a:extLst>
              <a:ext uri="{FF2B5EF4-FFF2-40B4-BE49-F238E27FC236}">
                <a16:creationId xmlns:a16="http://schemas.microsoft.com/office/drawing/2014/main" id="{4FFB6284-3B64-445E-D4A2-C91BAAEA5489}"/>
              </a:ext>
            </a:extLst>
          </p:cNvPr>
          <p:cNvSpPr txBox="1"/>
          <p:nvPr/>
        </p:nvSpPr>
        <p:spPr>
          <a:xfrm>
            <a:off x="1666874" y="2880058"/>
            <a:ext cx="790575" cy="7078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buSzPct val="100000"/>
            </a:pPr>
            <a:r>
              <a:rPr lang="cs-CZ" sz="2500" b="1" dirty="0">
                <a:solidFill>
                  <a:srgbClr val="2DB574"/>
                </a:solidFill>
              </a:rPr>
              <a:t>86 %</a:t>
            </a:r>
          </a:p>
          <a:p>
            <a:pPr algn="ctr">
              <a:buSzPct val="100000"/>
            </a:pPr>
            <a:r>
              <a:rPr lang="cs-CZ" sz="1050" dirty="0"/>
              <a:t>Určitě ano + Spíše ano</a:t>
            </a:r>
            <a:endParaRPr lang="en-US" sz="1050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BA23246C-0B2E-067B-5A30-663D8BA8A7CF}"/>
              </a:ext>
            </a:extLst>
          </p:cNvPr>
          <p:cNvSpPr txBox="1"/>
          <p:nvPr/>
        </p:nvSpPr>
        <p:spPr>
          <a:xfrm>
            <a:off x="9389696" y="1449071"/>
            <a:ext cx="2152651" cy="423098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cs-CZ" sz="1600" b="1" dirty="0"/>
              <a:t>Trenéři a prevence:</a:t>
            </a:r>
          </a:p>
          <a:p>
            <a:pPr algn="ctr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lang="cs-CZ" sz="100" b="1" dirty="0"/>
          </a:p>
          <a:p>
            <a:pPr algn="ctr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cs-CZ" sz="2000" b="1" dirty="0">
                <a:solidFill>
                  <a:srgbClr val="269661"/>
                </a:solidFill>
              </a:rPr>
              <a:t>86 %</a:t>
            </a:r>
            <a:br>
              <a:rPr lang="cs-CZ" sz="1600" b="1" dirty="0"/>
            </a:br>
            <a:r>
              <a:rPr lang="cs-CZ" sz="1600" b="0" i="1" noProof="0" dirty="0">
                <a:solidFill>
                  <a:schemeClr val="tx1"/>
                </a:solidFill>
              </a:rPr>
              <a:t>„</a:t>
            </a:r>
            <a:r>
              <a:rPr lang="cs-CZ" sz="1600" i="1" noProof="0" dirty="0">
                <a:solidFill>
                  <a:schemeClr val="tx1"/>
                </a:solidFill>
              </a:rPr>
              <a:t>Jsem </a:t>
            </a:r>
            <a:r>
              <a:rPr lang="cs-CZ" sz="1600" b="1" i="1" noProof="0" dirty="0">
                <a:solidFill>
                  <a:schemeClr val="tx1"/>
                </a:solidFill>
              </a:rPr>
              <a:t>ochoten</a:t>
            </a:r>
            <a:r>
              <a:rPr lang="cs-CZ" sz="1600" i="1" noProof="0" dirty="0">
                <a:solidFill>
                  <a:schemeClr val="tx1"/>
                </a:solidFill>
              </a:rPr>
              <a:t> </a:t>
            </a:r>
            <a:r>
              <a:rPr lang="cs-CZ" sz="1600" b="1" i="1" noProof="0" dirty="0">
                <a:solidFill>
                  <a:schemeClr val="tx1"/>
                </a:solidFill>
              </a:rPr>
              <a:t>se</a:t>
            </a:r>
            <a:r>
              <a:rPr lang="cs-CZ" sz="1600" i="1" noProof="0" dirty="0">
                <a:solidFill>
                  <a:schemeClr val="tx1"/>
                </a:solidFill>
              </a:rPr>
              <a:t> </a:t>
            </a:r>
            <a:r>
              <a:rPr lang="cs-CZ" sz="1600" b="1" i="1" noProof="0" dirty="0">
                <a:solidFill>
                  <a:schemeClr val="tx1"/>
                </a:solidFill>
              </a:rPr>
              <a:t>zapojit</a:t>
            </a:r>
            <a:r>
              <a:rPr lang="cs-CZ" sz="1600" i="1" noProof="0" dirty="0">
                <a:solidFill>
                  <a:schemeClr val="tx1"/>
                </a:solidFill>
              </a:rPr>
              <a:t> do prevence</a:t>
            </a:r>
            <a:br>
              <a:rPr lang="cs-CZ" sz="1600" b="1" i="1" dirty="0"/>
            </a:br>
            <a:r>
              <a:rPr lang="cs-CZ" sz="1600" i="1" noProof="0" dirty="0">
                <a:solidFill>
                  <a:schemeClr val="tx1"/>
                </a:solidFill>
              </a:rPr>
              <a:t>s podporou od institucí.</a:t>
            </a:r>
            <a:r>
              <a:rPr lang="cs-CZ" sz="1600" b="0" i="1" noProof="0" dirty="0">
                <a:solidFill>
                  <a:schemeClr val="tx1"/>
                </a:solidFill>
              </a:rPr>
              <a:t>“</a:t>
            </a:r>
          </a:p>
          <a:p>
            <a:pPr algn="ctr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lang="cs-CZ" sz="100" b="0" i="1" noProof="0" dirty="0">
              <a:solidFill>
                <a:schemeClr val="tx1"/>
              </a:solidFill>
            </a:endParaRPr>
          </a:p>
          <a:p>
            <a:pPr algn="ctr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lang="cs-CZ" sz="100" b="1" dirty="0"/>
          </a:p>
          <a:p>
            <a:pPr algn="ctr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cs-CZ" sz="1600" b="1" dirty="0"/>
              <a:t>Žádané formy pomoci:</a:t>
            </a:r>
            <a:endParaRPr lang="cs-CZ" sz="2000" b="1" dirty="0">
              <a:solidFill>
                <a:srgbClr val="269661"/>
              </a:solidFill>
            </a:endParaRPr>
          </a:p>
          <a:p>
            <a:pPr marL="285750" indent="-28575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Tx/>
              <a:buChar char="-"/>
            </a:pPr>
            <a:r>
              <a:rPr lang="cs-CZ" sz="1400" dirty="0"/>
              <a:t>Workshopy pro rodiče</a:t>
            </a:r>
          </a:p>
          <a:p>
            <a:pPr marL="285750" indent="-28575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Tx/>
              <a:buChar char="-"/>
            </a:pPr>
            <a:r>
              <a:rPr lang="cs-CZ" sz="1400" dirty="0"/>
              <a:t>Videa a prezentace</a:t>
            </a:r>
            <a:br>
              <a:rPr lang="cs-CZ" sz="1400" dirty="0"/>
            </a:br>
            <a:r>
              <a:rPr lang="cs-CZ" sz="1400" dirty="0"/>
              <a:t>pro děti</a:t>
            </a:r>
          </a:p>
          <a:p>
            <a:pPr marL="285750" indent="-28575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Tx/>
              <a:buChar char="-"/>
            </a:pPr>
            <a:r>
              <a:rPr lang="cs-CZ" sz="1400" dirty="0"/>
              <a:t>Jídelníčky pro děti</a:t>
            </a:r>
            <a:br>
              <a:rPr lang="cs-CZ" sz="1600" dirty="0"/>
            </a:br>
            <a:endParaRPr lang="cs-CZ" sz="1400" dirty="0"/>
          </a:p>
        </p:txBody>
      </p:sp>
    </p:spTree>
    <p:extLst>
      <p:ext uri="{BB962C8B-B14F-4D97-AF65-F5344CB8AC3E}">
        <p14:creationId xmlns:p14="http://schemas.microsoft.com/office/powerpoint/2010/main" val="3045061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CFD82-9FCF-C430-896A-0DBD2DC97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AA373758-C18B-D139-C9CB-38822DEB2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1350000"/>
            <a:ext cx="8140500" cy="1610016"/>
          </a:xfrm>
        </p:spPr>
        <p:txBody>
          <a:bodyPr/>
          <a:lstStyle/>
          <a:p>
            <a:r>
              <a:rPr lang="cs-CZ" dirty="0"/>
              <a:t>shrnutí výzkumu</a:t>
            </a:r>
            <a:br>
              <a:rPr lang="cs-CZ" dirty="0"/>
            </a:br>
            <a:r>
              <a:rPr lang="cs-CZ" dirty="0"/>
              <a:t>Životní styl dnešních dětí</a:t>
            </a:r>
            <a:endParaRPr lang="en-GB" dirty="0"/>
          </a:p>
        </p:txBody>
      </p:sp>
      <p:sp>
        <p:nvSpPr>
          <p:cNvPr id="10" name="Parallelogram">
            <a:extLst>
              <a:ext uri="{FF2B5EF4-FFF2-40B4-BE49-F238E27FC236}">
                <a16:creationId xmlns:a16="http://schemas.microsoft.com/office/drawing/2014/main" id="{CCEB3BAE-4458-4A74-4355-53A3C28D1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8100000">
            <a:off x="8522171" y="5570679"/>
            <a:ext cx="3313714" cy="849494"/>
          </a:xfrm>
          <a:custGeom>
            <a:avLst/>
            <a:gdLst>
              <a:gd name="connsiteX0" fmla="*/ 2464220 w 3313714"/>
              <a:gd name="connsiteY0" fmla="*/ 0 h 849494"/>
              <a:gd name="connsiteX1" fmla="*/ 3313714 w 3313714"/>
              <a:gd name="connsiteY1" fmla="*/ 849494 h 849494"/>
              <a:gd name="connsiteX2" fmla="*/ 849494 w 3313714"/>
              <a:gd name="connsiteY2" fmla="*/ 849494 h 849494"/>
              <a:gd name="connsiteX3" fmla="*/ 0 w 3313714"/>
              <a:gd name="connsiteY3" fmla="*/ 0 h 849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13714" h="849494">
                <a:moveTo>
                  <a:pt x="2464220" y="0"/>
                </a:moveTo>
                <a:lnTo>
                  <a:pt x="3313714" y="849494"/>
                </a:lnTo>
                <a:lnTo>
                  <a:pt x="849494" y="84949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2" name="Chapter Number">
            <a:extLst>
              <a:ext uri="{FF2B5EF4-FFF2-40B4-BE49-F238E27FC236}">
                <a16:creationId xmlns:a16="http://schemas.microsoft.com/office/drawing/2014/main" id="{4D2C3150-364D-82F6-87B4-7063C178F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9148762" y="1032463"/>
            <a:ext cx="2600325" cy="18208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 2" panose="05020102010507070707" pitchFamily="18" charset="2"/>
              <a:buNone/>
              <a:defRPr sz="117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71450" indent="-17145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Char char="•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73038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2860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3463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40602020203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03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7448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18559982-4181-0218-2ABA-872983B34EB8}"/>
              </a:ext>
            </a:extLst>
          </p:cNvPr>
          <p:cNvSpPr txBox="1">
            <a:spLocks/>
          </p:cNvSpPr>
          <p:nvPr/>
        </p:nvSpPr>
        <p:spPr>
          <a:xfrm>
            <a:off x="432000" y="1350000"/>
            <a:ext cx="6095800" cy="1610016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 cap="all" spc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/>
              <a:t>Vztah dětí k jídlu</a:t>
            </a:r>
            <a:endParaRPr lang="en-GB" dirty="0"/>
          </a:p>
        </p:txBody>
      </p:sp>
      <p:pic>
        <p:nvPicPr>
          <p:cNvPr id="12" name="Picture Placeholder">
            <a:extLst>
              <a:ext uri="{FF2B5EF4-FFF2-40B4-BE49-F238E27FC236}">
                <a16:creationId xmlns:a16="http://schemas.microsoft.com/office/drawing/2014/main" id="{5CA9F142-505A-9892-C2DD-9BD22082B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668" b="6668"/>
          <a:stretch/>
        </p:blipFill>
        <p:spPr>
          <a:xfrm>
            <a:off x="1905000" y="0"/>
            <a:ext cx="10300263" cy="6870700"/>
          </a:xfrm>
        </p:spPr>
      </p:pic>
      <p:sp>
        <p:nvSpPr>
          <p:cNvPr id="6" name="Parallelogram 2">
            <a:extLst>
              <a:ext uri="{FF2B5EF4-FFF2-40B4-BE49-F238E27FC236}">
                <a16:creationId xmlns:a16="http://schemas.microsoft.com/office/drawing/2014/main" id="{A3E626D5-5FFB-6E92-16F3-3024CEDAD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8100000">
            <a:off x="7962936" y="5614108"/>
            <a:ext cx="3313714" cy="849494"/>
          </a:xfrm>
          <a:custGeom>
            <a:avLst/>
            <a:gdLst>
              <a:gd name="connsiteX0" fmla="*/ 2464220 w 3313714"/>
              <a:gd name="connsiteY0" fmla="*/ 0 h 849494"/>
              <a:gd name="connsiteX1" fmla="*/ 3313714 w 3313714"/>
              <a:gd name="connsiteY1" fmla="*/ 849494 h 849494"/>
              <a:gd name="connsiteX2" fmla="*/ 849494 w 3313714"/>
              <a:gd name="connsiteY2" fmla="*/ 849494 h 849494"/>
              <a:gd name="connsiteX3" fmla="*/ 0 w 3313714"/>
              <a:gd name="connsiteY3" fmla="*/ 0 h 849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13714" h="849494">
                <a:moveTo>
                  <a:pt x="2464220" y="0"/>
                </a:moveTo>
                <a:lnTo>
                  <a:pt x="3313714" y="849494"/>
                </a:lnTo>
                <a:lnTo>
                  <a:pt x="849494" y="84949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110000"/>
              </a:lnSpc>
            </a:pPr>
            <a:endParaRPr lang="en-GB" sz="14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450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C4F392-C6E7-B09B-4B3E-E1DF14FA8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ulka 5">
            <a:extLst>
              <a:ext uri="{FF2B5EF4-FFF2-40B4-BE49-F238E27FC236}">
                <a16:creationId xmlns:a16="http://schemas.microsoft.com/office/drawing/2014/main" id="{8E681AC6-889A-0D93-639F-66F5B96B70DC}"/>
              </a:ext>
            </a:extLst>
          </p:cNvPr>
          <p:cNvGraphicFramePr>
            <a:graphicFrameLocks/>
          </p:cNvGraphicFramePr>
          <p:nvPr/>
        </p:nvGraphicFramePr>
        <p:xfrm>
          <a:off x="7835900" y="2292726"/>
          <a:ext cx="1003300" cy="3384312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003300">
                  <a:extLst>
                    <a:ext uri="{9D8B030D-6E8A-4147-A177-3AD203B41FA5}">
                      <a16:colId xmlns:a16="http://schemas.microsoft.com/office/drawing/2014/main" val="4006430379"/>
                    </a:ext>
                  </a:extLst>
                </a:gridCol>
              </a:tblGrid>
              <a:tr h="423039"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pl-PL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7147333"/>
                  </a:ext>
                </a:extLst>
              </a:tr>
              <a:tr h="423039"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cs-CZ" sz="12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3262872"/>
                  </a:ext>
                </a:extLst>
              </a:tr>
              <a:tr h="423039"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pl-PL" sz="1200" b="0" i="0" u="none" strike="noStrike" dirty="0">
                        <a:solidFill>
                          <a:schemeClr val="tx2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9534541"/>
                  </a:ext>
                </a:extLst>
              </a:tr>
              <a:tr h="423039"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pl-PL" sz="1200" b="0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8006243"/>
                  </a:ext>
                </a:extLst>
              </a:tr>
              <a:tr h="423039"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pl-PL" sz="1200" b="0" i="0" u="none" strike="noStrike" dirty="0"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2466903"/>
                  </a:ext>
                </a:extLst>
              </a:tr>
              <a:tr h="423039"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cs-CZ" sz="1200" b="0" i="0" u="none" strike="noStrike" dirty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6493566"/>
                  </a:ext>
                </a:extLst>
              </a:tr>
              <a:tr h="42303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cs-CZ" sz="1200" b="0" i="0" u="none" strike="noStrike" dirty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0514838"/>
                  </a:ext>
                </a:extLst>
              </a:tr>
              <a:tr h="42303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 </a:t>
                      </a:r>
                      <a:endParaRPr lang="cs-CZ" sz="1200" b="0" i="0" u="none" strike="noStrike" dirty="0">
                        <a:solidFill>
                          <a:schemeClr val="accent3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1008221"/>
                  </a:ext>
                </a:extLst>
              </a:tr>
            </a:tbl>
          </a:graphicData>
        </a:graphic>
      </p:graphicFrame>
      <p:graphicFrame>
        <p:nvGraphicFramePr>
          <p:cNvPr id="4" name="Tabulka 16">
            <a:extLst>
              <a:ext uri="{FF2B5EF4-FFF2-40B4-BE49-F238E27FC236}">
                <a16:creationId xmlns:a16="http://schemas.microsoft.com/office/drawing/2014/main" id="{07CF56AF-FE41-F6DB-4410-B236CAF9F14B}"/>
              </a:ext>
            </a:extLst>
          </p:cNvPr>
          <p:cNvGraphicFramePr>
            <a:graphicFrameLocks noGrp="1"/>
          </p:cNvGraphicFramePr>
          <p:nvPr/>
        </p:nvGraphicFramePr>
        <p:xfrm>
          <a:off x="450000" y="1417543"/>
          <a:ext cx="7392987" cy="43057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1443">
                  <a:extLst>
                    <a:ext uri="{9D8B030D-6E8A-4147-A177-3AD203B41FA5}">
                      <a16:colId xmlns:a16="http://schemas.microsoft.com/office/drawing/2014/main" val="2762234587"/>
                    </a:ext>
                  </a:extLst>
                </a:gridCol>
                <a:gridCol w="821443">
                  <a:extLst>
                    <a:ext uri="{9D8B030D-6E8A-4147-A177-3AD203B41FA5}">
                      <a16:colId xmlns:a16="http://schemas.microsoft.com/office/drawing/2014/main" val="1507323051"/>
                    </a:ext>
                  </a:extLst>
                </a:gridCol>
                <a:gridCol w="821443">
                  <a:extLst>
                    <a:ext uri="{9D8B030D-6E8A-4147-A177-3AD203B41FA5}">
                      <a16:colId xmlns:a16="http://schemas.microsoft.com/office/drawing/2014/main" val="2441992136"/>
                    </a:ext>
                  </a:extLst>
                </a:gridCol>
                <a:gridCol w="821443">
                  <a:extLst>
                    <a:ext uri="{9D8B030D-6E8A-4147-A177-3AD203B41FA5}">
                      <a16:colId xmlns:a16="http://schemas.microsoft.com/office/drawing/2014/main" val="3114695139"/>
                    </a:ext>
                  </a:extLst>
                </a:gridCol>
                <a:gridCol w="821443">
                  <a:extLst>
                    <a:ext uri="{9D8B030D-6E8A-4147-A177-3AD203B41FA5}">
                      <a16:colId xmlns:a16="http://schemas.microsoft.com/office/drawing/2014/main" val="764948985"/>
                    </a:ext>
                  </a:extLst>
                </a:gridCol>
                <a:gridCol w="821443">
                  <a:extLst>
                    <a:ext uri="{9D8B030D-6E8A-4147-A177-3AD203B41FA5}">
                      <a16:colId xmlns:a16="http://schemas.microsoft.com/office/drawing/2014/main" val="4153829421"/>
                    </a:ext>
                  </a:extLst>
                </a:gridCol>
                <a:gridCol w="821443">
                  <a:extLst>
                    <a:ext uri="{9D8B030D-6E8A-4147-A177-3AD203B41FA5}">
                      <a16:colId xmlns:a16="http://schemas.microsoft.com/office/drawing/2014/main" val="1195662951"/>
                    </a:ext>
                  </a:extLst>
                </a:gridCol>
                <a:gridCol w="821443">
                  <a:extLst>
                    <a:ext uri="{9D8B030D-6E8A-4147-A177-3AD203B41FA5}">
                      <a16:colId xmlns:a16="http://schemas.microsoft.com/office/drawing/2014/main" val="460340167"/>
                    </a:ext>
                  </a:extLst>
                </a:gridCol>
                <a:gridCol w="821443">
                  <a:extLst>
                    <a:ext uri="{9D8B030D-6E8A-4147-A177-3AD203B41FA5}">
                      <a16:colId xmlns:a16="http://schemas.microsoft.com/office/drawing/2014/main" val="4192802790"/>
                    </a:ext>
                  </a:extLst>
                </a:gridCol>
              </a:tblGrid>
              <a:tr h="521021">
                <a:tc>
                  <a:txBody>
                    <a:bodyPr/>
                    <a:lstStyle/>
                    <a:p>
                      <a:pPr algn="ctr"/>
                      <a:r>
                        <a:rPr lang="cs-CZ" sz="1200" b="1" i="0" noProof="1">
                          <a:solidFill>
                            <a:schemeClr val="tx1"/>
                          </a:solidFill>
                          <a:latin typeface="+mn-lt"/>
                        </a:rPr>
                        <a:t>Ovoce</a:t>
                      </a:r>
                    </a:p>
                  </a:txBody>
                  <a:tcPr marL="0" marR="0" marT="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b="1" i="0" noProof="1">
                          <a:solidFill>
                            <a:schemeClr val="tx1"/>
                          </a:solidFill>
                          <a:latin typeface="+mn-lt"/>
                        </a:rPr>
                        <a:t>Zelenina</a:t>
                      </a:r>
                    </a:p>
                  </a:txBody>
                  <a:tcPr marL="0" marR="0" marT="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b="1" i="0" noProof="1">
                          <a:solidFill>
                            <a:schemeClr val="tx1"/>
                          </a:solidFill>
                          <a:latin typeface="+mn-lt"/>
                        </a:rPr>
                        <a:t>Mléčné výrobky</a:t>
                      </a:r>
                    </a:p>
                  </a:txBody>
                  <a:tcPr marL="0" marR="0" marT="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b="1" i="0" noProof="1">
                          <a:solidFill>
                            <a:schemeClr val="tx1"/>
                          </a:solidFill>
                          <a:latin typeface="+mn-lt"/>
                        </a:rPr>
                        <a:t>Maso</a:t>
                      </a:r>
                    </a:p>
                  </a:txBody>
                  <a:tcPr marL="0" marR="0" marT="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b="1" i="0" noProof="1">
                          <a:solidFill>
                            <a:schemeClr val="tx1"/>
                          </a:solidFill>
                          <a:latin typeface="+mn-lt"/>
                        </a:rPr>
                        <a:t>Vejce</a:t>
                      </a:r>
                    </a:p>
                  </a:txBody>
                  <a:tcPr marL="0" marR="0" marT="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b="1" i="0" noProof="1">
                          <a:solidFill>
                            <a:schemeClr val="tx1"/>
                          </a:solidFill>
                          <a:latin typeface="+mn-lt"/>
                        </a:rPr>
                        <a:t>Ryby</a:t>
                      </a:r>
                    </a:p>
                  </a:txBody>
                  <a:tcPr marL="0" marR="0" marT="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b="1" i="0" noProof="1">
                          <a:solidFill>
                            <a:schemeClr val="tx1"/>
                          </a:solidFill>
                          <a:latin typeface="+mn-lt"/>
                        </a:rPr>
                        <a:t>Sladkosti</a:t>
                      </a:r>
                    </a:p>
                  </a:txBody>
                  <a:tcPr marL="0" marR="0" marT="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b="1" i="0" noProof="1">
                          <a:solidFill>
                            <a:schemeClr val="tx1"/>
                          </a:solidFill>
                          <a:latin typeface="+mn-lt"/>
                        </a:rPr>
                        <a:t>Slané snacky</a:t>
                      </a:r>
                    </a:p>
                  </a:txBody>
                  <a:tcPr marL="0" marR="0" marT="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b="1" i="0" noProof="1">
                          <a:solidFill>
                            <a:schemeClr val="tx1"/>
                          </a:solidFill>
                          <a:latin typeface="+mn-lt"/>
                        </a:rPr>
                        <a:t>Fast food</a:t>
                      </a:r>
                    </a:p>
                  </a:txBody>
                  <a:tcPr marL="0" marR="0" marT="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9548761"/>
                  </a:ext>
                </a:extLst>
              </a:tr>
              <a:tr h="212782">
                <a:tc>
                  <a:txBody>
                    <a:bodyPr/>
                    <a:lstStyle/>
                    <a:p>
                      <a:pPr algn="ctr"/>
                      <a:r>
                        <a:rPr lang="cs-CZ" sz="1400" b="1" i="1" noProof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58 %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i="1" noProof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51 %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i="1" noProof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48 %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i="1" noProof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41 %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i="1" noProof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8 %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i="1" noProof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3 %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i="1" noProof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37 %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i="1" noProof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7 %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i="1" noProof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2 %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6438086"/>
                  </a:ext>
                </a:extLst>
              </a:tr>
              <a:tr h="3571355">
                <a:tc>
                  <a:txBody>
                    <a:bodyPr/>
                    <a:lstStyle/>
                    <a:p>
                      <a:pPr algn="ctr"/>
                      <a:endParaRPr lang="cs-CZ" sz="1800" i="0" noProof="1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800" i="0" noProof="1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800" i="0" noProof="1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800" i="0" noProof="1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800" i="0" noProof="1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800" i="0" noProof="1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800" i="0" noProof="1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800" i="0" noProof="1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800" i="0" noProof="1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9084183"/>
                  </a:ext>
                </a:extLst>
              </a:tr>
            </a:tbl>
          </a:graphicData>
        </a:graphic>
      </p:graphicFrame>
      <p:graphicFrame>
        <p:nvGraphicFramePr>
          <p:cNvPr id="5" name="Tabulka 4">
            <a:extLst>
              <a:ext uri="{FF2B5EF4-FFF2-40B4-BE49-F238E27FC236}">
                <a16:creationId xmlns:a16="http://schemas.microsoft.com/office/drawing/2014/main" id="{BC076DED-35E0-281E-234A-D61A4E9B890C}"/>
              </a:ext>
            </a:extLst>
          </p:cNvPr>
          <p:cNvGraphicFramePr>
            <a:graphicFrameLocks/>
          </p:cNvGraphicFramePr>
          <p:nvPr/>
        </p:nvGraphicFramePr>
        <p:xfrm>
          <a:off x="8043729" y="2292897"/>
          <a:ext cx="847725" cy="3384312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847725">
                  <a:extLst>
                    <a:ext uri="{9D8B030D-6E8A-4147-A177-3AD203B41FA5}">
                      <a16:colId xmlns:a16="http://schemas.microsoft.com/office/drawing/2014/main" val="4006430379"/>
                    </a:ext>
                  </a:extLst>
                </a:gridCol>
              </a:tblGrid>
              <a:tr h="423039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u="none" strike="noStrike" dirty="0">
                          <a:effectLst/>
                        </a:rPr>
                        <a:t>Několikrát denně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7147333"/>
                  </a:ext>
                </a:extLst>
              </a:tr>
              <a:tr h="423039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1x za den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3262872"/>
                  </a:ext>
                </a:extLst>
              </a:tr>
              <a:tr h="423039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u="none" strike="noStrike" dirty="0">
                          <a:effectLst/>
                        </a:rPr>
                        <a:t>Několikrát týdně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9534541"/>
                  </a:ext>
                </a:extLst>
              </a:tr>
              <a:tr h="423039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u="none" strike="noStrike" dirty="0">
                          <a:effectLst/>
                        </a:rPr>
                        <a:t>1x za týden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8006243"/>
                  </a:ext>
                </a:extLst>
              </a:tr>
              <a:tr h="423039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u="none" strike="noStrike" dirty="0">
                          <a:effectLst/>
                        </a:rPr>
                        <a:t>1x za 14 dní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2466903"/>
                  </a:ext>
                </a:extLst>
              </a:tr>
              <a:tr h="423039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1x za měsíc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6493566"/>
                  </a:ext>
                </a:extLst>
              </a:tr>
              <a:tr h="42303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u="none" strike="noStrike" dirty="0">
                          <a:effectLst/>
                        </a:rPr>
                        <a:t>Méně často / výjimečně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0452782"/>
                  </a:ext>
                </a:extLst>
              </a:tr>
              <a:tr h="42303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u="none" strike="noStrike" dirty="0">
                          <a:effectLst/>
                        </a:rPr>
                        <a:t>Nejím tyto potraviny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0619539"/>
                  </a:ext>
                </a:extLst>
              </a:tr>
            </a:tbl>
          </a:graphicData>
        </a:graphic>
      </p:graphicFrame>
      <p:sp>
        <p:nvSpPr>
          <p:cNvPr id="7" name="Title">
            <a:extLst>
              <a:ext uri="{FF2B5EF4-FFF2-40B4-BE49-F238E27FC236}">
                <a16:creationId xmlns:a16="http://schemas.microsoft.com/office/drawing/2014/main" id="{6B695B9A-D311-AE4F-089B-AB1EEE81C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0" y="701874"/>
            <a:ext cx="8389200" cy="715669"/>
          </a:xfrm>
        </p:spPr>
        <p:txBody>
          <a:bodyPr/>
          <a:lstStyle/>
          <a:p>
            <a:r>
              <a:rPr lang="cs-CZ" dirty="0"/>
              <a:t>Konzumace potravin</a:t>
            </a:r>
            <a:endParaRPr lang="en-GB" sz="1400" dirty="0"/>
          </a:p>
        </p:txBody>
      </p:sp>
      <p:graphicFrame>
        <p:nvGraphicFramePr>
          <p:cNvPr id="19" name="Zástupný symbol pro obsah 6">
            <a:extLst>
              <a:ext uri="{FF2B5EF4-FFF2-40B4-BE49-F238E27FC236}">
                <a16:creationId xmlns:a16="http://schemas.microsoft.com/office/drawing/2014/main" id="{22383B93-F79C-C461-6D70-B6F360B08BF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0031127"/>
              </p:ext>
            </p:extLst>
          </p:nvPr>
        </p:nvGraphicFramePr>
        <p:xfrm>
          <a:off x="442913" y="2122444"/>
          <a:ext cx="7392987" cy="3563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4" name="Obdélník 23">
            <a:extLst>
              <a:ext uri="{FF2B5EF4-FFF2-40B4-BE49-F238E27FC236}">
                <a16:creationId xmlns:a16="http://schemas.microsoft.com/office/drawing/2014/main" id="{73A30A6E-DA61-2C3C-3A2E-894D09CA2355}"/>
              </a:ext>
            </a:extLst>
          </p:cNvPr>
          <p:cNvSpPr/>
          <p:nvPr/>
        </p:nvSpPr>
        <p:spPr>
          <a:xfrm>
            <a:off x="450000" y="5952616"/>
            <a:ext cx="5488837" cy="2166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bIns="0" rtlCol="0" anchor="b"/>
          <a:lstStyle/>
          <a:p>
            <a:pPr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</a:pPr>
            <a:r>
              <a:rPr lang="cs-CZ" sz="1050" dirty="0">
                <a:solidFill>
                  <a:schemeClr val="tx1"/>
                </a:solidFill>
              </a:rPr>
              <a:t>1. Jak často jíš následující potraviny?</a:t>
            </a:r>
            <a:r>
              <a:rPr lang="cs-CZ" sz="1050" i="1" dirty="0">
                <a:solidFill>
                  <a:schemeClr val="tx1"/>
                </a:solidFill>
              </a:rPr>
              <a:t> N=296</a:t>
            </a:r>
            <a:r>
              <a:rPr lang="cs-CZ" sz="1050" dirty="0">
                <a:solidFill>
                  <a:schemeClr val="tx1"/>
                </a:solidFill>
              </a:rPr>
              <a:t> </a:t>
            </a:r>
            <a:endParaRPr lang="cs-CZ" sz="1050" i="1" dirty="0">
              <a:solidFill>
                <a:schemeClr val="tx1"/>
              </a:solidFill>
            </a:endParaRPr>
          </a:p>
        </p:txBody>
      </p:sp>
      <p:sp>
        <p:nvSpPr>
          <p:cNvPr id="3" name="Background Box">
            <a:extLst>
              <a:ext uri="{FF2B5EF4-FFF2-40B4-BE49-F238E27FC236}">
                <a16:creationId xmlns:a16="http://schemas.microsoft.com/office/drawing/2014/main" id="{70B35090-DE24-FA41-1FAA-B0B85FC11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9170196" y="-1999"/>
            <a:ext cx="2591652" cy="5954615"/>
          </a:xfrm>
          <a:prstGeom prst="snip1Rect">
            <a:avLst>
              <a:gd name="adj" fmla="val 14222"/>
            </a:avLst>
          </a:prstGeom>
          <a:solidFill>
            <a:srgbClr val="E7EBF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13" name="Přímá spojnice 12">
            <a:extLst>
              <a:ext uri="{FF2B5EF4-FFF2-40B4-BE49-F238E27FC236}">
                <a16:creationId xmlns:a16="http://schemas.microsoft.com/office/drawing/2014/main" id="{B9049E81-FD09-4A3E-355F-A45A87DA0025}"/>
              </a:ext>
            </a:extLst>
          </p:cNvPr>
          <p:cNvCxnSpPr>
            <a:cxnSpLocks/>
          </p:cNvCxnSpPr>
          <p:nvPr/>
        </p:nvCxnSpPr>
        <p:spPr>
          <a:xfrm>
            <a:off x="5366634" y="1449071"/>
            <a:ext cx="0" cy="4503545"/>
          </a:xfrm>
          <a:prstGeom prst="line">
            <a:avLst/>
          </a:prstGeom>
          <a:ln w="12700">
            <a:solidFill>
              <a:srgbClr val="58585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">
            <a:extLst>
              <a:ext uri="{FF2B5EF4-FFF2-40B4-BE49-F238E27FC236}">
                <a16:creationId xmlns:a16="http://schemas.microsoft.com/office/drawing/2014/main" id="{DE9780BD-4D75-A955-11E4-2F63AA3A4556}"/>
              </a:ext>
            </a:extLst>
          </p:cNvPr>
          <p:cNvSpPr txBox="1">
            <a:spLocks/>
          </p:cNvSpPr>
          <p:nvPr/>
        </p:nvSpPr>
        <p:spPr>
          <a:xfrm>
            <a:off x="5437531" y="5731710"/>
            <a:ext cx="1642538" cy="216653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none" spc="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1200" b="0" i="0" dirty="0">
                <a:effectLst/>
              </a:rPr>
              <a:t>→</a:t>
            </a:r>
            <a:r>
              <a:rPr lang="cs-CZ" sz="1200" b="0" i="0" dirty="0">
                <a:effectLst/>
              </a:rPr>
              <a:t> </a:t>
            </a:r>
            <a:r>
              <a:rPr lang="cs-CZ" sz="1200" b="0" dirty="0">
                <a:solidFill>
                  <a:schemeClr val="accent5"/>
                </a:solidFill>
              </a:rPr>
              <a:t>Nezdravé potraviny</a:t>
            </a:r>
            <a:endParaRPr lang="en-GB" sz="1200" b="0" dirty="0">
              <a:solidFill>
                <a:schemeClr val="accent5"/>
              </a:solidFill>
            </a:endParaRPr>
          </a:p>
        </p:txBody>
      </p:sp>
      <p:sp>
        <p:nvSpPr>
          <p:cNvPr id="17" name="Title">
            <a:extLst>
              <a:ext uri="{FF2B5EF4-FFF2-40B4-BE49-F238E27FC236}">
                <a16:creationId xmlns:a16="http://schemas.microsoft.com/office/drawing/2014/main" id="{433CF1C7-76CB-1999-2343-A76361B20403}"/>
              </a:ext>
            </a:extLst>
          </p:cNvPr>
          <p:cNvSpPr txBox="1">
            <a:spLocks/>
          </p:cNvSpPr>
          <p:nvPr/>
        </p:nvSpPr>
        <p:spPr>
          <a:xfrm>
            <a:off x="2960914" y="5723279"/>
            <a:ext cx="2334824" cy="225085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none" spc="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r"/>
            <a:r>
              <a:rPr lang="cs-CZ" sz="1200" b="0" dirty="0">
                <a:solidFill>
                  <a:srgbClr val="2DB574"/>
                </a:solidFill>
              </a:rPr>
              <a:t>Zdravé potraviny </a:t>
            </a:r>
            <a:r>
              <a:rPr lang="en-US" sz="1200" b="0" i="0" dirty="0">
                <a:effectLst/>
              </a:rPr>
              <a:t>←</a:t>
            </a:r>
          </a:p>
        </p:txBody>
      </p:sp>
      <p:sp>
        <p:nvSpPr>
          <p:cNvPr id="18" name="Title">
            <a:extLst>
              <a:ext uri="{FF2B5EF4-FFF2-40B4-BE49-F238E27FC236}">
                <a16:creationId xmlns:a16="http://schemas.microsoft.com/office/drawing/2014/main" id="{6E899679-B16E-9352-AF0F-379B8BFB2407}"/>
              </a:ext>
            </a:extLst>
          </p:cNvPr>
          <p:cNvSpPr txBox="1">
            <a:spLocks/>
          </p:cNvSpPr>
          <p:nvPr/>
        </p:nvSpPr>
        <p:spPr>
          <a:xfrm>
            <a:off x="7841264" y="1808164"/>
            <a:ext cx="1041379" cy="447666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none" spc="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cs-CZ" sz="1200" dirty="0"/>
              <a:t>T2B:</a:t>
            </a:r>
            <a:endParaRPr lang="cs-CZ" sz="1200" i="1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cs-CZ" sz="1050" b="0" dirty="0"/>
              <a:t>Několikrát denně + 1x za den</a:t>
            </a:r>
            <a:endParaRPr lang="en-GB" sz="1000" b="0" dirty="0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D854E688-0005-A517-F8B5-B3241616FB0F}"/>
              </a:ext>
            </a:extLst>
          </p:cNvPr>
          <p:cNvSpPr txBox="1"/>
          <p:nvPr/>
        </p:nvSpPr>
        <p:spPr>
          <a:xfrm>
            <a:off x="9389696" y="2122444"/>
            <a:ext cx="2152651" cy="317620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cs-CZ" sz="1600" b="1" dirty="0"/>
              <a:t>Nejvíce konzumované potraviny:</a:t>
            </a:r>
            <a:br>
              <a:rPr lang="cs-CZ" sz="1600" b="1" dirty="0"/>
            </a:br>
            <a:r>
              <a:rPr lang="cs-CZ" sz="1400" dirty="0"/>
              <a:t>(kategorie zdravé/nezdravé)</a:t>
            </a:r>
            <a:endParaRPr lang="cs-CZ" sz="1400" b="1" dirty="0"/>
          </a:p>
          <a:p>
            <a:pPr algn="ctr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cs-CZ" sz="1600" b="1" dirty="0">
                <a:solidFill>
                  <a:srgbClr val="2DB574"/>
                </a:solidFill>
              </a:rPr>
              <a:t>Ovoce</a:t>
            </a:r>
            <a:r>
              <a:rPr lang="cs-CZ" sz="1600" b="1" dirty="0">
                <a:solidFill>
                  <a:schemeClr val="bg1"/>
                </a:solidFill>
              </a:rPr>
              <a:t> </a:t>
            </a:r>
            <a:r>
              <a:rPr lang="cs-CZ" sz="1600" b="1" dirty="0"/>
              <a:t>/</a:t>
            </a:r>
            <a:r>
              <a:rPr lang="cs-CZ" sz="1600" b="1" dirty="0">
                <a:solidFill>
                  <a:schemeClr val="bg1"/>
                </a:solidFill>
              </a:rPr>
              <a:t> </a:t>
            </a:r>
            <a:r>
              <a:rPr lang="cs-CZ" sz="1600" b="1" dirty="0">
                <a:solidFill>
                  <a:schemeClr val="accent5"/>
                </a:solidFill>
              </a:rPr>
              <a:t>Sladkosti</a:t>
            </a:r>
          </a:p>
          <a:p>
            <a:pPr algn="ctr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lang="cs-CZ" sz="1600" b="1" dirty="0">
              <a:solidFill>
                <a:schemeClr val="accent5"/>
              </a:solidFill>
            </a:endParaRPr>
          </a:p>
          <a:p>
            <a:pPr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cs-CZ" sz="1600" b="1" dirty="0"/>
              <a:t>Nejméně konzumované potraviny:</a:t>
            </a:r>
            <a:br>
              <a:rPr lang="cs-CZ" sz="1600" b="1" dirty="0"/>
            </a:br>
            <a:r>
              <a:rPr lang="cs-CZ" sz="1400" dirty="0"/>
              <a:t>(kategorie zdravé/nezdravé)</a:t>
            </a:r>
            <a:endParaRPr lang="cs-CZ" sz="1400" b="1" dirty="0"/>
          </a:p>
          <a:p>
            <a:pPr algn="ctr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cs-CZ" sz="1600" b="1" dirty="0">
                <a:solidFill>
                  <a:srgbClr val="2DB574"/>
                </a:solidFill>
              </a:rPr>
              <a:t>Ryby</a:t>
            </a:r>
            <a:r>
              <a:rPr lang="cs-CZ" sz="1600" b="1" dirty="0">
                <a:solidFill>
                  <a:schemeClr val="bg1"/>
                </a:solidFill>
              </a:rPr>
              <a:t> </a:t>
            </a:r>
            <a:r>
              <a:rPr lang="cs-CZ" sz="1600" b="1" dirty="0"/>
              <a:t>/</a:t>
            </a:r>
            <a:r>
              <a:rPr lang="cs-CZ" sz="1600" b="1" dirty="0">
                <a:solidFill>
                  <a:schemeClr val="bg1"/>
                </a:solidFill>
              </a:rPr>
              <a:t> </a:t>
            </a:r>
            <a:r>
              <a:rPr lang="cs-CZ" sz="1600" b="1" dirty="0">
                <a:solidFill>
                  <a:schemeClr val="accent5"/>
                </a:solidFill>
              </a:rPr>
              <a:t>Fast Food</a:t>
            </a:r>
          </a:p>
          <a:p>
            <a:pPr algn="ctr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lang="cs-CZ" sz="1600" b="1" dirty="0">
              <a:solidFill>
                <a:schemeClr val="accent5"/>
              </a:solidFill>
            </a:endParaRPr>
          </a:p>
          <a:p>
            <a:pPr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lang="cs-CZ" sz="1400" b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9540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366CE-636C-1E7E-0FEE-648CBD84B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ulka 4">
            <a:extLst>
              <a:ext uri="{FF2B5EF4-FFF2-40B4-BE49-F238E27FC236}">
                <a16:creationId xmlns:a16="http://schemas.microsoft.com/office/drawing/2014/main" id="{A0FB3AD8-20DE-AE7E-39C3-3D993E86CA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9605855"/>
              </p:ext>
            </p:extLst>
          </p:nvPr>
        </p:nvGraphicFramePr>
        <p:xfrm>
          <a:off x="8043729" y="2292897"/>
          <a:ext cx="908682" cy="3384312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908682">
                  <a:extLst>
                    <a:ext uri="{9D8B030D-6E8A-4147-A177-3AD203B41FA5}">
                      <a16:colId xmlns:a16="http://schemas.microsoft.com/office/drawing/2014/main" val="4006430379"/>
                    </a:ext>
                  </a:extLst>
                </a:gridCol>
              </a:tblGrid>
              <a:tr h="423039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u="none" strike="noStrike" dirty="0">
                          <a:effectLst/>
                        </a:rPr>
                        <a:t>Několikrát denně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7147333"/>
                  </a:ext>
                </a:extLst>
              </a:tr>
              <a:tr h="423039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1x za den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3262872"/>
                  </a:ext>
                </a:extLst>
              </a:tr>
              <a:tr h="423039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u="none" strike="noStrike" dirty="0">
                          <a:effectLst/>
                        </a:rPr>
                        <a:t>Několikrát týdně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9534541"/>
                  </a:ext>
                </a:extLst>
              </a:tr>
              <a:tr h="423039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u="none" strike="noStrike" dirty="0">
                          <a:effectLst/>
                        </a:rPr>
                        <a:t>1x za týden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8006243"/>
                  </a:ext>
                </a:extLst>
              </a:tr>
              <a:tr h="423039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u="none" strike="noStrike" dirty="0">
                          <a:effectLst/>
                        </a:rPr>
                        <a:t>1x za 14 dní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2466903"/>
                  </a:ext>
                </a:extLst>
              </a:tr>
              <a:tr h="423039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1x za měsíc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6493566"/>
                  </a:ext>
                </a:extLst>
              </a:tr>
              <a:tr h="42303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u="none" strike="noStrike" dirty="0">
                          <a:effectLst/>
                        </a:rPr>
                        <a:t>Méně často</a:t>
                      </a:r>
                      <a:br>
                        <a:rPr lang="cs-CZ" sz="1200" u="none" strike="noStrike" dirty="0">
                          <a:effectLst/>
                        </a:rPr>
                      </a:br>
                      <a:r>
                        <a:rPr lang="cs-CZ" sz="1200" u="none" strike="noStrike" dirty="0">
                          <a:effectLst/>
                        </a:rPr>
                        <a:t>/ výjimečně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0452782"/>
                  </a:ext>
                </a:extLst>
              </a:tr>
              <a:tr h="42303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u="none" strike="noStrike" dirty="0">
                          <a:effectLst/>
                        </a:rPr>
                        <a:t>Nekonzumuji tyto nápoje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0619539"/>
                  </a:ext>
                </a:extLst>
              </a:tr>
            </a:tbl>
          </a:graphicData>
        </a:graphic>
      </p:graphicFrame>
      <p:graphicFrame>
        <p:nvGraphicFramePr>
          <p:cNvPr id="6" name="Tabulka 5">
            <a:extLst>
              <a:ext uri="{FF2B5EF4-FFF2-40B4-BE49-F238E27FC236}">
                <a16:creationId xmlns:a16="http://schemas.microsoft.com/office/drawing/2014/main" id="{660F31BA-17D5-8B13-88AB-435688A015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7650521"/>
              </p:ext>
            </p:extLst>
          </p:nvPr>
        </p:nvGraphicFramePr>
        <p:xfrm>
          <a:off x="7835900" y="2292726"/>
          <a:ext cx="1003300" cy="3384312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003300">
                  <a:extLst>
                    <a:ext uri="{9D8B030D-6E8A-4147-A177-3AD203B41FA5}">
                      <a16:colId xmlns:a16="http://schemas.microsoft.com/office/drawing/2014/main" val="4006430379"/>
                    </a:ext>
                  </a:extLst>
                </a:gridCol>
              </a:tblGrid>
              <a:tr h="423039"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pl-PL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7147333"/>
                  </a:ext>
                </a:extLst>
              </a:tr>
              <a:tr h="423039"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cs-CZ" sz="12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3262872"/>
                  </a:ext>
                </a:extLst>
              </a:tr>
              <a:tr h="423039"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pl-PL" sz="1200" b="0" i="0" u="none" strike="noStrike" dirty="0">
                        <a:solidFill>
                          <a:schemeClr val="tx2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9534541"/>
                  </a:ext>
                </a:extLst>
              </a:tr>
              <a:tr h="423039"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pl-PL" sz="1200" b="0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8006243"/>
                  </a:ext>
                </a:extLst>
              </a:tr>
              <a:tr h="423039"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pl-PL" sz="1200" b="0" i="0" u="none" strike="noStrike" dirty="0"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2466903"/>
                  </a:ext>
                </a:extLst>
              </a:tr>
              <a:tr h="423039"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cs-CZ" sz="1200" b="0" i="0" u="none" strike="noStrike" dirty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6493566"/>
                  </a:ext>
                </a:extLst>
              </a:tr>
              <a:tr h="42303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cs-CZ" sz="1200" b="0" i="0" u="none" strike="noStrike" dirty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0514838"/>
                  </a:ext>
                </a:extLst>
              </a:tr>
              <a:tr h="42303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 </a:t>
                      </a:r>
                      <a:endParaRPr lang="cs-CZ" sz="1200" b="0" i="0" u="none" strike="noStrike" dirty="0">
                        <a:solidFill>
                          <a:schemeClr val="accent3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1008221"/>
                  </a:ext>
                </a:extLst>
              </a:tr>
            </a:tbl>
          </a:graphicData>
        </a:graphic>
      </p:graphicFrame>
      <p:graphicFrame>
        <p:nvGraphicFramePr>
          <p:cNvPr id="4" name="Tabulka 16">
            <a:extLst>
              <a:ext uri="{FF2B5EF4-FFF2-40B4-BE49-F238E27FC236}">
                <a16:creationId xmlns:a16="http://schemas.microsoft.com/office/drawing/2014/main" id="{F5A4DE08-BDC4-B8D5-E672-380BD390AE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5901576"/>
              </p:ext>
            </p:extLst>
          </p:nvPr>
        </p:nvGraphicFramePr>
        <p:xfrm>
          <a:off x="430152" y="1405843"/>
          <a:ext cx="7412835" cy="39357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2567">
                  <a:extLst>
                    <a:ext uri="{9D8B030D-6E8A-4147-A177-3AD203B41FA5}">
                      <a16:colId xmlns:a16="http://schemas.microsoft.com/office/drawing/2014/main" val="2762234587"/>
                    </a:ext>
                  </a:extLst>
                </a:gridCol>
                <a:gridCol w="1482567">
                  <a:extLst>
                    <a:ext uri="{9D8B030D-6E8A-4147-A177-3AD203B41FA5}">
                      <a16:colId xmlns:a16="http://schemas.microsoft.com/office/drawing/2014/main" val="1507323051"/>
                    </a:ext>
                  </a:extLst>
                </a:gridCol>
                <a:gridCol w="1482567">
                  <a:extLst>
                    <a:ext uri="{9D8B030D-6E8A-4147-A177-3AD203B41FA5}">
                      <a16:colId xmlns:a16="http://schemas.microsoft.com/office/drawing/2014/main" val="2441992136"/>
                    </a:ext>
                  </a:extLst>
                </a:gridCol>
                <a:gridCol w="1482567">
                  <a:extLst>
                    <a:ext uri="{9D8B030D-6E8A-4147-A177-3AD203B41FA5}">
                      <a16:colId xmlns:a16="http://schemas.microsoft.com/office/drawing/2014/main" val="3114695139"/>
                    </a:ext>
                  </a:extLst>
                </a:gridCol>
                <a:gridCol w="1482567">
                  <a:extLst>
                    <a:ext uri="{9D8B030D-6E8A-4147-A177-3AD203B41FA5}">
                      <a16:colId xmlns:a16="http://schemas.microsoft.com/office/drawing/2014/main" val="764948985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pPr algn="ctr"/>
                      <a:r>
                        <a:rPr lang="cs-CZ" sz="1200" b="1" i="0" noProof="1">
                          <a:solidFill>
                            <a:schemeClr val="tx1"/>
                          </a:solidFill>
                          <a:latin typeface="+mn-lt"/>
                        </a:rPr>
                        <a:t>Voda</a:t>
                      </a:r>
                    </a:p>
                  </a:txBody>
                  <a:tcPr marL="0" marR="0" marT="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b="1" i="0" noProof="1">
                          <a:solidFill>
                            <a:schemeClr val="tx1"/>
                          </a:solidFill>
                          <a:latin typeface="+mn-lt"/>
                        </a:rPr>
                        <a:t>Čaje</a:t>
                      </a:r>
                    </a:p>
                  </a:txBody>
                  <a:tcPr marL="0" marR="0" marT="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b="1" i="0" noProof="1">
                          <a:solidFill>
                            <a:schemeClr val="tx1"/>
                          </a:solidFill>
                          <a:latin typeface="+mn-lt"/>
                        </a:rPr>
                        <a:t>Šťávy a</a:t>
                      </a:r>
                      <a:br>
                        <a:rPr lang="cs-CZ" sz="1200" b="1" i="0" noProof="1">
                          <a:solidFill>
                            <a:schemeClr val="tx1"/>
                          </a:solidFill>
                          <a:latin typeface="+mn-lt"/>
                        </a:rPr>
                      </a:br>
                      <a:r>
                        <a:rPr lang="cs-CZ" sz="1200" b="1" i="0" noProof="1">
                          <a:solidFill>
                            <a:schemeClr val="tx1"/>
                          </a:solidFill>
                          <a:latin typeface="+mn-lt"/>
                        </a:rPr>
                        <a:t>ochucené vody</a:t>
                      </a:r>
                    </a:p>
                  </a:txBody>
                  <a:tcPr marL="0" marR="0" marT="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b="1" i="0" noProof="1">
                          <a:solidFill>
                            <a:schemeClr val="tx1"/>
                          </a:solidFill>
                          <a:latin typeface="+mn-lt"/>
                        </a:rPr>
                        <a:t>Sladké nápoje</a:t>
                      </a:r>
                      <a:br>
                        <a:rPr lang="cs-CZ" sz="1200" b="1" i="0" noProof="1">
                          <a:solidFill>
                            <a:schemeClr val="tx1"/>
                          </a:solidFill>
                          <a:latin typeface="+mn-lt"/>
                        </a:rPr>
                      </a:br>
                      <a:r>
                        <a:rPr lang="cs-CZ" sz="1000" b="0" i="0" noProof="1">
                          <a:solidFill>
                            <a:schemeClr val="tx1"/>
                          </a:solidFill>
                          <a:latin typeface="+mn-lt"/>
                        </a:rPr>
                        <a:t>(kolové nápoje,</a:t>
                      </a:r>
                      <a:br>
                        <a:rPr lang="cs-CZ" sz="1000" b="0" i="0" noProof="1">
                          <a:solidFill>
                            <a:schemeClr val="tx1"/>
                          </a:solidFill>
                          <a:latin typeface="+mn-lt"/>
                        </a:rPr>
                      </a:br>
                      <a:r>
                        <a:rPr lang="cs-CZ" sz="1000" b="0" i="0" noProof="1">
                          <a:solidFill>
                            <a:schemeClr val="tx1"/>
                          </a:solidFill>
                          <a:latin typeface="+mn-lt"/>
                        </a:rPr>
                        <a:t>malinovka, džusy atp.)</a:t>
                      </a:r>
                    </a:p>
                  </a:txBody>
                  <a:tcPr marL="0" marR="0" marT="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b="1" i="0" noProof="1">
                          <a:solidFill>
                            <a:schemeClr val="tx1"/>
                          </a:solidFill>
                          <a:latin typeface="+mn-lt"/>
                        </a:rPr>
                        <a:t>Energetické drinky</a:t>
                      </a:r>
                    </a:p>
                  </a:txBody>
                  <a:tcPr marL="0" marR="0" marT="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9548761"/>
                  </a:ext>
                </a:extLst>
              </a:tr>
              <a:tr h="212400">
                <a:tc>
                  <a:txBody>
                    <a:bodyPr/>
                    <a:lstStyle/>
                    <a:p>
                      <a:pPr algn="ctr"/>
                      <a:r>
                        <a:rPr lang="cs-CZ" sz="1400" b="1" i="1" noProof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83 %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i="1" noProof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50 %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i="1" noProof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38 %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i="1" noProof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9 %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i="1" noProof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2 %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6438086"/>
                  </a:ext>
                </a:extLst>
              </a:tr>
              <a:tr h="3198664">
                <a:tc>
                  <a:txBody>
                    <a:bodyPr/>
                    <a:lstStyle/>
                    <a:p>
                      <a:pPr algn="ctr"/>
                      <a:endParaRPr lang="cs-CZ" sz="1800" i="0" noProof="1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800" i="0" noProof="1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800" i="0" noProof="1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800" i="0" noProof="1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800" i="0" noProof="1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9084183"/>
                  </a:ext>
                </a:extLst>
              </a:tr>
            </a:tbl>
          </a:graphicData>
        </a:graphic>
      </p:graphicFrame>
      <p:graphicFrame>
        <p:nvGraphicFramePr>
          <p:cNvPr id="19" name="Zástupný symbol pro obsah 6">
            <a:extLst>
              <a:ext uri="{FF2B5EF4-FFF2-40B4-BE49-F238E27FC236}">
                <a16:creationId xmlns:a16="http://schemas.microsoft.com/office/drawing/2014/main" id="{C38ED1BD-E1F6-2869-FC57-B20EBBC809D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7858257"/>
              </p:ext>
            </p:extLst>
          </p:nvPr>
        </p:nvGraphicFramePr>
        <p:xfrm>
          <a:off x="442913" y="2122444"/>
          <a:ext cx="7392987" cy="3563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itle">
            <a:extLst>
              <a:ext uri="{FF2B5EF4-FFF2-40B4-BE49-F238E27FC236}">
                <a16:creationId xmlns:a16="http://schemas.microsoft.com/office/drawing/2014/main" id="{C49FD99B-6711-31A0-EE06-0BE7ABACB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0" y="701874"/>
            <a:ext cx="8389200" cy="715669"/>
          </a:xfrm>
        </p:spPr>
        <p:txBody>
          <a:bodyPr/>
          <a:lstStyle/>
          <a:p>
            <a:r>
              <a:rPr lang="cs-CZ" dirty="0"/>
              <a:t>Konzumace nápojů</a:t>
            </a:r>
            <a:endParaRPr lang="en-GB" sz="1400" dirty="0"/>
          </a:p>
        </p:txBody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320E464B-9B3E-D1DC-5A3A-D8DC1CA65003}"/>
              </a:ext>
            </a:extLst>
          </p:cNvPr>
          <p:cNvSpPr/>
          <p:nvPr/>
        </p:nvSpPr>
        <p:spPr>
          <a:xfrm>
            <a:off x="450000" y="5948363"/>
            <a:ext cx="5488837" cy="2166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bIns="0" rtlCol="0" anchor="b"/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</a:pPr>
            <a:r>
              <a:rPr lang="cs-CZ" sz="1050" dirty="0">
                <a:solidFill>
                  <a:schemeClr val="tx1"/>
                </a:solidFill>
              </a:rPr>
              <a:t>2. Jak často piješ následující nápoje? </a:t>
            </a:r>
            <a:r>
              <a:rPr lang="cs-CZ" sz="1050" i="1" dirty="0">
                <a:solidFill>
                  <a:schemeClr val="tx1"/>
                </a:solidFill>
              </a:rPr>
              <a:t>N=296</a:t>
            </a:r>
          </a:p>
        </p:txBody>
      </p:sp>
      <p:sp>
        <p:nvSpPr>
          <p:cNvPr id="3" name="Background Box">
            <a:extLst>
              <a:ext uri="{FF2B5EF4-FFF2-40B4-BE49-F238E27FC236}">
                <a16:creationId xmlns:a16="http://schemas.microsoft.com/office/drawing/2014/main" id="{43A90C45-FA04-E4B8-BB3C-C5536D7A1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9170196" y="-1999"/>
            <a:ext cx="2591652" cy="5954615"/>
          </a:xfrm>
          <a:prstGeom prst="snip1Rect">
            <a:avLst>
              <a:gd name="adj" fmla="val 14222"/>
            </a:avLst>
          </a:prstGeom>
          <a:solidFill>
            <a:srgbClr val="E7EBF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3E20692A-E862-1150-2EE0-8C5F7E930BA5}"/>
              </a:ext>
            </a:extLst>
          </p:cNvPr>
          <p:cNvCxnSpPr>
            <a:cxnSpLocks/>
          </p:cNvCxnSpPr>
          <p:nvPr/>
        </p:nvCxnSpPr>
        <p:spPr>
          <a:xfrm>
            <a:off x="3398489" y="1449071"/>
            <a:ext cx="0" cy="4503545"/>
          </a:xfrm>
          <a:prstGeom prst="line">
            <a:avLst/>
          </a:prstGeom>
          <a:ln w="12700">
            <a:solidFill>
              <a:srgbClr val="58585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">
            <a:extLst>
              <a:ext uri="{FF2B5EF4-FFF2-40B4-BE49-F238E27FC236}">
                <a16:creationId xmlns:a16="http://schemas.microsoft.com/office/drawing/2014/main" id="{2498FFE0-7275-4612-9F4B-33A6E43AC8FC}"/>
              </a:ext>
            </a:extLst>
          </p:cNvPr>
          <p:cNvSpPr txBox="1">
            <a:spLocks/>
          </p:cNvSpPr>
          <p:nvPr/>
        </p:nvSpPr>
        <p:spPr>
          <a:xfrm>
            <a:off x="3469392" y="5731710"/>
            <a:ext cx="1642538" cy="216653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none" spc="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1200" b="0" i="0" dirty="0">
                <a:effectLst/>
              </a:rPr>
              <a:t>→</a:t>
            </a:r>
            <a:r>
              <a:rPr lang="cs-CZ" sz="1200" b="0" i="0" dirty="0">
                <a:effectLst/>
              </a:rPr>
              <a:t> </a:t>
            </a:r>
            <a:r>
              <a:rPr lang="cs-CZ" sz="1200" b="0" dirty="0">
                <a:solidFill>
                  <a:schemeClr val="accent5"/>
                </a:solidFill>
              </a:rPr>
              <a:t>Nezdravé nápoje</a:t>
            </a:r>
            <a:endParaRPr lang="en-GB" sz="1200" b="0" dirty="0">
              <a:solidFill>
                <a:schemeClr val="accent5"/>
              </a:solidFill>
            </a:endParaRPr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0F4103AE-26C3-D264-24D4-B992A66FC3D3}"/>
              </a:ext>
            </a:extLst>
          </p:cNvPr>
          <p:cNvSpPr txBox="1">
            <a:spLocks/>
          </p:cNvSpPr>
          <p:nvPr/>
        </p:nvSpPr>
        <p:spPr>
          <a:xfrm>
            <a:off x="992775" y="5723279"/>
            <a:ext cx="2334824" cy="225085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none" spc="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r"/>
            <a:r>
              <a:rPr lang="cs-CZ" sz="1200" b="0" dirty="0">
                <a:solidFill>
                  <a:srgbClr val="2DB574"/>
                </a:solidFill>
              </a:rPr>
              <a:t>Zdravé nápoje </a:t>
            </a:r>
            <a:r>
              <a:rPr lang="en-US" sz="1200" b="0" i="0" dirty="0">
                <a:effectLst/>
              </a:rPr>
              <a:t>←</a:t>
            </a:r>
          </a:p>
        </p:txBody>
      </p:sp>
      <p:sp>
        <p:nvSpPr>
          <p:cNvPr id="12" name="Title">
            <a:extLst>
              <a:ext uri="{FF2B5EF4-FFF2-40B4-BE49-F238E27FC236}">
                <a16:creationId xmlns:a16="http://schemas.microsoft.com/office/drawing/2014/main" id="{0F090C07-73BA-5858-CE7E-AC08F1F26C04}"/>
              </a:ext>
            </a:extLst>
          </p:cNvPr>
          <p:cNvSpPr txBox="1">
            <a:spLocks/>
          </p:cNvSpPr>
          <p:nvPr/>
        </p:nvSpPr>
        <p:spPr>
          <a:xfrm>
            <a:off x="7841264" y="1808164"/>
            <a:ext cx="1041379" cy="447666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none" spc="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cs-CZ" sz="1200" dirty="0"/>
              <a:t>T2B:</a:t>
            </a:r>
            <a:endParaRPr lang="cs-CZ" sz="1200" i="1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cs-CZ" sz="1050" b="0" dirty="0"/>
              <a:t>Několikrát denně + 1x za den</a:t>
            </a:r>
            <a:endParaRPr lang="en-GB" sz="1000" b="0" dirty="0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8E41E275-3414-9260-537E-4F572F765987}"/>
              </a:ext>
            </a:extLst>
          </p:cNvPr>
          <p:cNvSpPr txBox="1"/>
          <p:nvPr/>
        </p:nvSpPr>
        <p:spPr>
          <a:xfrm>
            <a:off x="9389696" y="2122444"/>
            <a:ext cx="2152651" cy="317620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cs-CZ" sz="1600" b="1" dirty="0"/>
              <a:t>Nejvíce konzumované nápoje:</a:t>
            </a:r>
            <a:br>
              <a:rPr lang="cs-CZ" sz="1600" b="1" dirty="0"/>
            </a:br>
            <a:r>
              <a:rPr lang="cs-CZ" sz="1400" dirty="0"/>
              <a:t>(kategorie zdravé/nezdravé)</a:t>
            </a:r>
            <a:endParaRPr lang="cs-CZ" sz="1400" b="1" dirty="0"/>
          </a:p>
          <a:p>
            <a:pPr algn="ctr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cs-CZ" sz="1600" b="1" dirty="0">
                <a:solidFill>
                  <a:srgbClr val="2DB574"/>
                </a:solidFill>
              </a:rPr>
              <a:t>Voda</a:t>
            </a:r>
            <a:r>
              <a:rPr lang="cs-CZ" sz="1600" b="1" dirty="0">
                <a:solidFill>
                  <a:schemeClr val="bg1"/>
                </a:solidFill>
              </a:rPr>
              <a:t> </a:t>
            </a:r>
            <a:r>
              <a:rPr lang="cs-CZ" sz="1600" b="1" dirty="0"/>
              <a:t>/</a:t>
            </a:r>
            <a:r>
              <a:rPr lang="cs-CZ" sz="1600" b="1" dirty="0">
                <a:solidFill>
                  <a:schemeClr val="bg1"/>
                </a:solidFill>
              </a:rPr>
              <a:t> </a:t>
            </a:r>
            <a:r>
              <a:rPr lang="cs-CZ" sz="1600" b="1" dirty="0">
                <a:solidFill>
                  <a:schemeClr val="accent5"/>
                </a:solidFill>
              </a:rPr>
              <a:t>Šťávy a ochucené vody</a:t>
            </a:r>
          </a:p>
          <a:p>
            <a:pPr algn="ctr">
              <a:lnSpc>
                <a:spcPct val="115000"/>
              </a:lnSpc>
              <a:spcBef>
                <a:spcPts val="300"/>
              </a:spcBef>
              <a:spcAft>
                <a:spcPts val="350"/>
              </a:spcAft>
              <a:buSzPct val="100000"/>
            </a:pPr>
            <a:endParaRPr lang="cs-CZ" sz="100" b="1" dirty="0">
              <a:solidFill>
                <a:schemeClr val="accent5"/>
              </a:solidFill>
            </a:endParaRPr>
          </a:p>
          <a:p>
            <a:pPr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cs-CZ" sz="1600" b="1" dirty="0"/>
              <a:t>Nejméně konzumované nápoje:</a:t>
            </a:r>
            <a:br>
              <a:rPr lang="cs-CZ" sz="1600" b="1" dirty="0"/>
            </a:br>
            <a:r>
              <a:rPr lang="cs-CZ" sz="1400" dirty="0"/>
              <a:t>(kategorie zdravé/nezdravé)</a:t>
            </a:r>
            <a:endParaRPr lang="cs-CZ" sz="1400" b="1" dirty="0"/>
          </a:p>
          <a:p>
            <a:pPr algn="ctr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cs-CZ" sz="1600" b="1" dirty="0">
                <a:solidFill>
                  <a:srgbClr val="2DB574"/>
                </a:solidFill>
              </a:rPr>
              <a:t>Čaje</a:t>
            </a:r>
            <a:r>
              <a:rPr lang="cs-CZ" sz="1600" b="1" dirty="0"/>
              <a:t> / </a:t>
            </a:r>
            <a:r>
              <a:rPr lang="cs-CZ" sz="1600" b="1" dirty="0">
                <a:solidFill>
                  <a:schemeClr val="accent5"/>
                </a:solidFill>
              </a:rPr>
              <a:t>Energetické drinky</a:t>
            </a:r>
          </a:p>
          <a:p>
            <a:pPr algn="ctr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lang="cs-CZ" sz="1600" b="1" dirty="0">
              <a:solidFill>
                <a:schemeClr val="accent5"/>
              </a:solidFill>
            </a:endParaRPr>
          </a:p>
          <a:p>
            <a:pPr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lang="cs-CZ" sz="1400" b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742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B7D9E7-CBD6-0846-7F08-110D7B5DE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ulka 16">
            <a:extLst>
              <a:ext uri="{FF2B5EF4-FFF2-40B4-BE49-F238E27FC236}">
                <a16:creationId xmlns:a16="http://schemas.microsoft.com/office/drawing/2014/main" id="{C58351FA-0B6C-A6C4-6F6E-7873A19166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0024593"/>
              </p:ext>
            </p:extLst>
          </p:nvPr>
        </p:nvGraphicFramePr>
        <p:xfrm>
          <a:off x="5833359" y="1417543"/>
          <a:ext cx="3124200" cy="43037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4840">
                  <a:extLst>
                    <a:ext uri="{9D8B030D-6E8A-4147-A177-3AD203B41FA5}">
                      <a16:colId xmlns:a16="http://schemas.microsoft.com/office/drawing/2014/main" val="2762234587"/>
                    </a:ext>
                  </a:extLst>
                </a:gridCol>
                <a:gridCol w="571251">
                  <a:extLst>
                    <a:ext uri="{9D8B030D-6E8A-4147-A177-3AD203B41FA5}">
                      <a16:colId xmlns:a16="http://schemas.microsoft.com/office/drawing/2014/main" val="1507323051"/>
                    </a:ext>
                  </a:extLst>
                </a:gridCol>
                <a:gridCol w="678429">
                  <a:extLst>
                    <a:ext uri="{9D8B030D-6E8A-4147-A177-3AD203B41FA5}">
                      <a16:colId xmlns:a16="http://schemas.microsoft.com/office/drawing/2014/main" val="2441992136"/>
                    </a:ext>
                  </a:extLst>
                </a:gridCol>
                <a:gridCol w="624840">
                  <a:extLst>
                    <a:ext uri="{9D8B030D-6E8A-4147-A177-3AD203B41FA5}">
                      <a16:colId xmlns:a16="http://schemas.microsoft.com/office/drawing/2014/main" val="3114695139"/>
                    </a:ext>
                  </a:extLst>
                </a:gridCol>
                <a:gridCol w="624840">
                  <a:extLst>
                    <a:ext uri="{9D8B030D-6E8A-4147-A177-3AD203B41FA5}">
                      <a16:colId xmlns:a16="http://schemas.microsoft.com/office/drawing/2014/main" val="764948985"/>
                    </a:ext>
                  </a:extLst>
                </a:gridCol>
              </a:tblGrid>
              <a:tr h="543361">
                <a:tc>
                  <a:txBody>
                    <a:bodyPr/>
                    <a:lstStyle/>
                    <a:p>
                      <a:pPr algn="ctr"/>
                      <a:r>
                        <a:rPr lang="cs-CZ" sz="1200" b="1" i="0" noProof="1">
                          <a:solidFill>
                            <a:schemeClr val="tx1"/>
                          </a:solidFill>
                          <a:latin typeface="+mn-lt"/>
                        </a:rPr>
                        <a:t>Voda</a:t>
                      </a:r>
                    </a:p>
                  </a:txBody>
                  <a:tcPr marL="0" marR="0" marT="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b="1" i="0" noProof="1">
                          <a:solidFill>
                            <a:schemeClr val="tx1"/>
                          </a:solidFill>
                          <a:latin typeface="+mn-lt"/>
                        </a:rPr>
                        <a:t>Čaje</a:t>
                      </a:r>
                    </a:p>
                  </a:txBody>
                  <a:tcPr marL="0" marR="0" marT="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b="1" i="0" noProof="1">
                          <a:solidFill>
                            <a:schemeClr val="tx1"/>
                          </a:solidFill>
                          <a:latin typeface="+mn-lt"/>
                        </a:rPr>
                        <a:t>Šťávy a ochucené vody</a:t>
                      </a:r>
                    </a:p>
                  </a:txBody>
                  <a:tcPr marL="0" marR="0" marT="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b="1" i="0" noProof="1">
                          <a:solidFill>
                            <a:schemeClr val="tx1"/>
                          </a:solidFill>
                          <a:latin typeface="+mn-lt"/>
                        </a:rPr>
                        <a:t>Sladké nápoje</a:t>
                      </a:r>
                    </a:p>
                  </a:txBody>
                  <a:tcPr marL="0" marR="0" marT="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200" b="1" i="0" noProof="1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9548761"/>
                  </a:ext>
                </a:extLst>
              </a:tr>
              <a:tr h="3719153">
                <a:tc>
                  <a:txBody>
                    <a:bodyPr/>
                    <a:lstStyle/>
                    <a:p>
                      <a:pPr algn="ctr"/>
                      <a:endParaRPr lang="cs-CZ" sz="1800" i="0" noProof="1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800" i="0" noProof="1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800" i="0" noProof="1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800" i="0" noProof="1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800" i="0" noProof="1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9084183"/>
                  </a:ext>
                </a:extLst>
              </a:tr>
            </a:tbl>
          </a:graphicData>
        </a:graphic>
      </p:graphicFrame>
      <p:graphicFrame>
        <p:nvGraphicFramePr>
          <p:cNvPr id="10" name="Tabulka 16">
            <a:extLst>
              <a:ext uri="{FF2B5EF4-FFF2-40B4-BE49-F238E27FC236}">
                <a16:creationId xmlns:a16="http://schemas.microsoft.com/office/drawing/2014/main" id="{19EEA119-0C4C-165E-1877-43A5E02F28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1653937"/>
              </p:ext>
            </p:extLst>
          </p:nvPr>
        </p:nvGraphicFramePr>
        <p:xfrm>
          <a:off x="444138" y="1417543"/>
          <a:ext cx="5364000" cy="4251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6000">
                  <a:extLst>
                    <a:ext uri="{9D8B030D-6E8A-4147-A177-3AD203B41FA5}">
                      <a16:colId xmlns:a16="http://schemas.microsoft.com/office/drawing/2014/main" val="2762234587"/>
                    </a:ext>
                  </a:extLst>
                </a:gridCol>
                <a:gridCol w="596000">
                  <a:extLst>
                    <a:ext uri="{9D8B030D-6E8A-4147-A177-3AD203B41FA5}">
                      <a16:colId xmlns:a16="http://schemas.microsoft.com/office/drawing/2014/main" val="1507323051"/>
                    </a:ext>
                  </a:extLst>
                </a:gridCol>
                <a:gridCol w="596000">
                  <a:extLst>
                    <a:ext uri="{9D8B030D-6E8A-4147-A177-3AD203B41FA5}">
                      <a16:colId xmlns:a16="http://schemas.microsoft.com/office/drawing/2014/main" val="2441992136"/>
                    </a:ext>
                  </a:extLst>
                </a:gridCol>
                <a:gridCol w="596000">
                  <a:extLst>
                    <a:ext uri="{9D8B030D-6E8A-4147-A177-3AD203B41FA5}">
                      <a16:colId xmlns:a16="http://schemas.microsoft.com/office/drawing/2014/main" val="3114695139"/>
                    </a:ext>
                  </a:extLst>
                </a:gridCol>
                <a:gridCol w="596000">
                  <a:extLst>
                    <a:ext uri="{9D8B030D-6E8A-4147-A177-3AD203B41FA5}">
                      <a16:colId xmlns:a16="http://schemas.microsoft.com/office/drawing/2014/main" val="764948985"/>
                    </a:ext>
                  </a:extLst>
                </a:gridCol>
                <a:gridCol w="566837">
                  <a:extLst>
                    <a:ext uri="{9D8B030D-6E8A-4147-A177-3AD203B41FA5}">
                      <a16:colId xmlns:a16="http://schemas.microsoft.com/office/drawing/2014/main" val="4153829421"/>
                    </a:ext>
                  </a:extLst>
                </a:gridCol>
                <a:gridCol w="572316">
                  <a:extLst>
                    <a:ext uri="{9D8B030D-6E8A-4147-A177-3AD203B41FA5}">
                      <a16:colId xmlns:a16="http://schemas.microsoft.com/office/drawing/2014/main" val="1195662951"/>
                    </a:ext>
                  </a:extLst>
                </a:gridCol>
                <a:gridCol w="648847">
                  <a:extLst>
                    <a:ext uri="{9D8B030D-6E8A-4147-A177-3AD203B41FA5}">
                      <a16:colId xmlns:a16="http://schemas.microsoft.com/office/drawing/2014/main" val="460340167"/>
                    </a:ext>
                  </a:extLst>
                </a:gridCol>
                <a:gridCol w="596000">
                  <a:extLst>
                    <a:ext uri="{9D8B030D-6E8A-4147-A177-3AD203B41FA5}">
                      <a16:colId xmlns:a16="http://schemas.microsoft.com/office/drawing/2014/main" val="197736231"/>
                    </a:ext>
                  </a:extLst>
                </a:gridCol>
              </a:tblGrid>
              <a:tr h="535102">
                <a:tc>
                  <a:txBody>
                    <a:bodyPr/>
                    <a:lstStyle/>
                    <a:p>
                      <a:pPr algn="ctr"/>
                      <a:r>
                        <a:rPr lang="cs-CZ" sz="1200" b="1" i="0" noProof="1">
                          <a:solidFill>
                            <a:schemeClr val="tx1"/>
                          </a:solidFill>
                          <a:latin typeface="+mn-lt"/>
                        </a:rPr>
                        <a:t>Ovoce</a:t>
                      </a:r>
                    </a:p>
                  </a:txBody>
                  <a:tcPr marL="0" marR="0" marT="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b="1" i="0" noProof="1">
                          <a:solidFill>
                            <a:schemeClr val="tx1"/>
                          </a:solidFill>
                          <a:latin typeface="+mn-lt"/>
                        </a:rPr>
                        <a:t>Zelenina</a:t>
                      </a:r>
                    </a:p>
                  </a:txBody>
                  <a:tcPr marL="0" marR="0" marT="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b="1" i="0" noProof="1">
                          <a:solidFill>
                            <a:schemeClr val="tx1"/>
                          </a:solidFill>
                          <a:latin typeface="+mn-lt"/>
                        </a:rPr>
                        <a:t>Ryby</a:t>
                      </a:r>
                    </a:p>
                  </a:txBody>
                  <a:tcPr marL="0" marR="0" marT="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b="1" i="0" noProof="1">
                          <a:solidFill>
                            <a:schemeClr val="tx1"/>
                          </a:solidFill>
                          <a:latin typeface="+mn-lt"/>
                        </a:rPr>
                        <a:t>Mléčné výrobky</a:t>
                      </a:r>
                    </a:p>
                  </a:txBody>
                  <a:tcPr marL="0" marR="0" marT="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b="1" i="0" noProof="1">
                          <a:solidFill>
                            <a:schemeClr val="tx1"/>
                          </a:solidFill>
                          <a:latin typeface="+mn-lt"/>
                        </a:rPr>
                        <a:t>Vejce</a:t>
                      </a:r>
                    </a:p>
                  </a:txBody>
                  <a:tcPr marL="0" marR="0" marT="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b="1" i="0" noProof="1">
                          <a:solidFill>
                            <a:schemeClr val="tx1"/>
                          </a:solidFill>
                          <a:latin typeface="+mn-lt"/>
                        </a:rPr>
                        <a:t>Maso</a:t>
                      </a:r>
                    </a:p>
                  </a:txBody>
                  <a:tcPr marL="0" marR="0" marT="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b="1" i="0" noProof="1">
                          <a:solidFill>
                            <a:schemeClr val="tx1"/>
                          </a:solidFill>
                          <a:latin typeface="+mn-lt"/>
                        </a:rPr>
                        <a:t>Fast food</a:t>
                      </a:r>
                    </a:p>
                  </a:txBody>
                  <a:tcPr marL="0" marR="0" marT="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b="1" i="0" noProof="1">
                          <a:solidFill>
                            <a:schemeClr val="tx1"/>
                          </a:solidFill>
                          <a:latin typeface="+mn-lt"/>
                        </a:rPr>
                        <a:t>Sladkosti</a:t>
                      </a:r>
                    </a:p>
                  </a:txBody>
                  <a:tcPr marL="0" marR="0" marT="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b="1" i="0" noProof="1">
                          <a:solidFill>
                            <a:schemeClr val="tx1"/>
                          </a:solidFill>
                          <a:latin typeface="+mn-lt"/>
                        </a:rPr>
                        <a:t>Slané snacky</a:t>
                      </a:r>
                    </a:p>
                  </a:txBody>
                  <a:tcPr marL="0" marR="0" marT="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9548761"/>
                  </a:ext>
                </a:extLst>
              </a:tr>
              <a:tr h="3716318">
                <a:tc>
                  <a:txBody>
                    <a:bodyPr/>
                    <a:lstStyle/>
                    <a:p>
                      <a:pPr algn="ctr"/>
                      <a:endParaRPr lang="cs-CZ" sz="1800" i="0" noProof="1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800" i="0" noProof="1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800" i="0" noProof="1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800" i="0" noProof="1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800" i="0" noProof="1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800" i="0" noProof="1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800" i="0" noProof="1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800" i="0" noProof="1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800" i="0" noProof="1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9084183"/>
                  </a:ext>
                </a:extLst>
              </a:tr>
            </a:tbl>
          </a:graphicData>
        </a:graphic>
      </p:graphicFrame>
      <p:sp>
        <p:nvSpPr>
          <p:cNvPr id="7" name="Title">
            <a:extLst>
              <a:ext uri="{FF2B5EF4-FFF2-40B4-BE49-F238E27FC236}">
                <a16:creationId xmlns:a16="http://schemas.microsoft.com/office/drawing/2014/main" id="{5834F24F-DB60-FD04-0D7D-BEC8012C4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0" y="701874"/>
            <a:ext cx="8389200" cy="715669"/>
          </a:xfrm>
        </p:spPr>
        <p:txBody>
          <a:bodyPr/>
          <a:lstStyle/>
          <a:p>
            <a:r>
              <a:rPr lang="cs-CZ" dirty="0"/>
              <a:t>Co děti považují za zdravé?</a:t>
            </a:r>
            <a:endParaRPr lang="en-GB" sz="1400" dirty="0"/>
          </a:p>
        </p:txBody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607BBAC6-1561-8855-480A-23CC8CB12BBA}"/>
              </a:ext>
            </a:extLst>
          </p:cNvPr>
          <p:cNvSpPr/>
          <p:nvPr/>
        </p:nvSpPr>
        <p:spPr>
          <a:xfrm>
            <a:off x="450000" y="5948363"/>
            <a:ext cx="5488837" cy="2166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bIns="0" rtlCol="0" anchor="b"/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</a:pPr>
            <a:r>
              <a:rPr lang="cs-CZ" sz="1050" dirty="0">
                <a:solidFill>
                  <a:schemeClr val="tx1"/>
                </a:solidFill>
              </a:rPr>
              <a:t>3. Které z těchto potravin a nápojů jsou podle tebe zdravé? </a:t>
            </a:r>
            <a:r>
              <a:rPr lang="cs-CZ" sz="1050" i="1" dirty="0">
                <a:solidFill>
                  <a:schemeClr val="tx1"/>
                </a:solidFill>
              </a:rPr>
              <a:t>N=296</a:t>
            </a:r>
          </a:p>
        </p:txBody>
      </p:sp>
      <p:sp>
        <p:nvSpPr>
          <p:cNvPr id="3" name="Background Box">
            <a:extLst>
              <a:ext uri="{FF2B5EF4-FFF2-40B4-BE49-F238E27FC236}">
                <a16:creationId xmlns:a16="http://schemas.microsoft.com/office/drawing/2014/main" id="{5AAD93DF-4A11-505A-2D3C-3E252AFB9B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9170196" y="-1999"/>
            <a:ext cx="2591652" cy="5954615"/>
          </a:xfrm>
          <a:prstGeom prst="snip1Rect">
            <a:avLst>
              <a:gd name="adj" fmla="val 14222"/>
            </a:avLst>
          </a:prstGeom>
          <a:solidFill>
            <a:srgbClr val="E7EBF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</a:pPr>
            <a:endParaRPr lang="en-US" sz="1200" dirty="0">
              <a:solidFill>
                <a:schemeClr val="tx1"/>
              </a:solidFill>
            </a:endParaRPr>
          </a:p>
        </p:txBody>
      </p:sp>
      <p:graphicFrame>
        <p:nvGraphicFramePr>
          <p:cNvPr id="2" name="Zástupný symbol pro obsah 6">
            <a:extLst>
              <a:ext uri="{FF2B5EF4-FFF2-40B4-BE49-F238E27FC236}">
                <a16:creationId xmlns:a16="http://schemas.microsoft.com/office/drawing/2014/main" id="{41727C9F-47C4-EE1D-D216-29E6AAE0598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097915"/>
              </p:ext>
            </p:extLst>
          </p:nvPr>
        </p:nvGraphicFramePr>
        <p:xfrm>
          <a:off x="537083" y="2112964"/>
          <a:ext cx="5177917" cy="35563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Zástupný symbol pro obsah 6">
            <a:extLst>
              <a:ext uri="{FF2B5EF4-FFF2-40B4-BE49-F238E27FC236}">
                <a16:creationId xmlns:a16="http://schemas.microsoft.com/office/drawing/2014/main" id="{D6A51AC1-FEFD-A5DF-C558-5DEB968433F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1281179"/>
              </p:ext>
            </p:extLst>
          </p:nvPr>
        </p:nvGraphicFramePr>
        <p:xfrm>
          <a:off x="5938837" y="2112963"/>
          <a:ext cx="2900363" cy="35563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6" name="Přímá spojnice 15">
            <a:extLst>
              <a:ext uri="{FF2B5EF4-FFF2-40B4-BE49-F238E27FC236}">
                <a16:creationId xmlns:a16="http://schemas.microsoft.com/office/drawing/2014/main" id="{6D9D081B-C166-FABC-DB66-AFCAFBB99229}"/>
              </a:ext>
            </a:extLst>
          </p:cNvPr>
          <p:cNvCxnSpPr>
            <a:cxnSpLocks/>
          </p:cNvCxnSpPr>
          <p:nvPr/>
        </p:nvCxnSpPr>
        <p:spPr>
          <a:xfrm>
            <a:off x="5833359" y="1449071"/>
            <a:ext cx="0" cy="4230986"/>
          </a:xfrm>
          <a:prstGeom prst="line">
            <a:avLst/>
          </a:prstGeom>
          <a:ln w="12700">
            <a:solidFill>
              <a:srgbClr val="58585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852C5BAD-C469-FD72-A031-7150F21828EB}"/>
              </a:ext>
            </a:extLst>
          </p:cNvPr>
          <p:cNvSpPr txBox="1"/>
          <p:nvPr/>
        </p:nvSpPr>
        <p:spPr>
          <a:xfrm>
            <a:off x="8245431" y="1519810"/>
            <a:ext cx="876300" cy="3661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1520"/>
              </a:lnSpc>
              <a:buSzPct val="100000"/>
            </a:pPr>
            <a:r>
              <a:rPr lang="cs-CZ" sz="1150" b="1" dirty="0"/>
              <a:t>Energetické</a:t>
            </a:r>
            <a:br>
              <a:rPr lang="cs-CZ" sz="1200" b="1" dirty="0"/>
            </a:br>
            <a:r>
              <a:rPr lang="cs-CZ" sz="1150" b="1" dirty="0"/>
              <a:t>drinky</a:t>
            </a:r>
            <a:endParaRPr lang="en-US" sz="1150" b="1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B39CB0A8-38C3-615B-614F-8C0BFB68198B}"/>
              </a:ext>
            </a:extLst>
          </p:cNvPr>
          <p:cNvSpPr txBox="1"/>
          <p:nvPr/>
        </p:nvSpPr>
        <p:spPr>
          <a:xfrm>
            <a:off x="9389696" y="1449071"/>
            <a:ext cx="2152651" cy="423098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cs-CZ" sz="1600" b="1" dirty="0">
                <a:solidFill>
                  <a:srgbClr val="2DB574"/>
                </a:solidFill>
              </a:rPr>
              <a:t>Zdravé </a:t>
            </a:r>
            <a:r>
              <a:rPr lang="cs-CZ" sz="1600" b="1" dirty="0"/>
              <a:t>potraviny</a:t>
            </a:r>
            <a:br>
              <a:rPr lang="cs-CZ" sz="1600" b="1" dirty="0"/>
            </a:br>
            <a:r>
              <a:rPr lang="cs-CZ" sz="1600" b="1" dirty="0"/>
              <a:t>a nápoje</a:t>
            </a:r>
          </a:p>
          <a:p>
            <a:pPr algn="ctr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lang="cs-CZ" sz="100" b="1" dirty="0"/>
          </a:p>
          <a:p>
            <a:pPr marL="285750" indent="-28575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Tx/>
              <a:buChar char="-"/>
            </a:pPr>
            <a:r>
              <a:rPr lang="cs-CZ" sz="1400" dirty="0"/>
              <a:t>Ovoce a zelenina</a:t>
            </a:r>
          </a:p>
          <a:p>
            <a:pPr marL="285750" indent="-28575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Tx/>
              <a:buChar char="-"/>
            </a:pPr>
            <a:r>
              <a:rPr lang="cs-CZ" sz="1400" dirty="0"/>
              <a:t>Ryby, mléčné výrobky, vejce, maso</a:t>
            </a:r>
          </a:p>
          <a:p>
            <a:pPr marL="285750" indent="-28575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Tx/>
              <a:buChar char="-"/>
            </a:pPr>
            <a:r>
              <a:rPr lang="cs-CZ" sz="1400" dirty="0"/>
              <a:t>Voda a čaj</a:t>
            </a:r>
          </a:p>
          <a:p>
            <a:pPr marL="285750" indent="-28575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Tx/>
              <a:buChar char="-"/>
            </a:pPr>
            <a:endParaRPr lang="cs-CZ" sz="100" dirty="0"/>
          </a:p>
          <a:p>
            <a:pPr algn="ctr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cs-CZ" sz="1600" b="1" dirty="0">
                <a:solidFill>
                  <a:srgbClr val="E50158"/>
                </a:solidFill>
              </a:rPr>
              <a:t>Nezdravé</a:t>
            </a:r>
            <a:r>
              <a:rPr lang="cs-CZ" sz="1600" b="1" dirty="0">
                <a:solidFill>
                  <a:srgbClr val="2DB574"/>
                </a:solidFill>
              </a:rPr>
              <a:t> </a:t>
            </a:r>
            <a:r>
              <a:rPr lang="cs-CZ" sz="1600" b="1" dirty="0"/>
              <a:t>potraviny</a:t>
            </a:r>
            <a:br>
              <a:rPr lang="cs-CZ" sz="1600" b="1" dirty="0"/>
            </a:br>
            <a:r>
              <a:rPr lang="cs-CZ" sz="1600" b="1" dirty="0"/>
              <a:t>a nápoje</a:t>
            </a:r>
          </a:p>
          <a:p>
            <a:pPr marL="285750" indent="-28575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Tx/>
              <a:buChar char="-"/>
            </a:pPr>
            <a:r>
              <a:rPr lang="cs-CZ" sz="1400" dirty="0"/>
              <a:t>Fast food, sladkosti, slané snacky</a:t>
            </a:r>
          </a:p>
          <a:p>
            <a:pPr marL="285750" indent="-28575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Tx/>
              <a:buChar char="-"/>
            </a:pPr>
            <a:r>
              <a:rPr lang="cs-CZ" sz="1400" dirty="0"/>
              <a:t>Šťávy a ochucené nápoje, sladké nápoje, energetické drinky</a:t>
            </a:r>
            <a:endParaRPr lang="cs-CZ" sz="1100" dirty="0">
              <a:solidFill>
                <a:schemeClr val="accent5"/>
              </a:solidFill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C7749ED2-E241-EBF0-FBAF-965E37061EFB}"/>
              </a:ext>
            </a:extLst>
          </p:cNvPr>
          <p:cNvSpPr txBox="1"/>
          <p:nvPr/>
        </p:nvSpPr>
        <p:spPr>
          <a:xfrm>
            <a:off x="7528340" y="1894684"/>
            <a:ext cx="1021404" cy="5379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cs-CZ" sz="1050" b="0" i="0" noProof="1">
                <a:solidFill>
                  <a:schemeClr val="tx1"/>
                </a:solidFill>
                <a:latin typeface="+mn-lt"/>
              </a:rPr>
              <a:t>(kolové nápoje,</a:t>
            </a:r>
            <a:br>
              <a:rPr lang="cs-CZ" sz="1050" b="0" i="0" noProof="1">
                <a:solidFill>
                  <a:schemeClr val="tx1"/>
                </a:solidFill>
                <a:latin typeface="+mn-lt"/>
              </a:rPr>
            </a:br>
            <a:r>
              <a:rPr lang="cs-CZ" sz="1050" b="0" i="0" noProof="1">
                <a:solidFill>
                  <a:schemeClr val="tx1"/>
                </a:solidFill>
                <a:latin typeface="+mn-lt"/>
              </a:rPr>
              <a:t>malinovka, džusy atp.)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0992688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C4C3E-27DA-C8C2-AE10-C60CCC010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Tabulka 20">
            <a:extLst>
              <a:ext uri="{FF2B5EF4-FFF2-40B4-BE49-F238E27FC236}">
                <a16:creationId xmlns:a16="http://schemas.microsoft.com/office/drawing/2014/main" id="{960131B4-8905-0297-E344-FA56FC915E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2636683"/>
              </p:ext>
            </p:extLst>
          </p:nvPr>
        </p:nvGraphicFramePr>
        <p:xfrm>
          <a:off x="537314" y="4617994"/>
          <a:ext cx="1003300" cy="931044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003300">
                  <a:extLst>
                    <a:ext uri="{9D8B030D-6E8A-4147-A177-3AD203B41FA5}">
                      <a16:colId xmlns:a16="http://schemas.microsoft.com/office/drawing/2014/main" val="4006430379"/>
                    </a:ext>
                  </a:extLst>
                </a:gridCol>
              </a:tblGrid>
              <a:tr h="232761"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pl-PL" sz="1200" b="0" i="0" u="none" strike="noStrike" dirty="0">
                        <a:solidFill>
                          <a:schemeClr val="accent5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7147333"/>
                  </a:ext>
                </a:extLst>
              </a:tr>
              <a:tr h="232761"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cs-CZ" sz="1200" b="0" i="0" u="none" strike="noStrike" dirty="0">
                        <a:solidFill>
                          <a:schemeClr val="accent6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3262872"/>
                  </a:ext>
                </a:extLst>
              </a:tr>
              <a:tr h="232761"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pl-PL" sz="1200" b="0" i="0" u="none" strike="noStrike" dirty="0">
                        <a:solidFill>
                          <a:schemeClr val="tx2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9534541"/>
                  </a:ext>
                </a:extLst>
              </a:tr>
              <a:tr h="232761"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pl-PL" sz="1200" b="0" i="0" u="none" strike="noStrike" dirty="0">
                        <a:solidFill>
                          <a:schemeClr val="accent3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8006243"/>
                  </a:ext>
                </a:extLst>
              </a:tr>
            </a:tbl>
          </a:graphicData>
        </a:graphic>
      </p:graphicFrame>
      <p:graphicFrame>
        <p:nvGraphicFramePr>
          <p:cNvPr id="13" name="Graf 12">
            <a:extLst>
              <a:ext uri="{FF2B5EF4-FFF2-40B4-BE49-F238E27FC236}">
                <a16:creationId xmlns:a16="http://schemas.microsoft.com/office/drawing/2014/main" id="{02856547-7F46-3D47-0895-064007BA5A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21655153"/>
              </p:ext>
            </p:extLst>
          </p:nvPr>
        </p:nvGraphicFramePr>
        <p:xfrm>
          <a:off x="3983038" y="1817399"/>
          <a:ext cx="4856162" cy="386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2" name="Tabulka 21">
            <a:extLst>
              <a:ext uri="{FF2B5EF4-FFF2-40B4-BE49-F238E27FC236}">
                <a16:creationId xmlns:a16="http://schemas.microsoft.com/office/drawing/2014/main" id="{2ECF734B-E043-F869-BF15-2AC3CE1AA850}"/>
              </a:ext>
            </a:extLst>
          </p:cNvPr>
          <p:cNvGraphicFramePr>
            <a:graphicFrameLocks/>
          </p:cNvGraphicFramePr>
          <p:nvPr/>
        </p:nvGraphicFramePr>
        <p:xfrm>
          <a:off x="745143" y="4627592"/>
          <a:ext cx="3068033" cy="93104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3068033">
                  <a:extLst>
                    <a:ext uri="{9D8B030D-6E8A-4147-A177-3AD203B41FA5}">
                      <a16:colId xmlns:a16="http://schemas.microsoft.com/office/drawing/2014/main" val="4006430379"/>
                    </a:ext>
                  </a:extLst>
                </a:gridCol>
              </a:tblGrid>
              <a:tr h="232798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Často se nenajím, i když jsem hladový/á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7147333"/>
                  </a:ext>
                </a:extLst>
              </a:tr>
              <a:tr h="232798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Jdu se najíst až poté, co se cítím hladový/á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3262872"/>
                  </a:ext>
                </a:extLst>
              </a:tr>
              <a:tr h="232798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u="none" strike="noStrike" dirty="0">
                          <a:effectLst/>
                        </a:rPr>
                        <a:t>Jím pravidelně a nečekám na pocit hladu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9534541"/>
                  </a:ext>
                </a:extLst>
              </a:tr>
              <a:tr h="232651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u="none" strike="noStrike" dirty="0">
                          <a:effectLst/>
                        </a:rPr>
                        <a:t>Často jím, i když nejsem hladový/á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8006243"/>
                  </a:ext>
                </a:extLst>
              </a:tr>
            </a:tbl>
          </a:graphicData>
        </a:graphic>
      </p:graphicFrame>
      <p:sp>
        <p:nvSpPr>
          <p:cNvPr id="7" name="Title">
            <a:extLst>
              <a:ext uri="{FF2B5EF4-FFF2-40B4-BE49-F238E27FC236}">
                <a16:creationId xmlns:a16="http://schemas.microsoft.com/office/drawing/2014/main" id="{1870E9BA-49D8-09DB-6E31-709A6619E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0" y="701874"/>
            <a:ext cx="4313589" cy="715669"/>
          </a:xfrm>
        </p:spPr>
        <p:txBody>
          <a:bodyPr/>
          <a:lstStyle/>
          <a:p>
            <a:r>
              <a:rPr lang="cs-CZ" dirty="0"/>
              <a:t>Stravovací návyky a emoce</a:t>
            </a:r>
            <a:endParaRPr lang="en-GB" dirty="0"/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C3B24639-51FF-BAD4-AE7A-5BA37AABF1F4}"/>
              </a:ext>
            </a:extLst>
          </p:cNvPr>
          <p:cNvSpPr/>
          <p:nvPr/>
        </p:nvSpPr>
        <p:spPr>
          <a:xfrm>
            <a:off x="449999" y="5847815"/>
            <a:ext cx="7137879" cy="3172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bIns="0" rtlCol="0" anchor="b"/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</a:pPr>
            <a:r>
              <a:rPr lang="cs-CZ" sz="1050" dirty="0">
                <a:solidFill>
                  <a:schemeClr val="tx1"/>
                </a:solidFill>
              </a:rPr>
              <a:t>4. Co nejlépe vystihuje tvé stravovací návyky? </a:t>
            </a:r>
            <a:r>
              <a:rPr lang="cs-CZ" sz="1050" i="1" dirty="0">
                <a:solidFill>
                  <a:schemeClr val="tx1"/>
                </a:solidFill>
              </a:rPr>
              <a:t>N=296 (dle věku: 7-10/11-14 let N=170/126, dle pohlaví: dívky/chlapci N=128/168)</a:t>
            </a:r>
          </a:p>
        </p:txBody>
      </p:sp>
      <p:graphicFrame>
        <p:nvGraphicFramePr>
          <p:cNvPr id="14" name="Content Placeholder 14">
            <a:extLst>
              <a:ext uri="{FF2B5EF4-FFF2-40B4-BE49-F238E27FC236}">
                <a16:creationId xmlns:a16="http://schemas.microsoft.com/office/drawing/2014/main" id="{F8D4BAD7-CBC5-1B48-64A4-D56CC8372E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2316076"/>
              </p:ext>
            </p:extLst>
          </p:nvPr>
        </p:nvGraphicFramePr>
        <p:xfrm>
          <a:off x="0" y="1663800"/>
          <a:ext cx="4115207" cy="3110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3" name="Title">
            <a:extLst>
              <a:ext uri="{FF2B5EF4-FFF2-40B4-BE49-F238E27FC236}">
                <a16:creationId xmlns:a16="http://schemas.microsoft.com/office/drawing/2014/main" id="{1D894AD6-24B3-E058-3403-B38DE474CB59}"/>
              </a:ext>
            </a:extLst>
          </p:cNvPr>
          <p:cNvSpPr txBox="1">
            <a:spLocks/>
          </p:cNvSpPr>
          <p:nvPr/>
        </p:nvSpPr>
        <p:spPr>
          <a:xfrm>
            <a:off x="561961" y="1457279"/>
            <a:ext cx="2494369" cy="475732"/>
          </a:xfrm>
          <a:prstGeom prst="rect">
            <a:avLst/>
          </a:prstGeom>
        </p:spPr>
        <p:txBody>
          <a:bodyPr vert="horz" wrap="square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none" spc="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cs-CZ" sz="1800" dirty="0"/>
              <a:t>Kdy děti jí?</a:t>
            </a:r>
            <a:endParaRPr lang="en-GB" sz="1050" dirty="0"/>
          </a:p>
        </p:txBody>
      </p:sp>
      <p:sp>
        <p:nvSpPr>
          <p:cNvPr id="3" name="Background Box">
            <a:extLst>
              <a:ext uri="{FF2B5EF4-FFF2-40B4-BE49-F238E27FC236}">
                <a16:creationId xmlns:a16="http://schemas.microsoft.com/office/drawing/2014/main" id="{F58BFCD3-01C0-2539-1092-423F23749D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9170196" y="-1999"/>
            <a:ext cx="2591652" cy="5954615"/>
          </a:xfrm>
          <a:prstGeom prst="snip1Rect">
            <a:avLst>
              <a:gd name="adj" fmla="val 14222"/>
            </a:avLst>
          </a:prstGeom>
          <a:solidFill>
            <a:srgbClr val="E7EBF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3C1E035D-43A0-6778-C7A7-40C8B0D2FF6B}"/>
              </a:ext>
            </a:extLst>
          </p:cNvPr>
          <p:cNvSpPr txBox="1"/>
          <p:nvPr/>
        </p:nvSpPr>
        <p:spPr>
          <a:xfrm>
            <a:off x="9389696" y="1449071"/>
            <a:ext cx="2152651" cy="423098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cs-CZ" sz="1600" b="1" dirty="0"/>
              <a:t>Stravovací návyky dětí</a:t>
            </a:r>
          </a:p>
          <a:p>
            <a:pPr algn="ctr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lang="cs-CZ" sz="100" b="1" dirty="0"/>
          </a:p>
          <a:p>
            <a:pPr marL="285750" indent="-28575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Tx/>
              <a:buChar char="-"/>
            </a:pPr>
            <a:r>
              <a:rPr lang="cs-CZ" sz="1400" dirty="0"/>
              <a:t>Dívky a mladší děti jí častěji pravidelně</a:t>
            </a:r>
          </a:p>
          <a:p>
            <a:pPr marL="285750" indent="-28575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Tx/>
              <a:buChar char="-"/>
            </a:pPr>
            <a:r>
              <a:rPr lang="cs-CZ" sz="1400" dirty="0"/>
              <a:t>Chlapci a mladší děti</a:t>
            </a:r>
            <a:br>
              <a:rPr lang="cs-CZ" sz="1400" dirty="0"/>
            </a:br>
            <a:r>
              <a:rPr lang="cs-CZ" sz="1400" dirty="0"/>
              <a:t>až s pocitem hladu</a:t>
            </a:r>
          </a:p>
          <a:p>
            <a:pPr marL="285750" indent="-28575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Tx/>
              <a:buChar char="-"/>
            </a:pPr>
            <a:r>
              <a:rPr lang="cs-CZ" sz="1400" dirty="0"/>
              <a:t>Minimum dětí nejí, i když má hlad</a:t>
            </a:r>
            <a:endParaRPr lang="cs-CZ" sz="12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2922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CAC7B-50F9-0B8E-13CD-3B73526F8C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Tabulka 29">
            <a:extLst>
              <a:ext uri="{FF2B5EF4-FFF2-40B4-BE49-F238E27FC236}">
                <a16:creationId xmlns:a16="http://schemas.microsoft.com/office/drawing/2014/main" id="{53730E7B-3468-6931-7656-607E37ECD5B3}"/>
              </a:ext>
            </a:extLst>
          </p:cNvPr>
          <p:cNvGraphicFramePr>
            <a:graphicFrameLocks noGrp="1"/>
          </p:cNvGraphicFramePr>
          <p:nvPr/>
        </p:nvGraphicFramePr>
        <p:xfrm>
          <a:off x="528956" y="4633053"/>
          <a:ext cx="1003300" cy="150114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003300">
                  <a:extLst>
                    <a:ext uri="{9D8B030D-6E8A-4147-A177-3AD203B41FA5}">
                      <a16:colId xmlns:a16="http://schemas.microsoft.com/office/drawing/2014/main" val="4006430379"/>
                    </a:ext>
                  </a:extLst>
                </a:gridCol>
              </a:tblGrid>
              <a:tr h="375285"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pl-PL" sz="1200" b="0" i="0" u="none" strike="noStrike" dirty="0">
                        <a:solidFill>
                          <a:schemeClr val="accent5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7147333"/>
                  </a:ext>
                </a:extLst>
              </a:tr>
              <a:tr h="375285"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cs-CZ" sz="1200" b="0" i="0" u="none" strike="noStrike" dirty="0">
                        <a:solidFill>
                          <a:schemeClr val="accent2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3262872"/>
                  </a:ext>
                </a:extLst>
              </a:tr>
              <a:tr h="375285"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B57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pl-PL" sz="1200" b="0" i="0" u="none" strike="noStrike" dirty="0">
                        <a:solidFill>
                          <a:srgbClr val="2DB574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9534541"/>
                  </a:ext>
                </a:extLst>
              </a:tr>
              <a:tr h="375285"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pl-PL" sz="12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8006243"/>
                  </a:ext>
                </a:extLst>
              </a:tr>
            </a:tbl>
          </a:graphicData>
        </a:graphic>
      </p:graphicFrame>
      <p:sp>
        <p:nvSpPr>
          <p:cNvPr id="7" name="Title">
            <a:extLst>
              <a:ext uri="{FF2B5EF4-FFF2-40B4-BE49-F238E27FC236}">
                <a16:creationId xmlns:a16="http://schemas.microsoft.com/office/drawing/2014/main" id="{06A3C61C-1160-059D-92DA-5FB6F78FE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0" y="701874"/>
            <a:ext cx="4313589" cy="715669"/>
          </a:xfrm>
        </p:spPr>
        <p:txBody>
          <a:bodyPr/>
          <a:lstStyle/>
          <a:p>
            <a:r>
              <a:rPr lang="cs-CZ" dirty="0"/>
              <a:t>Stravovací návyky a emoce</a:t>
            </a:r>
            <a:endParaRPr lang="en-GB" dirty="0"/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B49D467C-1973-4264-8C84-C7A1AC8D63F9}"/>
              </a:ext>
            </a:extLst>
          </p:cNvPr>
          <p:cNvSpPr/>
          <p:nvPr/>
        </p:nvSpPr>
        <p:spPr>
          <a:xfrm>
            <a:off x="4283076" y="5807505"/>
            <a:ext cx="4557522" cy="3581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bIns="0" rtlCol="0" anchor="b"/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</a:pPr>
            <a:r>
              <a:rPr lang="cs-CZ" sz="1050" dirty="0">
                <a:solidFill>
                  <a:schemeClr val="tx1"/>
                </a:solidFill>
              </a:rPr>
              <a:t>5. Jak se u jídla nejčastěji cítíš? </a:t>
            </a:r>
            <a:r>
              <a:rPr lang="cs-CZ" sz="1050" i="1" dirty="0">
                <a:solidFill>
                  <a:schemeClr val="tx1"/>
                </a:solidFill>
              </a:rPr>
              <a:t>N=296 (dle věku: 7-10/11-14 let N=170/126,</a:t>
            </a:r>
            <a:br>
              <a:rPr lang="cs-CZ" sz="1050" i="1" dirty="0">
                <a:solidFill>
                  <a:schemeClr val="tx1"/>
                </a:solidFill>
              </a:rPr>
            </a:br>
            <a:r>
              <a:rPr lang="cs-CZ" sz="1050" i="1" dirty="0">
                <a:solidFill>
                  <a:schemeClr val="tx1"/>
                </a:solidFill>
              </a:rPr>
              <a:t>dle pohlaví: dívky/chlapci N=128/168)</a:t>
            </a:r>
          </a:p>
        </p:txBody>
      </p:sp>
      <p:graphicFrame>
        <p:nvGraphicFramePr>
          <p:cNvPr id="27" name="Content Placeholder 14">
            <a:extLst>
              <a:ext uri="{FF2B5EF4-FFF2-40B4-BE49-F238E27FC236}">
                <a16:creationId xmlns:a16="http://schemas.microsoft.com/office/drawing/2014/main" id="{8969C948-2016-C84B-FDC2-F1FFC7D5E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/>
          </p:cNvGraphicFramePr>
          <p:nvPr/>
        </p:nvGraphicFramePr>
        <p:xfrm>
          <a:off x="-4763" y="1659929"/>
          <a:ext cx="4115207" cy="3110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4" name="Title">
            <a:extLst>
              <a:ext uri="{FF2B5EF4-FFF2-40B4-BE49-F238E27FC236}">
                <a16:creationId xmlns:a16="http://schemas.microsoft.com/office/drawing/2014/main" id="{76C50330-CCB7-DD1B-52E8-2607CE2E89BC}"/>
              </a:ext>
            </a:extLst>
          </p:cNvPr>
          <p:cNvSpPr txBox="1">
            <a:spLocks/>
          </p:cNvSpPr>
          <p:nvPr/>
        </p:nvSpPr>
        <p:spPr>
          <a:xfrm>
            <a:off x="563155" y="1458596"/>
            <a:ext cx="2494369" cy="475712"/>
          </a:xfrm>
          <a:prstGeom prst="rect">
            <a:avLst/>
          </a:prstGeom>
        </p:spPr>
        <p:txBody>
          <a:bodyPr vert="horz" wrap="square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none" spc="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cs-CZ" sz="1800" dirty="0"/>
              <a:t>Jak se u jídla děti cítí?</a:t>
            </a:r>
            <a:endParaRPr lang="en-GB" sz="1050" dirty="0"/>
          </a:p>
        </p:txBody>
      </p:sp>
      <p:graphicFrame>
        <p:nvGraphicFramePr>
          <p:cNvPr id="26" name="Tabulka 25">
            <a:extLst>
              <a:ext uri="{FF2B5EF4-FFF2-40B4-BE49-F238E27FC236}">
                <a16:creationId xmlns:a16="http://schemas.microsoft.com/office/drawing/2014/main" id="{0E69A1ED-84D1-C745-51F4-0045FDBE968E}"/>
              </a:ext>
            </a:extLst>
          </p:cNvPr>
          <p:cNvGraphicFramePr>
            <a:graphicFrameLocks/>
          </p:cNvGraphicFramePr>
          <p:nvPr/>
        </p:nvGraphicFramePr>
        <p:xfrm>
          <a:off x="736786" y="4633943"/>
          <a:ext cx="3044060" cy="150114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3044060">
                  <a:extLst>
                    <a:ext uri="{9D8B030D-6E8A-4147-A177-3AD203B41FA5}">
                      <a16:colId xmlns:a16="http://schemas.microsoft.com/office/drawing/2014/main" val="4006430379"/>
                    </a:ext>
                  </a:extLst>
                </a:gridCol>
              </a:tblGrid>
              <a:tr h="375285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Jíst je pro mě stresující, např. protože mě rodina nutí jíst více, než bych chtěl/a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7147333"/>
                  </a:ext>
                </a:extLst>
              </a:tr>
              <a:tr h="375285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U jídla se nudím, radši bych dělal/a něco jiného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3262872"/>
                  </a:ext>
                </a:extLst>
              </a:tr>
              <a:tr h="375285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u="none" strike="noStrike" dirty="0">
                          <a:effectLst/>
                        </a:rPr>
                        <a:t>Na jídlo se těším, je to pro mě příjemně strávený čas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9534541"/>
                  </a:ext>
                </a:extLst>
              </a:tr>
              <a:tr h="375285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u="none" strike="noStrike" dirty="0">
                          <a:effectLst/>
                        </a:rPr>
                        <a:t>Jídlo je pro mě každodenní povinnost, nevyvolává ve mě žádné pocity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8006243"/>
                  </a:ext>
                </a:extLst>
              </a:tr>
            </a:tbl>
          </a:graphicData>
        </a:graphic>
      </p:graphicFrame>
      <p:sp>
        <p:nvSpPr>
          <p:cNvPr id="16" name="Background Box">
            <a:extLst>
              <a:ext uri="{FF2B5EF4-FFF2-40B4-BE49-F238E27FC236}">
                <a16:creationId xmlns:a16="http://schemas.microsoft.com/office/drawing/2014/main" id="{88001F3A-858D-CF87-9EE8-F08DC15FB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9170196" y="-1999"/>
            <a:ext cx="2591652" cy="5954615"/>
          </a:xfrm>
          <a:prstGeom prst="snip1Rect">
            <a:avLst>
              <a:gd name="adj" fmla="val 14222"/>
            </a:avLst>
          </a:prstGeom>
          <a:solidFill>
            <a:srgbClr val="E7EBF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5C0F19A1-D75D-37EA-E808-2266E8D401E0}"/>
              </a:ext>
            </a:extLst>
          </p:cNvPr>
          <p:cNvSpPr txBox="1"/>
          <p:nvPr/>
        </p:nvSpPr>
        <p:spPr>
          <a:xfrm>
            <a:off x="9389696" y="1449071"/>
            <a:ext cx="2152651" cy="423098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cs-CZ" sz="1600" b="1" dirty="0"/>
              <a:t>Emoce dětí při jídle</a:t>
            </a:r>
          </a:p>
          <a:p>
            <a:pPr algn="ctr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lang="cs-CZ" sz="100" b="1" dirty="0"/>
          </a:p>
          <a:p>
            <a:pPr marL="285750" indent="-28575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Tx/>
              <a:buChar char="-"/>
            </a:pPr>
            <a:r>
              <a:rPr lang="cs-CZ" sz="1400" dirty="0"/>
              <a:t>Děti se těší na jídlo</a:t>
            </a:r>
          </a:p>
          <a:p>
            <a:pPr marL="285750" indent="-28575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Tx/>
              <a:buChar char="-"/>
            </a:pPr>
            <a:r>
              <a:rPr lang="cs-CZ" sz="1400" dirty="0"/>
              <a:t>Znuděné jsou při jídle často mladší děti</a:t>
            </a:r>
          </a:p>
          <a:p>
            <a:pPr marL="285750" indent="-28575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Tx/>
              <a:buChar char="-"/>
            </a:pPr>
            <a:r>
              <a:rPr lang="cs-CZ" sz="1400" dirty="0"/>
              <a:t>Pro dívky a starší děti je jídlo častěji povinnost</a:t>
            </a:r>
          </a:p>
          <a:p>
            <a:pPr marL="285750" indent="-28575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Tx/>
              <a:buChar char="-"/>
            </a:pPr>
            <a:r>
              <a:rPr lang="cs-CZ" sz="1400" dirty="0"/>
              <a:t>Děti, které jídlo nudí, jí až s pocitem hladu</a:t>
            </a:r>
          </a:p>
          <a:p>
            <a:pPr marL="285750" indent="-28575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Tx/>
              <a:buChar char="-"/>
            </a:pPr>
            <a:r>
              <a:rPr lang="cs-CZ" sz="1400" dirty="0"/>
              <a:t>Děti, které se na jídlo těší, jí pravidelně</a:t>
            </a:r>
          </a:p>
        </p:txBody>
      </p:sp>
      <p:graphicFrame>
        <p:nvGraphicFramePr>
          <p:cNvPr id="3" name="Graf 2">
            <a:extLst>
              <a:ext uri="{FF2B5EF4-FFF2-40B4-BE49-F238E27FC236}">
                <a16:creationId xmlns:a16="http://schemas.microsoft.com/office/drawing/2014/main" id="{1CD48882-4496-B843-621B-2A8F9D65AB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7938150"/>
              </p:ext>
            </p:extLst>
          </p:nvPr>
        </p:nvGraphicFramePr>
        <p:xfrm>
          <a:off x="3983038" y="1817399"/>
          <a:ext cx="4856162" cy="386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4995429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DBD71-5732-2CBE-5BCA-9EEB013A0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48BD9AD0-7D6A-FBCA-1ADA-8F7AF5B5BEBD}"/>
              </a:ext>
            </a:extLst>
          </p:cNvPr>
          <p:cNvSpPr txBox="1">
            <a:spLocks/>
          </p:cNvSpPr>
          <p:nvPr/>
        </p:nvSpPr>
        <p:spPr>
          <a:xfrm>
            <a:off x="432000" y="1350000"/>
            <a:ext cx="6095800" cy="1610016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 cap="all" spc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/>
              <a:t>Vztah dětí k pohybu</a:t>
            </a:r>
            <a:endParaRPr lang="en-GB" dirty="0"/>
          </a:p>
        </p:txBody>
      </p:sp>
      <p:pic>
        <p:nvPicPr>
          <p:cNvPr id="9" name="Picture Placeholder" descr="Sportovec objetí na hřišti">
            <a:extLst>
              <a:ext uri="{FF2B5EF4-FFF2-40B4-BE49-F238E27FC236}">
                <a16:creationId xmlns:a16="http://schemas.microsoft.com/office/drawing/2014/main" id="{2E48E587-12C1-E33B-22EB-3EA9534B5E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00" y="0"/>
            <a:ext cx="10300263" cy="6870700"/>
          </a:xfrm>
        </p:spPr>
      </p:pic>
      <p:sp>
        <p:nvSpPr>
          <p:cNvPr id="6" name="Parallelogram 2">
            <a:extLst>
              <a:ext uri="{FF2B5EF4-FFF2-40B4-BE49-F238E27FC236}">
                <a16:creationId xmlns:a16="http://schemas.microsoft.com/office/drawing/2014/main" id="{7C90F879-FE92-6208-C9F0-6F2A59B22B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8100000">
            <a:off x="7962936" y="5614108"/>
            <a:ext cx="3313714" cy="849494"/>
          </a:xfrm>
          <a:custGeom>
            <a:avLst/>
            <a:gdLst>
              <a:gd name="connsiteX0" fmla="*/ 2464220 w 3313714"/>
              <a:gd name="connsiteY0" fmla="*/ 0 h 849494"/>
              <a:gd name="connsiteX1" fmla="*/ 3313714 w 3313714"/>
              <a:gd name="connsiteY1" fmla="*/ 849494 h 849494"/>
              <a:gd name="connsiteX2" fmla="*/ 849494 w 3313714"/>
              <a:gd name="connsiteY2" fmla="*/ 849494 h 849494"/>
              <a:gd name="connsiteX3" fmla="*/ 0 w 3313714"/>
              <a:gd name="connsiteY3" fmla="*/ 0 h 849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13714" h="849494">
                <a:moveTo>
                  <a:pt x="2464220" y="0"/>
                </a:moveTo>
                <a:lnTo>
                  <a:pt x="3313714" y="849494"/>
                </a:lnTo>
                <a:lnTo>
                  <a:pt x="849494" y="84949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110000"/>
              </a:lnSpc>
            </a:pPr>
            <a:endParaRPr lang="en-GB" sz="14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3450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69CFC4-FFD4-2C4F-A526-48088BB86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ackground Box">
            <a:extLst>
              <a:ext uri="{FF2B5EF4-FFF2-40B4-BE49-F238E27FC236}">
                <a16:creationId xmlns:a16="http://schemas.microsoft.com/office/drawing/2014/main" id="{E17646FE-632B-16FB-7980-EAF49BDB70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4305272" y="1924783"/>
            <a:ext cx="1626480" cy="1951892"/>
          </a:xfrm>
          <a:prstGeom prst="snip1Rect">
            <a:avLst>
              <a:gd name="adj" fmla="val 14550"/>
            </a:avLst>
          </a:prstGeom>
          <a:solidFill>
            <a:srgbClr val="E7EBF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7" name="Title">
            <a:extLst>
              <a:ext uri="{FF2B5EF4-FFF2-40B4-BE49-F238E27FC236}">
                <a16:creationId xmlns:a16="http://schemas.microsoft.com/office/drawing/2014/main" id="{3B5CB050-BA95-1F6D-E74E-F3AD55E9F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0" y="701874"/>
            <a:ext cx="5488838" cy="715669"/>
          </a:xfrm>
        </p:spPr>
        <p:txBody>
          <a:bodyPr/>
          <a:lstStyle/>
          <a:p>
            <a:r>
              <a:rPr lang="cs-CZ" dirty="0"/>
              <a:t>Význam pohybu pro děti</a:t>
            </a:r>
            <a:endParaRPr lang="en-GB" dirty="0"/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E39FDEB9-4237-49D6-0690-F55EA0B58528}"/>
              </a:ext>
            </a:extLst>
          </p:cNvPr>
          <p:cNvSpPr/>
          <p:nvPr/>
        </p:nvSpPr>
        <p:spPr>
          <a:xfrm>
            <a:off x="449999" y="5820223"/>
            <a:ext cx="11295029" cy="2356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bIns="0" rtlCol="0" anchor="t"/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</a:pPr>
            <a:r>
              <a:rPr lang="cs-CZ" sz="1050" dirty="0">
                <a:solidFill>
                  <a:schemeClr val="tx1"/>
                </a:solidFill>
              </a:rPr>
              <a:t>8. Je podle tebe důležité se hýbat? </a:t>
            </a:r>
            <a:r>
              <a:rPr lang="cs-CZ" sz="1050" i="1" dirty="0">
                <a:solidFill>
                  <a:schemeClr val="tx1"/>
                </a:solidFill>
              </a:rPr>
              <a:t>N=296 </a:t>
            </a:r>
            <a:br>
              <a:rPr lang="cs-CZ" sz="1050" i="1" dirty="0">
                <a:solidFill>
                  <a:schemeClr val="tx1"/>
                </a:solidFill>
              </a:rPr>
            </a:br>
            <a:r>
              <a:rPr lang="cs-CZ" sz="1050" i="1" dirty="0">
                <a:solidFill>
                  <a:schemeClr val="tx1"/>
                </a:solidFill>
              </a:rPr>
              <a:t>9</a:t>
            </a:r>
            <a:r>
              <a:rPr lang="cs-CZ" sz="1050" dirty="0">
                <a:solidFill>
                  <a:schemeClr val="tx1"/>
                </a:solidFill>
              </a:rPr>
              <a:t>. Ano, pohyb je důležitý, protože… </a:t>
            </a:r>
            <a:r>
              <a:rPr lang="cs-CZ" sz="1050" i="1" dirty="0">
                <a:solidFill>
                  <a:schemeClr val="tx1"/>
                </a:solidFill>
              </a:rPr>
              <a:t>N=278</a:t>
            </a:r>
            <a:br>
              <a:rPr lang="cs-CZ" sz="1050" i="1" dirty="0">
                <a:solidFill>
                  <a:schemeClr val="tx1"/>
                </a:solidFill>
              </a:rPr>
            </a:br>
            <a:r>
              <a:rPr lang="cs-CZ" sz="1050" i="1" dirty="0">
                <a:solidFill>
                  <a:schemeClr val="tx1"/>
                </a:solidFill>
              </a:rPr>
              <a:t>10</a:t>
            </a:r>
            <a:r>
              <a:rPr lang="cs-CZ" sz="1050" dirty="0">
                <a:solidFill>
                  <a:schemeClr val="tx1"/>
                </a:solidFill>
              </a:rPr>
              <a:t>. Myslím si, že pohyb není až tak důležitý, protože… </a:t>
            </a:r>
            <a:r>
              <a:rPr lang="cs-CZ" sz="1050" i="1" dirty="0">
                <a:solidFill>
                  <a:schemeClr val="accent5"/>
                </a:solidFill>
              </a:rPr>
              <a:t>N=18! </a:t>
            </a:r>
            <a:r>
              <a:rPr lang="cs-CZ" sz="1050" i="1" dirty="0">
                <a:solidFill>
                  <a:schemeClr val="tx1"/>
                </a:solidFill>
              </a:rPr>
              <a:t>(nízká báze, výsledky pouze indikativního charakteru)</a:t>
            </a:r>
          </a:p>
        </p:txBody>
      </p:sp>
      <p:graphicFrame>
        <p:nvGraphicFramePr>
          <p:cNvPr id="14" name="Content Placeholder 14">
            <a:extLst>
              <a:ext uri="{FF2B5EF4-FFF2-40B4-BE49-F238E27FC236}">
                <a16:creationId xmlns:a16="http://schemas.microsoft.com/office/drawing/2014/main" id="{C9D1A75D-40F5-BACF-BEB5-06C547FC49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1101441"/>
              </p:ext>
            </p:extLst>
          </p:nvPr>
        </p:nvGraphicFramePr>
        <p:xfrm>
          <a:off x="442913" y="2361160"/>
          <a:ext cx="5488839" cy="3037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Title">
            <a:extLst>
              <a:ext uri="{FF2B5EF4-FFF2-40B4-BE49-F238E27FC236}">
                <a16:creationId xmlns:a16="http://schemas.microsoft.com/office/drawing/2014/main" id="{7042D958-2933-97DC-4EF6-2183B81108FC}"/>
              </a:ext>
            </a:extLst>
          </p:cNvPr>
          <p:cNvSpPr txBox="1">
            <a:spLocks/>
          </p:cNvSpPr>
          <p:nvPr/>
        </p:nvSpPr>
        <p:spPr>
          <a:xfrm>
            <a:off x="561961" y="1457279"/>
            <a:ext cx="2447939" cy="47573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none" spc="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cs-CZ" sz="2400" dirty="0">
                <a:solidFill>
                  <a:srgbClr val="2DB574"/>
                </a:solidFill>
              </a:rPr>
              <a:t>94 % </a:t>
            </a:r>
            <a:r>
              <a:rPr lang="cs-CZ" sz="1600" dirty="0"/>
              <a:t>uvádí</a:t>
            </a:r>
            <a:r>
              <a:rPr lang="cs-CZ" sz="1600" dirty="0">
                <a:solidFill>
                  <a:srgbClr val="2DB574"/>
                </a:solidFill>
              </a:rPr>
              <a:t> </a:t>
            </a:r>
            <a:r>
              <a:rPr lang="cs-CZ" sz="1800" dirty="0">
                <a:solidFill>
                  <a:srgbClr val="2DB574"/>
                </a:solidFill>
              </a:rPr>
              <a:t>Ano</a:t>
            </a:r>
            <a:r>
              <a:rPr lang="cs-CZ" sz="1600" dirty="0"/>
              <a:t>, pohyb je důležitý, protože…</a:t>
            </a:r>
            <a:endParaRPr lang="en-GB" sz="1600" dirty="0"/>
          </a:p>
        </p:txBody>
      </p:sp>
      <p:sp>
        <p:nvSpPr>
          <p:cNvPr id="34" name="Title">
            <a:extLst>
              <a:ext uri="{FF2B5EF4-FFF2-40B4-BE49-F238E27FC236}">
                <a16:creationId xmlns:a16="http://schemas.microsoft.com/office/drawing/2014/main" id="{6B994855-50A5-D13B-8EDB-FFFCC4A09CF2}"/>
              </a:ext>
            </a:extLst>
          </p:cNvPr>
          <p:cNvSpPr txBox="1">
            <a:spLocks/>
          </p:cNvSpPr>
          <p:nvPr/>
        </p:nvSpPr>
        <p:spPr>
          <a:xfrm>
            <a:off x="6506755" y="1457279"/>
            <a:ext cx="3283298" cy="467504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none" spc="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cs-CZ" sz="2400" dirty="0">
                <a:solidFill>
                  <a:srgbClr val="E50158"/>
                </a:solidFill>
              </a:rPr>
              <a:t>6 % </a:t>
            </a:r>
            <a:r>
              <a:rPr lang="cs-CZ" sz="1600" dirty="0"/>
              <a:t>uvádí</a:t>
            </a:r>
            <a:r>
              <a:rPr lang="cs-CZ" sz="1600" dirty="0">
                <a:solidFill>
                  <a:srgbClr val="E50158"/>
                </a:solidFill>
              </a:rPr>
              <a:t> </a:t>
            </a:r>
            <a:r>
              <a:rPr lang="cs-CZ" sz="1800" dirty="0">
                <a:solidFill>
                  <a:srgbClr val="E50158"/>
                </a:solidFill>
              </a:rPr>
              <a:t>Ne</a:t>
            </a:r>
            <a:r>
              <a:rPr lang="cs-CZ" sz="1600" dirty="0"/>
              <a:t>, myslí si, že pohyb není až tak důležitý, protože…</a:t>
            </a:r>
            <a:endParaRPr lang="en-GB" sz="1600" dirty="0"/>
          </a:p>
        </p:txBody>
      </p:sp>
      <p:cxnSp>
        <p:nvCxnSpPr>
          <p:cNvPr id="35" name="Přímá spojnice 34">
            <a:extLst>
              <a:ext uri="{FF2B5EF4-FFF2-40B4-BE49-F238E27FC236}">
                <a16:creationId xmlns:a16="http://schemas.microsoft.com/office/drawing/2014/main" id="{220314F0-BEFA-374D-5274-104849EC2F48}"/>
              </a:ext>
            </a:extLst>
          </p:cNvPr>
          <p:cNvCxnSpPr>
            <a:cxnSpLocks/>
          </p:cNvCxnSpPr>
          <p:nvPr/>
        </p:nvCxnSpPr>
        <p:spPr>
          <a:xfrm>
            <a:off x="6096000" y="1808163"/>
            <a:ext cx="4059" cy="3871894"/>
          </a:xfrm>
          <a:prstGeom prst="line">
            <a:avLst/>
          </a:prstGeom>
          <a:ln w="12700">
            <a:solidFill>
              <a:srgbClr val="58585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Content Placeholder 14">
            <a:extLst>
              <a:ext uri="{FF2B5EF4-FFF2-40B4-BE49-F238E27FC236}">
                <a16:creationId xmlns:a16="http://schemas.microsoft.com/office/drawing/2014/main" id="{98CE7D93-EA08-D222-7AA9-9B986C1BA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8810522"/>
              </p:ext>
            </p:extLst>
          </p:nvPr>
        </p:nvGraphicFramePr>
        <p:xfrm>
          <a:off x="6256189" y="2361160"/>
          <a:ext cx="5488839" cy="3037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Background Box">
            <a:extLst>
              <a:ext uri="{FF2B5EF4-FFF2-40B4-BE49-F238E27FC236}">
                <a16:creationId xmlns:a16="http://schemas.microsoft.com/office/drawing/2014/main" id="{D4376092-8843-E9BE-79EC-A1E310A05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10118548" y="1924782"/>
            <a:ext cx="1626480" cy="1091783"/>
          </a:xfrm>
          <a:prstGeom prst="snip1Rect">
            <a:avLst>
              <a:gd name="adj" fmla="val 19683"/>
            </a:avLst>
          </a:prstGeom>
          <a:solidFill>
            <a:srgbClr val="E7EBF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7" name="Quote Marks">
            <a:extLst>
              <a:ext uri="{FF2B5EF4-FFF2-40B4-BE49-F238E27FC236}">
                <a16:creationId xmlns:a16="http://schemas.microsoft.com/office/drawing/2014/main" id="{AC28F1DD-6445-B8E9-9AE4-3912D6E27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371650" y="1950798"/>
            <a:ext cx="348877" cy="471847"/>
          </a:xfrm>
          <a:custGeom>
            <a:avLst/>
            <a:gdLst>
              <a:gd name="connsiteX0" fmla="*/ 2 w 818215"/>
              <a:gd name="connsiteY0" fmla="*/ 209282 h 1030444"/>
              <a:gd name="connsiteX1" fmla="*/ 353567 w 818215"/>
              <a:gd name="connsiteY1" fmla="*/ 209282 h 1030444"/>
              <a:gd name="connsiteX2" fmla="*/ 353567 w 818215"/>
              <a:gd name="connsiteY2" fmla="*/ 0 h 1030444"/>
              <a:gd name="connsiteX3" fmla="*/ 683109 w 818215"/>
              <a:gd name="connsiteY3" fmla="*/ 0 h 1030444"/>
              <a:gd name="connsiteX4" fmla="*/ 818215 w 818215"/>
              <a:gd name="connsiteY4" fmla="*/ 135106 h 1030444"/>
              <a:gd name="connsiteX5" fmla="*/ 818215 w 818215"/>
              <a:gd name="connsiteY5" fmla="*/ 464648 h 1030444"/>
              <a:gd name="connsiteX6" fmla="*/ 354373 w 818215"/>
              <a:gd name="connsiteY6" fmla="*/ 464648 h 1030444"/>
              <a:gd name="connsiteX7" fmla="*/ 353567 w 818215"/>
              <a:gd name="connsiteY7" fmla="*/ 464648 h 1030444"/>
              <a:gd name="connsiteX8" fmla="*/ 353567 w 818215"/>
              <a:gd name="connsiteY8" fmla="*/ 464067 h 1030444"/>
              <a:gd name="connsiteX9" fmla="*/ 0 w 818215"/>
              <a:gd name="connsiteY9" fmla="*/ 775078 h 1030444"/>
              <a:gd name="connsiteX10" fmla="*/ 353565 w 818215"/>
              <a:gd name="connsiteY10" fmla="*/ 775078 h 1030444"/>
              <a:gd name="connsiteX11" fmla="*/ 353565 w 818215"/>
              <a:gd name="connsiteY11" fmla="*/ 565796 h 1030444"/>
              <a:gd name="connsiteX12" fmla="*/ 683107 w 818215"/>
              <a:gd name="connsiteY12" fmla="*/ 565796 h 1030444"/>
              <a:gd name="connsiteX13" fmla="*/ 818213 w 818215"/>
              <a:gd name="connsiteY13" fmla="*/ 700902 h 1030444"/>
              <a:gd name="connsiteX14" fmla="*/ 818213 w 818215"/>
              <a:gd name="connsiteY14" fmla="*/ 1030444 h 1030444"/>
              <a:gd name="connsiteX15" fmla="*/ 354371 w 818215"/>
              <a:gd name="connsiteY15" fmla="*/ 1030444 h 1030444"/>
              <a:gd name="connsiteX16" fmla="*/ 353565 w 818215"/>
              <a:gd name="connsiteY16" fmla="*/ 1030444 h 1030444"/>
              <a:gd name="connsiteX17" fmla="*/ 353565 w 818215"/>
              <a:gd name="connsiteY17" fmla="*/ 1029863 h 1030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18215" h="1030444">
                <a:moveTo>
                  <a:pt x="2" y="209282"/>
                </a:moveTo>
                <a:lnTo>
                  <a:pt x="353567" y="209282"/>
                </a:lnTo>
                <a:lnTo>
                  <a:pt x="353567" y="0"/>
                </a:lnTo>
                <a:lnTo>
                  <a:pt x="683109" y="0"/>
                </a:lnTo>
                <a:lnTo>
                  <a:pt x="818215" y="135106"/>
                </a:lnTo>
                <a:lnTo>
                  <a:pt x="818215" y="464648"/>
                </a:lnTo>
                <a:lnTo>
                  <a:pt x="354373" y="464648"/>
                </a:lnTo>
                <a:lnTo>
                  <a:pt x="353567" y="464648"/>
                </a:lnTo>
                <a:lnTo>
                  <a:pt x="353567" y="464067"/>
                </a:lnTo>
                <a:close/>
                <a:moveTo>
                  <a:pt x="0" y="775078"/>
                </a:moveTo>
                <a:lnTo>
                  <a:pt x="353565" y="775078"/>
                </a:lnTo>
                <a:lnTo>
                  <a:pt x="353565" y="565796"/>
                </a:lnTo>
                <a:lnTo>
                  <a:pt x="683107" y="565796"/>
                </a:lnTo>
                <a:lnTo>
                  <a:pt x="818213" y="700902"/>
                </a:lnTo>
                <a:lnTo>
                  <a:pt x="818213" y="1030444"/>
                </a:lnTo>
                <a:lnTo>
                  <a:pt x="354371" y="1030444"/>
                </a:lnTo>
                <a:lnTo>
                  <a:pt x="353565" y="1030444"/>
                </a:lnTo>
                <a:lnTo>
                  <a:pt x="353565" y="1029863"/>
                </a:lnTo>
                <a:close/>
              </a:path>
            </a:pathLst>
          </a:custGeom>
          <a:solidFill>
            <a:srgbClr val="2DB57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20" name="Quote Marks">
            <a:extLst>
              <a:ext uri="{FF2B5EF4-FFF2-40B4-BE49-F238E27FC236}">
                <a16:creationId xmlns:a16="http://schemas.microsoft.com/office/drawing/2014/main" id="{5F954B57-2D63-F6CE-A7B7-C7C8AA38CA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11181900" y="1950798"/>
            <a:ext cx="348877" cy="471847"/>
          </a:xfrm>
          <a:custGeom>
            <a:avLst/>
            <a:gdLst>
              <a:gd name="connsiteX0" fmla="*/ 2 w 818215"/>
              <a:gd name="connsiteY0" fmla="*/ 209282 h 1030444"/>
              <a:gd name="connsiteX1" fmla="*/ 353567 w 818215"/>
              <a:gd name="connsiteY1" fmla="*/ 209282 h 1030444"/>
              <a:gd name="connsiteX2" fmla="*/ 353567 w 818215"/>
              <a:gd name="connsiteY2" fmla="*/ 0 h 1030444"/>
              <a:gd name="connsiteX3" fmla="*/ 683109 w 818215"/>
              <a:gd name="connsiteY3" fmla="*/ 0 h 1030444"/>
              <a:gd name="connsiteX4" fmla="*/ 818215 w 818215"/>
              <a:gd name="connsiteY4" fmla="*/ 135106 h 1030444"/>
              <a:gd name="connsiteX5" fmla="*/ 818215 w 818215"/>
              <a:gd name="connsiteY5" fmla="*/ 464648 h 1030444"/>
              <a:gd name="connsiteX6" fmla="*/ 354373 w 818215"/>
              <a:gd name="connsiteY6" fmla="*/ 464648 h 1030444"/>
              <a:gd name="connsiteX7" fmla="*/ 353567 w 818215"/>
              <a:gd name="connsiteY7" fmla="*/ 464648 h 1030444"/>
              <a:gd name="connsiteX8" fmla="*/ 353567 w 818215"/>
              <a:gd name="connsiteY8" fmla="*/ 464067 h 1030444"/>
              <a:gd name="connsiteX9" fmla="*/ 0 w 818215"/>
              <a:gd name="connsiteY9" fmla="*/ 775078 h 1030444"/>
              <a:gd name="connsiteX10" fmla="*/ 353565 w 818215"/>
              <a:gd name="connsiteY10" fmla="*/ 775078 h 1030444"/>
              <a:gd name="connsiteX11" fmla="*/ 353565 w 818215"/>
              <a:gd name="connsiteY11" fmla="*/ 565796 h 1030444"/>
              <a:gd name="connsiteX12" fmla="*/ 683107 w 818215"/>
              <a:gd name="connsiteY12" fmla="*/ 565796 h 1030444"/>
              <a:gd name="connsiteX13" fmla="*/ 818213 w 818215"/>
              <a:gd name="connsiteY13" fmla="*/ 700902 h 1030444"/>
              <a:gd name="connsiteX14" fmla="*/ 818213 w 818215"/>
              <a:gd name="connsiteY14" fmla="*/ 1030444 h 1030444"/>
              <a:gd name="connsiteX15" fmla="*/ 354371 w 818215"/>
              <a:gd name="connsiteY15" fmla="*/ 1030444 h 1030444"/>
              <a:gd name="connsiteX16" fmla="*/ 353565 w 818215"/>
              <a:gd name="connsiteY16" fmla="*/ 1030444 h 1030444"/>
              <a:gd name="connsiteX17" fmla="*/ 353565 w 818215"/>
              <a:gd name="connsiteY17" fmla="*/ 1029863 h 1030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18215" h="1030444">
                <a:moveTo>
                  <a:pt x="2" y="209282"/>
                </a:moveTo>
                <a:lnTo>
                  <a:pt x="353567" y="209282"/>
                </a:lnTo>
                <a:lnTo>
                  <a:pt x="353567" y="0"/>
                </a:lnTo>
                <a:lnTo>
                  <a:pt x="683109" y="0"/>
                </a:lnTo>
                <a:lnTo>
                  <a:pt x="818215" y="135106"/>
                </a:lnTo>
                <a:lnTo>
                  <a:pt x="818215" y="464648"/>
                </a:lnTo>
                <a:lnTo>
                  <a:pt x="354373" y="464648"/>
                </a:lnTo>
                <a:lnTo>
                  <a:pt x="353567" y="464648"/>
                </a:lnTo>
                <a:lnTo>
                  <a:pt x="353567" y="464067"/>
                </a:lnTo>
                <a:close/>
                <a:moveTo>
                  <a:pt x="0" y="775078"/>
                </a:moveTo>
                <a:lnTo>
                  <a:pt x="353565" y="775078"/>
                </a:lnTo>
                <a:lnTo>
                  <a:pt x="353565" y="565796"/>
                </a:lnTo>
                <a:lnTo>
                  <a:pt x="683107" y="565796"/>
                </a:lnTo>
                <a:lnTo>
                  <a:pt x="818213" y="700902"/>
                </a:lnTo>
                <a:lnTo>
                  <a:pt x="818213" y="1030444"/>
                </a:lnTo>
                <a:lnTo>
                  <a:pt x="354371" y="1030444"/>
                </a:lnTo>
                <a:lnTo>
                  <a:pt x="353565" y="1030444"/>
                </a:lnTo>
                <a:lnTo>
                  <a:pt x="353565" y="1029863"/>
                </a:lnTo>
                <a:close/>
              </a:path>
            </a:pathLst>
          </a:cu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graphicFrame>
        <p:nvGraphicFramePr>
          <p:cNvPr id="21" name="Quote 2">
            <a:extLst>
              <a:ext uri="{FF2B5EF4-FFF2-40B4-BE49-F238E27FC236}">
                <a16:creationId xmlns:a16="http://schemas.microsoft.com/office/drawing/2014/main" id="{E3FEDF5E-973B-65CD-9A75-B090CFEF61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0212021"/>
              </p:ext>
            </p:extLst>
          </p:nvPr>
        </p:nvGraphicFramePr>
        <p:xfrm>
          <a:off x="4457701" y="2515335"/>
          <a:ext cx="1324312" cy="2533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4312">
                  <a:extLst>
                    <a:ext uri="{9D8B030D-6E8A-4147-A177-3AD203B41FA5}">
                      <a16:colId xmlns:a16="http://schemas.microsoft.com/office/drawing/2014/main" val="1650263574"/>
                    </a:ext>
                  </a:extLst>
                </a:gridCol>
              </a:tblGrid>
              <a:tr h="122075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lang="cs-CZ" sz="1200" b="0" i="1" noProof="0" dirty="0">
                          <a:solidFill>
                            <a:schemeClr val="tx1"/>
                          </a:solidFill>
                        </a:rPr>
                        <a:t>„Naučím se sport.“</a:t>
                      </a:r>
                    </a:p>
                  </a:txBody>
                  <a:tcPr marL="108000" marR="0" marT="36000" marB="36000">
                    <a:lnL w="76200" cap="flat" cmpd="sng" algn="ctr">
                      <a:solidFill>
                        <a:srgbClr val="2D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0869395"/>
                  </a:ext>
                </a:extLst>
              </a:tr>
            </a:tbl>
          </a:graphicData>
        </a:graphic>
      </p:graphicFrame>
      <p:graphicFrame>
        <p:nvGraphicFramePr>
          <p:cNvPr id="22" name="Quote 2">
            <a:extLst>
              <a:ext uri="{FF2B5EF4-FFF2-40B4-BE49-F238E27FC236}">
                <a16:creationId xmlns:a16="http://schemas.microsoft.com/office/drawing/2014/main" id="{EF4FE0A9-F052-3FE1-4ED4-8E2A2800A0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0632356"/>
              </p:ext>
            </p:extLst>
          </p:nvPr>
        </p:nvGraphicFramePr>
        <p:xfrm>
          <a:off x="4457701" y="2935075"/>
          <a:ext cx="1324312" cy="2533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4312">
                  <a:extLst>
                    <a:ext uri="{9D8B030D-6E8A-4147-A177-3AD203B41FA5}">
                      <a16:colId xmlns:a16="http://schemas.microsoft.com/office/drawing/2014/main" val="1650263574"/>
                    </a:ext>
                  </a:extLst>
                </a:gridCol>
              </a:tblGrid>
              <a:tr h="122075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lang="cs-CZ" sz="1200" b="0" i="1" noProof="0" dirty="0">
                          <a:solidFill>
                            <a:schemeClr val="tx1"/>
                          </a:solidFill>
                        </a:rPr>
                        <a:t>„Abych se nenudil.“</a:t>
                      </a:r>
                    </a:p>
                  </a:txBody>
                  <a:tcPr marL="108000" marR="0" marT="36000" marB="36000">
                    <a:lnL w="76200" cap="flat" cmpd="sng" algn="ctr">
                      <a:solidFill>
                        <a:srgbClr val="2D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0869395"/>
                  </a:ext>
                </a:extLst>
              </a:tr>
            </a:tbl>
          </a:graphicData>
        </a:graphic>
      </p:graphicFrame>
      <p:graphicFrame>
        <p:nvGraphicFramePr>
          <p:cNvPr id="24" name="Quote 2">
            <a:extLst>
              <a:ext uri="{FF2B5EF4-FFF2-40B4-BE49-F238E27FC236}">
                <a16:creationId xmlns:a16="http://schemas.microsoft.com/office/drawing/2014/main" id="{BB39BECB-F434-A124-0CA5-079C53E24E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9354906"/>
              </p:ext>
            </p:extLst>
          </p:nvPr>
        </p:nvGraphicFramePr>
        <p:xfrm>
          <a:off x="4457701" y="3353089"/>
          <a:ext cx="1324312" cy="2533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4312">
                  <a:extLst>
                    <a:ext uri="{9D8B030D-6E8A-4147-A177-3AD203B41FA5}">
                      <a16:colId xmlns:a16="http://schemas.microsoft.com/office/drawing/2014/main" val="1650263574"/>
                    </a:ext>
                  </a:extLst>
                </a:gridCol>
              </a:tblGrid>
              <a:tr h="122075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lang="cs-CZ" sz="1200" b="0" i="1" noProof="0" dirty="0">
                          <a:solidFill>
                            <a:schemeClr val="tx1"/>
                          </a:solidFill>
                        </a:rPr>
                        <a:t>„Mám z něj radost.“</a:t>
                      </a:r>
                    </a:p>
                  </a:txBody>
                  <a:tcPr marL="108000" marR="0" marT="36000" marB="36000">
                    <a:lnL w="76200" cap="flat" cmpd="sng" algn="ctr">
                      <a:solidFill>
                        <a:srgbClr val="2D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0869395"/>
                  </a:ext>
                </a:extLst>
              </a:tr>
            </a:tbl>
          </a:graphicData>
        </a:graphic>
      </p:graphicFrame>
      <p:graphicFrame>
        <p:nvGraphicFramePr>
          <p:cNvPr id="36" name="Quote 2">
            <a:extLst>
              <a:ext uri="{FF2B5EF4-FFF2-40B4-BE49-F238E27FC236}">
                <a16:creationId xmlns:a16="http://schemas.microsoft.com/office/drawing/2014/main" id="{6901AE8E-0741-4825-4EA5-4B1A0CAFD6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8858183"/>
              </p:ext>
            </p:extLst>
          </p:nvPr>
        </p:nvGraphicFramePr>
        <p:xfrm>
          <a:off x="10267950" y="2515335"/>
          <a:ext cx="1324312" cy="2533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4312">
                  <a:extLst>
                    <a:ext uri="{9D8B030D-6E8A-4147-A177-3AD203B41FA5}">
                      <a16:colId xmlns:a16="http://schemas.microsoft.com/office/drawing/2014/main" val="165026357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lang="cs-CZ" sz="1200" b="0" i="1" noProof="0" dirty="0">
                          <a:solidFill>
                            <a:schemeClr val="tx1"/>
                          </a:solidFill>
                        </a:rPr>
                        <a:t>„Moc mě nebaví.“</a:t>
                      </a:r>
                    </a:p>
                  </a:txBody>
                  <a:tcPr marL="108000" marR="0" marT="36000" marB="36000">
                    <a:lnL w="762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08693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74143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69E15E-ECBF-90A6-6637-8B3C5D547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af 2">
            <a:extLst>
              <a:ext uri="{FF2B5EF4-FFF2-40B4-BE49-F238E27FC236}">
                <a16:creationId xmlns:a16="http://schemas.microsoft.com/office/drawing/2014/main" id="{693551BC-5D2D-97C0-E461-F839049EAF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0298571"/>
              </p:ext>
            </p:extLst>
          </p:nvPr>
        </p:nvGraphicFramePr>
        <p:xfrm>
          <a:off x="442913" y="2062060"/>
          <a:ext cx="8396287" cy="37461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74D4BC20-5DEA-FA96-EBE8-7A8433D2669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8409776"/>
              </p:ext>
            </p:extLst>
          </p:nvPr>
        </p:nvGraphicFramePr>
        <p:xfrm>
          <a:off x="5438706" y="1400383"/>
          <a:ext cx="3321199" cy="87537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489976">
                  <a:extLst>
                    <a:ext uri="{9D8B030D-6E8A-4147-A177-3AD203B41FA5}">
                      <a16:colId xmlns:a16="http://schemas.microsoft.com/office/drawing/2014/main" val="4006430379"/>
                    </a:ext>
                  </a:extLst>
                </a:gridCol>
                <a:gridCol w="1831223">
                  <a:extLst>
                    <a:ext uri="{9D8B030D-6E8A-4147-A177-3AD203B41FA5}">
                      <a16:colId xmlns:a16="http://schemas.microsoft.com/office/drawing/2014/main" val="1144322859"/>
                    </a:ext>
                  </a:extLst>
                </a:gridCol>
              </a:tblGrid>
              <a:tr h="218844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Každý den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" panose="00000500000000000000" pitchFamily="2" charset="-18"/>
                        </a:rPr>
                        <a:t>1x za čtrnáct dní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7147333"/>
                  </a:ext>
                </a:extLst>
              </a:tr>
              <a:tr h="218844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" panose="00000500000000000000" pitchFamily="2" charset="-18"/>
                        </a:rPr>
                        <a:t>4 - 5x týdně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" panose="00000500000000000000" pitchFamily="2" charset="-18"/>
                        </a:rPr>
                        <a:t>1x za měsíc a méně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3262872"/>
                  </a:ext>
                </a:extLst>
              </a:tr>
              <a:tr h="218844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u="none" strike="noStrike" dirty="0">
                          <a:effectLst/>
                        </a:rPr>
                        <a:t>2 - 3x týdně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" panose="00000500000000000000" pitchFamily="2" charset="-18"/>
                        </a:rPr>
                        <a:t>Nenavštěvuji kroužek</a:t>
                      </a:r>
                      <a:b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" panose="00000500000000000000" pitchFamily="2" charset="-18"/>
                        </a:rPr>
                      </a:br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" panose="00000500000000000000" pitchFamily="2" charset="-18"/>
                        </a:rPr>
                        <a:t>ani klub zaměřený na pohyb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9534541"/>
                  </a:ext>
                </a:extLst>
              </a:tr>
              <a:tr h="218844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u="none" strike="noStrike" dirty="0">
                          <a:effectLst/>
                        </a:rPr>
                        <a:t>1x týdně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8006243"/>
                  </a:ext>
                </a:extLst>
              </a:tr>
            </a:tbl>
          </a:graphicData>
        </a:graphic>
      </p:graphicFrame>
      <p:graphicFrame>
        <p:nvGraphicFramePr>
          <p:cNvPr id="6" name="Tabulka 5">
            <a:extLst>
              <a:ext uri="{FF2B5EF4-FFF2-40B4-BE49-F238E27FC236}">
                <a16:creationId xmlns:a16="http://schemas.microsoft.com/office/drawing/2014/main" id="{09BC372E-8B7A-B7F6-CB7B-F575FDBAC2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0891952"/>
              </p:ext>
            </p:extLst>
          </p:nvPr>
        </p:nvGraphicFramePr>
        <p:xfrm>
          <a:off x="6754761" y="1402473"/>
          <a:ext cx="1003300" cy="87239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501650">
                  <a:extLst>
                    <a:ext uri="{9D8B030D-6E8A-4147-A177-3AD203B41FA5}">
                      <a16:colId xmlns:a16="http://schemas.microsoft.com/office/drawing/2014/main" val="4006430379"/>
                    </a:ext>
                  </a:extLst>
                </a:gridCol>
                <a:gridCol w="501650">
                  <a:extLst>
                    <a:ext uri="{9D8B030D-6E8A-4147-A177-3AD203B41FA5}">
                      <a16:colId xmlns:a16="http://schemas.microsoft.com/office/drawing/2014/main" val="200426336"/>
                    </a:ext>
                  </a:extLst>
                </a:gridCol>
              </a:tblGrid>
              <a:tr h="218099">
                <a:tc gridSpan="2"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  <a:lumOff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pl-PL" sz="1200" b="0" i="0" u="none" strike="noStrike" dirty="0">
                        <a:solidFill>
                          <a:schemeClr val="bg2">
                            <a:lumMod val="25000"/>
                            <a:lumOff val="75000"/>
                          </a:schemeClr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147333"/>
                  </a:ext>
                </a:extLst>
              </a:tr>
              <a:tr h="218099">
                <a:tc gridSpan="2"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  <a:lumOff val="9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cs-CZ" sz="1200" b="0" i="0" u="none" strike="noStrike" dirty="0">
                        <a:solidFill>
                          <a:schemeClr val="bg2">
                            <a:lumMod val="10000"/>
                            <a:lumOff val="90000"/>
                          </a:schemeClr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262872"/>
                  </a:ext>
                </a:extLst>
              </a:tr>
              <a:tr h="218099">
                <a:tc rowSpan="2"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endParaRPr kumimoji="0" lang="cs-CZ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DB574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9534541"/>
                  </a:ext>
                </a:extLst>
              </a:tr>
              <a:tr h="218099">
                <a:tc vMerge="1"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endParaRPr kumimoji="0" lang="cs-CZ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DB574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endParaRPr kumimoji="0" lang="cs-CZ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DB574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988597"/>
                  </a:ext>
                </a:extLst>
              </a:tr>
            </a:tbl>
          </a:graphicData>
        </a:graphic>
      </p:graphicFrame>
      <p:sp>
        <p:nvSpPr>
          <p:cNvPr id="7" name="Title">
            <a:extLst>
              <a:ext uri="{FF2B5EF4-FFF2-40B4-BE49-F238E27FC236}">
                <a16:creationId xmlns:a16="http://schemas.microsoft.com/office/drawing/2014/main" id="{1B65865C-94E0-8E24-77AD-F9443C6BC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0" y="701874"/>
            <a:ext cx="5488838" cy="715669"/>
          </a:xfrm>
        </p:spPr>
        <p:txBody>
          <a:bodyPr/>
          <a:lstStyle/>
          <a:p>
            <a:r>
              <a:rPr lang="cs-CZ" dirty="0"/>
              <a:t>Jak často se děti hýbou?</a:t>
            </a:r>
            <a:endParaRPr lang="en-GB" dirty="0"/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5C6467E3-6347-8D31-3BC2-9FC4E9DD4B47}"/>
              </a:ext>
            </a:extLst>
          </p:cNvPr>
          <p:cNvSpPr/>
          <p:nvPr/>
        </p:nvSpPr>
        <p:spPr>
          <a:xfrm>
            <a:off x="448347" y="5843159"/>
            <a:ext cx="8390853" cy="3214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bIns="0" rtlCol="0" anchor="b"/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</a:pPr>
            <a:r>
              <a:rPr lang="cs-CZ" sz="1050" dirty="0">
                <a:solidFill>
                  <a:schemeClr val="tx1"/>
                </a:solidFill>
              </a:rPr>
              <a:t>6. Jak často navštěvuješ kroužek (může být i školní) nebo klub, který je zaměřený na sport a pohyb? (nemyslíme povinný tělocvik)</a:t>
            </a:r>
            <a:br>
              <a:rPr lang="cs-CZ" sz="1050" dirty="0">
                <a:solidFill>
                  <a:schemeClr val="tx1"/>
                </a:solidFill>
              </a:rPr>
            </a:br>
            <a:r>
              <a:rPr lang="cs-CZ" sz="1050" i="1" dirty="0">
                <a:solidFill>
                  <a:schemeClr val="tx1"/>
                </a:solidFill>
              </a:rPr>
              <a:t>N=296 (dle věku: 7-10/11-14 let N=170/126, dle pohlaví: dívky/chlapci N=128/168)</a:t>
            </a:r>
          </a:p>
        </p:txBody>
      </p:sp>
      <p:sp>
        <p:nvSpPr>
          <p:cNvPr id="33" name="Title">
            <a:extLst>
              <a:ext uri="{FF2B5EF4-FFF2-40B4-BE49-F238E27FC236}">
                <a16:creationId xmlns:a16="http://schemas.microsoft.com/office/drawing/2014/main" id="{A1391EBE-C7A6-CD59-6F46-28DD740EFEDF}"/>
              </a:ext>
            </a:extLst>
          </p:cNvPr>
          <p:cNvSpPr txBox="1">
            <a:spLocks/>
          </p:cNvSpPr>
          <p:nvPr/>
        </p:nvSpPr>
        <p:spPr>
          <a:xfrm>
            <a:off x="561961" y="1457279"/>
            <a:ext cx="3188003" cy="475732"/>
          </a:xfrm>
          <a:prstGeom prst="rect">
            <a:avLst/>
          </a:prstGeom>
        </p:spPr>
        <p:txBody>
          <a:bodyPr vert="horz" wrap="square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none" spc="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cs-CZ" sz="1800" dirty="0"/>
              <a:t>Účast v kroužcích a klubech</a:t>
            </a:r>
            <a:endParaRPr lang="en-GB" sz="1050" dirty="0"/>
          </a:p>
        </p:txBody>
      </p:sp>
      <p:graphicFrame>
        <p:nvGraphicFramePr>
          <p:cNvPr id="5" name="Tabulka 4">
            <a:extLst>
              <a:ext uri="{FF2B5EF4-FFF2-40B4-BE49-F238E27FC236}">
                <a16:creationId xmlns:a16="http://schemas.microsoft.com/office/drawing/2014/main" id="{3324A4F6-809F-050A-9D30-B8A7003EEA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6178145"/>
              </p:ext>
            </p:extLst>
          </p:nvPr>
        </p:nvGraphicFramePr>
        <p:xfrm>
          <a:off x="5230877" y="1399493"/>
          <a:ext cx="1003300" cy="87537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003300">
                  <a:extLst>
                    <a:ext uri="{9D8B030D-6E8A-4147-A177-3AD203B41FA5}">
                      <a16:colId xmlns:a16="http://schemas.microsoft.com/office/drawing/2014/main" val="4006430379"/>
                    </a:ext>
                  </a:extLst>
                </a:gridCol>
              </a:tblGrid>
              <a:tr h="218844"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pl-PL" sz="12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7147333"/>
                  </a:ext>
                </a:extLst>
              </a:tr>
              <a:tr h="218844"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cs-CZ" sz="1200" b="0" i="0" u="none" strike="noStrike" dirty="0">
                        <a:solidFill>
                          <a:schemeClr val="tx2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3262872"/>
                  </a:ext>
                </a:extLst>
              </a:tr>
              <a:tr h="218844"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pl-PL" sz="12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9534541"/>
                  </a:ext>
                </a:extLst>
              </a:tr>
              <a:tr h="218844"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pl-PL" sz="1200" b="0" i="0" u="none" strike="noStrike" dirty="0">
                        <a:solidFill>
                          <a:schemeClr val="accent6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8006243"/>
                  </a:ext>
                </a:extLst>
              </a:tr>
            </a:tbl>
          </a:graphicData>
        </a:graphic>
      </p:graphicFrame>
      <p:sp>
        <p:nvSpPr>
          <p:cNvPr id="8" name="Background Box">
            <a:extLst>
              <a:ext uri="{FF2B5EF4-FFF2-40B4-BE49-F238E27FC236}">
                <a16:creationId xmlns:a16="http://schemas.microsoft.com/office/drawing/2014/main" id="{6284A948-0D12-3860-826B-293F9C024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9170196" y="-1999"/>
            <a:ext cx="2591652" cy="5954615"/>
          </a:xfrm>
          <a:prstGeom prst="snip1Rect">
            <a:avLst>
              <a:gd name="adj" fmla="val 14222"/>
            </a:avLst>
          </a:prstGeom>
          <a:solidFill>
            <a:srgbClr val="E7EBF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2A73A965-0CBF-3B81-C72B-67F009C0ED8B}"/>
              </a:ext>
            </a:extLst>
          </p:cNvPr>
          <p:cNvSpPr txBox="1"/>
          <p:nvPr/>
        </p:nvSpPr>
        <p:spPr>
          <a:xfrm>
            <a:off x="9389696" y="1449388"/>
            <a:ext cx="2152651" cy="42306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cs-CZ" sz="1600" b="1" dirty="0"/>
              <a:t>Účast dětí v kroužcích</a:t>
            </a:r>
            <a:br>
              <a:rPr lang="cs-CZ" sz="1600" b="1" dirty="0"/>
            </a:br>
            <a:r>
              <a:rPr lang="cs-CZ" sz="1600" b="1" dirty="0"/>
              <a:t>a klubech zaměřených na pohyb</a:t>
            </a:r>
          </a:p>
          <a:p>
            <a:pPr algn="ctr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lang="cs-CZ" sz="100" b="1" dirty="0"/>
          </a:p>
          <a:p>
            <a:pPr marL="285750" indent="-28575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Tx/>
              <a:buChar char="-"/>
            </a:pPr>
            <a:r>
              <a:rPr lang="cs-CZ" sz="1400" dirty="0"/>
              <a:t>81 % se účastní organizované pohybové činnosti</a:t>
            </a:r>
          </a:p>
          <a:p>
            <a:pPr marL="285750" indent="-28575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Tx/>
              <a:buChar char="-"/>
            </a:pPr>
            <a:r>
              <a:rPr lang="cs-CZ" sz="1400" dirty="0"/>
              <a:t>Pokud se několikrát týdně věnují pohybové činnosti v kroužku nebo klubu, pak se častěji několikrát týdně věnují</a:t>
            </a:r>
            <a:br>
              <a:rPr lang="cs-CZ" sz="1400" dirty="0"/>
            </a:br>
            <a:r>
              <a:rPr lang="cs-CZ" sz="1400" dirty="0"/>
              <a:t>i pohybu ve volném čase</a:t>
            </a:r>
            <a:endParaRPr lang="cs-CZ" sz="1600" dirty="0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A494FAB0-1390-C652-DB46-04FC60A00324}"/>
              </a:ext>
            </a:extLst>
          </p:cNvPr>
          <p:cNvSpPr txBox="1"/>
          <p:nvPr/>
        </p:nvSpPr>
        <p:spPr>
          <a:xfrm>
            <a:off x="1278897" y="2141743"/>
            <a:ext cx="2950136" cy="1900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cs-CZ" sz="1200" dirty="0"/>
              <a:t>T4B (alespoň jednou za týden): </a:t>
            </a:r>
            <a:r>
              <a:rPr lang="cs-CZ" sz="1200" b="1" i="1" dirty="0">
                <a:solidFill>
                  <a:schemeClr val="tx2">
                    <a:lumMod val="75000"/>
                  </a:schemeClr>
                </a:solidFill>
              </a:rPr>
              <a:t>79 %</a:t>
            </a:r>
            <a:r>
              <a:rPr lang="cs-CZ" sz="1200" dirty="0"/>
              <a:t> </a:t>
            </a:r>
            <a:endParaRPr lang="en-US" sz="1200" dirty="0"/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D63165A3-829A-F6F5-3582-12FE0C108D2E}"/>
              </a:ext>
            </a:extLst>
          </p:cNvPr>
          <p:cNvSpPr txBox="1"/>
          <p:nvPr/>
        </p:nvSpPr>
        <p:spPr>
          <a:xfrm>
            <a:off x="1278897" y="2826444"/>
            <a:ext cx="2950136" cy="1900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cs-CZ" sz="1200" dirty="0"/>
              <a:t>T4B : </a:t>
            </a:r>
            <a:r>
              <a:rPr lang="cs-CZ" sz="1200" b="1" i="1" dirty="0">
                <a:solidFill>
                  <a:schemeClr val="tx2">
                    <a:lumMod val="75000"/>
                  </a:schemeClr>
                </a:solidFill>
              </a:rPr>
              <a:t>80 % </a:t>
            </a:r>
            <a:endParaRPr lang="en-US" sz="12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0FF590E1-173C-2106-DFAA-94AC19081258}"/>
              </a:ext>
            </a:extLst>
          </p:cNvPr>
          <p:cNvSpPr txBox="1"/>
          <p:nvPr/>
        </p:nvSpPr>
        <p:spPr>
          <a:xfrm>
            <a:off x="1278897" y="3520670"/>
            <a:ext cx="2950136" cy="1900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cs-CZ" sz="1200" dirty="0"/>
              <a:t>T4B : </a:t>
            </a:r>
            <a:r>
              <a:rPr lang="cs-CZ" sz="1200" b="1" i="1" dirty="0">
                <a:solidFill>
                  <a:schemeClr val="tx2">
                    <a:lumMod val="75000"/>
                  </a:schemeClr>
                </a:solidFill>
              </a:rPr>
              <a:t>78 % </a:t>
            </a:r>
            <a:endParaRPr lang="en-US" sz="12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EB70A506-3B18-E2DF-9208-EDBE72CDC9DC}"/>
              </a:ext>
            </a:extLst>
          </p:cNvPr>
          <p:cNvSpPr txBox="1"/>
          <p:nvPr/>
        </p:nvSpPr>
        <p:spPr>
          <a:xfrm>
            <a:off x="1278897" y="4214896"/>
            <a:ext cx="2950136" cy="1900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cs-CZ" sz="1200" dirty="0"/>
              <a:t>T4B : </a:t>
            </a:r>
            <a:r>
              <a:rPr lang="cs-CZ" sz="1200" b="1" i="1" dirty="0">
                <a:solidFill>
                  <a:schemeClr val="tx2">
                    <a:lumMod val="75000"/>
                  </a:schemeClr>
                </a:solidFill>
              </a:rPr>
              <a:t>81 % </a:t>
            </a:r>
            <a:endParaRPr lang="en-US" sz="12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5C729996-3E49-3C2C-2CA2-07F5CC7C876E}"/>
              </a:ext>
            </a:extLst>
          </p:cNvPr>
          <p:cNvSpPr txBox="1"/>
          <p:nvPr/>
        </p:nvSpPr>
        <p:spPr>
          <a:xfrm>
            <a:off x="1278897" y="4918647"/>
            <a:ext cx="2950136" cy="1900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cs-CZ" sz="1200" dirty="0"/>
              <a:t>T4B : </a:t>
            </a:r>
            <a:r>
              <a:rPr lang="cs-CZ" sz="1200" b="1" i="1" dirty="0">
                <a:solidFill>
                  <a:schemeClr val="tx2">
                    <a:lumMod val="75000"/>
                  </a:schemeClr>
                </a:solidFill>
              </a:rPr>
              <a:t>77 % </a:t>
            </a:r>
            <a:endParaRPr lang="en-US" sz="12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8931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20725-7A89-072C-9960-0219C4A84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124E5A35-4735-D740-0E66-78AD3217B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0" y="701874"/>
            <a:ext cx="5488838" cy="715669"/>
          </a:xfrm>
        </p:spPr>
        <p:txBody>
          <a:bodyPr/>
          <a:lstStyle/>
          <a:p>
            <a:r>
              <a:rPr lang="cs-CZ" dirty="0"/>
              <a:t>Kdy se děti hýbou?</a:t>
            </a:r>
            <a:endParaRPr lang="en-GB" dirty="0"/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46D8DC0C-64AD-2E9A-9F84-449DEE6DE209}"/>
              </a:ext>
            </a:extLst>
          </p:cNvPr>
          <p:cNvSpPr/>
          <p:nvPr/>
        </p:nvSpPr>
        <p:spPr>
          <a:xfrm>
            <a:off x="449999" y="5809106"/>
            <a:ext cx="8396287" cy="3567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bIns="0" rtlCol="0" anchor="t"/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</a:pPr>
            <a:r>
              <a:rPr lang="cs-CZ" sz="1050" dirty="0">
                <a:solidFill>
                  <a:schemeClr val="tx1"/>
                </a:solidFill>
              </a:rPr>
              <a:t>7. Jak často se věnuješ pohybové aktivitě ve svém volném čase mimo sportovní kroužky nebo kluby? (procházka s rodiči nebo se psem, jízda</a:t>
            </a:r>
            <a:br>
              <a:rPr lang="cs-CZ" sz="1050" dirty="0">
                <a:solidFill>
                  <a:schemeClr val="tx1"/>
                </a:solidFill>
              </a:rPr>
            </a:br>
            <a:r>
              <a:rPr lang="cs-CZ" sz="1050" dirty="0">
                <a:solidFill>
                  <a:schemeClr val="tx1"/>
                </a:solidFill>
              </a:rPr>
              <a:t>na kole, koloběžce nebo třeba bruslích, plavání, míčové hry s kamarády atp.)</a:t>
            </a:r>
            <a:br>
              <a:rPr lang="cs-CZ" sz="1050" dirty="0">
                <a:solidFill>
                  <a:schemeClr val="tx1"/>
                </a:solidFill>
              </a:rPr>
            </a:br>
            <a:r>
              <a:rPr lang="cs-CZ" sz="1050" i="1" dirty="0">
                <a:solidFill>
                  <a:schemeClr val="tx1"/>
                </a:solidFill>
              </a:rPr>
              <a:t>N=296 (dle věku: 7-10/11-14 let N=170/126 , dle pohlaví: dívky/chlapci N=128/168)</a:t>
            </a:r>
          </a:p>
        </p:txBody>
      </p:sp>
      <p:sp>
        <p:nvSpPr>
          <p:cNvPr id="34" name="Title">
            <a:extLst>
              <a:ext uri="{FF2B5EF4-FFF2-40B4-BE49-F238E27FC236}">
                <a16:creationId xmlns:a16="http://schemas.microsoft.com/office/drawing/2014/main" id="{05F4AA57-E591-516B-BE69-637CEBC75EDD}"/>
              </a:ext>
            </a:extLst>
          </p:cNvPr>
          <p:cNvSpPr txBox="1">
            <a:spLocks/>
          </p:cNvSpPr>
          <p:nvPr/>
        </p:nvSpPr>
        <p:spPr>
          <a:xfrm>
            <a:off x="563136" y="1449071"/>
            <a:ext cx="2494369" cy="475712"/>
          </a:xfrm>
          <a:prstGeom prst="rect">
            <a:avLst/>
          </a:prstGeom>
        </p:spPr>
        <p:txBody>
          <a:bodyPr vert="horz" wrap="square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none" spc="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cs-CZ" sz="1800" dirty="0"/>
              <a:t>Pohyb ve volném čase</a:t>
            </a:r>
            <a:endParaRPr lang="en-GB" sz="1050" dirty="0"/>
          </a:p>
        </p:txBody>
      </p:sp>
      <p:sp>
        <p:nvSpPr>
          <p:cNvPr id="4" name="Background Box">
            <a:extLst>
              <a:ext uri="{FF2B5EF4-FFF2-40B4-BE49-F238E27FC236}">
                <a16:creationId xmlns:a16="http://schemas.microsoft.com/office/drawing/2014/main" id="{3AF1B174-DC67-6507-238F-98A70E5A5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9170196" y="-1999"/>
            <a:ext cx="2591652" cy="5954615"/>
          </a:xfrm>
          <a:prstGeom prst="snip1Rect">
            <a:avLst>
              <a:gd name="adj" fmla="val 14222"/>
            </a:avLst>
          </a:prstGeom>
          <a:solidFill>
            <a:srgbClr val="E7EBF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9F500ECA-4AFC-5AE5-7250-8F0F60C52447}"/>
              </a:ext>
            </a:extLst>
          </p:cNvPr>
          <p:cNvSpPr txBox="1"/>
          <p:nvPr/>
        </p:nvSpPr>
        <p:spPr>
          <a:xfrm>
            <a:off x="9389696" y="1449388"/>
            <a:ext cx="2152651" cy="42306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cs-CZ" sz="1600" b="1" dirty="0"/>
              <a:t>Pohyb dětí v jejich volném čase</a:t>
            </a:r>
          </a:p>
          <a:p>
            <a:pPr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lang="cs-CZ" sz="100" b="1" dirty="0"/>
          </a:p>
          <a:p>
            <a:pPr marL="285750" indent="-28575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Tx/>
              <a:buChar char="-"/>
            </a:pPr>
            <a:r>
              <a:rPr lang="cs-CZ" sz="1400" dirty="0"/>
              <a:t>95 % se věnuje pohybu ve volném čase</a:t>
            </a:r>
          </a:p>
          <a:p>
            <a:pPr marL="285750" indent="-28575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Tx/>
              <a:buChar char="-"/>
            </a:pPr>
            <a:r>
              <a:rPr lang="cs-CZ" sz="1400" dirty="0"/>
              <a:t>Na denní bázi se věnuje pohybu 1 z 10 dětí</a:t>
            </a:r>
          </a:p>
          <a:p>
            <a:pPr marL="285750" indent="-28575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Tx/>
              <a:buChar char="-"/>
            </a:pPr>
            <a:r>
              <a:rPr lang="cs-CZ" sz="1400" dirty="0"/>
              <a:t>Pokud se nevěnují pohybově zaměřeným kroužkům a klubům,</a:t>
            </a:r>
            <a:br>
              <a:rPr lang="cs-CZ" sz="1400" dirty="0"/>
            </a:br>
            <a:r>
              <a:rPr lang="cs-CZ" sz="1400" dirty="0"/>
              <a:t>pak se často pohybu nevěnují ani ve volném čase</a:t>
            </a:r>
            <a:endParaRPr lang="cs-CZ" sz="1600" dirty="0"/>
          </a:p>
        </p:txBody>
      </p:sp>
      <p:graphicFrame>
        <p:nvGraphicFramePr>
          <p:cNvPr id="8" name="Graf 7">
            <a:extLst>
              <a:ext uri="{FF2B5EF4-FFF2-40B4-BE49-F238E27FC236}">
                <a16:creationId xmlns:a16="http://schemas.microsoft.com/office/drawing/2014/main" id="{7F880255-06FE-BF43-E319-7BF7ED9A2A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39921766"/>
              </p:ext>
            </p:extLst>
          </p:nvPr>
        </p:nvGraphicFramePr>
        <p:xfrm>
          <a:off x="442913" y="2062060"/>
          <a:ext cx="8396287" cy="37461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Tabulka 8">
            <a:extLst>
              <a:ext uri="{FF2B5EF4-FFF2-40B4-BE49-F238E27FC236}">
                <a16:creationId xmlns:a16="http://schemas.microsoft.com/office/drawing/2014/main" id="{BDA8FDC0-01EB-00E8-8F4B-430CB36EFA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8972130"/>
              </p:ext>
            </p:extLst>
          </p:nvPr>
        </p:nvGraphicFramePr>
        <p:xfrm>
          <a:off x="5438706" y="1400383"/>
          <a:ext cx="3321199" cy="87537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489976">
                  <a:extLst>
                    <a:ext uri="{9D8B030D-6E8A-4147-A177-3AD203B41FA5}">
                      <a16:colId xmlns:a16="http://schemas.microsoft.com/office/drawing/2014/main" val="4006430379"/>
                    </a:ext>
                  </a:extLst>
                </a:gridCol>
                <a:gridCol w="1831223">
                  <a:extLst>
                    <a:ext uri="{9D8B030D-6E8A-4147-A177-3AD203B41FA5}">
                      <a16:colId xmlns:a16="http://schemas.microsoft.com/office/drawing/2014/main" val="1144322859"/>
                    </a:ext>
                  </a:extLst>
                </a:gridCol>
              </a:tblGrid>
              <a:tr h="218844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Každý den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" panose="00000500000000000000" pitchFamily="2" charset="-18"/>
                        </a:rPr>
                        <a:t>1x za čtrnáct dní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7147333"/>
                  </a:ext>
                </a:extLst>
              </a:tr>
              <a:tr h="218844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" panose="00000500000000000000" pitchFamily="2" charset="-18"/>
                        </a:rPr>
                        <a:t>4 - 5x týdně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" panose="00000500000000000000" pitchFamily="2" charset="-18"/>
                        </a:rPr>
                        <a:t>1x za měsíc a méně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3262872"/>
                  </a:ext>
                </a:extLst>
              </a:tr>
              <a:tr h="218844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u="none" strike="noStrike" dirty="0">
                          <a:effectLst/>
                        </a:rPr>
                        <a:t>2 - 3x týdně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" panose="00000500000000000000" pitchFamily="2" charset="-18"/>
                        </a:rPr>
                        <a:t>Pohybu se ve svém volném čase nevěnuji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9534541"/>
                  </a:ext>
                </a:extLst>
              </a:tr>
              <a:tr h="218844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u="none" strike="noStrike" dirty="0">
                          <a:effectLst/>
                        </a:rPr>
                        <a:t>1x týdně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8006243"/>
                  </a:ext>
                </a:extLst>
              </a:tr>
            </a:tbl>
          </a:graphicData>
        </a:graphic>
      </p:graphicFrame>
      <p:graphicFrame>
        <p:nvGraphicFramePr>
          <p:cNvPr id="10" name="Tabulka 9">
            <a:extLst>
              <a:ext uri="{FF2B5EF4-FFF2-40B4-BE49-F238E27FC236}">
                <a16:creationId xmlns:a16="http://schemas.microsoft.com/office/drawing/2014/main" id="{83700E83-F0F2-D899-BB82-FFBE2A1109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2576633"/>
              </p:ext>
            </p:extLst>
          </p:nvPr>
        </p:nvGraphicFramePr>
        <p:xfrm>
          <a:off x="6754761" y="1402473"/>
          <a:ext cx="1003300" cy="87239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501650">
                  <a:extLst>
                    <a:ext uri="{9D8B030D-6E8A-4147-A177-3AD203B41FA5}">
                      <a16:colId xmlns:a16="http://schemas.microsoft.com/office/drawing/2014/main" val="4006430379"/>
                    </a:ext>
                  </a:extLst>
                </a:gridCol>
                <a:gridCol w="501650">
                  <a:extLst>
                    <a:ext uri="{9D8B030D-6E8A-4147-A177-3AD203B41FA5}">
                      <a16:colId xmlns:a16="http://schemas.microsoft.com/office/drawing/2014/main" val="200426336"/>
                    </a:ext>
                  </a:extLst>
                </a:gridCol>
              </a:tblGrid>
              <a:tr h="218099">
                <a:tc gridSpan="2"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  <a:lumOff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pl-PL" sz="1200" b="0" i="0" u="none" strike="noStrike" dirty="0">
                        <a:solidFill>
                          <a:schemeClr val="bg2">
                            <a:lumMod val="25000"/>
                            <a:lumOff val="75000"/>
                          </a:schemeClr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147333"/>
                  </a:ext>
                </a:extLst>
              </a:tr>
              <a:tr h="218099">
                <a:tc gridSpan="2"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  <a:lumOff val="9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cs-CZ" sz="1200" b="0" i="0" u="none" strike="noStrike" dirty="0">
                        <a:solidFill>
                          <a:schemeClr val="bg2">
                            <a:lumMod val="10000"/>
                            <a:lumOff val="90000"/>
                          </a:schemeClr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262872"/>
                  </a:ext>
                </a:extLst>
              </a:tr>
              <a:tr h="218099">
                <a:tc rowSpan="2"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endParaRPr kumimoji="0" lang="cs-CZ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DB574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9534541"/>
                  </a:ext>
                </a:extLst>
              </a:tr>
              <a:tr h="218099">
                <a:tc vMerge="1"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endParaRPr kumimoji="0" lang="cs-CZ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DB574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endParaRPr kumimoji="0" lang="cs-CZ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DB574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988597"/>
                  </a:ext>
                </a:extLst>
              </a:tr>
            </a:tbl>
          </a:graphicData>
        </a:graphic>
      </p:graphicFrame>
      <p:graphicFrame>
        <p:nvGraphicFramePr>
          <p:cNvPr id="11" name="Tabulka 10">
            <a:extLst>
              <a:ext uri="{FF2B5EF4-FFF2-40B4-BE49-F238E27FC236}">
                <a16:creationId xmlns:a16="http://schemas.microsoft.com/office/drawing/2014/main" id="{3C0DAE44-CB47-51FE-2D7A-8D9EFF1982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9870784"/>
              </p:ext>
            </p:extLst>
          </p:nvPr>
        </p:nvGraphicFramePr>
        <p:xfrm>
          <a:off x="5230877" y="1399493"/>
          <a:ext cx="1003300" cy="87537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003300">
                  <a:extLst>
                    <a:ext uri="{9D8B030D-6E8A-4147-A177-3AD203B41FA5}">
                      <a16:colId xmlns:a16="http://schemas.microsoft.com/office/drawing/2014/main" val="4006430379"/>
                    </a:ext>
                  </a:extLst>
                </a:gridCol>
              </a:tblGrid>
              <a:tr h="218844"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pl-PL" sz="12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7147333"/>
                  </a:ext>
                </a:extLst>
              </a:tr>
              <a:tr h="218844"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cs-CZ" sz="1200" b="0" i="0" u="none" strike="noStrike" dirty="0">
                        <a:solidFill>
                          <a:schemeClr val="tx2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3262872"/>
                  </a:ext>
                </a:extLst>
              </a:tr>
              <a:tr h="218844"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pl-PL" sz="12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9534541"/>
                  </a:ext>
                </a:extLst>
              </a:tr>
              <a:tr h="218844"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pl-PL" sz="1200" b="0" i="0" u="none" strike="noStrike" dirty="0">
                        <a:solidFill>
                          <a:schemeClr val="accent6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8006243"/>
                  </a:ext>
                </a:extLst>
              </a:tr>
            </a:tbl>
          </a:graphicData>
        </a:graphic>
      </p:graphicFrame>
      <p:sp>
        <p:nvSpPr>
          <p:cNvPr id="13" name="TextovéPole 12">
            <a:extLst>
              <a:ext uri="{FF2B5EF4-FFF2-40B4-BE49-F238E27FC236}">
                <a16:creationId xmlns:a16="http://schemas.microsoft.com/office/drawing/2014/main" id="{7BAA3401-0A85-57B8-5A43-2802056E3236}"/>
              </a:ext>
            </a:extLst>
          </p:cNvPr>
          <p:cNvSpPr txBox="1"/>
          <p:nvPr/>
        </p:nvSpPr>
        <p:spPr>
          <a:xfrm>
            <a:off x="1278897" y="2141743"/>
            <a:ext cx="2950136" cy="1900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cs-CZ" sz="1200" dirty="0"/>
              <a:t>T4B (alespoň jednou za týden): </a:t>
            </a:r>
            <a:r>
              <a:rPr lang="cs-CZ" sz="1200" b="1" i="1" dirty="0">
                <a:solidFill>
                  <a:schemeClr val="tx2">
                    <a:lumMod val="75000"/>
                  </a:schemeClr>
                </a:solidFill>
              </a:rPr>
              <a:t>87 %</a:t>
            </a:r>
            <a:r>
              <a:rPr lang="cs-CZ" sz="1200" dirty="0"/>
              <a:t> </a:t>
            </a:r>
            <a:endParaRPr lang="en-US" sz="1200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45DD965A-F7FC-2229-A9E4-4FE650489859}"/>
              </a:ext>
            </a:extLst>
          </p:cNvPr>
          <p:cNvSpPr txBox="1"/>
          <p:nvPr/>
        </p:nvSpPr>
        <p:spPr>
          <a:xfrm>
            <a:off x="1278897" y="2826444"/>
            <a:ext cx="2950136" cy="1900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cs-CZ" sz="1200" dirty="0"/>
              <a:t>T4B : </a:t>
            </a:r>
            <a:r>
              <a:rPr lang="cs-CZ" sz="1200" b="1" i="1" dirty="0">
                <a:solidFill>
                  <a:schemeClr val="tx2">
                    <a:lumMod val="75000"/>
                  </a:schemeClr>
                </a:solidFill>
              </a:rPr>
              <a:t>89 % </a:t>
            </a:r>
            <a:endParaRPr lang="en-US" sz="12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F9F6A142-B8C3-D815-29A3-497CCBFB86D5}"/>
              </a:ext>
            </a:extLst>
          </p:cNvPr>
          <p:cNvSpPr txBox="1"/>
          <p:nvPr/>
        </p:nvSpPr>
        <p:spPr>
          <a:xfrm>
            <a:off x="1278897" y="3520670"/>
            <a:ext cx="2950136" cy="1900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cs-CZ" sz="1200" dirty="0"/>
              <a:t>T4B : </a:t>
            </a:r>
            <a:r>
              <a:rPr lang="cs-CZ" sz="1200" b="1" i="1" dirty="0">
                <a:solidFill>
                  <a:schemeClr val="tx2">
                    <a:lumMod val="75000"/>
                  </a:schemeClr>
                </a:solidFill>
              </a:rPr>
              <a:t>85 % </a:t>
            </a:r>
            <a:endParaRPr lang="en-US" sz="12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A6B3E183-2301-EC11-7F6B-E9BE10C0F610}"/>
              </a:ext>
            </a:extLst>
          </p:cNvPr>
          <p:cNvSpPr txBox="1"/>
          <p:nvPr/>
        </p:nvSpPr>
        <p:spPr>
          <a:xfrm>
            <a:off x="1278897" y="4214896"/>
            <a:ext cx="2950136" cy="1900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cs-CZ" sz="1200" dirty="0"/>
              <a:t>T4B : </a:t>
            </a:r>
            <a:r>
              <a:rPr lang="cs-CZ" sz="1200" b="1" i="1" dirty="0">
                <a:solidFill>
                  <a:schemeClr val="tx2">
                    <a:lumMod val="75000"/>
                  </a:schemeClr>
                </a:solidFill>
              </a:rPr>
              <a:t>89 % </a:t>
            </a:r>
            <a:endParaRPr lang="en-US" sz="12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6681E7CD-28CB-01AD-E348-07A363E7CE7A}"/>
              </a:ext>
            </a:extLst>
          </p:cNvPr>
          <p:cNvSpPr txBox="1"/>
          <p:nvPr/>
        </p:nvSpPr>
        <p:spPr>
          <a:xfrm>
            <a:off x="1278897" y="4918647"/>
            <a:ext cx="2950136" cy="1900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cs-CZ" sz="1200" dirty="0"/>
              <a:t>T4B : </a:t>
            </a:r>
            <a:r>
              <a:rPr lang="cs-CZ" sz="1200" b="1" i="1" dirty="0">
                <a:solidFill>
                  <a:schemeClr val="tx2">
                    <a:lumMod val="75000"/>
                  </a:schemeClr>
                </a:solidFill>
              </a:rPr>
              <a:t>86 % </a:t>
            </a:r>
            <a:endParaRPr lang="en-US" sz="12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9529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A534F-6394-9800-D224-C765D0AB6F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AE8B9CB3-9B86-A4DB-6446-478E57CDBF4F}"/>
              </a:ext>
            </a:extLst>
          </p:cNvPr>
          <p:cNvSpPr txBox="1">
            <a:spLocks/>
          </p:cNvSpPr>
          <p:nvPr/>
        </p:nvSpPr>
        <p:spPr>
          <a:xfrm>
            <a:off x="432000" y="1350000"/>
            <a:ext cx="6095800" cy="1610016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 cap="all" spc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/>
              <a:t>Spánek dětí</a:t>
            </a:r>
            <a:endParaRPr lang="en-GB" dirty="0"/>
          </a:p>
        </p:txBody>
      </p:sp>
      <p:pic>
        <p:nvPicPr>
          <p:cNvPr id="9" name="Picture Placeholder" descr="Pes a dítě spící">
            <a:extLst>
              <a:ext uri="{FF2B5EF4-FFF2-40B4-BE49-F238E27FC236}">
                <a16:creationId xmlns:a16="http://schemas.microsoft.com/office/drawing/2014/main" id="{472C7F49-B103-99E5-B59D-AA7D6A2A9A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00" y="0"/>
            <a:ext cx="10300263" cy="6870700"/>
          </a:xfrm>
        </p:spPr>
      </p:pic>
      <p:sp>
        <p:nvSpPr>
          <p:cNvPr id="6" name="Parallelogram 2">
            <a:extLst>
              <a:ext uri="{FF2B5EF4-FFF2-40B4-BE49-F238E27FC236}">
                <a16:creationId xmlns:a16="http://schemas.microsoft.com/office/drawing/2014/main" id="{9D713067-ADF7-3D41-311F-8A9BCE55E2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8100000">
            <a:off x="7962936" y="5614108"/>
            <a:ext cx="3313714" cy="849494"/>
          </a:xfrm>
          <a:custGeom>
            <a:avLst/>
            <a:gdLst>
              <a:gd name="connsiteX0" fmla="*/ 2464220 w 3313714"/>
              <a:gd name="connsiteY0" fmla="*/ 0 h 849494"/>
              <a:gd name="connsiteX1" fmla="*/ 3313714 w 3313714"/>
              <a:gd name="connsiteY1" fmla="*/ 849494 h 849494"/>
              <a:gd name="connsiteX2" fmla="*/ 849494 w 3313714"/>
              <a:gd name="connsiteY2" fmla="*/ 849494 h 849494"/>
              <a:gd name="connsiteX3" fmla="*/ 0 w 3313714"/>
              <a:gd name="connsiteY3" fmla="*/ 0 h 849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13714" h="849494">
                <a:moveTo>
                  <a:pt x="2464220" y="0"/>
                </a:moveTo>
                <a:lnTo>
                  <a:pt x="3313714" y="849494"/>
                </a:lnTo>
                <a:lnTo>
                  <a:pt x="849494" y="84949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110000"/>
              </a:lnSpc>
            </a:pPr>
            <a:endParaRPr lang="en-GB" sz="14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621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DD585-9B65-2F04-6271-579F2FF182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18262323-0A1E-0879-7A0D-9294976C5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0" y="701874"/>
            <a:ext cx="7565591" cy="715669"/>
          </a:xfrm>
        </p:spPr>
        <p:txBody>
          <a:bodyPr/>
          <a:lstStyle/>
          <a:p>
            <a:r>
              <a:rPr lang="cs-CZ" dirty="0"/>
              <a:t>Subjektivní vnímání kvality spánku</a:t>
            </a:r>
            <a:endParaRPr lang="en-GB" dirty="0"/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00AABA6A-3C6B-B19A-DD85-00209BC14ED5}"/>
              </a:ext>
            </a:extLst>
          </p:cNvPr>
          <p:cNvSpPr/>
          <p:nvPr/>
        </p:nvSpPr>
        <p:spPr>
          <a:xfrm>
            <a:off x="449999" y="5847815"/>
            <a:ext cx="7137879" cy="3172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bIns="0" rtlCol="0" anchor="b"/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</a:pPr>
            <a:r>
              <a:rPr lang="cs-CZ" sz="1050" dirty="0">
                <a:solidFill>
                  <a:schemeClr val="tx1"/>
                </a:solidFill>
              </a:rPr>
              <a:t>12. Cítíš se po ránu většinou odpočatě? </a:t>
            </a:r>
            <a:r>
              <a:rPr lang="cs-CZ" sz="1050" i="1" dirty="0">
                <a:solidFill>
                  <a:schemeClr val="tx1"/>
                </a:solidFill>
              </a:rPr>
              <a:t>N=296 (dle věku: 7-10/11-14 let N=170/126, dle pohlaví: dívky/chlapci N=128/168)</a:t>
            </a:r>
          </a:p>
        </p:txBody>
      </p:sp>
      <p:graphicFrame>
        <p:nvGraphicFramePr>
          <p:cNvPr id="14" name="Content Placeholder 14">
            <a:extLst>
              <a:ext uri="{FF2B5EF4-FFF2-40B4-BE49-F238E27FC236}">
                <a16:creationId xmlns:a16="http://schemas.microsoft.com/office/drawing/2014/main" id="{BF8FC33E-ED69-50B1-9570-E7C80A6A1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/>
          </p:cNvGraphicFramePr>
          <p:nvPr/>
        </p:nvGraphicFramePr>
        <p:xfrm>
          <a:off x="0" y="1663800"/>
          <a:ext cx="4115207" cy="3110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Background Box">
            <a:extLst>
              <a:ext uri="{FF2B5EF4-FFF2-40B4-BE49-F238E27FC236}">
                <a16:creationId xmlns:a16="http://schemas.microsoft.com/office/drawing/2014/main" id="{62D2DD6F-F5B1-4A88-B49E-4AB91BC633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9170196" y="-1999"/>
            <a:ext cx="2591652" cy="5954615"/>
          </a:xfrm>
          <a:prstGeom prst="snip1Rect">
            <a:avLst>
              <a:gd name="adj" fmla="val 14222"/>
            </a:avLst>
          </a:prstGeom>
          <a:solidFill>
            <a:srgbClr val="E7EBF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1F622691-E1F3-7AF2-2D65-E5787F4699BA}"/>
              </a:ext>
            </a:extLst>
          </p:cNvPr>
          <p:cNvSpPr txBox="1"/>
          <p:nvPr/>
        </p:nvSpPr>
        <p:spPr>
          <a:xfrm>
            <a:off x="9389696" y="1449071"/>
            <a:ext cx="2152651" cy="423098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cs-CZ" sz="1600" b="1" dirty="0"/>
              <a:t>Pocit kvality spánku</a:t>
            </a:r>
          </a:p>
          <a:p>
            <a:pPr algn="ctr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lang="cs-CZ" sz="100" b="1" dirty="0"/>
          </a:p>
          <a:p>
            <a:pPr marL="285750" indent="-28575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Tx/>
              <a:buChar char="-"/>
            </a:pPr>
            <a:r>
              <a:rPr lang="cs-CZ" sz="1400" dirty="0"/>
              <a:t>Většina dětí se po ránu cítí odpočatě</a:t>
            </a:r>
          </a:p>
          <a:p>
            <a:pPr marL="285750" indent="-28575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Tx/>
              <a:buChar char="-"/>
            </a:pPr>
            <a:r>
              <a:rPr lang="cs-CZ" sz="1400" dirty="0"/>
              <a:t>Nejčastěji mají pocit odpočatosti mladší děti</a:t>
            </a:r>
          </a:p>
          <a:p>
            <a:pPr marL="285750" indent="-28575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Tx/>
              <a:buChar char="-"/>
            </a:pPr>
            <a:r>
              <a:rPr lang="cs-CZ" sz="1400" dirty="0"/>
              <a:t>Starší děti se častěji cítí nevyspané</a:t>
            </a:r>
          </a:p>
        </p:txBody>
      </p:sp>
      <p:graphicFrame>
        <p:nvGraphicFramePr>
          <p:cNvPr id="22" name="Tabulka 21">
            <a:extLst>
              <a:ext uri="{FF2B5EF4-FFF2-40B4-BE49-F238E27FC236}">
                <a16:creationId xmlns:a16="http://schemas.microsoft.com/office/drawing/2014/main" id="{C355F309-A10A-63CA-5626-C124CB2253EC}"/>
              </a:ext>
            </a:extLst>
          </p:cNvPr>
          <p:cNvGraphicFramePr>
            <a:graphicFrameLocks/>
          </p:cNvGraphicFramePr>
          <p:nvPr/>
        </p:nvGraphicFramePr>
        <p:xfrm>
          <a:off x="745143" y="4627592"/>
          <a:ext cx="3068033" cy="116369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3068033">
                  <a:extLst>
                    <a:ext uri="{9D8B030D-6E8A-4147-A177-3AD203B41FA5}">
                      <a16:colId xmlns:a16="http://schemas.microsoft.com/office/drawing/2014/main" val="4006430379"/>
                    </a:ext>
                  </a:extLst>
                </a:gridCol>
              </a:tblGrid>
              <a:tr h="232798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Určitě ano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7147333"/>
                  </a:ext>
                </a:extLst>
              </a:tr>
              <a:tr h="232798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Spíše ano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3262872"/>
                  </a:ext>
                </a:extLst>
              </a:tr>
              <a:tr h="232798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u="none" strike="noStrike" dirty="0">
                          <a:effectLst/>
                        </a:rPr>
                        <a:t>Ani ano, ani ne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9534541"/>
                  </a:ext>
                </a:extLst>
              </a:tr>
              <a:tr h="232651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u="none" strike="noStrike" dirty="0">
                          <a:effectLst/>
                        </a:rPr>
                        <a:t>Spíše ne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8006243"/>
                  </a:ext>
                </a:extLst>
              </a:tr>
              <a:tr h="232651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" panose="00000500000000000000" pitchFamily="2" charset="-18"/>
                        </a:rPr>
                        <a:t>Určitě ne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6064897"/>
                  </a:ext>
                </a:extLst>
              </a:tr>
            </a:tbl>
          </a:graphicData>
        </a:graphic>
      </p:graphicFrame>
      <p:graphicFrame>
        <p:nvGraphicFramePr>
          <p:cNvPr id="21" name="Tabulka 20">
            <a:extLst>
              <a:ext uri="{FF2B5EF4-FFF2-40B4-BE49-F238E27FC236}">
                <a16:creationId xmlns:a16="http://schemas.microsoft.com/office/drawing/2014/main" id="{4F5A31A7-7A94-EF63-847F-0007BA456C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9008851"/>
              </p:ext>
            </p:extLst>
          </p:nvPr>
        </p:nvGraphicFramePr>
        <p:xfrm>
          <a:off x="537314" y="4626703"/>
          <a:ext cx="1003300" cy="11638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003300">
                  <a:extLst>
                    <a:ext uri="{9D8B030D-6E8A-4147-A177-3AD203B41FA5}">
                      <a16:colId xmlns:a16="http://schemas.microsoft.com/office/drawing/2014/main" val="4006430379"/>
                    </a:ext>
                  </a:extLst>
                </a:gridCol>
              </a:tblGrid>
              <a:tr h="232761"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B57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pl-PL" sz="1200" b="0" i="0" u="none" strike="noStrike" dirty="0">
                        <a:solidFill>
                          <a:srgbClr val="2DB574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7147333"/>
                  </a:ext>
                </a:extLst>
              </a:tr>
              <a:tr h="232761"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62D8A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cs-CZ" sz="1200" b="0" i="0" u="none" strike="noStrike" dirty="0">
                        <a:solidFill>
                          <a:srgbClr val="62D8A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3262872"/>
                  </a:ext>
                </a:extLst>
              </a:tr>
              <a:tr h="232761"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pl-PL" sz="12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9534541"/>
                  </a:ext>
                </a:extLst>
              </a:tr>
              <a:tr h="232761"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pl-PL" sz="1200" b="0" i="0" u="none" strike="noStrike" dirty="0">
                        <a:solidFill>
                          <a:schemeClr val="accent5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8006243"/>
                  </a:ext>
                </a:extLst>
              </a:tr>
              <a:tr h="23276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pl-PL" sz="12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2390703"/>
                  </a:ext>
                </a:extLst>
              </a:tr>
            </a:tbl>
          </a:graphicData>
        </a:graphic>
      </p:graphicFrame>
      <p:sp>
        <p:nvSpPr>
          <p:cNvPr id="10" name="Title">
            <a:extLst>
              <a:ext uri="{FF2B5EF4-FFF2-40B4-BE49-F238E27FC236}">
                <a16:creationId xmlns:a16="http://schemas.microsoft.com/office/drawing/2014/main" id="{3E3FA4B6-2F5C-011D-D846-8469E6C82D0B}"/>
              </a:ext>
            </a:extLst>
          </p:cNvPr>
          <p:cNvSpPr txBox="1">
            <a:spLocks/>
          </p:cNvSpPr>
          <p:nvPr/>
        </p:nvSpPr>
        <p:spPr>
          <a:xfrm>
            <a:off x="561961" y="1457279"/>
            <a:ext cx="3188003" cy="475732"/>
          </a:xfrm>
          <a:prstGeom prst="rect">
            <a:avLst/>
          </a:prstGeom>
        </p:spPr>
        <p:txBody>
          <a:bodyPr vert="horz" wrap="square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none" spc="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cs-CZ" sz="1800" dirty="0"/>
              <a:t>Cítí se dítě po ránu odpočaté?</a:t>
            </a:r>
            <a:endParaRPr lang="en-GB" sz="1050" dirty="0"/>
          </a:p>
        </p:txBody>
      </p:sp>
      <p:graphicFrame>
        <p:nvGraphicFramePr>
          <p:cNvPr id="11" name="Graf 10">
            <a:extLst>
              <a:ext uri="{FF2B5EF4-FFF2-40B4-BE49-F238E27FC236}">
                <a16:creationId xmlns:a16="http://schemas.microsoft.com/office/drawing/2014/main" id="{91394840-B771-2C7B-FDE4-35E12EDF3F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693694"/>
              </p:ext>
            </p:extLst>
          </p:nvPr>
        </p:nvGraphicFramePr>
        <p:xfrm>
          <a:off x="3983038" y="1817399"/>
          <a:ext cx="4856162" cy="386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TextovéPole 12">
            <a:extLst>
              <a:ext uri="{FF2B5EF4-FFF2-40B4-BE49-F238E27FC236}">
                <a16:creationId xmlns:a16="http://schemas.microsoft.com/office/drawing/2014/main" id="{C1EC2DDE-B71C-E3FA-00A3-2E0630C491CF}"/>
              </a:ext>
            </a:extLst>
          </p:cNvPr>
          <p:cNvSpPr txBox="1"/>
          <p:nvPr/>
        </p:nvSpPr>
        <p:spPr>
          <a:xfrm>
            <a:off x="4793622" y="1979818"/>
            <a:ext cx="2950136" cy="1900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cs-CZ" sz="1200" dirty="0"/>
              <a:t>T2B (Určitě ano + Spíše ano): </a:t>
            </a:r>
            <a:r>
              <a:rPr lang="cs-CZ" sz="1200" b="1" i="1" dirty="0">
                <a:solidFill>
                  <a:srgbClr val="2DB574"/>
                </a:solidFill>
              </a:rPr>
              <a:t>66 %</a:t>
            </a:r>
            <a:r>
              <a:rPr lang="cs-CZ" sz="1200" dirty="0">
                <a:solidFill>
                  <a:srgbClr val="2DB574"/>
                </a:solidFill>
              </a:rPr>
              <a:t> </a:t>
            </a:r>
            <a:endParaRPr lang="en-US" sz="1200" dirty="0">
              <a:solidFill>
                <a:srgbClr val="2DB574"/>
              </a:solidFill>
            </a:endParaRP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F856DAD3-0800-23BF-DF86-C51344EE0A7E}"/>
              </a:ext>
            </a:extLst>
          </p:cNvPr>
          <p:cNvSpPr txBox="1"/>
          <p:nvPr/>
        </p:nvSpPr>
        <p:spPr>
          <a:xfrm>
            <a:off x="4793622" y="2850619"/>
            <a:ext cx="2950136" cy="1900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cs-CZ" sz="1200" dirty="0"/>
              <a:t>T2B : </a:t>
            </a:r>
            <a:r>
              <a:rPr lang="cs-CZ" sz="1200" b="1" i="1" dirty="0">
                <a:solidFill>
                  <a:srgbClr val="2DB574"/>
                </a:solidFill>
              </a:rPr>
              <a:t>52 %</a:t>
            </a:r>
            <a:r>
              <a:rPr lang="cs-CZ" sz="1200" b="1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n-US" sz="12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E99814D4-4998-4293-E491-A3305C68CB43}"/>
              </a:ext>
            </a:extLst>
          </p:cNvPr>
          <p:cNvSpPr txBox="1"/>
          <p:nvPr/>
        </p:nvSpPr>
        <p:spPr>
          <a:xfrm>
            <a:off x="4793622" y="3747799"/>
            <a:ext cx="2950136" cy="1900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cs-CZ" sz="1200" dirty="0"/>
              <a:t>T2B : </a:t>
            </a:r>
            <a:r>
              <a:rPr lang="cs-CZ" sz="1200" b="1" i="1" dirty="0">
                <a:solidFill>
                  <a:srgbClr val="2DB574"/>
                </a:solidFill>
              </a:rPr>
              <a:t>59 % </a:t>
            </a:r>
            <a:endParaRPr lang="en-US" sz="1200" b="1" i="1" dirty="0">
              <a:solidFill>
                <a:srgbClr val="2DB574"/>
              </a:solidFill>
            </a:endParaRP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1A622EBE-D9A0-AA6D-AC6A-D5ECA1E23E97}"/>
              </a:ext>
            </a:extLst>
          </p:cNvPr>
          <p:cNvSpPr txBox="1"/>
          <p:nvPr/>
        </p:nvSpPr>
        <p:spPr>
          <a:xfrm>
            <a:off x="4793622" y="4623909"/>
            <a:ext cx="2950136" cy="1900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cs-CZ" sz="1200" dirty="0"/>
              <a:t>T2B : </a:t>
            </a:r>
            <a:r>
              <a:rPr lang="cs-CZ" sz="1200" b="1" i="1" dirty="0">
                <a:solidFill>
                  <a:srgbClr val="2DB574"/>
                </a:solidFill>
              </a:rPr>
              <a:t>62 %</a:t>
            </a:r>
            <a:r>
              <a:rPr lang="cs-CZ" sz="1200" b="1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n-US" sz="12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78F1E7A4-AB61-BA5E-1A64-FD470A71C342}"/>
              </a:ext>
            </a:extLst>
          </p:cNvPr>
          <p:cNvSpPr txBox="1"/>
          <p:nvPr/>
        </p:nvSpPr>
        <p:spPr>
          <a:xfrm>
            <a:off x="1666874" y="2880058"/>
            <a:ext cx="790575" cy="7078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buSzPct val="100000"/>
            </a:pPr>
            <a:r>
              <a:rPr lang="cs-CZ" sz="2500" b="1" dirty="0">
                <a:solidFill>
                  <a:srgbClr val="2DB574"/>
                </a:solidFill>
              </a:rPr>
              <a:t>60 %</a:t>
            </a:r>
          </a:p>
          <a:p>
            <a:pPr algn="ctr">
              <a:buSzPct val="100000"/>
            </a:pPr>
            <a:r>
              <a:rPr lang="cs-CZ" sz="1050" dirty="0"/>
              <a:t>Určitě ano + Spíše ano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42201474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7E2207-63D3-EAE3-048C-BE151231F9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" descr="Kamarádky sledující digitální zařízení">
            <a:extLst>
              <a:ext uri="{FF2B5EF4-FFF2-40B4-BE49-F238E27FC236}">
                <a16:creationId xmlns:a16="http://schemas.microsoft.com/office/drawing/2014/main" id="{50D147C8-AC00-8908-3D41-4B3A6DEC5A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00" y="0"/>
            <a:ext cx="10300263" cy="6870700"/>
          </a:xfrm>
        </p:spPr>
      </p:pic>
      <p:sp>
        <p:nvSpPr>
          <p:cNvPr id="6" name="Parallelogram 2">
            <a:extLst>
              <a:ext uri="{FF2B5EF4-FFF2-40B4-BE49-F238E27FC236}">
                <a16:creationId xmlns:a16="http://schemas.microsoft.com/office/drawing/2014/main" id="{6EEC94A0-68C9-DEC9-E4FE-039EF72FFC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8100000">
            <a:off x="7962936" y="5614108"/>
            <a:ext cx="3313714" cy="849494"/>
          </a:xfrm>
          <a:custGeom>
            <a:avLst/>
            <a:gdLst>
              <a:gd name="connsiteX0" fmla="*/ 2464220 w 3313714"/>
              <a:gd name="connsiteY0" fmla="*/ 0 h 849494"/>
              <a:gd name="connsiteX1" fmla="*/ 3313714 w 3313714"/>
              <a:gd name="connsiteY1" fmla="*/ 849494 h 849494"/>
              <a:gd name="connsiteX2" fmla="*/ 849494 w 3313714"/>
              <a:gd name="connsiteY2" fmla="*/ 849494 h 849494"/>
              <a:gd name="connsiteX3" fmla="*/ 0 w 3313714"/>
              <a:gd name="connsiteY3" fmla="*/ 0 h 849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13714" h="849494">
                <a:moveTo>
                  <a:pt x="2464220" y="0"/>
                </a:moveTo>
                <a:lnTo>
                  <a:pt x="3313714" y="849494"/>
                </a:lnTo>
                <a:lnTo>
                  <a:pt x="849494" y="84949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110000"/>
              </a:lnSpc>
            </a:pPr>
            <a:endParaRPr lang="en-GB" sz="1400" dirty="0" err="1">
              <a:solidFill>
                <a:schemeClr val="tx1"/>
              </a:solidFill>
            </a:endParaRPr>
          </a:p>
        </p:txBody>
      </p:sp>
      <p:sp>
        <p:nvSpPr>
          <p:cNvPr id="8" name="Title">
            <a:extLst>
              <a:ext uri="{FF2B5EF4-FFF2-40B4-BE49-F238E27FC236}">
                <a16:creationId xmlns:a16="http://schemas.microsoft.com/office/drawing/2014/main" id="{F9BEA326-89A2-E528-D57C-1B0511AE1886}"/>
              </a:ext>
            </a:extLst>
          </p:cNvPr>
          <p:cNvSpPr txBox="1">
            <a:spLocks/>
          </p:cNvSpPr>
          <p:nvPr/>
        </p:nvSpPr>
        <p:spPr>
          <a:xfrm>
            <a:off x="432000" y="1350000"/>
            <a:ext cx="6095800" cy="1610016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 cap="all" spc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/>
              <a:t>Vnímání sebe sama</a:t>
            </a:r>
            <a:endParaRPr lang="cs-CZ" sz="2000" dirty="0"/>
          </a:p>
          <a:p>
            <a:endParaRPr lang="en-GB" sz="2400" dirty="0"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0E73A85E-BA21-1FB4-12C9-3C13C88B050D}"/>
              </a:ext>
            </a:extLst>
          </p:cNvPr>
          <p:cNvSpPr txBox="1">
            <a:spLocks/>
          </p:cNvSpPr>
          <p:nvPr/>
        </p:nvSpPr>
        <p:spPr>
          <a:xfrm>
            <a:off x="430556" y="2065339"/>
            <a:ext cx="3851275" cy="186658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Wingdings 2" panose="05020102010507070707" pitchFamily="18" charset="2"/>
              <a:buNone/>
              <a:defRPr sz="20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None/>
              <a:defRPr lang="en-GB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73038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2860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3463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40602020203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Děti ve věku 11-14 let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26723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E3F13-B687-A2BD-EF4C-679436B3E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ulka 4">
            <a:extLst>
              <a:ext uri="{FF2B5EF4-FFF2-40B4-BE49-F238E27FC236}">
                <a16:creationId xmlns:a16="http://schemas.microsoft.com/office/drawing/2014/main" id="{07E20445-7E2C-F2A8-D412-D7E9D0E5B7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2541889"/>
              </p:ext>
            </p:extLst>
          </p:nvPr>
        </p:nvGraphicFramePr>
        <p:xfrm>
          <a:off x="611286" y="4627712"/>
          <a:ext cx="1003300" cy="813864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501650">
                  <a:extLst>
                    <a:ext uri="{9D8B030D-6E8A-4147-A177-3AD203B41FA5}">
                      <a16:colId xmlns:a16="http://schemas.microsoft.com/office/drawing/2014/main" val="4006430379"/>
                    </a:ext>
                  </a:extLst>
                </a:gridCol>
                <a:gridCol w="501650">
                  <a:extLst>
                    <a:ext uri="{9D8B030D-6E8A-4147-A177-3AD203B41FA5}">
                      <a16:colId xmlns:a16="http://schemas.microsoft.com/office/drawing/2014/main" val="1437633482"/>
                    </a:ext>
                  </a:extLst>
                </a:gridCol>
              </a:tblGrid>
              <a:tr h="203466"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B57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pl-PL" sz="1200" b="0" i="0" u="none" strike="noStrike" dirty="0">
                        <a:solidFill>
                          <a:srgbClr val="2DB574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endParaRPr lang="pl-PL" sz="1200" b="0" i="0" u="none" strike="noStrike" dirty="0">
                        <a:solidFill>
                          <a:schemeClr val="bg2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7147333"/>
                  </a:ext>
                </a:extLst>
              </a:tr>
              <a:tr h="203466"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cs-CZ" sz="1200" b="0" i="0" u="none" strike="noStrike" dirty="0">
                        <a:solidFill>
                          <a:schemeClr val="accent3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endParaRPr lang="cs-CZ" sz="1200" b="0" i="0" u="none" strike="noStrike" dirty="0">
                        <a:solidFill>
                          <a:schemeClr val="bg2">
                            <a:lumMod val="90000"/>
                            <a:lumOff val="10000"/>
                          </a:schemeClr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3262872"/>
                  </a:ext>
                </a:extLst>
              </a:tr>
              <a:tr h="203466">
                <a:tc rowSpan="2"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pl-PL" sz="1200" b="0" i="0" u="none" strike="noStrike" dirty="0">
                        <a:solidFill>
                          <a:schemeClr val="accent2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endParaRPr lang="pl-PL" sz="1200" b="0" i="0" u="none" strike="noStrike" dirty="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9534541"/>
                  </a:ext>
                </a:extLst>
              </a:tr>
              <a:tr h="203466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endParaRPr lang="pl-PL" sz="1200" b="0" i="0" u="none" strike="noStrike" dirty="0">
                        <a:solidFill>
                          <a:schemeClr val="bg2">
                            <a:lumMod val="50000"/>
                            <a:lumOff val="50000"/>
                          </a:schemeClr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8006243"/>
                  </a:ext>
                </a:extLst>
              </a:tr>
            </a:tbl>
          </a:graphicData>
        </a:graphic>
      </p:graphicFrame>
      <p:graphicFrame>
        <p:nvGraphicFramePr>
          <p:cNvPr id="30" name="Tabulka 29">
            <a:extLst>
              <a:ext uri="{FF2B5EF4-FFF2-40B4-BE49-F238E27FC236}">
                <a16:creationId xmlns:a16="http://schemas.microsoft.com/office/drawing/2014/main" id="{34D1CC86-F966-B2E9-7F2E-99CA732E6B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8495931"/>
              </p:ext>
            </p:extLst>
          </p:nvPr>
        </p:nvGraphicFramePr>
        <p:xfrm>
          <a:off x="6472556" y="4603120"/>
          <a:ext cx="1003300" cy="1188258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501650">
                  <a:extLst>
                    <a:ext uri="{9D8B030D-6E8A-4147-A177-3AD203B41FA5}">
                      <a16:colId xmlns:a16="http://schemas.microsoft.com/office/drawing/2014/main" val="4006430379"/>
                    </a:ext>
                  </a:extLst>
                </a:gridCol>
                <a:gridCol w="501650">
                  <a:extLst>
                    <a:ext uri="{9D8B030D-6E8A-4147-A177-3AD203B41FA5}">
                      <a16:colId xmlns:a16="http://schemas.microsoft.com/office/drawing/2014/main" val="1261782876"/>
                    </a:ext>
                  </a:extLst>
                </a:gridCol>
              </a:tblGrid>
              <a:tr h="198043">
                <a:tc rowSpan="2"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pl-PL" sz="1200" b="0" i="0" u="none" strike="noStrike" dirty="0">
                        <a:solidFill>
                          <a:schemeClr val="accent3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endParaRPr lang="pl-PL" sz="1200" b="0" i="0" u="none" strike="noStrike" dirty="0">
                        <a:solidFill>
                          <a:schemeClr val="bg2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7147333"/>
                  </a:ext>
                </a:extLst>
              </a:tr>
              <a:tr h="198043">
                <a:tc vMerge="1"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endParaRPr lang="pl-PL" sz="1200" b="0" i="0" u="none" strike="noStrike" dirty="0">
                        <a:solidFill>
                          <a:schemeClr val="bg2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endParaRPr lang="pl-PL" sz="1200" b="0" i="0" u="none" strike="noStrike" dirty="0">
                        <a:solidFill>
                          <a:schemeClr val="bg2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057726"/>
                  </a:ext>
                </a:extLst>
              </a:tr>
              <a:tr h="198043"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cs-CZ" sz="1200" b="0" i="0" u="none" strike="noStrike" dirty="0">
                        <a:solidFill>
                          <a:schemeClr val="tx2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endParaRPr lang="cs-CZ" sz="1200" b="0" i="0" u="none" strike="noStrike" dirty="0">
                        <a:solidFill>
                          <a:schemeClr val="bg2">
                            <a:lumMod val="90000"/>
                            <a:lumOff val="10000"/>
                          </a:schemeClr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3262872"/>
                  </a:ext>
                </a:extLst>
              </a:tr>
              <a:tr h="198043">
                <a:tc rowSpan="2"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pl-PL" sz="1200" b="0" i="0" u="none" strike="noStrike" dirty="0">
                        <a:solidFill>
                          <a:schemeClr val="accent6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endParaRPr lang="pl-PL" sz="1200" b="0" i="0" u="none" strike="noStrike" dirty="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9534541"/>
                  </a:ext>
                </a:extLst>
              </a:tr>
              <a:tr h="198043">
                <a:tc vMerge="1"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endParaRPr lang="pl-PL" sz="1200" b="0" i="0" u="none" strike="noStrike" dirty="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endParaRPr lang="pl-PL" sz="1200" b="0" i="0" u="none" strike="noStrike" dirty="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1751969"/>
                  </a:ext>
                </a:extLst>
              </a:tr>
              <a:tr h="198043"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kumimoji="0" lang="cs-CZ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■</a:t>
                      </a:r>
                      <a:endParaRPr lang="pl-PL" sz="12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endParaRPr lang="pl-PL" sz="1200" b="0" i="0" u="none" strike="noStrike" dirty="0">
                        <a:solidFill>
                          <a:schemeClr val="bg2">
                            <a:lumMod val="50000"/>
                            <a:lumOff val="50000"/>
                          </a:schemeClr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8006243"/>
                  </a:ext>
                </a:extLst>
              </a:tr>
            </a:tbl>
          </a:graphicData>
        </a:graphic>
      </p:graphicFrame>
      <p:sp>
        <p:nvSpPr>
          <p:cNvPr id="7" name="Title">
            <a:extLst>
              <a:ext uri="{FF2B5EF4-FFF2-40B4-BE49-F238E27FC236}">
                <a16:creationId xmlns:a16="http://schemas.microsoft.com/office/drawing/2014/main" id="{DA477E3A-4AAE-87DB-BB8C-8866820DF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999" y="701874"/>
            <a:ext cx="6627076" cy="715669"/>
          </a:xfrm>
        </p:spPr>
        <p:txBody>
          <a:bodyPr/>
          <a:lstStyle/>
          <a:p>
            <a:r>
              <a:rPr lang="cs-CZ" dirty="0"/>
              <a:t>Vnímání postavy a výzvy spojené s jídlem</a:t>
            </a:r>
            <a:endParaRPr lang="en-GB" dirty="0"/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2B63AF24-67BD-8B9C-1180-476D37C6CC80}"/>
              </a:ext>
            </a:extLst>
          </p:cNvPr>
          <p:cNvSpPr/>
          <p:nvPr/>
        </p:nvSpPr>
        <p:spPr>
          <a:xfrm>
            <a:off x="449999" y="5838290"/>
            <a:ext cx="11295029" cy="3214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bIns="0" rtlCol="0" anchor="b"/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</a:pPr>
            <a:r>
              <a:rPr lang="cs-CZ" sz="1050" dirty="0">
                <a:solidFill>
                  <a:schemeClr val="tx1"/>
                </a:solidFill>
              </a:rPr>
              <a:t>10. Jak vnímáš svou postavu? </a:t>
            </a:r>
            <a:r>
              <a:rPr lang="cs-CZ" sz="1050" i="1" dirty="0">
                <a:solidFill>
                  <a:schemeClr val="tx1"/>
                </a:solidFill>
              </a:rPr>
              <a:t>N=126  (dle pohlaví: dívky/chlapci N=59/67)</a:t>
            </a:r>
            <a:br>
              <a:rPr lang="cs-CZ" sz="1050" dirty="0">
                <a:solidFill>
                  <a:schemeClr val="tx1"/>
                </a:solidFill>
              </a:rPr>
            </a:br>
            <a:r>
              <a:rPr lang="cs-CZ" sz="1050" dirty="0">
                <a:solidFill>
                  <a:schemeClr val="tx1"/>
                </a:solidFill>
              </a:rPr>
              <a:t>11. Znáš problémy, které se pojí se stravovacími návyky? (např. poruchy příjmu potravy jako je bulimie nebo anorexie, diety, atp.) </a:t>
            </a:r>
            <a:r>
              <a:rPr lang="cs-CZ" sz="1050" i="1" dirty="0">
                <a:solidFill>
                  <a:schemeClr val="tx1"/>
                </a:solidFill>
              </a:rPr>
              <a:t>N=126  (dle pohlaví: dívky/chlapci N=59/67)</a:t>
            </a:r>
          </a:p>
        </p:txBody>
      </p:sp>
      <p:graphicFrame>
        <p:nvGraphicFramePr>
          <p:cNvPr id="14" name="Content Placeholder 14">
            <a:extLst>
              <a:ext uri="{FF2B5EF4-FFF2-40B4-BE49-F238E27FC236}">
                <a16:creationId xmlns:a16="http://schemas.microsoft.com/office/drawing/2014/main" id="{C041458F-4330-58BF-51C9-5BDB635F38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895426"/>
              </p:ext>
            </p:extLst>
          </p:nvPr>
        </p:nvGraphicFramePr>
        <p:xfrm>
          <a:off x="0" y="1663800"/>
          <a:ext cx="4115207" cy="3110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Content Placeholder 14">
            <a:extLst>
              <a:ext uri="{FF2B5EF4-FFF2-40B4-BE49-F238E27FC236}">
                <a16:creationId xmlns:a16="http://schemas.microsoft.com/office/drawing/2014/main" id="{43E93FF8-D7E0-14D4-C007-8166FDE13E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3349454"/>
              </p:ext>
            </p:extLst>
          </p:nvPr>
        </p:nvGraphicFramePr>
        <p:xfrm>
          <a:off x="3492705" y="1767806"/>
          <a:ext cx="2494369" cy="18851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9" name="Content Placeholder 14">
            <a:extLst>
              <a:ext uri="{FF2B5EF4-FFF2-40B4-BE49-F238E27FC236}">
                <a16:creationId xmlns:a16="http://schemas.microsoft.com/office/drawing/2014/main" id="{886E8140-CB2A-0E7F-F131-95CBCC8DF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6353952"/>
              </p:ext>
            </p:extLst>
          </p:nvPr>
        </p:nvGraphicFramePr>
        <p:xfrm>
          <a:off x="3492705" y="3787655"/>
          <a:ext cx="2494370" cy="18851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Title">
            <a:extLst>
              <a:ext uri="{FF2B5EF4-FFF2-40B4-BE49-F238E27FC236}">
                <a16:creationId xmlns:a16="http://schemas.microsoft.com/office/drawing/2014/main" id="{C10C47A3-0ED0-E333-01A6-10CBDF227455}"/>
              </a:ext>
            </a:extLst>
          </p:cNvPr>
          <p:cNvSpPr txBox="1">
            <a:spLocks/>
          </p:cNvSpPr>
          <p:nvPr/>
        </p:nvSpPr>
        <p:spPr>
          <a:xfrm>
            <a:off x="3607604" y="3735173"/>
            <a:ext cx="1299385" cy="310276"/>
          </a:xfrm>
          <a:prstGeom prst="rect">
            <a:avLst/>
          </a:prstGeom>
        </p:spPr>
        <p:txBody>
          <a:bodyPr vert="horz" wrap="square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none" spc="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cs-CZ" sz="1600" dirty="0"/>
              <a:t>chlapci</a:t>
            </a:r>
            <a:endParaRPr lang="en-GB" sz="1000" dirty="0"/>
          </a:p>
        </p:txBody>
      </p:sp>
      <p:sp>
        <p:nvSpPr>
          <p:cNvPr id="25" name="Title">
            <a:extLst>
              <a:ext uri="{FF2B5EF4-FFF2-40B4-BE49-F238E27FC236}">
                <a16:creationId xmlns:a16="http://schemas.microsoft.com/office/drawing/2014/main" id="{80211477-3642-F807-2C4E-49D2D6CC51E9}"/>
              </a:ext>
            </a:extLst>
          </p:cNvPr>
          <p:cNvSpPr txBox="1">
            <a:spLocks/>
          </p:cNvSpPr>
          <p:nvPr/>
        </p:nvSpPr>
        <p:spPr>
          <a:xfrm>
            <a:off x="3618291" y="1709868"/>
            <a:ext cx="1299385" cy="310276"/>
          </a:xfrm>
          <a:prstGeom prst="rect">
            <a:avLst/>
          </a:prstGeom>
        </p:spPr>
        <p:txBody>
          <a:bodyPr vert="horz" wrap="square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none" spc="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cs-CZ" sz="1600" dirty="0"/>
              <a:t>dívky</a:t>
            </a:r>
            <a:endParaRPr lang="en-GB" sz="1000" dirty="0"/>
          </a:p>
        </p:txBody>
      </p:sp>
      <p:graphicFrame>
        <p:nvGraphicFramePr>
          <p:cNvPr id="27" name="Content Placeholder 14">
            <a:extLst>
              <a:ext uri="{FF2B5EF4-FFF2-40B4-BE49-F238E27FC236}">
                <a16:creationId xmlns:a16="http://schemas.microsoft.com/office/drawing/2014/main" id="{2F9BB8E4-BE69-99F5-40A4-747A32BC54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9243100"/>
              </p:ext>
            </p:extLst>
          </p:nvPr>
        </p:nvGraphicFramePr>
        <p:xfrm>
          <a:off x="5938837" y="1659929"/>
          <a:ext cx="4115207" cy="3110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8" name="Content Placeholder 14">
            <a:extLst>
              <a:ext uri="{FF2B5EF4-FFF2-40B4-BE49-F238E27FC236}">
                <a16:creationId xmlns:a16="http://schemas.microsoft.com/office/drawing/2014/main" id="{F52FE866-DDD4-2177-E22A-268679657C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6904995"/>
              </p:ext>
            </p:extLst>
          </p:nvPr>
        </p:nvGraphicFramePr>
        <p:xfrm>
          <a:off x="9431542" y="1763935"/>
          <a:ext cx="2494369" cy="18851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9" name="Content Placeholder 14">
            <a:extLst>
              <a:ext uri="{FF2B5EF4-FFF2-40B4-BE49-F238E27FC236}">
                <a16:creationId xmlns:a16="http://schemas.microsoft.com/office/drawing/2014/main" id="{4C79054A-4165-C059-2EA6-D1F282DD68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0770527"/>
              </p:ext>
            </p:extLst>
          </p:nvPr>
        </p:nvGraphicFramePr>
        <p:xfrm>
          <a:off x="9431542" y="3783784"/>
          <a:ext cx="2494370" cy="18851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31" name="Title">
            <a:extLst>
              <a:ext uri="{FF2B5EF4-FFF2-40B4-BE49-F238E27FC236}">
                <a16:creationId xmlns:a16="http://schemas.microsoft.com/office/drawing/2014/main" id="{CFBA7DE0-371F-0D80-F493-6B5A45D87C24}"/>
              </a:ext>
            </a:extLst>
          </p:cNvPr>
          <p:cNvSpPr txBox="1">
            <a:spLocks/>
          </p:cNvSpPr>
          <p:nvPr/>
        </p:nvSpPr>
        <p:spPr>
          <a:xfrm>
            <a:off x="9546441" y="3731302"/>
            <a:ext cx="1299385" cy="310276"/>
          </a:xfrm>
          <a:prstGeom prst="rect">
            <a:avLst/>
          </a:prstGeom>
        </p:spPr>
        <p:txBody>
          <a:bodyPr vert="horz" wrap="square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none" spc="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cs-CZ" sz="1600" dirty="0"/>
              <a:t>chlapci</a:t>
            </a:r>
            <a:endParaRPr lang="en-GB" sz="1000" dirty="0"/>
          </a:p>
        </p:txBody>
      </p:sp>
      <p:sp>
        <p:nvSpPr>
          <p:cNvPr id="32" name="Title">
            <a:extLst>
              <a:ext uri="{FF2B5EF4-FFF2-40B4-BE49-F238E27FC236}">
                <a16:creationId xmlns:a16="http://schemas.microsoft.com/office/drawing/2014/main" id="{E36CF128-747D-7385-8C60-73D7C408C4E4}"/>
              </a:ext>
            </a:extLst>
          </p:cNvPr>
          <p:cNvSpPr txBox="1">
            <a:spLocks/>
          </p:cNvSpPr>
          <p:nvPr/>
        </p:nvSpPr>
        <p:spPr>
          <a:xfrm>
            <a:off x="9557128" y="1705997"/>
            <a:ext cx="1299385" cy="310276"/>
          </a:xfrm>
          <a:prstGeom prst="rect">
            <a:avLst/>
          </a:prstGeom>
        </p:spPr>
        <p:txBody>
          <a:bodyPr vert="horz" wrap="square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none" spc="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cs-CZ" sz="1600" dirty="0"/>
              <a:t>dívky</a:t>
            </a:r>
            <a:endParaRPr lang="en-GB" sz="1000" dirty="0"/>
          </a:p>
        </p:txBody>
      </p:sp>
      <p:sp>
        <p:nvSpPr>
          <p:cNvPr id="33" name="Title">
            <a:extLst>
              <a:ext uri="{FF2B5EF4-FFF2-40B4-BE49-F238E27FC236}">
                <a16:creationId xmlns:a16="http://schemas.microsoft.com/office/drawing/2014/main" id="{772D54B9-024B-0F32-6A96-B3014D468A72}"/>
              </a:ext>
            </a:extLst>
          </p:cNvPr>
          <p:cNvSpPr txBox="1">
            <a:spLocks/>
          </p:cNvSpPr>
          <p:nvPr/>
        </p:nvSpPr>
        <p:spPr>
          <a:xfrm>
            <a:off x="561961" y="1457279"/>
            <a:ext cx="3188003" cy="475732"/>
          </a:xfrm>
          <a:prstGeom prst="rect">
            <a:avLst/>
          </a:prstGeom>
        </p:spPr>
        <p:txBody>
          <a:bodyPr vert="horz" wrap="square" lIns="0" tIns="0" rIns="0" bIns="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none" spc="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cs-CZ" sz="1800" dirty="0"/>
              <a:t>Jak děti vnímají vlastní postavu?</a:t>
            </a:r>
            <a:endParaRPr lang="en-GB" sz="1050" dirty="0"/>
          </a:p>
        </p:txBody>
      </p:sp>
      <p:sp>
        <p:nvSpPr>
          <p:cNvPr id="34" name="Title">
            <a:extLst>
              <a:ext uri="{FF2B5EF4-FFF2-40B4-BE49-F238E27FC236}">
                <a16:creationId xmlns:a16="http://schemas.microsoft.com/office/drawing/2014/main" id="{D61ACC6B-F9EE-CA4D-12C8-DF3165826D9C}"/>
              </a:ext>
            </a:extLst>
          </p:cNvPr>
          <p:cNvSpPr txBox="1">
            <a:spLocks/>
          </p:cNvSpPr>
          <p:nvPr/>
        </p:nvSpPr>
        <p:spPr>
          <a:xfrm>
            <a:off x="6506755" y="1458596"/>
            <a:ext cx="2811802" cy="475712"/>
          </a:xfrm>
          <a:prstGeom prst="rect">
            <a:avLst/>
          </a:prstGeom>
        </p:spPr>
        <p:txBody>
          <a:bodyPr vert="horz" wrap="square" lIns="0" tIns="0" rIns="0" bIns="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none" spc="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cs-CZ" sz="1800" dirty="0"/>
              <a:t>Povědomí o problémech spojených se stravou…</a:t>
            </a:r>
            <a:endParaRPr lang="en-GB" sz="1050" dirty="0"/>
          </a:p>
        </p:txBody>
      </p:sp>
      <p:cxnSp>
        <p:nvCxnSpPr>
          <p:cNvPr id="35" name="Přímá spojnice 34">
            <a:extLst>
              <a:ext uri="{FF2B5EF4-FFF2-40B4-BE49-F238E27FC236}">
                <a16:creationId xmlns:a16="http://schemas.microsoft.com/office/drawing/2014/main" id="{B72DF122-2B56-7B7F-E0D5-52AA9B1718BC}"/>
              </a:ext>
            </a:extLst>
          </p:cNvPr>
          <p:cNvCxnSpPr>
            <a:cxnSpLocks/>
          </p:cNvCxnSpPr>
          <p:nvPr/>
        </p:nvCxnSpPr>
        <p:spPr>
          <a:xfrm>
            <a:off x="6096000" y="1808163"/>
            <a:ext cx="4059" cy="3871894"/>
          </a:xfrm>
          <a:prstGeom prst="line">
            <a:avLst/>
          </a:prstGeom>
          <a:ln w="12700">
            <a:solidFill>
              <a:srgbClr val="58585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Background Box">
            <a:extLst>
              <a:ext uri="{FF2B5EF4-FFF2-40B4-BE49-F238E27FC236}">
                <a16:creationId xmlns:a16="http://schemas.microsoft.com/office/drawing/2014/main" id="{F046D0E5-1A2A-0FE3-B7BD-AD0581F247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7236823" y="-9"/>
            <a:ext cx="4512266" cy="1189045"/>
          </a:xfrm>
          <a:prstGeom prst="snip1Rect">
            <a:avLst>
              <a:gd name="adj" fmla="val 20406"/>
            </a:avLst>
          </a:prstGeom>
          <a:solidFill>
            <a:srgbClr val="E7EBF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4" name="TextovéPole 43">
            <a:extLst>
              <a:ext uri="{FF2B5EF4-FFF2-40B4-BE49-F238E27FC236}">
                <a16:creationId xmlns:a16="http://schemas.microsoft.com/office/drawing/2014/main" id="{1D3E15F1-8B23-76FA-45E3-1B51F5E11299}"/>
              </a:ext>
            </a:extLst>
          </p:cNvPr>
          <p:cNvSpPr txBox="1"/>
          <p:nvPr/>
        </p:nvSpPr>
        <p:spPr>
          <a:xfrm>
            <a:off x="7403279" y="107950"/>
            <a:ext cx="4292542" cy="96873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285750" indent="-285750">
              <a:spcBef>
                <a:spcPts val="400"/>
              </a:spcBef>
              <a:spcAft>
                <a:spcPts val="400"/>
              </a:spcAft>
              <a:buSzPct val="100000"/>
              <a:buFontTx/>
              <a:buChar char="-"/>
            </a:pPr>
            <a:r>
              <a:rPr lang="cs-CZ" sz="1600" b="1" dirty="0"/>
              <a:t>50 % </a:t>
            </a:r>
            <a:r>
              <a:rPr lang="cs-CZ" sz="1400" dirty="0"/>
              <a:t>dětí</a:t>
            </a:r>
            <a:r>
              <a:rPr lang="cs-CZ" sz="1600" dirty="0"/>
              <a:t> </a:t>
            </a:r>
            <a:r>
              <a:rPr lang="cs-CZ" sz="1400" dirty="0"/>
              <a:t>je</a:t>
            </a:r>
            <a:r>
              <a:rPr lang="cs-CZ" sz="1600" dirty="0"/>
              <a:t> </a:t>
            </a:r>
            <a:r>
              <a:rPr lang="cs-CZ" sz="1400" b="1" dirty="0"/>
              <a:t>spokojeno</a:t>
            </a:r>
            <a:r>
              <a:rPr lang="cs-CZ" sz="1400" dirty="0"/>
              <a:t> se svou postavou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SzPct val="100000"/>
              <a:buFontTx/>
              <a:buChar char="-"/>
            </a:pPr>
            <a:r>
              <a:rPr lang="cs-CZ" sz="1600" b="1" dirty="0"/>
              <a:t>26 % </a:t>
            </a:r>
            <a:r>
              <a:rPr lang="cs-CZ" sz="1400" dirty="0"/>
              <a:t>chce </a:t>
            </a:r>
            <a:r>
              <a:rPr lang="cs-CZ" sz="1400" b="1" dirty="0"/>
              <a:t>zhubnout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SzPct val="100000"/>
              <a:buFontTx/>
              <a:buChar char="-"/>
            </a:pPr>
            <a:r>
              <a:rPr lang="cs-CZ" sz="1600" b="1" dirty="0"/>
              <a:t>95 % </a:t>
            </a:r>
            <a:r>
              <a:rPr lang="cs-CZ" sz="1400" b="1" dirty="0"/>
              <a:t>zná</a:t>
            </a:r>
            <a:r>
              <a:rPr lang="cs-CZ" sz="1400" dirty="0"/>
              <a:t> nebo </a:t>
            </a:r>
            <a:r>
              <a:rPr lang="cs-CZ" sz="1400" b="1" dirty="0"/>
              <a:t>slyšelo o</a:t>
            </a:r>
            <a:r>
              <a:rPr lang="cs-CZ" sz="1400" dirty="0"/>
              <a:t> </a:t>
            </a:r>
            <a:r>
              <a:rPr lang="cs-CZ" sz="1400" b="1" dirty="0"/>
              <a:t>poruchách </a:t>
            </a:r>
            <a:r>
              <a:rPr lang="cs-CZ" sz="1400" dirty="0"/>
              <a:t>příjmu potravy</a:t>
            </a:r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3FD22E0E-352C-209F-BF90-2BFF1B0D371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1438040"/>
              </p:ext>
            </p:extLst>
          </p:nvPr>
        </p:nvGraphicFramePr>
        <p:xfrm>
          <a:off x="819115" y="4628602"/>
          <a:ext cx="2673590" cy="812973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2673590">
                  <a:extLst>
                    <a:ext uri="{9D8B030D-6E8A-4147-A177-3AD203B41FA5}">
                      <a16:colId xmlns:a16="http://schemas.microsoft.com/office/drawing/2014/main" val="4006430379"/>
                    </a:ext>
                  </a:extLst>
                </a:gridCol>
              </a:tblGrid>
              <a:tr h="218844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Se svou postavou jsem spokojený/á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7147333"/>
                  </a:ext>
                </a:extLst>
              </a:tr>
              <a:tr h="218844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" panose="00000500000000000000" pitchFamily="2" charset="-18"/>
                        </a:rPr>
                        <a:t>Chtěl/a bych ubrat na váze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3262872"/>
                  </a:ext>
                </a:extLst>
              </a:tr>
              <a:tr h="218844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u="none" strike="noStrike" dirty="0">
                          <a:effectLst/>
                        </a:rPr>
                        <a:t>Chtěl/a bych přibrat nebo nabrat svalovou hmotu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9534541"/>
                  </a:ext>
                </a:extLst>
              </a:tr>
            </a:tbl>
          </a:graphicData>
        </a:graphic>
      </p:graphicFrame>
      <p:graphicFrame>
        <p:nvGraphicFramePr>
          <p:cNvPr id="26" name="Tabulka 25">
            <a:extLst>
              <a:ext uri="{FF2B5EF4-FFF2-40B4-BE49-F238E27FC236}">
                <a16:creationId xmlns:a16="http://schemas.microsoft.com/office/drawing/2014/main" id="{32AF96E8-71B9-968E-43EE-D6982CA379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6054092"/>
              </p:ext>
            </p:extLst>
          </p:nvPr>
        </p:nvGraphicFramePr>
        <p:xfrm>
          <a:off x="6680386" y="4633944"/>
          <a:ext cx="2876742" cy="1188258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2876742">
                  <a:extLst>
                    <a:ext uri="{9D8B030D-6E8A-4147-A177-3AD203B41FA5}">
                      <a16:colId xmlns:a16="http://schemas.microsoft.com/office/drawing/2014/main" val="4006430379"/>
                    </a:ext>
                  </a:extLst>
                </a:gridCol>
              </a:tblGrid>
              <a:tr h="218844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Znám a potýkal/a jsem se s nimi</a:t>
                      </a:r>
                      <a:r>
                        <a:rPr lang="cs-CZ" sz="1200" u="none" strike="noStrike" dirty="0">
                          <a:effectLst/>
                        </a:rPr>
                        <a:t> </a:t>
                      </a:r>
                      <a:r>
                        <a:rPr lang="pt-BR" sz="1200" u="none" strike="noStrike" dirty="0">
                          <a:effectLst/>
                        </a:rPr>
                        <a:t>v minulosti nebo se s nimi aktuálně potýkám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7147333"/>
                  </a:ext>
                </a:extLst>
              </a:tr>
              <a:tr h="218844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" panose="00000500000000000000" pitchFamily="2" charset="-18"/>
                        </a:rPr>
                        <a:t>Znám a netýkají se mě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3262872"/>
                  </a:ext>
                </a:extLst>
              </a:tr>
              <a:tr h="218844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u="none" strike="noStrike" dirty="0">
                          <a:effectLst/>
                        </a:rPr>
                        <a:t>Slyšel/a jsem o nich, ale nevím o nich nic dalšího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9534541"/>
                  </a:ext>
                </a:extLst>
              </a:tr>
              <a:tr h="218844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u="none" strike="noStrike" dirty="0">
                          <a:effectLst/>
                        </a:rPr>
                        <a:t>Ne, nikdy jsem o nich neslyšel/a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Barlow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80062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80669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77EC68-328F-2083-797D-F116DEB5F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991889DD-C13D-D99A-BA82-6662C1512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Závěry</a:t>
            </a:r>
            <a:endParaRPr lang="en-GB" dirty="0"/>
          </a:p>
        </p:txBody>
      </p:sp>
      <p:sp>
        <p:nvSpPr>
          <p:cNvPr id="10" name="Parallelogram">
            <a:extLst>
              <a:ext uri="{FF2B5EF4-FFF2-40B4-BE49-F238E27FC236}">
                <a16:creationId xmlns:a16="http://schemas.microsoft.com/office/drawing/2014/main" id="{89787B36-E5B5-EDA7-131A-D4BFFE5916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8100000">
            <a:off x="8522171" y="5570679"/>
            <a:ext cx="3313714" cy="849494"/>
          </a:xfrm>
          <a:custGeom>
            <a:avLst/>
            <a:gdLst>
              <a:gd name="connsiteX0" fmla="*/ 2464220 w 3313714"/>
              <a:gd name="connsiteY0" fmla="*/ 0 h 849494"/>
              <a:gd name="connsiteX1" fmla="*/ 3313714 w 3313714"/>
              <a:gd name="connsiteY1" fmla="*/ 849494 h 849494"/>
              <a:gd name="connsiteX2" fmla="*/ 849494 w 3313714"/>
              <a:gd name="connsiteY2" fmla="*/ 849494 h 849494"/>
              <a:gd name="connsiteX3" fmla="*/ 0 w 3313714"/>
              <a:gd name="connsiteY3" fmla="*/ 0 h 849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13714" h="849494">
                <a:moveTo>
                  <a:pt x="2464220" y="0"/>
                </a:moveTo>
                <a:lnTo>
                  <a:pt x="3313714" y="849494"/>
                </a:lnTo>
                <a:lnTo>
                  <a:pt x="849494" y="84949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2" name="Chapter Number">
            <a:extLst>
              <a:ext uri="{FF2B5EF4-FFF2-40B4-BE49-F238E27FC236}">
                <a16:creationId xmlns:a16="http://schemas.microsoft.com/office/drawing/2014/main" id="{2B5E6E27-D5FD-98AF-2252-0DCA39C603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9148762" y="1032463"/>
            <a:ext cx="2600325" cy="18208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 2" panose="05020102010507070707" pitchFamily="18" charset="2"/>
              <a:buNone/>
              <a:defRPr sz="117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71450" indent="-17145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Char char="•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73038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2860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3463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40602020203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3" name="Chapter Number">
            <a:extLst>
              <a:ext uri="{FF2B5EF4-FFF2-40B4-BE49-F238E27FC236}">
                <a16:creationId xmlns:a16="http://schemas.microsoft.com/office/drawing/2014/main" id="{A0E44978-A66D-4150-0521-C4FB0D8D07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9301162" y="1184863"/>
            <a:ext cx="2600325" cy="18208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 2" panose="05020102010507070707" pitchFamily="18" charset="2"/>
              <a:buNone/>
              <a:defRPr sz="117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71450" indent="-17145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Char char="•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73038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2860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3463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40602020203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04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85141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1676917B-C050-02A6-31E2-7FB79BB0C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Klíčová zjištění</a:t>
            </a:r>
          </a:p>
        </p:txBody>
      </p:sp>
      <p:cxnSp>
        <p:nvCxnSpPr>
          <p:cNvPr id="12" name="Straight Connector 20">
            <a:extLst>
              <a:ext uri="{FF2B5EF4-FFF2-40B4-BE49-F238E27FC236}">
                <a16:creationId xmlns:a16="http://schemas.microsoft.com/office/drawing/2014/main" id="{5D447A8B-103D-D460-FD4D-5B179BE497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3024188" y="1808163"/>
            <a:ext cx="0" cy="386080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20">
            <a:extLst>
              <a:ext uri="{FF2B5EF4-FFF2-40B4-BE49-F238E27FC236}">
                <a16:creationId xmlns:a16="http://schemas.microsoft.com/office/drawing/2014/main" id="{2524DA10-EA27-FF57-EC47-BC65B9168A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5938838" y="1808163"/>
            <a:ext cx="0" cy="386080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20">
            <a:extLst>
              <a:ext uri="{FF2B5EF4-FFF2-40B4-BE49-F238E27FC236}">
                <a16:creationId xmlns:a16="http://schemas.microsoft.com/office/drawing/2014/main" id="{CDEC7CDE-6E4E-8CB4-9BE2-97A1DF235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 flipV="1">
            <a:off x="8838959" y="1808163"/>
            <a:ext cx="241" cy="3852862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laceholder 2">
            <a:extLst>
              <a:ext uri="{FF2B5EF4-FFF2-40B4-BE49-F238E27FC236}">
                <a16:creationId xmlns:a16="http://schemas.microsoft.com/office/drawing/2014/main" id="{8D0BCABD-83F3-0758-5169-B9362BE38B21}"/>
              </a:ext>
            </a:extLst>
          </p:cNvPr>
          <p:cNvSpPr/>
          <p:nvPr/>
        </p:nvSpPr>
        <p:spPr>
          <a:xfrm>
            <a:off x="442914" y="2354733"/>
            <a:ext cx="2279560" cy="14025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360000" rtlCol="0" anchor="b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Dětská obezita v očích</a:t>
            </a:r>
            <a:b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</a:b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trenérů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13" name="Placeholder 2">
            <a:extLst>
              <a:ext uri="{FF2B5EF4-FFF2-40B4-BE49-F238E27FC236}">
                <a16:creationId xmlns:a16="http://schemas.microsoft.com/office/drawing/2014/main" id="{04568ED9-FD15-5B54-537A-4FEE19C80F17}"/>
              </a:ext>
            </a:extLst>
          </p:cNvPr>
          <p:cNvSpPr/>
          <p:nvPr/>
        </p:nvSpPr>
        <p:spPr>
          <a:xfrm>
            <a:off x="3357563" y="2354733"/>
            <a:ext cx="2279560" cy="1402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360000" rtlCol="0" anchor="b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Faktory ovlivňující dětskou</a:t>
            </a:r>
            <a:b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</a:b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obezitu a jak s nimi bojovat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16" name="Placeholder 2">
            <a:extLst>
              <a:ext uri="{FF2B5EF4-FFF2-40B4-BE49-F238E27FC236}">
                <a16:creationId xmlns:a16="http://schemas.microsoft.com/office/drawing/2014/main" id="{993B5A44-A453-DA23-6027-071F79B8C4AE}"/>
              </a:ext>
            </a:extLst>
          </p:cNvPr>
          <p:cNvSpPr/>
          <p:nvPr/>
        </p:nvSpPr>
        <p:spPr>
          <a:xfrm>
            <a:off x="6253164" y="2354733"/>
            <a:ext cx="2279560" cy="14025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360000" rtlCol="0" anchor="b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Role trenérů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18" name="Placeholder 2">
            <a:extLst>
              <a:ext uri="{FF2B5EF4-FFF2-40B4-BE49-F238E27FC236}">
                <a16:creationId xmlns:a16="http://schemas.microsoft.com/office/drawing/2014/main" id="{8A601204-D4DD-531B-000B-742CF8A16499}"/>
              </a:ext>
            </a:extLst>
          </p:cNvPr>
          <p:cNvSpPr/>
          <p:nvPr/>
        </p:nvSpPr>
        <p:spPr>
          <a:xfrm>
            <a:off x="9174578" y="2354733"/>
            <a:ext cx="2279560" cy="14025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360000" rtlCol="0" anchor="b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Návyky dětí a jejich vnímání</a:t>
            </a:r>
            <a:b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</a:b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sebe sama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10" name="Zástupný obsah 9">
            <a:extLst>
              <a:ext uri="{FF2B5EF4-FFF2-40B4-BE49-F238E27FC236}">
                <a16:creationId xmlns:a16="http://schemas.microsoft.com/office/drawing/2014/main" id="{8C3149E5-DE4C-7158-2284-70F88E613E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001" y="2719951"/>
            <a:ext cx="2236764" cy="2821006"/>
          </a:xfrm>
        </p:spPr>
        <p:txBody>
          <a:bodyPr/>
          <a:lstStyle/>
          <a:p>
            <a:pPr marL="0" lvl="1" indent="0">
              <a:buNone/>
            </a:pPr>
            <a:r>
              <a:rPr lang="cs-CZ" sz="1400" dirty="0"/>
              <a:t>Dětská obezita je dle trenérů zásadní problém.</a:t>
            </a:r>
          </a:p>
          <a:p>
            <a:pPr marL="0" lvl="1" indent="0">
              <a:buNone/>
            </a:pPr>
            <a:r>
              <a:rPr lang="cs-CZ" sz="1400" dirty="0"/>
              <a:t>Její incidence se podle nich během pandemie Covid-19 zvýšila.</a:t>
            </a:r>
          </a:p>
          <a:p>
            <a:pPr marL="0" lvl="1" indent="0">
              <a:buNone/>
            </a:pPr>
            <a:r>
              <a:rPr lang="cs-CZ" sz="1400" dirty="0"/>
              <a:t>Výzkum naznačuje, že ačkoli děti ví, co je pro ně správné, na základě těchto vědomostí nejednají.</a:t>
            </a:r>
          </a:p>
        </p:txBody>
      </p:sp>
      <p:sp>
        <p:nvSpPr>
          <p:cNvPr id="17" name="Zástupný obsah 16">
            <a:extLst>
              <a:ext uri="{FF2B5EF4-FFF2-40B4-BE49-F238E27FC236}">
                <a16:creationId xmlns:a16="http://schemas.microsoft.com/office/drawing/2014/main" id="{0C795245-84A2-AFF9-2E20-A0AE20194C11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3353283" y="2719951"/>
            <a:ext cx="2382493" cy="2821006"/>
          </a:xfrm>
        </p:spPr>
        <p:txBody>
          <a:bodyPr/>
          <a:lstStyle/>
          <a:p>
            <a:pPr lvl="1">
              <a:buFontTx/>
              <a:buChar char="-"/>
            </a:pPr>
            <a:r>
              <a:rPr lang="cs-CZ" sz="1400" dirty="0"/>
              <a:t>Nedostatek pohybu dětí</a:t>
            </a:r>
          </a:p>
          <a:p>
            <a:pPr lvl="1">
              <a:buFontTx/>
              <a:buChar char="-"/>
            </a:pPr>
            <a:r>
              <a:rPr lang="cs-CZ" sz="1400" dirty="0"/>
              <a:t>Špatní životní styl/jídelníček</a:t>
            </a:r>
          </a:p>
          <a:p>
            <a:pPr lvl="1">
              <a:buFontTx/>
              <a:buChar char="-"/>
            </a:pPr>
            <a:r>
              <a:rPr lang="cs-CZ" sz="1400" dirty="0"/>
              <a:t>Negativní vliv moderních technologií na děti</a:t>
            </a:r>
          </a:p>
          <a:p>
            <a:pPr lvl="1">
              <a:buFontTx/>
              <a:buChar char="-"/>
            </a:pPr>
            <a:r>
              <a:rPr lang="cs-CZ" sz="1400" dirty="0"/>
              <a:t>Špatný přístup rodičů</a:t>
            </a:r>
          </a:p>
          <a:p>
            <a:pPr marL="0" lvl="1" indent="0">
              <a:buNone/>
            </a:pPr>
            <a:r>
              <a:rPr lang="cs-CZ" sz="1400" dirty="0"/>
              <a:t>Trenéři doporučují zvýšit gramotnost o pohybu</a:t>
            </a:r>
            <a:br>
              <a:rPr lang="cs-CZ" sz="1400" dirty="0"/>
            </a:br>
            <a:r>
              <a:rPr lang="cs-CZ" sz="1400" dirty="0"/>
              <a:t>a zdravém životním stylu jak mezi rodiči tak dětmi, zároveň podpořit sport a pohyb dětí.</a:t>
            </a:r>
          </a:p>
          <a:p>
            <a:pPr lvl="1">
              <a:buFontTx/>
              <a:buChar char="-"/>
            </a:pPr>
            <a:endParaRPr lang="cs-CZ" sz="1400" dirty="0"/>
          </a:p>
        </p:txBody>
      </p:sp>
      <p:sp>
        <p:nvSpPr>
          <p:cNvPr id="20" name="Zástupný obsah 19">
            <a:extLst>
              <a:ext uri="{FF2B5EF4-FFF2-40B4-BE49-F238E27FC236}">
                <a16:creationId xmlns:a16="http://schemas.microsoft.com/office/drawing/2014/main" id="{BAF877D8-4B3B-5D1F-91FA-2016DD9901E4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76263" y="2719951"/>
            <a:ext cx="2256220" cy="2821006"/>
          </a:xfrm>
        </p:spPr>
        <p:txBody>
          <a:bodyPr/>
          <a:lstStyle/>
          <a:p>
            <a:pPr marL="0" lvl="1" indent="0">
              <a:buNone/>
            </a:pPr>
            <a:r>
              <a:rPr lang="cs-CZ" sz="1400" dirty="0"/>
              <a:t>Trenéři jsou ochotní podílet se na prevenci.</a:t>
            </a:r>
          </a:p>
          <a:p>
            <a:pPr marL="0" lvl="1" indent="0">
              <a:buNone/>
            </a:pPr>
            <a:r>
              <a:rPr lang="cs-CZ" sz="1400" dirty="0"/>
              <a:t>Zájem o problematiku je mezi nimi vysoký.</a:t>
            </a:r>
          </a:p>
          <a:p>
            <a:pPr marL="0" lvl="1" indent="0">
              <a:buNone/>
            </a:pPr>
            <a:r>
              <a:rPr lang="cs-CZ" sz="1400" dirty="0"/>
              <a:t>Blízký vztah k dětem</a:t>
            </a:r>
            <a:br>
              <a:rPr lang="cs-CZ" sz="1400" dirty="0"/>
            </a:br>
            <a:r>
              <a:rPr lang="cs-CZ" sz="1400" dirty="0"/>
              <a:t>a přirozená autorita trenérů je činí klíčovými agenty změny.</a:t>
            </a:r>
          </a:p>
        </p:txBody>
      </p:sp>
      <p:sp>
        <p:nvSpPr>
          <p:cNvPr id="22" name="Zástupný obsah 21">
            <a:extLst>
              <a:ext uri="{FF2B5EF4-FFF2-40B4-BE49-F238E27FC236}">
                <a16:creationId xmlns:a16="http://schemas.microsoft.com/office/drawing/2014/main" id="{13B15D1D-804B-65B9-F3D7-0347F7E7C816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9174576" y="2719951"/>
            <a:ext cx="2361641" cy="2821006"/>
          </a:xfrm>
        </p:spPr>
        <p:txBody>
          <a:bodyPr/>
          <a:lstStyle/>
          <a:p>
            <a:pPr marL="0" lvl="1" indent="0">
              <a:buNone/>
            </a:pPr>
            <a:r>
              <a:rPr lang="cs-CZ" sz="1400" dirty="0"/>
              <a:t>Děti umí rozeznat zdravé</a:t>
            </a:r>
            <a:br>
              <a:rPr lang="cs-CZ" sz="1400" dirty="0"/>
            </a:br>
            <a:r>
              <a:rPr lang="cs-CZ" sz="1400" dirty="0"/>
              <a:t>a nezdravé potraviny, uvědomují si i důležitost pohybu.</a:t>
            </a:r>
          </a:p>
          <a:p>
            <a:pPr marL="0" lvl="1" indent="0">
              <a:buNone/>
            </a:pPr>
            <a:r>
              <a:rPr lang="cs-CZ" sz="1400" dirty="0"/>
              <a:t>Převážná většina se věnuje pohybu alespoň jednou týdně.</a:t>
            </a:r>
          </a:p>
          <a:p>
            <a:pPr marL="0" lvl="1" indent="0">
              <a:buNone/>
            </a:pPr>
            <a:r>
              <a:rPr lang="cs-CZ" sz="1400" dirty="0"/>
              <a:t>Polovina dětí vnímá svou postavu pozitivně, pouze čtvrtina chce zhubnout.</a:t>
            </a:r>
          </a:p>
          <a:p>
            <a:pPr marL="0" lvl="1" indent="0">
              <a:buNone/>
            </a:pPr>
            <a:r>
              <a:rPr lang="cs-CZ" sz="1400" dirty="0"/>
              <a:t>Poruchy příjmu potravy zná jedno ze dvou dětí.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950294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5A37CE-A6D9-B7F5-18C8-120030A42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3A3BF776-70CE-DD3F-AEBF-3C0FE9068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identifikace</a:t>
            </a:r>
            <a:endParaRPr lang="en-GB" dirty="0"/>
          </a:p>
        </p:txBody>
      </p:sp>
      <p:sp>
        <p:nvSpPr>
          <p:cNvPr id="10" name="Parallelogram">
            <a:extLst>
              <a:ext uri="{FF2B5EF4-FFF2-40B4-BE49-F238E27FC236}">
                <a16:creationId xmlns:a16="http://schemas.microsoft.com/office/drawing/2014/main" id="{126224D0-3EC2-6654-2F40-2A59422F3B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8100000">
            <a:off x="8522171" y="5570679"/>
            <a:ext cx="3313714" cy="849494"/>
          </a:xfrm>
          <a:custGeom>
            <a:avLst/>
            <a:gdLst>
              <a:gd name="connsiteX0" fmla="*/ 2464220 w 3313714"/>
              <a:gd name="connsiteY0" fmla="*/ 0 h 849494"/>
              <a:gd name="connsiteX1" fmla="*/ 3313714 w 3313714"/>
              <a:gd name="connsiteY1" fmla="*/ 849494 h 849494"/>
              <a:gd name="connsiteX2" fmla="*/ 849494 w 3313714"/>
              <a:gd name="connsiteY2" fmla="*/ 849494 h 849494"/>
              <a:gd name="connsiteX3" fmla="*/ 0 w 3313714"/>
              <a:gd name="connsiteY3" fmla="*/ 0 h 849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13714" h="849494">
                <a:moveTo>
                  <a:pt x="2464220" y="0"/>
                </a:moveTo>
                <a:lnTo>
                  <a:pt x="3313714" y="849494"/>
                </a:lnTo>
                <a:lnTo>
                  <a:pt x="849494" y="84949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2" name="Chapter Number">
            <a:extLst>
              <a:ext uri="{FF2B5EF4-FFF2-40B4-BE49-F238E27FC236}">
                <a16:creationId xmlns:a16="http://schemas.microsoft.com/office/drawing/2014/main" id="{15D1A931-155C-B107-0148-1F150D3F63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9148762" y="1032463"/>
            <a:ext cx="2600325" cy="18208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 2" panose="05020102010507070707" pitchFamily="18" charset="2"/>
              <a:buNone/>
              <a:defRPr sz="117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71450" indent="-17145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Char char="•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73038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2860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3463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40602020203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3" name="Chapter Number">
            <a:extLst>
              <a:ext uri="{FF2B5EF4-FFF2-40B4-BE49-F238E27FC236}">
                <a16:creationId xmlns:a16="http://schemas.microsoft.com/office/drawing/2014/main" id="{0588BF70-0B76-C158-0023-B51F84B4D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9301162" y="1184863"/>
            <a:ext cx="2600325" cy="18208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 2" panose="05020102010507070707" pitchFamily="18" charset="2"/>
              <a:buNone/>
              <a:defRPr sz="117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71450" indent="-17145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Char char="•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73038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2860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3463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40602020203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05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21477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" name="Chart 11">
            <a:extLst>
              <a:ext uri="{FF2B5EF4-FFF2-40B4-BE49-F238E27FC236}">
                <a16:creationId xmlns:a16="http://schemas.microsoft.com/office/drawing/2014/main" id="{52A815FB-CD2C-C671-61F2-4D917059FB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73940397"/>
              </p:ext>
            </p:extLst>
          </p:nvPr>
        </p:nvGraphicFramePr>
        <p:xfrm>
          <a:off x="2294203" y="2273576"/>
          <a:ext cx="3349094" cy="29086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8" name="TextBox 18">
            <a:extLst>
              <a:ext uri="{FF2B5EF4-FFF2-40B4-BE49-F238E27FC236}">
                <a16:creationId xmlns:a16="http://schemas.microsoft.com/office/drawing/2014/main" id="{9A136206-377B-49B3-ADC1-9DECDB405A4C}"/>
              </a:ext>
            </a:extLst>
          </p:cNvPr>
          <p:cNvSpPr txBox="1"/>
          <p:nvPr/>
        </p:nvSpPr>
        <p:spPr>
          <a:xfrm>
            <a:off x="2584980" y="1836906"/>
            <a:ext cx="279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b="1" dirty="0"/>
              <a:t>Pohlaví dítěte</a:t>
            </a:r>
          </a:p>
        </p:txBody>
      </p:sp>
      <p:sp>
        <p:nvSpPr>
          <p:cNvPr id="3" name="Nadpis 1">
            <a:extLst>
              <a:ext uri="{FF2B5EF4-FFF2-40B4-BE49-F238E27FC236}">
                <a16:creationId xmlns:a16="http://schemas.microsoft.com/office/drawing/2014/main" id="{F765F362-0668-5AE1-4E0D-6945DF905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0" y="701874"/>
            <a:ext cx="8389200" cy="715669"/>
          </a:xfrm>
        </p:spPr>
        <p:txBody>
          <a:bodyPr/>
          <a:lstStyle/>
          <a:p>
            <a:r>
              <a:rPr lang="cs-CZ" dirty="0"/>
              <a:t>Struktura vzorku - </a:t>
            </a:r>
            <a:r>
              <a:rPr lang="cs-CZ" sz="2800" b="1" dirty="0"/>
              <a:t>Životní styl dnešních dětí</a:t>
            </a:r>
            <a:r>
              <a:rPr lang="cs-CZ" dirty="0"/>
              <a:t> </a:t>
            </a:r>
          </a:p>
        </p:txBody>
      </p:sp>
      <p:graphicFrame>
        <p:nvGraphicFramePr>
          <p:cNvPr id="2" name="Chart 11">
            <a:extLst>
              <a:ext uri="{FF2B5EF4-FFF2-40B4-BE49-F238E27FC236}">
                <a16:creationId xmlns:a16="http://schemas.microsoft.com/office/drawing/2014/main" id="{CFE3EAC4-5ABF-43F4-A82E-FE4F72E563B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8820937"/>
              </p:ext>
            </p:extLst>
          </p:nvPr>
        </p:nvGraphicFramePr>
        <p:xfrm>
          <a:off x="6520128" y="2266176"/>
          <a:ext cx="3349094" cy="2916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18">
            <a:extLst>
              <a:ext uri="{FF2B5EF4-FFF2-40B4-BE49-F238E27FC236}">
                <a16:creationId xmlns:a16="http://schemas.microsoft.com/office/drawing/2014/main" id="{2016311D-64F0-DED4-602E-37F39AAFCD5A}"/>
              </a:ext>
            </a:extLst>
          </p:cNvPr>
          <p:cNvSpPr txBox="1"/>
          <p:nvPr/>
        </p:nvSpPr>
        <p:spPr>
          <a:xfrm>
            <a:off x="6810905" y="1829507"/>
            <a:ext cx="279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b="1" dirty="0"/>
              <a:t>Věk dítěte</a:t>
            </a:r>
          </a:p>
        </p:txBody>
      </p:sp>
    </p:spTree>
    <p:extLst>
      <p:ext uri="{BB962C8B-B14F-4D97-AF65-F5344CB8AC3E}">
        <p14:creationId xmlns:p14="http://schemas.microsoft.com/office/powerpoint/2010/main" val="906652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61A408FF-5E69-6A93-4DE5-8F58DE5A0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KONTAKTY</a:t>
            </a:r>
            <a:endParaRPr lang="en-GB" dirty="0"/>
          </a:p>
        </p:txBody>
      </p:sp>
      <p:sp>
        <p:nvSpPr>
          <p:cNvPr id="2" name="Chapter Number">
            <a:extLst>
              <a:ext uri="{FF2B5EF4-FFF2-40B4-BE49-F238E27FC236}">
                <a16:creationId xmlns:a16="http://schemas.microsoft.com/office/drawing/2014/main" id="{ADBD7F2C-0154-BF1F-100E-F9BFC444E1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9148762" y="1032463"/>
            <a:ext cx="2600325" cy="18208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 2" panose="05020102010507070707" pitchFamily="18" charset="2"/>
              <a:buNone/>
              <a:defRPr sz="117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71450" indent="-17145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Char char="•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73038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2860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3463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40602020203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06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91984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Obsah obrázku Lidská tvář, osoba, portrét, úsměv&#10;&#10;Popis byl vytvořen automaticky">
            <a:extLst>
              <a:ext uri="{FF2B5EF4-FFF2-40B4-BE49-F238E27FC236}">
                <a16:creationId xmlns:a16="http://schemas.microsoft.com/office/drawing/2014/main" id="{47FB854F-55DA-29CD-86DA-D51FC69562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86"/>
          <a:stretch/>
        </p:blipFill>
        <p:spPr>
          <a:xfrm>
            <a:off x="3033524" y="1825064"/>
            <a:ext cx="938213" cy="912767"/>
          </a:xfrm>
          <a:prstGeom prst="rect">
            <a:avLst/>
          </a:prstGeom>
        </p:spPr>
      </p:pic>
      <p:sp>
        <p:nvSpPr>
          <p:cNvPr id="54" name="Background Box">
            <a:extLst>
              <a:ext uri="{FF2B5EF4-FFF2-40B4-BE49-F238E27FC236}">
                <a16:creationId xmlns:a16="http://schemas.microsoft.com/office/drawing/2014/main" id="{1176A0FD-7A73-C7DE-FA25-A2FB5A7C3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7975202" y="-1"/>
            <a:ext cx="3773886" cy="5948362"/>
          </a:xfrm>
          <a:prstGeom prst="snip1Rect">
            <a:avLst/>
          </a:prstGeom>
          <a:solidFill>
            <a:srgbClr val="E7EB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</a:pP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F541D3F2-DF5B-B701-B4CE-E0667FAC5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Kontakty</a:t>
            </a:r>
            <a:endParaRPr lang="en-US" dirty="0"/>
          </a:p>
        </p:txBody>
      </p:sp>
      <p:pic>
        <p:nvPicPr>
          <p:cNvPr id="3" name="Zástupný symbol obrázku 2" descr="Obsah obrázku Lidská tvář, Lidské vousy, osoba, vousy&#10;&#10;Popis byl vytvořen automaticky">
            <a:extLst>
              <a:ext uri="{FF2B5EF4-FFF2-40B4-BE49-F238E27FC236}">
                <a16:creationId xmlns:a16="http://schemas.microsoft.com/office/drawing/2014/main" id="{1B8A6999-36B1-6DB8-61E5-124427581381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0000" y="1825064"/>
            <a:ext cx="938212" cy="912767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EC8C959C-95BC-02A5-45FE-BC2C1DCA347D}"/>
              </a:ext>
            </a:extLst>
          </p:cNvPr>
          <p:cNvSpPr txBox="1"/>
          <p:nvPr/>
        </p:nvSpPr>
        <p:spPr>
          <a:xfrm>
            <a:off x="450680" y="2987406"/>
            <a:ext cx="2231788" cy="2217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cs-CZ" sz="1400" b="1" dirty="0"/>
              <a:t>Jan Polák</a:t>
            </a:r>
            <a:endParaRPr lang="en-US" sz="1400" b="1" dirty="0"/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469F8C44-92C4-ED6B-E242-3DAD423C25AC}"/>
              </a:ext>
            </a:extLst>
          </p:cNvPr>
          <p:cNvSpPr txBox="1"/>
          <p:nvPr/>
        </p:nvSpPr>
        <p:spPr>
          <a:xfrm>
            <a:off x="450680" y="3352652"/>
            <a:ext cx="2231788" cy="1900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cs-CZ" sz="1200" b="1" dirty="0"/>
              <a:t>Account Director</a:t>
            </a:r>
            <a:endParaRPr lang="en-US" sz="1200" b="1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1A596AEA-51B7-F47B-450A-6CBE0B742B5C}"/>
              </a:ext>
            </a:extLst>
          </p:cNvPr>
          <p:cNvSpPr txBox="1"/>
          <p:nvPr/>
        </p:nvSpPr>
        <p:spPr>
          <a:xfrm>
            <a:off x="450680" y="4051470"/>
            <a:ext cx="2231788" cy="5093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cs-CZ" sz="1200" dirty="0">
                <a:hlinkClick r:id="rId4"/>
              </a:rPr>
              <a:t>jan.polak</a:t>
            </a:r>
            <a:r>
              <a:rPr lang="cs-CZ" sz="1200" b="0" i="0" dirty="0">
                <a:solidFill>
                  <a:srgbClr val="474747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hlinkClick r:id="rId4"/>
              </a:rPr>
              <a:t>@ipsos.com</a:t>
            </a:r>
            <a:endParaRPr lang="cs-CZ" sz="1200" b="0" i="0" dirty="0">
              <a:solidFill>
                <a:srgbClr val="474747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cs-CZ" sz="1200" i="0" dirty="0">
                <a:solidFill>
                  <a:srgbClr val="1F1F1F"/>
                </a:solidFill>
                <a:effectLst/>
                <a:highlight>
                  <a:srgbClr val="FFFFFF"/>
                </a:highlight>
              </a:rPr>
              <a:t>+420 603 532 920</a:t>
            </a:r>
            <a:endParaRPr lang="cs-CZ" sz="1200" b="0" i="0" dirty="0">
              <a:solidFill>
                <a:srgbClr val="474747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</p:txBody>
      </p:sp>
      <p:pic>
        <p:nvPicPr>
          <p:cNvPr id="37" name="Grafický objekt 36">
            <a:extLst>
              <a:ext uri="{FF2B5EF4-FFF2-40B4-BE49-F238E27FC236}">
                <a16:creationId xmlns:a16="http://schemas.microsoft.com/office/drawing/2014/main" id="{9B04C8B8-8B4A-B98B-7B21-321CDFA930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66475" y="963634"/>
            <a:ext cx="975250" cy="293255"/>
          </a:xfrm>
          <a:prstGeom prst="rect">
            <a:avLst/>
          </a:prstGeom>
        </p:spPr>
      </p:pic>
      <p:pic>
        <p:nvPicPr>
          <p:cNvPr id="38" name="Obrázek 37">
            <a:extLst>
              <a:ext uri="{FF2B5EF4-FFF2-40B4-BE49-F238E27FC236}">
                <a16:creationId xmlns:a16="http://schemas.microsoft.com/office/drawing/2014/main" id="{7C2A8EA8-BB68-AC3C-413C-C82517C50A6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36651" y="835347"/>
            <a:ext cx="1345076" cy="727966"/>
          </a:xfrm>
          <a:prstGeom prst="rect">
            <a:avLst/>
          </a:prstGeom>
        </p:spPr>
      </p:pic>
      <p:pic>
        <p:nvPicPr>
          <p:cNvPr id="39" name="Obrázek 38">
            <a:extLst>
              <a:ext uri="{FF2B5EF4-FFF2-40B4-BE49-F238E27FC236}">
                <a16:creationId xmlns:a16="http://schemas.microsoft.com/office/drawing/2014/main" id="{59C342B7-5939-855C-40AE-72450F62E646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6475" y="1980895"/>
            <a:ext cx="2990324" cy="228074"/>
          </a:xfrm>
          <a:prstGeom prst="rect">
            <a:avLst/>
          </a:prstGeom>
        </p:spPr>
      </p:pic>
      <p:pic>
        <p:nvPicPr>
          <p:cNvPr id="40" name="Obrázek 39">
            <a:extLst>
              <a:ext uri="{FF2B5EF4-FFF2-40B4-BE49-F238E27FC236}">
                <a16:creationId xmlns:a16="http://schemas.microsoft.com/office/drawing/2014/main" id="{68FB8703-0515-4B3F-60A9-0ECF0BBD3A78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4785" y="2727280"/>
            <a:ext cx="1693354" cy="1011182"/>
          </a:xfrm>
          <a:prstGeom prst="rect">
            <a:avLst/>
          </a:prstGeom>
        </p:spPr>
      </p:pic>
      <p:pic>
        <p:nvPicPr>
          <p:cNvPr id="41" name="Obrázek 40">
            <a:extLst>
              <a:ext uri="{FF2B5EF4-FFF2-40B4-BE49-F238E27FC236}">
                <a16:creationId xmlns:a16="http://schemas.microsoft.com/office/drawing/2014/main" id="{D14FF59F-AB12-85FE-C78E-8FF092638917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0621" y="4203799"/>
            <a:ext cx="1508782" cy="466610"/>
          </a:xfrm>
          <a:prstGeom prst="rect">
            <a:avLst/>
          </a:prstGeom>
        </p:spPr>
      </p:pic>
      <p:pic>
        <p:nvPicPr>
          <p:cNvPr id="32" name="Obrázek 31">
            <a:extLst>
              <a:ext uri="{FF2B5EF4-FFF2-40B4-BE49-F238E27FC236}">
                <a16:creationId xmlns:a16="http://schemas.microsoft.com/office/drawing/2014/main" id="{D53B9ADA-7808-5D75-BB09-4F106400C9AD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06093" y="4177921"/>
            <a:ext cx="1345258" cy="469036"/>
          </a:xfrm>
          <a:prstGeom prst="rect">
            <a:avLst/>
          </a:prstGeom>
        </p:spPr>
      </p:pic>
      <p:pic>
        <p:nvPicPr>
          <p:cNvPr id="30" name="Obrázek 29">
            <a:extLst>
              <a:ext uri="{FF2B5EF4-FFF2-40B4-BE49-F238E27FC236}">
                <a16:creationId xmlns:a16="http://schemas.microsoft.com/office/drawing/2014/main" id="{9BF29995-C01B-7AF3-CFD4-7E35A75A4297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6475" y="2795250"/>
            <a:ext cx="1345257" cy="734310"/>
          </a:xfrm>
          <a:prstGeom prst="rect">
            <a:avLst/>
          </a:prstGeom>
        </p:spPr>
      </p:pic>
      <p:pic>
        <p:nvPicPr>
          <p:cNvPr id="22" name="Obrázek 21">
            <a:extLst>
              <a:ext uri="{FF2B5EF4-FFF2-40B4-BE49-F238E27FC236}">
                <a16:creationId xmlns:a16="http://schemas.microsoft.com/office/drawing/2014/main" id="{C4672B2B-CA4B-25D9-464C-AA2CE35F0E99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00600" y="4984605"/>
            <a:ext cx="1480630" cy="824922"/>
          </a:xfrm>
          <a:prstGeom prst="rect">
            <a:avLst/>
          </a:prstGeom>
        </p:spPr>
      </p:pic>
      <p:grpSp>
        <p:nvGrpSpPr>
          <p:cNvPr id="57" name="Skupina 56">
            <a:extLst>
              <a:ext uri="{FF2B5EF4-FFF2-40B4-BE49-F238E27FC236}">
                <a16:creationId xmlns:a16="http://schemas.microsoft.com/office/drawing/2014/main" id="{9A87B2BA-A521-9C4C-E507-AB79745205F0}"/>
              </a:ext>
            </a:extLst>
          </p:cNvPr>
          <p:cNvGrpSpPr/>
          <p:nvPr/>
        </p:nvGrpSpPr>
        <p:grpSpPr>
          <a:xfrm>
            <a:off x="442913" y="5467838"/>
            <a:ext cx="7609755" cy="614222"/>
            <a:chOff x="442913" y="5467838"/>
            <a:chExt cx="7609755" cy="614222"/>
          </a:xfrm>
        </p:grpSpPr>
        <p:sp>
          <p:nvSpPr>
            <p:cNvPr id="11" name="TextovéPole 10">
              <a:extLst>
                <a:ext uri="{FF2B5EF4-FFF2-40B4-BE49-F238E27FC236}">
                  <a16:creationId xmlns:a16="http://schemas.microsoft.com/office/drawing/2014/main" id="{10253062-2AF8-F90B-4E4A-FA60FDA515DD}"/>
                </a:ext>
              </a:extLst>
            </p:cNvPr>
            <p:cNvSpPr txBox="1"/>
            <p:nvPr/>
          </p:nvSpPr>
          <p:spPr>
            <a:xfrm>
              <a:off x="469331" y="5467838"/>
              <a:ext cx="3891346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Na P</a:t>
              </a:r>
              <a:r>
                <a:rPr kumimoji="0" lang="cs-CZ" sz="11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ří</a:t>
              </a: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kop</a:t>
              </a:r>
              <a:r>
                <a:rPr kumimoji="0" lang="cs-CZ" sz="11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ě</a:t>
              </a: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 22, Slovansk</a:t>
              </a:r>
              <a:r>
                <a:rPr kumimoji="0" lang="cs-CZ" sz="11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ý</a:t>
              </a: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 d</a:t>
              </a:r>
              <a:r>
                <a:rPr kumimoji="0" lang="cs-CZ" sz="11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ů</a:t>
              </a: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m, 110 00, Praha 1 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15" name="Skupina 14">
              <a:extLst>
                <a:ext uri="{FF2B5EF4-FFF2-40B4-BE49-F238E27FC236}">
                  <a16:creationId xmlns:a16="http://schemas.microsoft.com/office/drawing/2014/main" id="{B00B6CE2-0EF8-6A07-1893-93ACFE021B7D}"/>
                </a:ext>
              </a:extLst>
            </p:cNvPr>
            <p:cNvGrpSpPr/>
            <p:nvPr/>
          </p:nvGrpSpPr>
          <p:grpSpPr>
            <a:xfrm>
              <a:off x="442913" y="5766210"/>
              <a:ext cx="2317021" cy="315850"/>
              <a:chOff x="498183" y="5767709"/>
              <a:chExt cx="2317021" cy="315850"/>
            </a:xfrm>
          </p:grpSpPr>
          <p:sp>
            <p:nvSpPr>
              <p:cNvPr id="55" name="Text Box 1">
                <a:hlinkClick r:id="rId14" tooltip="website ipsos.cz"/>
                <a:extLst>
                  <a:ext uri="{FF2B5EF4-FFF2-40B4-BE49-F238E27FC236}">
                    <a16:creationId xmlns:a16="http://schemas.microsoft.com/office/drawing/2014/main" id="{ECAB1E5F-77FE-6C05-FB0E-5329F30A1B0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18061" y="5767709"/>
                <a:ext cx="2097143" cy="315850"/>
              </a:xfrm>
              <a:prstGeom prst="rect">
                <a:avLst/>
              </a:prstGeom>
            </p:spPr>
            <p:txBody>
              <a:bodyPr vert="horz" wrap="square" lIns="0" tIns="0" rIns="0" bIns="0" rtlCol="0" anchor="t">
                <a:noAutofit/>
              </a:bodyPr>
              <a:lstStyle>
                <a:lvl1pPr marL="0" indent="0" algn="l" defTabSz="914400" rtl="0" eaLnBrk="1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SzPct val="100000"/>
                  <a:buFont typeface="Wingdings 2" panose="05020102010507070707" pitchFamily="18" charset="2"/>
                  <a:buNone/>
                  <a:defRPr sz="1200" b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0" indent="0" algn="l" defTabSz="914400" rtl="0" eaLnBrk="1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SzPct val="100000"/>
                  <a:buFont typeface="Barlow" panose="020B0604020202020204" pitchFamily="34" charset="0"/>
                  <a:buNone/>
                  <a:defRPr lang="en-GB" sz="12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2pPr>
                <a:lvl3pPr marL="542925" indent="-173038" algn="l" defTabSz="914400" rtl="0" eaLnBrk="1" latinLnBrk="0" hangingPunct="1">
                  <a:lnSpc>
                    <a:spcPct val="115000"/>
                  </a:lnSpc>
                  <a:spcBef>
                    <a:spcPts val="400"/>
                  </a:spcBef>
                  <a:spcAft>
                    <a:spcPts val="400"/>
                  </a:spcAft>
                  <a:buFont typeface="Barlow" panose="020B0604020202020204" pitchFamily="34" charset="0"/>
                  <a:buChar char="‒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87425" indent="-228600" algn="l" defTabSz="914400" rtl="0" eaLnBrk="1" latinLnBrk="0" hangingPunct="1">
                  <a:lnSpc>
                    <a:spcPct val="115000"/>
                  </a:lnSpc>
                  <a:spcBef>
                    <a:spcPts val="400"/>
                  </a:spcBef>
                  <a:spcAft>
                    <a:spcPts val="400"/>
                  </a:spcAft>
                  <a:buFont typeface="Barlow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033463" indent="0" algn="l" defTabSz="914400" rtl="0" eaLnBrk="1" latinLnBrk="0" hangingPunct="1">
                  <a:lnSpc>
                    <a:spcPct val="115000"/>
                  </a:lnSpc>
                  <a:spcBef>
                    <a:spcPts val="400"/>
                  </a:spcBef>
                  <a:spcAft>
                    <a:spcPts val="400"/>
                  </a:spcAft>
                  <a:buFont typeface="Barlow" panose="020B0406020202030204" pitchFamily="34" charset="0"/>
                  <a:buNone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Barlow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Barlow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Barlow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Barlow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85800">
                  <a:lnSpc>
                    <a:spcPct val="100000"/>
                  </a:lnSpc>
                  <a:buSzTx/>
                  <a:defRPr/>
                </a:pPr>
                <a:r>
                  <a:rPr lang="en-US" sz="1100" dirty="0">
                    <a:cs typeface="Arial" panose="020B0604020202020204" pitchFamily="34" charset="0"/>
                    <a:hlinkClick r:id="rId14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www.ipsos.cz</a:t>
                </a:r>
                <a:r>
                  <a:rPr lang="en-US" sz="1100" dirty="0">
                    <a:cs typeface="Arial" panose="020B0604020202020204" pitchFamily="34" charset="0"/>
                  </a:rPr>
                  <a:t> </a:t>
                </a:r>
                <a:r>
                  <a:rPr kumimoji="0" lang="en-US" sz="11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ea typeface="+mn-ea"/>
                    <a:cs typeface="Arial" panose="020B0604020202020204" pitchFamily="34" charset="0"/>
                    <a:hlinkClick r:id="rId15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www.ipsos.com</a:t>
                </a:r>
                <a:r>
                  <a:rPr kumimoji="0" lang="en-US" sz="11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ea typeface="+mn-ea"/>
                    <a:cs typeface="Arial" panose="020B0604020202020204" pitchFamily="34" charset="0"/>
                  </a:rPr>
                  <a:t>   </a:t>
                </a:r>
                <a:endParaRPr lang="en-US" sz="1100" dirty="0">
                  <a:cs typeface="Arial" panose="020B0604020202020204" pitchFamily="34" charset="0"/>
                </a:endParaRPr>
              </a:p>
            </p:txBody>
          </p:sp>
          <p:sp>
            <p:nvSpPr>
              <p:cNvPr id="56" name="Freeform 144">
                <a:hlinkClick r:id="rId14"/>
                <a:extLst>
                  <a:ext uri="{FF2B5EF4-FFF2-40B4-BE49-F238E27FC236}">
                    <a16:creationId xmlns:a16="http://schemas.microsoft.com/office/drawing/2014/main" id="{B33EB4E6-3C75-F2D6-0D43-5B1DAC53A977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498183" y="5771818"/>
                <a:ext cx="172044" cy="171782"/>
              </a:xfrm>
              <a:custGeom>
                <a:avLst/>
                <a:gdLst/>
                <a:ahLst/>
                <a:cxnLst>
                  <a:cxn ang="0">
                    <a:pos x="253" y="60"/>
                  </a:cxn>
                  <a:cxn ang="0">
                    <a:pos x="145" y="0"/>
                  </a:cxn>
                  <a:cxn ang="0">
                    <a:pos x="132" y="0"/>
                  </a:cxn>
                  <a:cxn ang="0">
                    <a:pos x="25" y="60"/>
                  </a:cxn>
                  <a:cxn ang="0">
                    <a:pos x="0" y="139"/>
                  </a:cxn>
                  <a:cxn ang="0">
                    <a:pos x="27" y="221"/>
                  </a:cxn>
                  <a:cxn ang="0">
                    <a:pos x="132" y="278"/>
                  </a:cxn>
                  <a:cxn ang="0">
                    <a:pos x="145" y="278"/>
                  </a:cxn>
                  <a:cxn ang="0">
                    <a:pos x="251" y="221"/>
                  </a:cxn>
                  <a:cxn ang="0">
                    <a:pos x="278" y="139"/>
                  </a:cxn>
                  <a:cxn ang="0">
                    <a:pos x="228" y="50"/>
                  </a:cxn>
                  <a:cxn ang="0">
                    <a:pos x="196" y="71"/>
                  </a:cxn>
                  <a:cxn ang="0">
                    <a:pos x="228" y="50"/>
                  </a:cxn>
                  <a:cxn ang="0">
                    <a:pos x="85" y="135"/>
                  </a:cxn>
                  <a:cxn ang="0">
                    <a:pos x="132" y="90"/>
                  </a:cxn>
                  <a:cxn ang="0">
                    <a:pos x="132" y="147"/>
                  </a:cxn>
                  <a:cxn ang="0">
                    <a:pos x="92" y="196"/>
                  </a:cxn>
                  <a:cxn ang="0">
                    <a:pos x="132" y="147"/>
                  </a:cxn>
                  <a:cxn ang="0">
                    <a:pos x="192" y="147"/>
                  </a:cxn>
                  <a:cxn ang="0">
                    <a:pos x="145" y="192"/>
                  </a:cxn>
                  <a:cxn ang="0">
                    <a:pos x="145" y="135"/>
                  </a:cxn>
                  <a:cxn ang="0">
                    <a:pos x="187" y="86"/>
                  </a:cxn>
                  <a:cxn ang="0">
                    <a:pos x="145" y="135"/>
                  </a:cxn>
                  <a:cxn ang="0">
                    <a:pos x="145" y="77"/>
                  </a:cxn>
                  <a:cxn ang="0">
                    <a:pos x="184" y="74"/>
                  </a:cxn>
                  <a:cxn ang="0">
                    <a:pos x="132" y="77"/>
                  </a:cxn>
                  <a:cxn ang="0">
                    <a:pos x="132" y="17"/>
                  </a:cxn>
                  <a:cxn ang="0">
                    <a:pos x="111" y="16"/>
                  </a:cxn>
                  <a:cxn ang="0">
                    <a:pos x="43" y="57"/>
                  </a:cxn>
                  <a:cxn ang="0">
                    <a:pos x="35" y="67"/>
                  </a:cxn>
                  <a:cxn ang="0">
                    <a:pos x="72" y="135"/>
                  </a:cxn>
                  <a:cxn ang="0">
                    <a:pos x="35" y="67"/>
                  </a:cxn>
                  <a:cxn ang="0">
                    <a:pos x="13" y="147"/>
                  </a:cxn>
                  <a:cxn ang="0">
                    <a:pos x="79" y="198"/>
                  </a:cxn>
                  <a:cxn ang="0">
                    <a:pos x="50" y="228"/>
                  </a:cxn>
                  <a:cxn ang="0">
                    <a:pos x="82" y="211"/>
                  </a:cxn>
                  <a:cxn ang="0">
                    <a:pos x="50" y="228"/>
                  </a:cxn>
                  <a:cxn ang="0">
                    <a:pos x="132" y="204"/>
                  </a:cxn>
                  <a:cxn ang="0">
                    <a:pos x="95" y="208"/>
                  </a:cxn>
                  <a:cxn ang="0">
                    <a:pos x="145" y="204"/>
                  </a:cxn>
                  <a:cxn ang="0">
                    <a:pos x="145" y="260"/>
                  </a:cxn>
                  <a:cxn ang="0">
                    <a:pos x="167" y="262"/>
                  </a:cxn>
                  <a:cxn ang="0">
                    <a:pos x="232" y="224"/>
                  </a:cxn>
                  <a:cxn ang="0">
                    <a:pos x="240" y="214"/>
                  </a:cxn>
                  <a:cxn ang="0">
                    <a:pos x="205" y="147"/>
                  </a:cxn>
                  <a:cxn ang="0">
                    <a:pos x="240" y="214"/>
                  </a:cxn>
                  <a:cxn ang="0">
                    <a:pos x="199" y="83"/>
                  </a:cxn>
                  <a:cxn ang="0">
                    <a:pos x="265" y="135"/>
                  </a:cxn>
                </a:cxnLst>
                <a:rect l="0" t="0" r="r" b="b"/>
                <a:pathLst>
                  <a:path w="278" h="278">
                    <a:moveTo>
                      <a:pt x="278" y="135"/>
                    </a:moveTo>
                    <a:cubicBezTo>
                      <a:pt x="277" y="107"/>
                      <a:pt x="268" y="81"/>
                      <a:pt x="253" y="60"/>
                    </a:cubicBezTo>
                    <a:cubicBezTo>
                      <a:pt x="250" y="56"/>
                      <a:pt x="248" y="53"/>
                      <a:pt x="245" y="50"/>
                    </a:cubicBezTo>
                    <a:cubicBezTo>
                      <a:pt x="221" y="21"/>
                      <a:pt x="185" y="2"/>
                      <a:pt x="145" y="0"/>
                    </a:cubicBezTo>
                    <a:cubicBezTo>
                      <a:pt x="143" y="0"/>
                      <a:pt x="141" y="0"/>
                      <a:pt x="139" y="0"/>
                    </a:cubicBezTo>
                    <a:cubicBezTo>
                      <a:pt x="137" y="0"/>
                      <a:pt x="135" y="0"/>
                      <a:pt x="132" y="0"/>
                    </a:cubicBezTo>
                    <a:cubicBezTo>
                      <a:pt x="92" y="2"/>
                      <a:pt x="57" y="21"/>
                      <a:pt x="32" y="50"/>
                    </a:cubicBezTo>
                    <a:cubicBezTo>
                      <a:pt x="30" y="53"/>
                      <a:pt x="27" y="56"/>
                      <a:pt x="25" y="60"/>
                    </a:cubicBezTo>
                    <a:cubicBezTo>
                      <a:pt x="10" y="81"/>
                      <a:pt x="1" y="107"/>
                      <a:pt x="0" y="135"/>
                    </a:cubicBezTo>
                    <a:cubicBezTo>
                      <a:pt x="0" y="136"/>
                      <a:pt x="0" y="137"/>
                      <a:pt x="0" y="139"/>
                    </a:cubicBezTo>
                    <a:cubicBezTo>
                      <a:pt x="0" y="142"/>
                      <a:pt x="0" y="145"/>
                      <a:pt x="0" y="147"/>
                    </a:cubicBezTo>
                    <a:cubicBezTo>
                      <a:pt x="2" y="175"/>
                      <a:pt x="11" y="200"/>
                      <a:pt x="27" y="221"/>
                    </a:cubicBezTo>
                    <a:cubicBezTo>
                      <a:pt x="29" y="224"/>
                      <a:pt x="32" y="228"/>
                      <a:pt x="35" y="231"/>
                    </a:cubicBezTo>
                    <a:cubicBezTo>
                      <a:pt x="59" y="258"/>
                      <a:pt x="94" y="276"/>
                      <a:pt x="132" y="278"/>
                    </a:cubicBezTo>
                    <a:cubicBezTo>
                      <a:pt x="135" y="278"/>
                      <a:pt x="137" y="278"/>
                      <a:pt x="139" y="278"/>
                    </a:cubicBezTo>
                    <a:cubicBezTo>
                      <a:pt x="141" y="278"/>
                      <a:pt x="143" y="278"/>
                      <a:pt x="145" y="278"/>
                    </a:cubicBezTo>
                    <a:cubicBezTo>
                      <a:pt x="184" y="276"/>
                      <a:pt x="219" y="258"/>
                      <a:pt x="243" y="231"/>
                    </a:cubicBezTo>
                    <a:cubicBezTo>
                      <a:pt x="246" y="228"/>
                      <a:pt x="248" y="224"/>
                      <a:pt x="251" y="221"/>
                    </a:cubicBezTo>
                    <a:cubicBezTo>
                      <a:pt x="266" y="200"/>
                      <a:pt x="276" y="175"/>
                      <a:pt x="277" y="147"/>
                    </a:cubicBezTo>
                    <a:cubicBezTo>
                      <a:pt x="278" y="145"/>
                      <a:pt x="278" y="142"/>
                      <a:pt x="278" y="139"/>
                    </a:cubicBezTo>
                    <a:cubicBezTo>
                      <a:pt x="278" y="137"/>
                      <a:pt x="278" y="136"/>
                      <a:pt x="278" y="135"/>
                    </a:cubicBezTo>
                    <a:close/>
                    <a:moveTo>
                      <a:pt x="228" y="50"/>
                    </a:moveTo>
                    <a:cubicBezTo>
                      <a:pt x="230" y="52"/>
                      <a:pt x="232" y="54"/>
                      <a:pt x="234" y="57"/>
                    </a:cubicBezTo>
                    <a:cubicBezTo>
                      <a:pt x="224" y="62"/>
                      <a:pt x="211" y="67"/>
                      <a:pt x="196" y="71"/>
                    </a:cubicBezTo>
                    <a:cubicBezTo>
                      <a:pt x="190" y="47"/>
                      <a:pt x="179" y="28"/>
                      <a:pt x="167" y="16"/>
                    </a:cubicBezTo>
                    <a:cubicBezTo>
                      <a:pt x="190" y="21"/>
                      <a:pt x="211" y="33"/>
                      <a:pt x="228" y="50"/>
                    </a:cubicBezTo>
                    <a:close/>
                    <a:moveTo>
                      <a:pt x="132" y="135"/>
                    </a:moveTo>
                    <a:cubicBezTo>
                      <a:pt x="85" y="135"/>
                      <a:pt x="85" y="135"/>
                      <a:pt x="85" y="135"/>
                    </a:cubicBezTo>
                    <a:cubicBezTo>
                      <a:pt x="85" y="117"/>
                      <a:pt x="87" y="101"/>
                      <a:pt x="91" y="86"/>
                    </a:cubicBezTo>
                    <a:cubicBezTo>
                      <a:pt x="104" y="88"/>
                      <a:pt x="118" y="90"/>
                      <a:pt x="132" y="90"/>
                    </a:cubicBezTo>
                    <a:lnTo>
                      <a:pt x="132" y="135"/>
                    </a:lnTo>
                    <a:close/>
                    <a:moveTo>
                      <a:pt x="132" y="147"/>
                    </a:moveTo>
                    <a:cubicBezTo>
                      <a:pt x="132" y="192"/>
                      <a:pt x="132" y="192"/>
                      <a:pt x="132" y="192"/>
                    </a:cubicBezTo>
                    <a:cubicBezTo>
                      <a:pt x="118" y="192"/>
                      <a:pt x="104" y="193"/>
                      <a:pt x="92" y="196"/>
                    </a:cubicBezTo>
                    <a:cubicBezTo>
                      <a:pt x="88" y="181"/>
                      <a:pt x="86" y="165"/>
                      <a:pt x="85" y="147"/>
                    </a:cubicBezTo>
                    <a:lnTo>
                      <a:pt x="132" y="147"/>
                    </a:lnTo>
                    <a:close/>
                    <a:moveTo>
                      <a:pt x="145" y="147"/>
                    </a:moveTo>
                    <a:cubicBezTo>
                      <a:pt x="192" y="147"/>
                      <a:pt x="192" y="147"/>
                      <a:pt x="192" y="147"/>
                    </a:cubicBezTo>
                    <a:cubicBezTo>
                      <a:pt x="192" y="165"/>
                      <a:pt x="190" y="181"/>
                      <a:pt x="186" y="196"/>
                    </a:cubicBezTo>
                    <a:cubicBezTo>
                      <a:pt x="173" y="193"/>
                      <a:pt x="160" y="192"/>
                      <a:pt x="145" y="192"/>
                    </a:cubicBezTo>
                    <a:lnTo>
                      <a:pt x="145" y="147"/>
                    </a:lnTo>
                    <a:close/>
                    <a:moveTo>
                      <a:pt x="145" y="135"/>
                    </a:moveTo>
                    <a:cubicBezTo>
                      <a:pt x="145" y="90"/>
                      <a:pt x="145" y="90"/>
                      <a:pt x="145" y="90"/>
                    </a:cubicBezTo>
                    <a:cubicBezTo>
                      <a:pt x="160" y="90"/>
                      <a:pt x="174" y="88"/>
                      <a:pt x="187" y="86"/>
                    </a:cubicBezTo>
                    <a:cubicBezTo>
                      <a:pt x="190" y="101"/>
                      <a:pt x="192" y="117"/>
                      <a:pt x="192" y="135"/>
                    </a:cubicBezTo>
                    <a:lnTo>
                      <a:pt x="145" y="135"/>
                    </a:lnTo>
                    <a:close/>
                    <a:moveTo>
                      <a:pt x="184" y="74"/>
                    </a:moveTo>
                    <a:cubicBezTo>
                      <a:pt x="172" y="76"/>
                      <a:pt x="159" y="77"/>
                      <a:pt x="145" y="77"/>
                    </a:cubicBezTo>
                    <a:cubicBezTo>
                      <a:pt x="145" y="17"/>
                      <a:pt x="145" y="17"/>
                      <a:pt x="145" y="17"/>
                    </a:cubicBezTo>
                    <a:cubicBezTo>
                      <a:pt x="160" y="22"/>
                      <a:pt x="175" y="43"/>
                      <a:pt x="184" y="74"/>
                    </a:cubicBezTo>
                    <a:close/>
                    <a:moveTo>
                      <a:pt x="132" y="17"/>
                    </a:moveTo>
                    <a:cubicBezTo>
                      <a:pt x="132" y="77"/>
                      <a:pt x="132" y="77"/>
                      <a:pt x="132" y="77"/>
                    </a:cubicBezTo>
                    <a:cubicBezTo>
                      <a:pt x="119" y="77"/>
                      <a:pt x="106" y="76"/>
                      <a:pt x="94" y="74"/>
                    </a:cubicBezTo>
                    <a:cubicBezTo>
                      <a:pt x="103" y="43"/>
                      <a:pt x="118" y="22"/>
                      <a:pt x="132" y="17"/>
                    </a:cubicBezTo>
                    <a:close/>
                    <a:moveTo>
                      <a:pt x="50" y="50"/>
                    </a:moveTo>
                    <a:cubicBezTo>
                      <a:pt x="66" y="33"/>
                      <a:pt x="87" y="21"/>
                      <a:pt x="111" y="16"/>
                    </a:cubicBezTo>
                    <a:cubicBezTo>
                      <a:pt x="98" y="28"/>
                      <a:pt x="88" y="47"/>
                      <a:pt x="81" y="71"/>
                    </a:cubicBezTo>
                    <a:cubicBezTo>
                      <a:pt x="66" y="67"/>
                      <a:pt x="53" y="62"/>
                      <a:pt x="43" y="57"/>
                    </a:cubicBezTo>
                    <a:cubicBezTo>
                      <a:pt x="45" y="54"/>
                      <a:pt x="47" y="52"/>
                      <a:pt x="50" y="50"/>
                    </a:cubicBezTo>
                    <a:close/>
                    <a:moveTo>
                      <a:pt x="35" y="67"/>
                    </a:moveTo>
                    <a:cubicBezTo>
                      <a:pt x="47" y="74"/>
                      <a:pt x="62" y="79"/>
                      <a:pt x="78" y="83"/>
                    </a:cubicBezTo>
                    <a:cubicBezTo>
                      <a:pt x="75" y="99"/>
                      <a:pt x="73" y="116"/>
                      <a:pt x="72" y="135"/>
                    </a:cubicBezTo>
                    <a:cubicBezTo>
                      <a:pt x="13" y="135"/>
                      <a:pt x="13" y="135"/>
                      <a:pt x="13" y="135"/>
                    </a:cubicBezTo>
                    <a:cubicBezTo>
                      <a:pt x="14" y="109"/>
                      <a:pt x="22" y="86"/>
                      <a:pt x="35" y="67"/>
                    </a:cubicBezTo>
                    <a:close/>
                    <a:moveTo>
                      <a:pt x="37" y="214"/>
                    </a:moveTo>
                    <a:cubicBezTo>
                      <a:pt x="23" y="195"/>
                      <a:pt x="15" y="172"/>
                      <a:pt x="13" y="147"/>
                    </a:cubicBezTo>
                    <a:cubicBezTo>
                      <a:pt x="72" y="147"/>
                      <a:pt x="72" y="147"/>
                      <a:pt x="72" y="147"/>
                    </a:cubicBezTo>
                    <a:cubicBezTo>
                      <a:pt x="73" y="166"/>
                      <a:pt x="75" y="183"/>
                      <a:pt x="79" y="198"/>
                    </a:cubicBezTo>
                    <a:cubicBezTo>
                      <a:pt x="63" y="202"/>
                      <a:pt x="49" y="207"/>
                      <a:pt x="37" y="214"/>
                    </a:cubicBezTo>
                    <a:close/>
                    <a:moveTo>
                      <a:pt x="50" y="228"/>
                    </a:moveTo>
                    <a:cubicBezTo>
                      <a:pt x="48" y="227"/>
                      <a:pt x="47" y="225"/>
                      <a:pt x="46" y="224"/>
                    </a:cubicBezTo>
                    <a:cubicBezTo>
                      <a:pt x="56" y="219"/>
                      <a:pt x="68" y="214"/>
                      <a:pt x="82" y="211"/>
                    </a:cubicBezTo>
                    <a:cubicBezTo>
                      <a:pt x="89" y="233"/>
                      <a:pt x="99" y="251"/>
                      <a:pt x="111" y="262"/>
                    </a:cubicBezTo>
                    <a:cubicBezTo>
                      <a:pt x="87" y="257"/>
                      <a:pt x="66" y="245"/>
                      <a:pt x="50" y="228"/>
                    </a:cubicBezTo>
                    <a:close/>
                    <a:moveTo>
                      <a:pt x="95" y="208"/>
                    </a:moveTo>
                    <a:cubicBezTo>
                      <a:pt x="106" y="206"/>
                      <a:pt x="119" y="205"/>
                      <a:pt x="132" y="204"/>
                    </a:cubicBezTo>
                    <a:cubicBezTo>
                      <a:pt x="132" y="260"/>
                      <a:pt x="132" y="260"/>
                      <a:pt x="132" y="260"/>
                    </a:cubicBezTo>
                    <a:cubicBezTo>
                      <a:pt x="118" y="256"/>
                      <a:pt x="104" y="237"/>
                      <a:pt x="95" y="208"/>
                    </a:cubicBezTo>
                    <a:close/>
                    <a:moveTo>
                      <a:pt x="145" y="260"/>
                    </a:moveTo>
                    <a:cubicBezTo>
                      <a:pt x="145" y="204"/>
                      <a:pt x="145" y="204"/>
                      <a:pt x="145" y="204"/>
                    </a:cubicBezTo>
                    <a:cubicBezTo>
                      <a:pt x="159" y="205"/>
                      <a:pt x="171" y="206"/>
                      <a:pt x="183" y="208"/>
                    </a:cubicBezTo>
                    <a:cubicBezTo>
                      <a:pt x="174" y="237"/>
                      <a:pt x="159" y="256"/>
                      <a:pt x="145" y="260"/>
                    </a:cubicBezTo>
                    <a:close/>
                    <a:moveTo>
                      <a:pt x="228" y="228"/>
                    </a:moveTo>
                    <a:cubicBezTo>
                      <a:pt x="211" y="245"/>
                      <a:pt x="190" y="257"/>
                      <a:pt x="167" y="262"/>
                    </a:cubicBezTo>
                    <a:cubicBezTo>
                      <a:pt x="178" y="251"/>
                      <a:pt x="188" y="233"/>
                      <a:pt x="195" y="211"/>
                    </a:cubicBezTo>
                    <a:cubicBezTo>
                      <a:pt x="209" y="214"/>
                      <a:pt x="222" y="219"/>
                      <a:pt x="232" y="224"/>
                    </a:cubicBezTo>
                    <a:cubicBezTo>
                      <a:pt x="231" y="225"/>
                      <a:pt x="229" y="227"/>
                      <a:pt x="228" y="228"/>
                    </a:cubicBezTo>
                    <a:close/>
                    <a:moveTo>
                      <a:pt x="240" y="214"/>
                    </a:moveTo>
                    <a:cubicBezTo>
                      <a:pt x="229" y="207"/>
                      <a:pt x="214" y="202"/>
                      <a:pt x="199" y="198"/>
                    </a:cubicBezTo>
                    <a:cubicBezTo>
                      <a:pt x="202" y="183"/>
                      <a:pt x="205" y="166"/>
                      <a:pt x="205" y="147"/>
                    </a:cubicBezTo>
                    <a:cubicBezTo>
                      <a:pt x="265" y="147"/>
                      <a:pt x="265" y="147"/>
                      <a:pt x="265" y="147"/>
                    </a:cubicBezTo>
                    <a:cubicBezTo>
                      <a:pt x="263" y="172"/>
                      <a:pt x="254" y="195"/>
                      <a:pt x="240" y="214"/>
                    </a:cubicBezTo>
                    <a:close/>
                    <a:moveTo>
                      <a:pt x="205" y="135"/>
                    </a:moveTo>
                    <a:cubicBezTo>
                      <a:pt x="205" y="116"/>
                      <a:pt x="203" y="99"/>
                      <a:pt x="199" y="83"/>
                    </a:cubicBezTo>
                    <a:cubicBezTo>
                      <a:pt x="216" y="79"/>
                      <a:pt x="230" y="74"/>
                      <a:pt x="242" y="67"/>
                    </a:cubicBezTo>
                    <a:cubicBezTo>
                      <a:pt x="256" y="86"/>
                      <a:pt x="264" y="109"/>
                      <a:pt x="265" y="135"/>
                    </a:cubicBezTo>
                    <a:lnTo>
                      <a:pt x="205" y="135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</a:endParaRPr>
              </a:p>
            </p:txBody>
          </p:sp>
        </p:grpSp>
        <p:grpSp>
          <p:nvGrpSpPr>
            <p:cNvPr id="31" name="Skupina 30">
              <a:extLst>
                <a:ext uri="{FF2B5EF4-FFF2-40B4-BE49-F238E27FC236}">
                  <a16:creationId xmlns:a16="http://schemas.microsoft.com/office/drawing/2014/main" id="{3A666FD7-8FDE-CAE4-8BE5-4B8B784F9CB8}"/>
                </a:ext>
              </a:extLst>
            </p:cNvPr>
            <p:cNvGrpSpPr/>
            <p:nvPr/>
          </p:nvGrpSpPr>
          <p:grpSpPr>
            <a:xfrm>
              <a:off x="5297996" y="5766210"/>
              <a:ext cx="2496958" cy="180840"/>
              <a:chOff x="6096000" y="5768363"/>
              <a:chExt cx="2496958" cy="180840"/>
            </a:xfrm>
          </p:grpSpPr>
          <p:sp>
            <p:nvSpPr>
              <p:cNvPr id="52" name="Text Box 1">
                <a:hlinkClick r:id="rId16"/>
                <a:extLst>
                  <a:ext uri="{FF2B5EF4-FFF2-40B4-BE49-F238E27FC236}">
                    <a16:creationId xmlns:a16="http://schemas.microsoft.com/office/drawing/2014/main" id="{3AFBC3AF-44E1-E17E-32CA-A53D3B010A6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318980" y="5768363"/>
                <a:ext cx="2273978" cy="180000"/>
              </a:xfrm>
              <a:prstGeom prst="rect">
                <a:avLst/>
              </a:prstGeom>
            </p:spPr>
            <p:txBody>
              <a:bodyPr vert="horz" wrap="square" lIns="0" tIns="0" rIns="0" bIns="0" rtlCol="0" anchor="t">
                <a:noAutofit/>
              </a:bodyPr>
              <a:lstStyle>
                <a:lvl1pPr marL="0" indent="0" algn="l" defTabSz="914400" rtl="0" eaLnBrk="1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SzPct val="100000"/>
                  <a:buFont typeface="Wingdings 2" panose="05020102010507070707" pitchFamily="18" charset="2"/>
                  <a:buNone/>
                  <a:defRPr sz="1200" b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0" indent="0" algn="l" defTabSz="914400" rtl="0" eaLnBrk="1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SzPct val="100000"/>
                  <a:buFont typeface="Barlow" panose="020B0604020202020204" pitchFamily="34" charset="0"/>
                  <a:buNone/>
                  <a:defRPr lang="en-GB" sz="12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2pPr>
                <a:lvl3pPr marL="542925" indent="-173038" algn="l" defTabSz="914400" rtl="0" eaLnBrk="1" latinLnBrk="0" hangingPunct="1">
                  <a:lnSpc>
                    <a:spcPct val="115000"/>
                  </a:lnSpc>
                  <a:spcBef>
                    <a:spcPts val="400"/>
                  </a:spcBef>
                  <a:spcAft>
                    <a:spcPts val="400"/>
                  </a:spcAft>
                  <a:buFont typeface="Barlow" panose="020B0604020202020204" pitchFamily="34" charset="0"/>
                  <a:buChar char="‒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87425" indent="-228600" algn="l" defTabSz="914400" rtl="0" eaLnBrk="1" latinLnBrk="0" hangingPunct="1">
                  <a:lnSpc>
                    <a:spcPct val="115000"/>
                  </a:lnSpc>
                  <a:spcBef>
                    <a:spcPts val="400"/>
                  </a:spcBef>
                  <a:spcAft>
                    <a:spcPts val="400"/>
                  </a:spcAft>
                  <a:buFont typeface="Barlow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033463" indent="0" algn="l" defTabSz="914400" rtl="0" eaLnBrk="1" latinLnBrk="0" hangingPunct="1">
                  <a:lnSpc>
                    <a:spcPct val="115000"/>
                  </a:lnSpc>
                  <a:spcBef>
                    <a:spcPts val="400"/>
                  </a:spcBef>
                  <a:spcAft>
                    <a:spcPts val="400"/>
                  </a:spcAft>
                  <a:buFont typeface="Barlow" panose="020B0406020202030204" pitchFamily="34" charset="0"/>
                  <a:buNone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Barlow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Barlow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Barlow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Barlow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100" dirty="0">
                    <a:cs typeface="Arial" panose="020B0604020202020204" pitchFamily="34" charset="0"/>
                    <a:hlinkClick r:id="rId16" tooltip="linkedin ipsos-czech-republic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@ipsos-czech-republic</a:t>
                </a:r>
                <a:endParaRPr lang="en-US" sz="1100" dirty="0">
                  <a:cs typeface="Arial" panose="020B0604020202020204" pitchFamily="34" charset="0"/>
                </a:endParaRPr>
              </a:p>
            </p:txBody>
          </p:sp>
          <p:pic>
            <p:nvPicPr>
              <p:cNvPr id="53" name="Graphic 497">
                <a:extLst>
                  <a:ext uri="{FF2B5EF4-FFF2-40B4-BE49-F238E27FC236}">
                    <a16:creationId xmlns:a16="http://schemas.microsoft.com/office/drawing/2014/main" id="{8CF382EA-CDFB-DE69-74E8-7B16350F15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6096000" y="5776403"/>
                <a:ext cx="172800" cy="172800"/>
              </a:xfrm>
              <a:prstGeom prst="rect">
                <a:avLst/>
              </a:prstGeom>
            </p:spPr>
          </p:pic>
        </p:grpSp>
        <p:grpSp>
          <p:nvGrpSpPr>
            <p:cNvPr id="33" name="Skupina 32">
              <a:extLst>
                <a:ext uri="{FF2B5EF4-FFF2-40B4-BE49-F238E27FC236}">
                  <a16:creationId xmlns:a16="http://schemas.microsoft.com/office/drawing/2014/main" id="{15F6958F-1CC6-7116-266C-F5A748E73248}"/>
                </a:ext>
              </a:extLst>
            </p:cNvPr>
            <p:cNvGrpSpPr/>
            <p:nvPr/>
          </p:nvGrpSpPr>
          <p:grpSpPr>
            <a:xfrm>
              <a:off x="3677539" y="5767050"/>
              <a:ext cx="1638091" cy="180000"/>
              <a:chOff x="4342456" y="5768363"/>
              <a:chExt cx="1638091" cy="180000"/>
            </a:xfrm>
          </p:grpSpPr>
          <p:sp>
            <p:nvSpPr>
              <p:cNvPr id="49" name="Text Box 1">
                <a:hlinkClick r:id="rId19"/>
                <a:extLst>
                  <a:ext uri="{FF2B5EF4-FFF2-40B4-BE49-F238E27FC236}">
                    <a16:creationId xmlns:a16="http://schemas.microsoft.com/office/drawing/2014/main" id="{2DFA7D7C-1E25-6B72-A1AE-8D2F2DFFEE7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74775" y="5768363"/>
                <a:ext cx="1505772" cy="180000"/>
              </a:xfrm>
              <a:prstGeom prst="rect">
                <a:avLst/>
              </a:prstGeom>
            </p:spPr>
            <p:txBody>
              <a:bodyPr vert="horz" wrap="square" lIns="0" tIns="0" rIns="0" bIns="0" rtlCol="0" anchor="t">
                <a:noAutofit/>
              </a:bodyPr>
              <a:lstStyle>
                <a:lvl1pPr marL="0" indent="0" algn="l" defTabSz="914400" rtl="0" eaLnBrk="1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SzPct val="100000"/>
                  <a:buFont typeface="Wingdings 2" panose="05020102010507070707" pitchFamily="18" charset="2"/>
                  <a:buNone/>
                  <a:defRPr sz="1200" b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0" indent="0" algn="l" defTabSz="914400" rtl="0" eaLnBrk="1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SzPct val="100000"/>
                  <a:buFont typeface="Barlow" panose="020B0604020202020204" pitchFamily="34" charset="0"/>
                  <a:buNone/>
                  <a:defRPr lang="en-GB" sz="12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2pPr>
                <a:lvl3pPr marL="542925" indent="-173038" algn="l" defTabSz="914400" rtl="0" eaLnBrk="1" latinLnBrk="0" hangingPunct="1">
                  <a:lnSpc>
                    <a:spcPct val="115000"/>
                  </a:lnSpc>
                  <a:spcBef>
                    <a:spcPts val="400"/>
                  </a:spcBef>
                  <a:spcAft>
                    <a:spcPts val="400"/>
                  </a:spcAft>
                  <a:buFont typeface="Barlow" panose="020B0604020202020204" pitchFamily="34" charset="0"/>
                  <a:buChar char="‒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87425" indent="-228600" algn="l" defTabSz="914400" rtl="0" eaLnBrk="1" latinLnBrk="0" hangingPunct="1">
                  <a:lnSpc>
                    <a:spcPct val="115000"/>
                  </a:lnSpc>
                  <a:spcBef>
                    <a:spcPts val="400"/>
                  </a:spcBef>
                  <a:spcAft>
                    <a:spcPts val="400"/>
                  </a:spcAft>
                  <a:buFont typeface="Barlow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033463" indent="0" algn="l" defTabSz="914400" rtl="0" eaLnBrk="1" latinLnBrk="0" hangingPunct="1">
                  <a:lnSpc>
                    <a:spcPct val="115000"/>
                  </a:lnSpc>
                  <a:spcBef>
                    <a:spcPts val="400"/>
                  </a:spcBef>
                  <a:spcAft>
                    <a:spcPts val="400"/>
                  </a:spcAft>
                  <a:buFont typeface="Barlow" panose="020B0406020202030204" pitchFamily="34" charset="0"/>
                  <a:buNone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Barlow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Barlow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Barlow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Barlow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85800">
                  <a:lnSpc>
                    <a:spcPct val="100000"/>
                  </a:lnSpc>
                  <a:buSzTx/>
                  <a:defRPr/>
                </a:pPr>
                <a:r>
                  <a:rPr lang="en-US" sz="1100" dirty="0">
                    <a:cs typeface="Arial" panose="020B0604020202020204" pitchFamily="34" charset="0"/>
                    <a:hlinkClick r:id="rId19" tooltip="facebook ipsosczechrepublic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@ipsosczechrepublic</a:t>
                </a:r>
                <a:endParaRPr lang="en-US" sz="1100" dirty="0">
                  <a:cs typeface="Arial" panose="020B0604020202020204" pitchFamily="34" charset="0"/>
                </a:endParaRPr>
              </a:p>
            </p:txBody>
          </p:sp>
          <p:sp>
            <p:nvSpPr>
              <p:cNvPr id="50" name="Freeform 41">
                <a:extLst>
                  <a:ext uri="{FF2B5EF4-FFF2-40B4-BE49-F238E27FC236}">
                    <a16:creationId xmlns:a16="http://schemas.microsoft.com/office/drawing/2014/main" id="{390F2BEF-658F-6A0F-A96B-C21E8BBCD5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2456" y="5775563"/>
                <a:ext cx="86400" cy="172800"/>
              </a:xfrm>
              <a:custGeom>
                <a:avLst/>
                <a:gdLst>
                  <a:gd name="T0" fmla="*/ 720 w 733"/>
                  <a:gd name="T1" fmla="*/ 17 h 1447"/>
                  <a:gd name="T2" fmla="*/ 661 w 733"/>
                  <a:gd name="T3" fmla="*/ 6 h 1447"/>
                  <a:gd name="T4" fmla="*/ 586 w 733"/>
                  <a:gd name="T5" fmla="*/ 0 h 1447"/>
                  <a:gd name="T6" fmla="*/ 416 w 733"/>
                  <a:gd name="T7" fmla="*/ 27 h 1447"/>
                  <a:gd name="T8" fmla="*/ 287 w 733"/>
                  <a:gd name="T9" fmla="*/ 104 h 1447"/>
                  <a:gd name="T10" fmla="*/ 206 w 733"/>
                  <a:gd name="T11" fmla="*/ 229 h 1447"/>
                  <a:gd name="T12" fmla="*/ 178 w 733"/>
                  <a:gd name="T13" fmla="*/ 401 h 1447"/>
                  <a:gd name="T14" fmla="*/ 178 w 733"/>
                  <a:gd name="T15" fmla="*/ 494 h 1447"/>
                  <a:gd name="T16" fmla="*/ 160 w 733"/>
                  <a:gd name="T17" fmla="*/ 511 h 1447"/>
                  <a:gd name="T18" fmla="*/ 30 w 733"/>
                  <a:gd name="T19" fmla="*/ 511 h 1447"/>
                  <a:gd name="T20" fmla="*/ 0 w 733"/>
                  <a:gd name="T21" fmla="*/ 541 h 1447"/>
                  <a:gd name="T22" fmla="*/ 0 w 733"/>
                  <a:gd name="T23" fmla="*/ 675 h 1447"/>
                  <a:gd name="T24" fmla="*/ 30 w 733"/>
                  <a:gd name="T25" fmla="*/ 705 h 1447"/>
                  <a:gd name="T26" fmla="*/ 162 w 733"/>
                  <a:gd name="T27" fmla="*/ 705 h 1447"/>
                  <a:gd name="T28" fmla="*/ 178 w 733"/>
                  <a:gd name="T29" fmla="*/ 720 h 1447"/>
                  <a:gd name="T30" fmla="*/ 178 w 733"/>
                  <a:gd name="T31" fmla="*/ 1418 h 1447"/>
                  <a:gd name="T32" fmla="*/ 207 w 733"/>
                  <a:gd name="T33" fmla="*/ 1447 h 1447"/>
                  <a:gd name="T34" fmla="*/ 410 w 733"/>
                  <a:gd name="T35" fmla="*/ 1447 h 1447"/>
                  <a:gd name="T36" fmla="*/ 439 w 733"/>
                  <a:gd name="T37" fmla="*/ 1418 h 1447"/>
                  <a:gd name="T38" fmla="*/ 439 w 733"/>
                  <a:gd name="T39" fmla="*/ 720 h 1447"/>
                  <a:gd name="T40" fmla="*/ 455 w 733"/>
                  <a:gd name="T41" fmla="*/ 705 h 1447"/>
                  <a:gd name="T42" fmla="*/ 646 w 733"/>
                  <a:gd name="T43" fmla="*/ 705 h 1447"/>
                  <a:gd name="T44" fmla="*/ 676 w 733"/>
                  <a:gd name="T45" fmla="*/ 675 h 1447"/>
                  <a:gd name="T46" fmla="*/ 676 w 733"/>
                  <a:gd name="T47" fmla="*/ 541 h 1447"/>
                  <a:gd name="T48" fmla="*/ 646 w 733"/>
                  <a:gd name="T49" fmla="*/ 511 h 1447"/>
                  <a:gd name="T50" fmla="*/ 457 w 733"/>
                  <a:gd name="T51" fmla="*/ 511 h 1447"/>
                  <a:gd name="T52" fmla="*/ 439 w 733"/>
                  <a:gd name="T53" fmla="*/ 494 h 1447"/>
                  <a:gd name="T54" fmla="*/ 439 w 733"/>
                  <a:gd name="T55" fmla="*/ 401 h 1447"/>
                  <a:gd name="T56" fmla="*/ 487 w 733"/>
                  <a:gd name="T57" fmla="*/ 263 h 1447"/>
                  <a:gd name="T58" fmla="*/ 626 w 733"/>
                  <a:gd name="T59" fmla="*/ 215 h 1447"/>
                  <a:gd name="T60" fmla="*/ 679 w 733"/>
                  <a:gd name="T61" fmla="*/ 218 h 1447"/>
                  <a:gd name="T62" fmla="*/ 709 w 733"/>
                  <a:gd name="T63" fmla="*/ 221 h 1447"/>
                  <a:gd name="T64" fmla="*/ 727 w 733"/>
                  <a:gd name="T65" fmla="*/ 206 h 1447"/>
                  <a:gd name="T66" fmla="*/ 732 w 733"/>
                  <a:gd name="T67" fmla="*/ 33 h 1447"/>
                  <a:gd name="T68" fmla="*/ 720 w 733"/>
                  <a:gd name="T69" fmla="*/ 17 h 14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33" h="1447">
                    <a:moveTo>
                      <a:pt x="720" y="17"/>
                    </a:moveTo>
                    <a:cubicBezTo>
                      <a:pt x="701" y="12"/>
                      <a:pt x="681" y="9"/>
                      <a:pt x="661" y="6"/>
                    </a:cubicBezTo>
                    <a:cubicBezTo>
                      <a:pt x="636" y="2"/>
                      <a:pt x="611" y="0"/>
                      <a:pt x="586" y="0"/>
                    </a:cubicBezTo>
                    <a:cubicBezTo>
                      <a:pt x="523" y="0"/>
                      <a:pt x="467" y="9"/>
                      <a:pt x="416" y="27"/>
                    </a:cubicBezTo>
                    <a:cubicBezTo>
                      <a:pt x="365" y="44"/>
                      <a:pt x="323" y="70"/>
                      <a:pt x="287" y="104"/>
                    </a:cubicBezTo>
                    <a:cubicBezTo>
                      <a:pt x="252" y="137"/>
                      <a:pt x="225" y="179"/>
                      <a:pt x="206" y="229"/>
                    </a:cubicBezTo>
                    <a:cubicBezTo>
                      <a:pt x="187" y="280"/>
                      <a:pt x="178" y="337"/>
                      <a:pt x="178" y="401"/>
                    </a:cubicBezTo>
                    <a:cubicBezTo>
                      <a:pt x="178" y="494"/>
                      <a:pt x="178" y="494"/>
                      <a:pt x="178" y="494"/>
                    </a:cubicBezTo>
                    <a:cubicBezTo>
                      <a:pt x="178" y="503"/>
                      <a:pt x="170" y="511"/>
                      <a:pt x="160" y="511"/>
                    </a:cubicBezTo>
                    <a:cubicBezTo>
                      <a:pt x="30" y="511"/>
                      <a:pt x="30" y="511"/>
                      <a:pt x="30" y="511"/>
                    </a:cubicBezTo>
                    <a:cubicBezTo>
                      <a:pt x="14" y="511"/>
                      <a:pt x="0" y="524"/>
                      <a:pt x="0" y="541"/>
                    </a:cubicBezTo>
                    <a:cubicBezTo>
                      <a:pt x="0" y="675"/>
                      <a:pt x="0" y="675"/>
                      <a:pt x="0" y="675"/>
                    </a:cubicBezTo>
                    <a:cubicBezTo>
                      <a:pt x="0" y="692"/>
                      <a:pt x="13" y="705"/>
                      <a:pt x="30" y="705"/>
                    </a:cubicBezTo>
                    <a:cubicBezTo>
                      <a:pt x="162" y="705"/>
                      <a:pt x="162" y="705"/>
                      <a:pt x="162" y="705"/>
                    </a:cubicBezTo>
                    <a:cubicBezTo>
                      <a:pt x="171" y="705"/>
                      <a:pt x="178" y="712"/>
                      <a:pt x="178" y="720"/>
                    </a:cubicBezTo>
                    <a:cubicBezTo>
                      <a:pt x="178" y="1418"/>
                      <a:pt x="178" y="1418"/>
                      <a:pt x="178" y="1418"/>
                    </a:cubicBezTo>
                    <a:cubicBezTo>
                      <a:pt x="178" y="1434"/>
                      <a:pt x="191" y="1447"/>
                      <a:pt x="207" y="1447"/>
                    </a:cubicBezTo>
                    <a:cubicBezTo>
                      <a:pt x="410" y="1447"/>
                      <a:pt x="410" y="1447"/>
                      <a:pt x="410" y="1447"/>
                    </a:cubicBezTo>
                    <a:cubicBezTo>
                      <a:pt x="426" y="1447"/>
                      <a:pt x="439" y="1434"/>
                      <a:pt x="439" y="1418"/>
                    </a:cubicBezTo>
                    <a:cubicBezTo>
                      <a:pt x="439" y="720"/>
                      <a:pt x="439" y="720"/>
                      <a:pt x="439" y="720"/>
                    </a:cubicBezTo>
                    <a:cubicBezTo>
                      <a:pt x="439" y="712"/>
                      <a:pt x="446" y="705"/>
                      <a:pt x="455" y="705"/>
                    </a:cubicBezTo>
                    <a:cubicBezTo>
                      <a:pt x="646" y="705"/>
                      <a:pt x="646" y="705"/>
                      <a:pt x="646" y="705"/>
                    </a:cubicBezTo>
                    <a:cubicBezTo>
                      <a:pt x="662" y="705"/>
                      <a:pt x="676" y="692"/>
                      <a:pt x="676" y="675"/>
                    </a:cubicBezTo>
                    <a:cubicBezTo>
                      <a:pt x="676" y="541"/>
                      <a:pt x="676" y="541"/>
                      <a:pt x="676" y="541"/>
                    </a:cubicBezTo>
                    <a:cubicBezTo>
                      <a:pt x="676" y="524"/>
                      <a:pt x="662" y="511"/>
                      <a:pt x="646" y="511"/>
                    </a:cubicBezTo>
                    <a:cubicBezTo>
                      <a:pt x="457" y="511"/>
                      <a:pt x="457" y="511"/>
                      <a:pt x="457" y="511"/>
                    </a:cubicBezTo>
                    <a:cubicBezTo>
                      <a:pt x="447" y="511"/>
                      <a:pt x="439" y="503"/>
                      <a:pt x="439" y="494"/>
                    </a:cubicBezTo>
                    <a:cubicBezTo>
                      <a:pt x="439" y="401"/>
                      <a:pt x="439" y="401"/>
                      <a:pt x="439" y="401"/>
                    </a:cubicBezTo>
                    <a:cubicBezTo>
                      <a:pt x="439" y="341"/>
                      <a:pt x="455" y="294"/>
                      <a:pt x="487" y="263"/>
                    </a:cubicBezTo>
                    <a:cubicBezTo>
                      <a:pt x="520" y="231"/>
                      <a:pt x="566" y="215"/>
                      <a:pt x="626" y="215"/>
                    </a:cubicBezTo>
                    <a:cubicBezTo>
                      <a:pt x="645" y="215"/>
                      <a:pt x="663" y="216"/>
                      <a:pt x="679" y="218"/>
                    </a:cubicBezTo>
                    <a:cubicBezTo>
                      <a:pt x="690" y="219"/>
                      <a:pt x="699" y="220"/>
                      <a:pt x="709" y="221"/>
                    </a:cubicBezTo>
                    <a:cubicBezTo>
                      <a:pt x="718" y="222"/>
                      <a:pt x="726" y="215"/>
                      <a:pt x="727" y="206"/>
                    </a:cubicBezTo>
                    <a:cubicBezTo>
                      <a:pt x="732" y="33"/>
                      <a:pt x="732" y="33"/>
                      <a:pt x="732" y="33"/>
                    </a:cubicBezTo>
                    <a:cubicBezTo>
                      <a:pt x="733" y="25"/>
                      <a:pt x="727" y="18"/>
                      <a:pt x="720" y="17"/>
                    </a:cubicBezTo>
                    <a:close/>
                  </a:path>
                </a:pathLst>
              </a:custGeom>
              <a:noFill/>
              <a:ln w="952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Barlow"/>
                  <a:ea typeface="+mn-ea"/>
                  <a:cs typeface="+mn-cs"/>
                </a:endParaRPr>
              </a:p>
            </p:txBody>
          </p:sp>
        </p:grpSp>
        <p:grpSp>
          <p:nvGrpSpPr>
            <p:cNvPr id="34" name="Skupina 33">
              <a:extLst>
                <a:ext uri="{FF2B5EF4-FFF2-40B4-BE49-F238E27FC236}">
                  <a16:creationId xmlns:a16="http://schemas.microsoft.com/office/drawing/2014/main" id="{7261BC44-0C83-54D0-3BC5-FAF6437C92F7}"/>
                </a:ext>
              </a:extLst>
            </p:cNvPr>
            <p:cNvGrpSpPr/>
            <p:nvPr/>
          </p:nvGrpSpPr>
          <p:grpSpPr>
            <a:xfrm>
              <a:off x="2641643" y="5767050"/>
              <a:ext cx="968272" cy="180000"/>
              <a:chOff x="3185993" y="5768363"/>
              <a:chExt cx="968272" cy="180000"/>
            </a:xfrm>
          </p:grpSpPr>
          <p:sp>
            <p:nvSpPr>
              <p:cNvPr id="47" name="Text Box 1">
                <a:hlinkClick r:id="rId20"/>
                <a:extLst>
                  <a:ext uri="{FF2B5EF4-FFF2-40B4-BE49-F238E27FC236}">
                    <a16:creationId xmlns:a16="http://schemas.microsoft.com/office/drawing/2014/main" id="{2DCFE237-B31A-098F-04CB-BEB57624372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61977" y="5768363"/>
                <a:ext cx="692288" cy="180000"/>
              </a:xfrm>
              <a:prstGeom prst="rect">
                <a:avLst/>
              </a:prstGeom>
            </p:spPr>
            <p:txBody>
              <a:bodyPr vert="horz" wrap="square" lIns="0" tIns="0" rIns="0" bIns="0" rtlCol="0" anchor="t">
                <a:noAutofit/>
              </a:bodyPr>
              <a:lstStyle>
                <a:lvl1pPr marL="0" indent="0" algn="l" defTabSz="914400" rtl="0" eaLnBrk="1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SzPct val="100000"/>
                  <a:buFont typeface="Wingdings 2" panose="05020102010507070707" pitchFamily="18" charset="2"/>
                  <a:buNone/>
                  <a:defRPr sz="1200" b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0" indent="0" algn="l" defTabSz="914400" rtl="0" eaLnBrk="1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SzPct val="100000"/>
                  <a:buFont typeface="Barlow" panose="020B0604020202020204" pitchFamily="34" charset="0"/>
                  <a:buNone/>
                  <a:defRPr lang="en-GB" sz="12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2pPr>
                <a:lvl3pPr marL="542925" indent="-173038" algn="l" defTabSz="914400" rtl="0" eaLnBrk="1" latinLnBrk="0" hangingPunct="1">
                  <a:lnSpc>
                    <a:spcPct val="115000"/>
                  </a:lnSpc>
                  <a:spcBef>
                    <a:spcPts val="400"/>
                  </a:spcBef>
                  <a:spcAft>
                    <a:spcPts val="400"/>
                  </a:spcAft>
                  <a:buFont typeface="Barlow" panose="020B0604020202020204" pitchFamily="34" charset="0"/>
                  <a:buChar char="‒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87425" indent="-228600" algn="l" defTabSz="914400" rtl="0" eaLnBrk="1" latinLnBrk="0" hangingPunct="1">
                  <a:lnSpc>
                    <a:spcPct val="115000"/>
                  </a:lnSpc>
                  <a:spcBef>
                    <a:spcPts val="400"/>
                  </a:spcBef>
                  <a:spcAft>
                    <a:spcPts val="400"/>
                  </a:spcAft>
                  <a:buFont typeface="Barlow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033463" indent="0" algn="l" defTabSz="914400" rtl="0" eaLnBrk="1" latinLnBrk="0" hangingPunct="1">
                  <a:lnSpc>
                    <a:spcPct val="115000"/>
                  </a:lnSpc>
                  <a:spcBef>
                    <a:spcPts val="400"/>
                  </a:spcBef>
                  <a:spcAft>
                    <a:spcPts val="400"/>
                  </a:spcAft>
                  <a:buFont typeface="Barlow" panose="020B0406020202030204" pitchFamily="34" charset="0"/>
                  <a:buNone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Barlow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Barlow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Barlow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Barlow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defTabSz="685800" fontAlgn="auto">
                  <a:lnSpc>
                    <a:spcPct val="100000"/>
                  </a:lnSpc>
                  <a:buClrTx/>
                  <a:buSzTx/>
                  <a:tabLst/>
                  <a:defRPr/>
                </a:pPr>
                <a:r>
                  <a:rPr lang="en-US" sz="1100" dirty="0">
                    <a:cs typeface="Arial" panose="020B0604020202020204" pitchFamily="34" charset="0"/>
                    <a:hlinkClick r:id="rId20" tooltip="youtube ipsoscz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@ipsoscz</a:t>
                </a:r>
                <a:endParaRPr lang="en-US" sz="1100" dirty="0">
                  <a:cs typeface="Arial" panose="020B0604020202020204" pitchFamily="34" charset="0"/>
                </a:endParaRPr>
              </a:p>
            </p:txBody>
          </p:sp>
          <p:pic>
            <p:nvPicPr>
              <p:cNvPr id="48" name="Graphic 493">
                <a:extLst>
                  <a:ext uri="{FF2B5EF4-FFF2-40B4-BE49-F238E27FC236}">
                    <a16:creationId xmlns:a16="http://schemas.microsoft.com/office/drawing/2014/main" id="{D67E6B2E-ABB1-F8CD-AAC0-460CA36418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/>
              </a:stretch>
            </p:blipFill>
            <p:spPr>
              <a:xfrm>
                <a:off x="3185993" y="5793563"/>
                <a:ext cx="217983" cy="154800"/>
              </a:xfrm>
              <a:prstGeom prst="rect">
                <a:avLst/>
              </a:prstGeom>
            </p:spPr>
          </p:pic>
        </p:grpSp>
        <p:grpSp>
          <p:nvGrpSpPr>
            <p:cNvPr id="35" name="Skupina 34">
              <a:extLst>
                <a:ext uri="{FF2B5EF4-FFF2-40B4-BE49-F238E27FC236}">
                  <a16:creationId xmlns:a16="http://schemas.microsoft.com/office/drawing/2014/main" id="{79A52B2F-1C15-D112-6030-DED215D413E5}"/>
                </a:ext>
              </a:extLst>
            </p:cNvPr>
            <p:cNvGrpSpPr/>
            <p:nvPr/>
          </p:nvGrpSpPr>
          <p:grpSpPr>
            <a:xfrm>
              <a:off x="7083831" y="5766210"/>
              <a:ext cx="968837" cy="186287"/>
              <a:chOff x="11016029" y="5614158"/>
              <a:chExt cx="968837" cy="186287"/>
            </a:xfrm>
          </p:grpSpPr>
          <p:sp>
            <p:nvSpPr>
              <p:cNvPr id="36" name="Text Box 1">
                <a:extLst>
                  <a:ext uri="{FF2B5EF4-FFF2-40B4-BE49-F238E27FC236}">
                    <a16:creationId xmlns:a16="http://schemas.microsoft.com/office/drawing/2014/main" id="{95B231A3-DE23-708C-2C07-36BA8D9409A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249201" y="5614158"/>
                <a:ext cx="735665" cy="161555"/>
              </a:xfrm>
              <a:prstGeom prst="rect">
                <a:avLst/>
              </a:prstGeom>
            </p:spPr>
            <p:txBody>
              <a:bodyPr vert="horz" wrap="square" lIns="0" tIns="0" rIns="0" bIns="0" rtlCol="0" anchor="t">
                <a:noAutofit/>
              </a:bodyPr>
              <a:lstStyle>
                <a:lvl1pPr marL="0" indent="0" algn="l" defTabSz="914400" rtl="0" eaLnBrk="1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SzPct val="100000"/>
                  <a:buFont typeface="Wingdings 2" panose="05020102010507070707" pitchFamily="18" charset="2"/>
                  <a:buNone/>
                  <a:defRPr sz="1200" b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0" indent="0" algn="l" defTabSz="914400" rtl="0" eaLnBrk="1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SzPct val="100000"/>
                  <a:buFont typeface="Barlow" panose="020B0604020202020204" pitchFamily="34" charset="0"/>
                  <a:buNone/>
                  <a:defRPr lang="en-GB" sz="12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2pPr>
                <a:lvl3pPr marL="542925" indent="-173038" algn="l" defTabSz="914400" rtl="0" eaLnBrk="1" latinLnBrk="0" hangingPunct="1">
                  <a:lnSpc>
                    <a:spcPct val="115000"/>
                  </a:lnSpc>
                  <a:spcBef>
                    <a:spcPts val="400"/>
                  </a:spcBef>
                  <a:spcAft>
                    <a:spcPts val="400"/>
                  </a:spcAft>
                  <a:buFont typeface="Barlow" panose="020B0604020202020204" pitchFamily="34" charset="0"/>
                  <a:buChar char="‒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87425" indent="-228600" algn="l" defTabSz="914400" rtl="0" eaLnBrk="1" latinLnBrk="0" hangingPunct="1">
                  <a:lnSpc>
                    <a:spcPct val="115000"/>
                  </a:lnSpc>
                  <a:spcBef>
                    <a:spcPts val="400"/>
                  </a:spcBef>
                  <a:spcAft>
                    <a:spcPts val="400"/>
                  </a:spcAft>
                  <a:buFont typeface="Barlow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033463" indent="0" algn="l" defTabSz="914400" rtl="0" eaLnBrk="1" latinLnBrk="0" hangingPunct="1">
                  <a:lnSpc>
                    <a:spcPct val="115000"/>
                  </a:lnSpc>
                  <a:spcBef>
                    <a:spcPts val="400"/>
                  </a:spcBef>
                  <a:spcAft>
                    <a:spcPts val="400"/>
                  </a:spcAft>
                  <a:buFont typeface="Barlow" panose="020B0406020202030204" pitchFamily="34" charset="0"/>
                  <a:buNone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Barlow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Barlow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Barlow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Barlow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cs-CZ" sz="1100" dirty="0">
                    <a:cs typeface="Arial" panose="020B0604020202020204" pitchFamily="34" charset="0"/>
                    <a:hlinkClick r:id="rId23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ipsos.cz</a:t>
                </a:r>
                <a:endParaRPr lang="en-US" sz="1100" dirty="0">
                  <a:cs typeface="Arial" panose="020B0604020202020204" pitchFamily="34" charset="0"/>
                </a:endParaRPr>
              </a:p>
            </p:txBody>
          </p:sp>
          <p:grpSp>
            <p:nvGrpSpPr>
              <p:cNvPr id="42" name="Group 25">
                <a:extLst>
                  <a:ext uri="{FF2B5EF4-FFF2-40B4-BE49-F238E27FC236}">
                    <a16:creationId xmlns:a16="http://schemas.microsoft.com/office/drawing/2014/main" id="{7E4F112C-07E1-2A11-0F8F-85943F675D43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11016029" y="5627645"/>
                <a:ext cx="172800" cy="172800"/>
                <a:chOff x="1600" y="133"/>
                <a:chExt cx="1204" cy="1204"/>
              </a:xfrm>
            </p:grpSpPr>
            <p:sp>
              <p:nvSpPr>
                <p:cNvPr id="43" name="Freeform 26">
                  <a:extLst>
                    <a:ext uri="{FF2B5EF4-FFF2-40B4-BE49-F238E27FC236}">
                      <a16:creationId xmlns:a16="http://schemas.microsoft.com/office/drawing/2014/main" id="{BD0490A3-9C13-D15A-D7A2-989F9D6664F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00" y="133"/>
                  <a:ext cx="1204" cy="1204"/>
                </a:xfrm>
                <a:custGeom>
                  <a:avLst/>
                  <a:gdLst>
                    <a:gd name="T0" fmla="*/ 2091 w 2092"/>
                    <a:gd name="T1" fmla="*/ 997 h 2092"/>
                    <a:gd name="T2" fmla="*/ 2088 w 2092"/>
                    <a:gd name="T3" fmla="*/ 803 h 2092"/>
                    <a:gd name="T4" fmla="*/ 2087 w 2092"/>
                    <a:gd name="T5" fmla="*/ 726 h 2092"/>
                    <a:gd name="T6" fmla="*/ 2086 w 2092"/>
                    <a:gd name="T7" fmla="*/ 680 h 2092"/>
                    <a:gd name="T8" fmla="*/ 2084 w 2092"/>
                    <a:gd name="T9" fmla="*/ 576 h 2092"/>
                    <a:gd name="T10" fmla="*/ 2068 w 2092"/>
                    <a:gd name="T11" fmla="*/ 450 h 2092"/>
                    <a:gd name="T12" fmla="*/ 2048 w 2092"/>
                    <a:gd name="T13" fmla="*/ 383 h 2092"/>
                    <a:gd name="T14" fmla="*/ 1989 w 2092"/>
                    <a:gd name="T15" fmla="*/ 263 h 2092"/>
                    <a:gd name="T16" fmla="*/ 1935 w 2092"/>
                    <a:gd name="T17" fmla="*/ 194 h 2092"/>
                    <a:gd name="T18" fmla="*/ 1900 w 2092"/>
                    <a:gd name="T19" fmla="*/ 159 h 2092"/>
                    <a:gd name="T20" fmla="*/ 1838 w 2092"/>
                    <a:gd name="T21" fmla="*/ 109 h 2092"/>
                    <a:gd name="T22" fmla="*/ 1775 w 2092"/>
                    <a:gd name="T23" fmla="*/ 71 h 2092"/>
                    <a:gd name="T24" fmla="*/ 1659 w 2092"/>
                    <a:gd name="T25" fmla="*/ 27 h 2092"/>
                    <a:gd name="T26" fmla="*/ 1516 w 2092"/>
                    <a:gd name="T27" fmla="*/ 8 h 2092"/>
                    <a:gd name="T28" fmla="*/ 1401 w 2092"/>
                    <a:gd name="T29" fmla="*/ 5 h 2092"/>
                    <a:gd name="T30" fmla="*/ 1324 w 2092"/>
                    <a:gd name="T31" fmla="*/ 4 h 2092"/>
                    <a:gd name="T32" fmla="*/ 1295 w 2092"/>
                    <a:gd name="T33" fmla="*/ 4 h 2092"/>
                    <a:gd name="T34" fmla="*/ 1223 w 2092"/>
                    <a:gd name="T35" fmla="*/ 3 h 2092"/>
                    <a:gd name="T36" fmla="*/ 1046 w 2092"/>
                    <a:gd name="T37" fmla="*/ 0 h 2092"/>
                    <a:gd name="T38" fmla="*/ 763 w 2092"/>
                    <a:gd name="T39" fmla="*/ 4 h 2092"/>
                    <a:gd name="T40" fmla="*/ 726 w 2092"/>
                    <a:gd name="T41" fmla="*/ 5 h 2092"/>
                    <a:gd name="T42" fmla="*/ 694 w 2092"/>
                    <a:gd name="T43" fmla="*/ 5 h 2092"/>
                    <a:gd name="T44" fmla="*/ 652 w 2092"/>
                    <a:gd name="T45" fmla="*/ 6 h 2092"/>
                    <a:gd name="T46" fmla="*/ 496 w 2092"/>
                    <a:gd name="T47" fmla="*/ 15 h 2092"/>
                    <a:gd name="T48" fmla="*/ 395 w 2092"/>
                    <a:gd name="T49" fmla="*/ 40 h 2092"/>
                    <a:gd name="T50" fmla="*/ 264 w 2092"/>
                    <a:gd name="T51" fmla="*/ 103 h 2092"/>
                    <a:gd name="T52" fmla="*/ 175 w 2092"/>
                    <a:gd name="T53" fmla="*/ 175 h 2092"/>
                    <a:gd name="T54" fmla="*/ 127 w 2092"/>
                    <a:gd name="T55" fmla="*/ 230 h 2092"/>
                    <a:gd name="T56" fmla="*/ 78 w 2092"/>
                    <a:gd name="T57" fmla="*/ 304 h 2092"/>
                    <a:gd name="T58" fmla="*/ 44 w 2092"/>
                    <a:gd name="T59" fmla="*/ 380 h 2092"/>
                    <a:gd name="T60" fmla="*/ 10 w 2092"/>
                    <a:gd name="T61" fmla="*/ 543 h 2092"/>
                    <a:gd name="T62" fmla="*/ 6 w 2092"/>
                    <a:gd name="T63" fmla="*/ 669 h 2092"/>
                    <a:gd name="T64" fmla="*/ 4 w 2092"/>
                    <a:gd name="T65" fmla="*/ 776 h 2092"/>
                    <a:gd name="T66" fmla="*/ 4 w 2092"/>
                    <a:gd name="T67" fmla="*/ 814 h 2092"/>
                    <a:gd name="T68" fmla="*/ 0 w 2092"/>
                    <a:gd name="T69" fmla="*/ 1004 h 2092"/>
                    <a:gd name="T70" fmla="*/ 0 w 2092"/>
                    <a:gd name="T71" fmla="*/ 1050 h 2092"/>
                    <a:gd name="T72" fmla="*/ 2 w 2092"/>
                    <a:gd name="T73" fmla="*/ 1168 h 2092"/>
                    <a:gd name="T74" fmla="*/ 4 w 2092"/>
                    <a:gd name="T75" fmla="*/ 1312 h 2092"/>
                    <a:gd name="T76" fmla="*/ 5 w 2092"/>
                    <a:gd name="T77" fmla="*/ 1372 h 2092"/>
                    <a:gd name="T78" fmla="*/ 6 w 2092"/>
                    <a:gd name="T79" fmla="*/ 1414 h 2092"/>
                    <a:gd name="T80" fmla="*/ 8 w 2092"/>
                    <a:gd name="T81" fmla="*/ 1516 h 2092"/>
                    <a:gd name="T82" fmla="*/ 82 w 2092"/>
                    <a:gd name="T83" fmla="*/ 1796 h 2092"/>
                    <a:gd name="T84" fmla="*/ 138 w 2092"/>
                    <a:gd name="T85" fmla="*/ 1877 h 2092"/>
                    <a:gd name="T86" fmla="*/ 244 w 2092"/>
                    <a:gd name="T87" fmla="*/ 1976 h 2092"/>
                    <a:gd name="T88" fmla="*/ 295 w 2092"/>
                    <a:gd name="T89" fmla="*/ 2009 h 2092"/>
                    <a:gd name="T90" fmla="*/ 360 w 2092"/>
                    <a:gd name="T91" fmla="*/ 2040 h 2092"/>
                    <a:gd name="T92" fmla="*/ 645 w 2092"/>
                    <a:gd name="T93" fmla="*/ 2085 h 2092"/>
                    <a:gd name="T94" fmla="*/ 1024 w 2092"/>
                    <a:gd name="T95" fmla="*/ 2092 h 2092"/>
                    <a:gd name="T96" fmla="*/ 1053 w 2092"/>
                    <a:gd name="T97" fmla="*/ 2092 h 2092"/>
                    <a:gd name="T98" fmla="*/ 1118 w 2092"/>
                    <a:gd name="T99" fmla="*/ 2091 h 2092"/>
                    <a:gd name="T100" fmla="*/ 1596 w 2092"/>
                    <a:gd name="T101" fmla="*/ 2077 h 2092"/>
                    <a:gd name="T102" fmla="*/ 1692 w 2092"/>
                    <a:gd name="T103" fmla="*/ 2054 h 2092"/>
                    <a:gd name="T104" fmla="*/ 1795 w 2092"/>
                    <a:gd name="T105" fmla="*/ 2010 h 2092"/>
                    <a:gd name="T106" fmla="*/ 1887 w 2092"/>
                    <a:gd name="T107" fmla="*/ 1945 h 2092"/>
                    <a:gd name="T108" fmla="*/ 1918 w 2092"/>
                    <a:gd name="T109" fmla="*/ 1917 h 2092"/>
                    <a:gd name="T110" fmla="*/ 1983 w 2092"/>
                    <a:gd name="T111" fmla="*/ 1838 h 2092"/>
                    <a:gd name="T112" fmla="*/ 2016 w 2092"/>
                    <a:gd name="T113" fmla="*/ 1785 h 2092"/>
                    <a:gd name="T114" fmla="*/ 2082 w 2092"/>
                    <a:gd name="T115" fmla="*/ 1568 h 2092"/>
                    <a:gd name="T116" fmla="*/ 2086 w 2092"/>
                    <a:gd name="T117" fmla="*/ 1424 h 2092"/>
                    <a:gd name="T118" fmla="*/ 2088 w 2092"/>
                    <a:gd name="T119" fmla="*/ 1340 h 2092"/>
                    <a:gd name="T120" fmla="*/ 2088 w 2092"/>
                    <a:gd name="T121" fmla="*/ 1294 h 2092"/>
                    <a:gd name="T122" fmla="*/ 2091 w 2092"/>
                    <a:gd name="T123" fmla="*/ 1097 h 2092"/>
                    <a:gd name="T124" fmla="*/ 2092 w 2092"/>
                    <a:gd name="T125" fmla="*/ 1046 h 20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092" h="2092">
                      <a:moveTo>
                        <a:pt x="2092" y="1042"/>
                      </a:moveTo>
                      <a:cubicBezTo>
                        <a:pt x="2092" y="1041"/>
                        <a:pt x="2092" y="1041"/>
                        <a:pt x="2092" y="1041"/>
                      </a:cubicBezTo>
                      <a:cubicBezTo>
                        <a:pt x="2092" y="1040"/>
                        <a:pt x="2092" y="1038"/>
                        <a:pt x="2092" y="1037"/>
                      </a:cubicBezTo>
                      <a:cubicBezTo>
                        <a:pt x="2092" y="1037"/>
                        <a:pt x="2092" y="1036"/>
                        <a:pt x="2092" y="1036"/>
                      </a:cubicBezTo>
                      <a:cubicBezTo>
                        <a:pt x="2092" y="1036"/>
                        <a:pt x="2092" y="1036"/>
                        <a:pt x="2092" y="1036"/>
                      </a:cubicBezTo>
                      <a:cubicBezTo>
                        <a:pt x="2092" y="1036"/>
                        <a:pt x="2092" y="1036"/>
                        <a:pt x="2092" y="1036"/>
                      </a:cubicBezTo>
                      <a:cubicBezTo>
                        <a:pt x="2092" y="1033"/>
                        <a:pt x="2092" y="1031"/>
                        <a:pt x="2092" y="1028"/>
                      </a:cubicBezTo>
                      <a:cubicBezTo>
                        <a:pt x="2092" y="1028"/>
                        <a:pt x="2092" y="1028"/>
                        <a:pt x="2092" y="1028"/>
                      </a:cubicBezTo>
                      <a:cubicBezTo>
                        <a:pt x="2092" y="1028"/>
                        <a:pt x="2092" y="1028"/>
                        <a:pt x="2092" y="1028"/>
                      </a:cubicBezTo>
                      <a:cubicBezTo>
                        <a:pt x="2092" y="1024"/>
                        <a:pt x="2092" y="1020"/>
                        <a:pt x="2092" y="1016"/>
                      </a:cubicBezTo>
                      <a:cubicBezTo>
                        <a:pt x="2092" y="1015"/>
                        <a:pt x="2092" y="1015"/>
                        <a:pt x="2092" y="1014"/>
                      </a:cubicBezTo>
                      <a:cubicBezTo>
                        <a:pt x="2092" y="1013"/>
                        <a:pt x="2092" y="1012"/>
                        <a:pt x="2092" y="1011"/>
                      </a:cubicBezTo>
                      <a:cubicBezTo>
                        <a:pt x="2092" y="1011"/>
                        <a:pt x="2092" y="1010"/>
                        <a:pt x="2092" y="1009"/>
                      </a:cubicBezTo>
                      <a:cubicBezTo>
                        <a:pt x="2092" y="1008"/>
                        <a:pt x="2092" y="1007"/>
                        <a:pt x="2092" y="1006"/>
                      </a:cubicBezTo>
                      <a:cubicBezTo>
                        <a:pt x="2092" y="1005"/>
                        <a:pt x="2092" y="1004"/>
                        <a:pt x="2091" y="1003"/>
                      </a:cubicBezTo>
                      <a:cubicBezTo>
                        <a:pt x="2091" y="1003"/>
                        <a:pt x="2091" y="1002"/>
                        <a:pt x="2091" y="1001"/>
                      </a:cubicBezTo>
                      <a:cubicBezTo>
                        <a:pt x="2091" y="1000"/>
                        <a:pt x="2091" y="998"/>
                        <a:pt x="2091" y="997"/>
                      </a:cubicBezTo>
                      <a:cubicBezTo>
                        <a:pt x="2091" y="996"/>
                        <a:pt x="2091" y="996"/>
                        <a:pt x="2091" y="995"/>
                      </a:cubicBezTo>
                      <a:cubicBezTo>
                        <a:pt x="2091" y="993"/>
                        <a:pt x="2091" y="992"/>
                        <a:pt x="2091" y="990"/>
                      </a:cubicBezTo>
                      <a:cubicBezTo>
                        <a:pt x="2091" y="989"/>
                        <a:pt x="2091" y="989"/>
                        <a:pt x="2091" y="988"/>
                      </a:cubicBezTo>
                      <a:cubicBezTo>
                        <a:pt x="2091" y="988"/>
                        <a:pt x="2091" y="988"/>
                        <a:pt x="2091" y="988"/>
                      </a:cubicBezTo>
                      <a:cubicBezTo>
                        <a:pt x="2091" y="986"/>
                        <a:pt x="2091" y="983"/>
                        <a:pt x="2091" y="981"/>
                      </a:cubicBezTo>
                      <a:cubicBezTo>
                        <a:pt x="2091" y="980"/>
                        <a:pt x="2091" y="980"/>
                        <a:pt x="2091" y="980"/>
                      </a:cubicBezTo>
                      <a:cubicBezTo>
                        <a:pt x="2091" y="978"/>
                        <a:pt x="2091" y="976"/>
                        <a:pt x="2091" y="974"/>
                      </a:cubicBezTo>
                      <a:cubicBezTo>
                        <a:pt x="2091" y="969"/>
                        <a:pt x="2091" y="964"/>
                        <a:pt x="2091" y="959"/>
                      </a:cubicBezTo>
                      <a:cubicBezTo>
                        <a:pt x="2091" y="958"/>
                        <a:pt x="2091" y="957"/>
                        <a:pt x="2091" y="956"/>
                      </a:cubicBezTo>
                      <a:cubicBezTo>
                        <a:pt x="2091" y="953"/>
                        <a:pt x="2091" y="949"/>
                        <a:pt x="2090" y="945"/>
                      </a:cubicBezTo>
                      <a:cubicBezTo>
                        <a:pt x="2090" y="942"/>
                        <a:pt x="2090" y="940"/>
                        <a:pt x="2090" y="937"/>
                      </a:cubicBezTo>
                      <a:cubicBezTo>
                        <a:pt x="2090" y="936"/>
                        <a:pt x="2090" y="934"/>
                        <a:pt x="2090" y="933"/>
                      </a:cubicBezTo>
                      <a:cubicBezTo>
                        <a:pt x="2090" y="930"/>
                        <a:pt x="2090" y="927"/>
                        <a:pt x="2090" y="924"/>
                      </a:cubicBezTo>
                      <a:cubicBezTo>
                        <a:pt x="2090" y="924"/>
                        <a:pt x="2090" y="924"/>
                        <a:pt x="2090" y="924"/>
                      </a:cubicBezTo>
                      <a:cubicBezTo>
                        <a:pt x="2089" y="898"/>
                        <a:pt x="2089" y="868"/>
                        <a:pt x="2088" y="837"/>
                      </a:cubicBezTo>
                      <a:cubicBezTo>
                        <a:pt x="2088" y="832"/>
                        <a:pt x="2088" y="828"/>
                        <a:pt x="2088" y="823"/>
                      </a:cubicBezTo>
                      <a:cubicBezTo>
                        <a:pt x="2088" y="818"/>
                        <a:pt x="2088" y="811"/>
                        <a:pt x="2088" y="803"/>
                      </a:cubicBezTo>
                      <a:cubicBezTo>
                        <a:pt x="2088" y="803"/>
                        <a:pt x="2088" y="803"/>
                        <a:pt x="2088" y="803"/>
                      </a:cubicBezTo>
                      <a:cubicBezTo>
                        <a:pt x="2088" y="803"/>
                        <a:pt x="2088" y="803"/>
                        <a:pt x="2088" y="803"/>
                      </a:cubicBezTo>
                      <a:cubicBezTo>
                        <a:pt x="2088" y="803"/>
                        <a:pt x="2088" y="803"/>
                        <a:pt x="2088" y="803"/>
                      </a:cubicBezTo>
                      <a:cubicBezTo>
                        <a:pt x="2088" y="801"/>
                        <a:pt x="2088" y="796"/>
                        <a:pt x="2088" y="790"/>
                      </a:cubicBezTo>
                      <a:cubicBezTo>
                        <a:pt x="2088" y="790"/>
                        <a:pt x="2088" y="789"/>
                        <a:pt x="2088" y="789"/>
                      </a:cubicBezTo>
                      <a:cubicBezTo>
                        <a:pt x="2088" y="788"/>
                        <a:pt x="2088" y="787"/>
                        <a:pt x="2088" y="786"/>
                      </a:cubicBezTo>
                      <a:cubicBezTo>
                        <a:pt x="2088" y="785"/>
                        <a:pt x="2088" y="784"/>
                        <a:pt x="2088" y="782"/>
                      </a:cubicBezTo>
                      <a:cubicBezTo>
                        <a:pt x="2088" y="782"/>
                        <a:pt x="2088" y="781"/>
                        <a:pt x="2088" y="781"/>
                      </a:cubicBezTo>
                      <a:cubicBezTo>
                        <a:pt x="2088" y="779"/>
                        <a:pt x="2088" y="778"/>
                        <a:pt x="2088" y="776"/>
                      </a:cubicBezTo>
                      <a:cubicBezTo>
                        <a:pt x="2088" y="776"/>
                        <a:pt x="2088" y="776"/>
                        <a:pt x="2088" y="776"/>
                      </a:cubicBezTo>
                      <a:cubicBezTo>
                        <a:pt x="2088" y="772"/>
                        <a:pt x="2088" y="768"/>
                        <a:pt x="2088" y="763"/>
                      </a:cubicBezTo>
                      <a:cubicBezTo>
                        <a:pt x="2088" y="763"/>
                        <a:pt x="2088" y="762"/>
                        <a:pt x="2088" y="762"/>
                      </a:cubicBezTo>
                      <a:cubicBezTo>
                        <a:pt x="2088" y="756"/>
                        <a:pt x="2088" y="750"/>
                        <a:pt x="2088" y="743"/>
                      </a:cubicBezTo>
                      <a:cubicBezTo>
                        <a:pt x="2088" y="743"/>
                        <a:pt x="2088" y="743"/>
                        <a:pt x="2088" y="743"/>
                      </a:cubicBezTo>
                      <a:cubicBezTo>
                        <a:pt x="2088" y="742"/>
                        <a:pt x="2088" y="741"/>
                        <a:pt x="2088" y="740"/>
                      </a:cubicBezTo>
                      <a:cubicBezTo>
                        <a:pt x="2087" y="736"/>
                        <a:pt x="2087" y="732"/>
                        <a:pt x="2087" y="728"/>
                      </a:cubicBezTo>
                      <a:cubicBezTo>
                        <a:pt x="2087" y="727"/>
                        <a:pt x="2087" y="726"/>
                        <a:pt x="2087" y="726"/>
                      </a:cubicBezTo>
                      <a:cubicBezTo>
                        <a:pt x="2087" y="726"/>
                        <a:pt x="2087" y="725"/>
                        <a:pt x="2087" y="725"/>
                      </a:cubicBezTo>
                      <a:cubicBezTo>
                        <a:pt x="2087" y="723"/>
                        <a:pt x="2087" y="721"/>
                        <a:pt x="2087" y="719"/>
                      </a:cubicBezTo>
                      <a:cubicBezTo>
                        <a:pt x="2087" y="719"/>
                        <a:pt x="2087" y="718"/>
                        <a:pt x="2087" y="718"/>
                      </a:cubicBezTo>
                      <a:cubicBezTo>
                        <a:pt x="2087" y="718"/>
                        <a:pt x="2087" y="717"/>
                        <a:pt x="2087" y="717"/>
                      </a:cubicBezTo>
                      <a:cubicBezTo>
                        <a:pt x="2087" y="715"/>
                        <a:pt x="2087" y="713"/>
                        <a:pt x="2087" y="711"/>
                      </a:cubicBezTo>
                      <a:cubicBezTo>
                        <a:pt x="2087" y="710"/>
                        <a:pt x="2087" y="709"/>
                        <a:pt x="2087" y="707"/>
                      </a:cubicBezTo>
                      <a:cubicBezTo>
                        <a:pt x="2087" y="707"/>
                        <a:pt x="2087" y="707"/>
                        <a:pt x="2087" y="707"/>
                      </a:cubicBezTo>
                      <a:cubicBezTo>
                        <a:pt x="2087" y="705"/>
                        <a:pt x="2087" y="704"/>
                        <a:pt x="2087" y="703"/>
                      </a:cubicBezTo>
                      <a:cubicBezTo>
                        <a:pt x="2087" y="702"/>
                        <a:pt x="2087" y="701"/>
                        <a:pt x="2087" y="700"/>
                      </a:cubicBezTo>
                      <a:cubicBezTo>
                        <a:pt x="2087" y="700"/>
                        <a:pt x="2087" y="700"/>
                        <a:pt x="2087" y="699"/>
                      </a:cubicBezTo>
                      <a:cubicBezTo>
                        <a:pt x="2087" y="699"/>
                        <a:pt x="2087" y="698"/>
                        <a:pt x="2087" y="697"/>
                      </a:cubicBezTo>
                      <a:cubicBezTo>
                        <a:pt x="2087" y="696"/>
                        <a:pt x="2087" y="695"/>
                        <a:pt x="2087" y="694"/>
                      </a:cubicBezTo>
                      <a:cubicBezTo>
                        <a:pt x="2087" y="693"/>
                        <a:pt x="2087" y="693"/>
                        <a:pt x="2087" y="693"/>
                      </a:cubicBezTo>
                      <a:cubicBezTo>
                        <a:pt x="2087" y="690"/>
                        <a:pt x="2087" y="688"/>
                        <a:pt x="2087" y="685"/>
                      </a:cubicBezTo>
                      <a:cubicBezTo>
                        <a:pt x="2087" y="685"/>
                        <a:pt x="2087" y="685"/>
                        <a:pt x="2087" y="685"/>
                      </a:cubicBezTo>
                      <a:cubicBezTo>
                        <a:pt x="2086" y="683"/>
                        <a:pt x="2086" y="682"/>
                        <a:pt x="2086" y="680"/>
                      </a:cubicBezTo>
                      <a:cubicBezTo>
                        <a:pt x="2086" y="680"/>
                        <a:pt x="2086" y="680"/>
                        <a:pt x="2086" y="680"/>
                      </a:cubicBezTo>
                      <a:cubicBezTo>
                        <a:pt x="2086" y="676"/>
                        <a:pt x="2086" y="673"/>
                        <a:pt x="2086" y="669"/>
                      </a:cubicBezTo>
                      <a:cubicBezTo>
                        <a:pt x="2086" y="668"/>
                        <a:pt x="2086" y="667"/>
                        <a:pt x="2086" y="667"/>
                      </a:cubicBezTo>
                      <a:cubicBezTo>
                        <a:pt x="2086" y="666"/>
                        <a:pt x="2086" y="665"/>
                        <a:pt x="2086" y="665"/>
                      </a:cubicBezTo>
                      <a:cubicBezTo>
                        <a:pt x="2086" y="665"/>
                        <a:pt x="2086" y="665"/>
                        <a:pt x="2086" y="664"/>
                      </a:cubicBezTo>
                      <a:cubicBezTo>
                        <a:pt x="2086" y="664"/>
                        <a:pt x="2086" y="664"/>
                        <a:pt x="2086" y="664"/>
                      </a:cubicBezTo>
                      <a:cubicBezTo>
                        <a:pt x="2086" y="663"/>
                        <a:pt x="2086" y="661"/>
                        <a:pt x="2086" y="660"/>
                      </a:cubicBezTo>
                      <a:cubicBezTo>
                        <a:pt x="2086" y="659"/>
                        <a:pt x="2086" y="659"/>
                        <a:pt x="2086" y="658"/>
                      </a:cubicBezTo>
                      <a:cubicBezTo>
                        <a:pt x="2086" y="658"/>
                        <a:pt x="2086" y="658"/>
                        <a:pt x="2086" y="657"/>
                      </a:cubicBezTo>
                      <a:cubicBezTo>
                        <a:pt x="2086" y="657"/>
                        <a:pt x="2086" y="657"/>
                        <a:pt x="2086" y="657"/>
                      </a:cubicBezTo>
                      <a:cubicBezTo>
                        <a:pt x="2086" y="656"/>
                        <a:pt x="2086" y="654"/>
                        <a:pt x="2086" y="652"/>
                      </a:cubicBezTo>
                      <a:cubicBezTo>
                        <a:pt x="2086" y="652"/>
                        <a:pt x="2086" y="652"/>
                        <a:pt x="2086" y="652"/>
                      </a:cubicBezTo>
                      <a:cubicBezTo>
                        <a:pt x="2085" y="649"/>
                        <a:pt x="2085" y="646"/>
                        <a:pt x="2085" y="644"/>
                      </a:cubicBezTo>
                      <a:cubicBezTo>
                        <a:pt x="2085" y="638"/>
                        <a:pt x="2085" y="632"/>
                        <a:pt x="2085" y="626"/>
                      </a:cubicBezTo>
                      <a:cubicBezTo>
                        <a:pt x="2085" y="620"/>
                        <a:pt x="2085" y="613"/>
                        <a:pt x="2085" y="606"/>
                      </a:cubicBezTo>
                      <a:cubicBezTo>
                        <a:pt x="2085" y="605"/>
                        <a:pt x="2085" y="604"/>
                        <a:pt x="2085" y="603"/>
                      </a:cubicBezTo>
                      <a:cubicBezTo>
                        <a:pt x="2085" y="597"/>
                        <a:pt x="2085" y="591"/>
                        <a:pt x="2085" y="585"/>
                      </a:cubicBezTo>
                      <a:cubicBezTo>
                        <a:pt x="2084" y="582"/>
                        <a:pt x="2084" y="579"/>
                        <a:pt x="2084" y="576"/>
                      </a:cubicBezTo>
                      <a:cubicBezTo>
                        <a:pt x="2084" y="570"/>
                        <a:pt x="2084" y="563"/>
                        <a:pt x="2084" y="556"/>
                      </a:cubicBezTo>
                      <a:cubicBezTo>
                        <a:pt x="2084" y="553"/>
                        <a:pt x="2083" y="550"/>
                        <a:pt x="2083" y="547"/>
                      </a:cubicBezTo>
                      <a:cubicBezTo>
                        <a:pt x="2082" y="543"/>
                        <a:pt x="2082" y="540"/>
                        <a:pt x="2081" y="536"/>
                      </a:cubicBezTo>
                      <a:cubicBezTo>
                        <a:pt x="2082" y="536"/>
                        <a:pt x="2082" y="536"/>
                        <a:pt x="2082" y="536"/>
                      </a:cubicBezTo>
                      <a:cubicBezTo>
                        <a:pt x="2081" y="529"/>
                        <a:pt x="2081" y="522"/>
                        <a:pt x="2080" y="516"/>
                      </a:cubicBezTo>
                      <a:cubicBezTo>
                        <a:pt x="2080" y="514"/>
                        <a:pt x="2079" y="512"/>
                        <a:pt x="2079" y="511"/>
                      </a:cubicBezTo>
                      <a:cubicBezTo>
                        <a:pt x="2079" y="510"/>
                        <a:pt x="2079" y="509"/>
                        <a:pt x="2079" y="509"/>
                      </a:cubicBezTo>
                      <a:cubicBezTo>
                        <a:pt x="2078" y="504"/>
                        <a:pt x="2078" y="500"/>
                        <a:pt x="2077" y="496"/>
                      </a:cubicBezTo>
                      <a:cubicBezTo>
                        <a:pt x="2077" y="494"/>
                        <a:pt x="2077" y="493"/>
                        <a:pt x="2076" y="491"/>
                      </a:cubicBezTo>
                      <a:cubicBezTo>
                        <a:pt x="2076" y="490"/>
                        <a:pt x="2076" y="488"/>
                        <a:pt x="2076" y="487"/>
                      </a:cubicBezTo>
                      <a:cubicBezTo>
                        <a:pt x="2076" y="487"/>
                        <a:pt x="2076" y="487"/>
                        <a:pt x="2076" y="487"/>
                      </a:cubicBezTo>
                      <a:cubicBezTo>
                        <a:pt x="2076" y="487"/>
                        <a:pt x="2076" y="487"/>
                        <a:pt x="2076" y="487"/>
                      </a:cubicBezTo>
                      <a:cubicBezTo>
                        <a:pt x="2075" y="483"/>
                        <a:pt x="2075" y="480"/>
                        <a:pt x="2074" y="476"/>
                      </a:cubicBezTo>
                      <a:cubicBezTo>
                        <a:pt x="2073" y="473"/>
                        <a:pt x="2073" y="470"/>
                        <a:pt x="2072" y="467"/>
                      </a:cubicBezTo>
                      <a:cubicBezTo>
                        <a:pt x="2072" y="464"/>
                        <a:pt x="2071" y="462"/>
                        <a:pt x="2071" y="460"/>
                      </a:cubicBezTo>
                      <a:cubicBezTo>
                        <a:pt x="2070" y="460"/>
                        <a:pt x="2070" y="459"/>
                        <a:pt x="2070" y="459"/>
                      </a:cubicBezTo>
                      <a:cubicBezTo>
                        <a:pt x="2070" y="456"/>
                        <a:pt x="2069" y="453"/>
                        <a:pt x="2068" y="450"/>
                      </a:cubicBezTo>
                      <a:cubicBezTo>
                        <a:pt x="2068" y="447"/>
                        <a:pt x="2067" y="444"/>
                        <a:pt x="2066" y="441"/>
                      </a:cubicBezTo>
                      <a:cubicBezTo>
                        <a:pt x="2065" y="438"/>
                        <a:pt x="2065" y="436"/>
                        <a:pt x="2064" y="434"/>
                      </a:cubicBezTo>
                      <a:cubicBezTo>
                        <a:pt x="2064" y="434"/>
                        <a:pt x="2064" y="433"/>
                        <a:pt x="2064" y="433"/>
                      </a:cubicBezTo>
                      <a:cubicBezTo>
                        <a:pt x="2064" y="432"/>
                        <a:pt x="2064" y="432"/>
                        <a:pt x="2064" y="431"/>
                      </a:cubicBezTo>
                      <a:cubicBezTo>
                        <a:pt x="2063" y="429"/>
                        <a:pt x="2062" y="427"/>
                        <a:pt x="2062" y="425"/>
                      </a:cubicBezTo>
                      <a:cubicBezTo>
                        <a:pt x="2061" y="423"/>
                        <a:pt x="2060" y="420"/>
                        <a:pt x="2060" y="417"/>
                      </a:cubicBezTo>
                      <a:cubicBezTo>
                        <a:pt x="2060" y="417"/>
                        <a:pt x="2060" y="417"/>
                        <a:pt x="2060" y="417"/>
                      </a:cubicBezTo>
                      <a:cubicBezTo>
                        <a:pt x="2060" y="417"/>
                        <a:pt x="2060" y="417"/>
                        <a:pt x="2060" y="417"/>
                      </a:cubicBezTo>
                      <a:cubicBezTo>
                        <a:pt x="2059" y="416"/>
                        <a:pt x="2059" y="414"/>
                        <a:pt x="2058" y="413"/>
                      </a:cubicBezTo>
                      <a:cubicBezTo>
                        <a:pt x="2058" y="411"/>
                        <a:pt x="2057" y="409"/>
                        <a:pt x="2056" y="407"/>
                      </a:cubicBezTo>
                      <a:cubicBezTo>
                        <a:pt x="2055" y="404"/>
                        <a:pt x="2055" y="402"/>
                        <a:pt x="2054" y="400"/>
                      </a:cubicBezTo>
                      <a:cubicBezTo>
                        <a:pt x="2054" y="399"/>
                        <a:pt x="2054" y="399"/>
                        <a:pt x="2053" y="398"/>
                      </a:cubicBezTo>
                      <a:cubicBezTo>
                        <a:pt x="2053" y="397"/>
                        <a:pt x="2053" y="396"/>
                        <a:pt x="2053" y="396"/>
                      </a:cubicBezTo>
                      <a:cubicBezTo>
                        <a:pt x="2052" y="395"/>
                        <a:pt x="2052" y="395"/>
                        <a:pt x="2052" y="395"/>
                      </a:cubicBezTo>
                      <a:cubicBezTo>
                        <a:pt x="2052" y="395"/>
                        <a:pt x="2052" y="394"/>
                        <a:pt x="2052" y="393"/>
                      </a:cubicBezTo>
                      <a:cubicBezTo>
                        <a:pt x="2050" y="390"/>
                        <a:pt x="2049" y="386"/>
                        <a:pt x="2048" y="383"/>
                      </a:cubicBezTo>
                      <a:cubicBezTo>
                        <a:pt x="2048" y="383"/>
                        <a:pt x="2048" y="383"/>
                        <a:pt x="2048" y="383"/>
                      </a:cubicBezTo>
                      <a:cubicBezTo>
                        <a:pt x="2046" y="376"/>
                        <a:pt x="2043" y="370"/>
                        <a:pt x="2041" y="364"/>
                      </a:cubicBezTo>
                      <a:cubicBezTo>
                        <a:pt x="2039" y="359"/>
                        <a:pt x="2037" y="354"/>
                        <a:pt x="2035" y="349"/>
                      </a:cubicBezTo>
                      <a:cubicBezTo>
                        <a:pt x="2034" y="348"/>
                        <a:pt x="2034" y="348"/>
                        <a:pt x="2034" y="347"/>
                      </a:cubicBezTo>
                      <a:cubicBezTo>
                        <a:pt x="2034" y="347"/>
                        <a:pt x="2034" y="346"/>
                        <a:pt x="2034" y="346"/>
                      </a:cubicBezTo>
                      <a:cubicBezTo>
                        <a:pt x="2033" y="346"/>
                        <a:pt x="2033" y="345"/>
                        <a:pt x="2033" y="345"/>
                      </a:cubicBezTo>
                      <a:cubicBezTo>
                        <a:pt x="2030" y="337"/>
                        <a:pt x="2026" y="328"/>
                        <a:pt x="2022" y="320"/>
                      </a:cubicBezTo>
                      <a:cubicBezTo>
                        <a:pt x="2022" y="319"/>
                        <a:pt x="2021" y="318"/>
                        <a:pt x="2021" y="317"/>
                      </a:cubicBezTo>
                      <a:cubicBezTo>
                        <a:pt x="2019" y="314"/>
                        <a:pt x="2018" y="311"/>
                        <a:pt x="2016" y="309"/>
                      </a:cubicBezTo>
                      <a:cubicBezTo>
                        <a:pt x="2014" y="305"/>
                        <a:pt x="2012" y="301"/>
                        <a:pt x="2010" y="297"/>
                      </a:cubicBezTo>
                      <a:cubicBezTo>
                        <a:pt x="2010" y="296"/>
                        <a:pt x="2009" y="295"/>
                        <a:pt x="2009" y="295"/>
                      </a:cubicBezTo>
                      <a:cubicBezTo>
                        <a:pt x="2008" y="294"/>
                        <a:pt x="2008" y="294"/>
                        <a:pt x="2008" y="293"/>
                      </a:cubicBezTo>
                      <a:cubicBezTo>
                        <a:pt x="2005" y="288"/>
                        <a:pt x="2002" y="283"/>
                        <a:pt x="1998" y="277"/>
                      </a:cubicBezTo>
                      <a:cubicBezTo>
                        <a:pt x="1998" y="277"/>
                        <a:pt x="1998" y="277"/>
                        <a:pt x="1998" y="276"/>
                      </a:cubicBezTo>
                      <a:cubicBezTo>
                        <a:pt x="1997" y="275"/>
                        <a:pt x="1997" y="275"/>
                        <a:pt x="1996" y="274"/>
                      </a:cubicBezTo>
                      <a:cubicBezTo>
                        <a:pt x="1996" y="274"/>
                        <a:pt x="1996" y="274"/>
                        <a:pt x="1996" y="274"/>
                      </a:cubicBezTo>
                      <a:cubicBezTo>
                        <a:pt x="1994" y="271"/>
                        <a:pt x="1992" y="267"/>
                        <a:pt x="1989" y="264"/>
                      </a:cubicBezTo>
                      <a:cubicBezTo>
                        <a:pt x="1989" y="263"/>
                        <a:pt x="1989" y="263"/>
                        <a:pt x="1989" y="263"/>
                      </a:cubicBezTo>
                      <a:cubicBezTo>
                        <a:pt x="1987" y="260"/>
                        <a:pt x="1985" y="257"/>
                        <a:pt x="1983" y="254"/>
                      </a:cubicBezTo>
                      <a:cubicBezTo>
                        <a:pt x="1983" y="254"/>
                        <a:pt x="1983" y="254"/>
                        <a:pt x="1983" y="254"/>
                      </a:cubicBezTo>
                      <a:cubicBezTo>
                        <a:pt x="1982" y="252"/>
                        <a:pt x="1981" y="251"/>
                        <a:pt x="1980" y="249"/>
                      </a:cubicBezTo>
                      <a:cubicBezTo>
                        <a:pt x="1977" y="245"/>
                        <a:pt x="1974" y="241"/>
                        <a:pt x="1970" y="237"/>
                      </a:cubicBezTo>
                      <a:cubicBezTo>
                        <a:pt x="1970" y="236"/>
                        <a:pt x="1969" y="235"/>
                        <a:pt x="1969" y="234"/>
                      </a:cubicBezTo>
                      <a:cubicBezTo>
                        <a:pt x="1969" y="234"/>
                        <a:pt x="1969" y="234"/>
                        <a:pt x="1969" y="234"/>
                      </a:cubicBezTo>
                      <a:cubicBezTo>
                        <a:pt x="1968" y="233"/>
                        <a:pt x="1967" y="232"/>
                        <a:pt x="1966" y="231"/>
                      </a:cubicBezTo>
                      <a:cubicBezTo>
                        <a:pt x="1962" y="226"/>
                        <a:pt x="1958" y="221"/>
                        <a:pt x="1954" y="215"/>
                      </a:cubicBezTo>
                      <a:cubicBezTo>
                        <a:pt x="1953" y="215"/>
                        <a:pt x="1953" y="215"/>
                        <a:pt x="1953" y="215"/>
                      </a:cubicBezTo>
                      <a:cubicBezTo>
                        <a:pt x="1953" y="215"/>
                        <a:pt x="1953" y="215"/>
                        <a:pt x="1953" y="215"/>
                      </a:cubicBezTo>
                      <a:cubicBezTo>
                        <a:pt x="1953" y="215"/>
                        <a:pt x="1953" y="215"/>
                        <a:pt x="1953" y="215"/>
                      </a:cubicBezTo>
                      <a:cubicBezTo>
                        <a:pt x="1950" y="211"/>
                        <a:pt x="1947" y="208"/>
                        <a:pt x="1945" y="205"/>
                      </a:cubicBezTo>
                      <a:cubicBezTo>
                        <a:pt x="1945" y="205"/>
                        <a:pt x="1944" y="204"/>
                        <a:pt x="1944" y="204"/>
                      </a:cubicBezTo>
                      <a:cubicBezTo>
                        <a:pt x="1944" y="204"/>
                        <a:pt x="1943" y="203"/>
                        <a:pt x="1943" y="203"/>
                      </a:cubicBezTo>
                      <a:cubicBezTo>
                        <a:pt x="1941" y="201"/>
                        <a:pt x="1940" y="199"/>
                        <a:pt x="1939" y="198"/>
                      </a:cubicBezTo>
                      <a:cubicBezTo>
                        <a:pt x="1938" y="197"/>
                        <a:pt x="1937" y="196"/>
                        <a:pt x="1936" y="194"/>
                      </a:cubicBezTo>
                      <a:cubicBezTo>
                        <a:pt x="1936" y="194"/>
                        <a:pt x="1935" y="194"/>
                        <a:pt x="1935" y="194"/>
                      </a:cubicBezTo>
                      <a:cubicBezTo>
                        <a:pt x="1934" y="193"/>
                        <a:pt x="1933" y="192"/>
                        <a:pt x="1932" y="191"/>
                      </a:cubicBezTo>
                      <a:cubicBezTo>
                        <a:pt x="1931" y="190"/>
                        <a:pt x="1930" y="189"/>
                        <a:pt x="1929" y="188"/>
                      </a:cubicBezTo>
                      <a:cubicBezTo>
                        <a:pt x="1929" y="187"/>
                        <a:pt x="1928" y="186"/>
                        <a:pt x="1928" y="186"/>
                      </a:cubicBezTo>
                      <a:cubicBezTo>
                        <a:pt x="1927" y="185"/>
                        <a:pt x="1927" y="185"/>
                        <a:pt x="1926" y="184"/>
                      </a:cubicBezTo>
                      <a:cubicBezTo>
                        <a:pt x="1926" y="184"/>
                        <a:pt x="1926" y="184"/>
                        <a:pt x="1926" y="184"/>
                      </a:cubicBezTo>
                      <a:cubicBezTo>
                        <a:pt x="1924" y="182"/>
                        <a:pt x="1922" y="179"/>
                        <a:pt x="1919" y="177"/>
                      </a:cubicBezTo>
                      <a:cubicBezTo>
                        <a:pt x="1919" y="177"/>
                        <a:pt x="1919" y="177"/>
                        <a:pt x="1919" y="177"/>
                      </a:cubicBezTo>
                      <a:cubicBezTo>
                        <a:pt x="1918" y="176"/>
                        <a:pt x="1918" y="175"/>
                        <a:pt x="1917" y="175"/>
                      </a:cubicBezTo>
                      <a:cubicBezTo>
                        <a:pt x="1917" y="175"/>
                        <a:pt x="1917" y="175"/>
                        <a:pt x="1917" y="175"/>
                      </a:cubicBezTo>
                      <a:cubicBezTo>
                        <a:pt x="1917" y="175"/>
                        <a:pt x="1917" y="175"/>
                        <a:pt x="1917" y="174"/>
                      </a:cubicBezTo>
                      <a:cubicBezTo>
                        <a:pt x="1917" y="174"/>
                        <a:pt x="1917" y="174"/>
                        <a:pt x="1917" y="174"/>
                      </a:cubicBezTo>
                      <a:cubicBezTo>
                        <a:pt x="1917" y="174"/>
                        <a:pt x="1916" y="174"/>
                        <a:pt x="1916" y="174"/>
                      </a:cubicBezTo>
                      <a:cubicBezTo>
                        <a:pt x="1916" y="174"/>
                        <a:pt x="1916" y="174"/>
                        <a:pt x="1916" y="174"/>
                      </a:cubicBezTo>
                      <a:cubicBezTo>
                        <a:pt x="1913" y="170"/>
                        <a:pt x="1909" y="167"/>
                        <a:pt x="1906" y="164"/>
                      </a:cubicBezTo>
                      <a:cubicBezTo>
                        <a:pt x="1905" y="163"/>
                        <a:pt x="1905" y="163"/>
                        <a:pt x="1904" y="162"/>
                      </a:cubicBezTo>
                      <a:cubicBezTo>
                        <a:pt x="1903" y="161"/>
                        <a:pt x="1902" y="160"/>
                        <a:pt x="1901" y="159"/>
                      </a:cubicBezTo>
                      <a:cubicBezTo>
                        <a:pt x="1900" y="159"/>
                        <a:pt x="1900" y="159"/>
                        <a:pt x="1900" y="159"/>
                      </a:cubicBezTo>
                      <a:cubicBezTo>
                        <a:pt x="1900" y="159"/>
                        <a:pt x="1900" y="159"/>
                        <a:pt x="1900" y="159"/>
                      </a:cubicBezTo>
                      <a:cubicBezTo>
                        <a:pt x="1896" y="155"/>
                        <a:pt x="1892" y="151"/>
                        <a:pt x="1888" y="148"/>
                      </a:cubicBezTo>
                      <a:cubicBezTo>
                        <a:pt x="1887" y="148"/>
                        <a:pt x="1887" y="147"/>
                        <a:pt x="1887" y="147"/>
                      </a:cubicBezTo>
                      <a:cubicBezTo>
                        <a:pt x="1886" y="146"/>
                        <a:pt x="1885" y="146"/>
                        <a:pt x="1884" y="145"/>
                      </a:cubicBezTo>
                      <a:cubicBezTo>
                        <a:pt x="1884" y="145"/>
                        <a:pt x="1884" y="145"/>
                        <a:pt x="1884" y="145"/>
                      </a:cubicBezTo>
                      <a:cubicBezTo>
                        <a:pt x="1884" y="145"/>
                        <a:pt x="1884" y="144"/>
                        <a:pt x="1883" y="144"/>
                      </a:cubicBezTo>
                      <a:cubicBezTo>
                        <a:pt x="1883" y="144"/>
                        <a:pt x="1882" y="143"/>
                        <a:pt x="1882" y="143"/>
                      </a:cubicBezTo>
                      <a:cubicBezTo>
                        <a:pt x="1880" y="141"/>
                        <a:pt x="1878" y="140"/>
                        <a:pt x="1877" y="138"/>
                      </a:cubicBezTo>
                      <a:cubicBezTo>
                        <a:pt x="1872" y="135"/>
                        <a:pt x="1867" y="131"/>
                        <a:pt x="1862" y="127"/>
                      </a:cubicBezTo>
                      <a:cubicBezTo>
                        <a:pt x="1862" y="127"/>
                        <a:pt x="1862" y="127"/>
                        <a:pt x="1862" y="127"/>
                      </a:cubicBezTo>
                      <a:cubicBezTo>
                        <a:pt x="1862" y="127"/>
                        <a:pt x="1861" y="126"/>
                        <a:pt x="1861" y="126"/>
                      </a:cubicBezTo>
                      <a:cubicBezTo>
                        <a:pt x="1860" y="125"/>
                        <a:pt x="1859" y="124"/>
                        <a:pt x="1857" y="123"/>
                      </a:cubicBezTo>
                      <a:cubicBezTo>
                        <a:pt x="1855" y="121"/>
                        <a:pt x="1852" y="119"/>
                        <a:pt x="1849" y="117"/>
                      </a:cubicBezTo>
                      <a:cubicBezTo>
                        <a:pt x="1849" y="117"/>
                        <a:pt x="1849" y="117"/>
                        <a:pt x="1848" y="117"/>
                      </a:cubicBezTo>
                      <a:cubicBezTo>
                        <a:pt x="1848" y="116"/>
                        <a:pt x="1848" y="116"/>
                        <a:pt x="1848" y="116"/>
                      </a:cubicBezTo>
                      <a:cubicBezTo>
                        <a:pt x="1847" y="116"/>
                        <a:pt x="1847" y="116"/>
                        <a:pt x="1847" y="116"/>
                      </a:cubicBezTo>
                      <a:cubicBezTo>
                        <a:pt x="1844" y="113"/>
                        <a:pt x="1841" y="111"/>
                        <a:pt x="1838" y="109"/>
                      </a:cubicBezTo>
                      <a:cubicBezTo>
                        <a:pt x="1835" y="107"/>
                        <a:pt x="1833" y="106"/>
                        <a:pt x="1830" y="104"/>
                      </a:cubicBezTo>
                      <a:cubicBezTo>
                        <a:pt x="1830" y="104"/>
                        <a:pt x="1830" y="104"/>
                        <a:pt x="1830" y="104"/>
                      </a:cubicBezTo>
                      <a:cubicBezTo>
                        <a:pt x="1830" y="104"/>
                        <a:pt x="1830" y="103"/>
                        <a:pt x="1829" y="103"/>
                      </a:cubicBezTo>
                      <a:cubicBezTo>
                        <a:pt x="1829" y="103"/>
                        <a:pt x="1828" y="102"/>
                        <a:pt x="1827" y="102"/>
                      </a:cubicBezTo>
                      <a:cubicBezTo>
                        <a:pt x="1826" y="101"/>
                        <a:pt x="1824" y="100"/>
                        <a:pt x="1822" y="98"/>
                      </a:cubicBezTo>
                      <a:cubicBezTo>
                        <a:pt x="1822" y="98"/>
                        <a:pt x="1821" y="98"/>
                        <a:pt x="1821" y="98"/>
                      </a:cubicBezTo>
                      <a:cubicBezTo>
                        <a:pt x="1820" y="97"/>
                        <a:pt x="1819" y="96"/>
                        <a:pt x="1817" y="95"/>
                      </a:cubicBezTo>
                      <a:cubicBezTo>
                        <a:pt x="1816" y="95"/>
                        <a:pt x="1815" y="94"/>
                        <a:pt x="1814" y="94"/>
                      </a:cubicBezTo>
                      <a:cubicBezTo>
                        <a:pt x="1814" y="93"/>
                        <a:pt x="1814" y="93"/>
                        <a:pt x="1814" y="93"/>
                      </a:cubicBezTo>
                      <a:cubicBezTo>
                        <a:pt x="1809" y="90"/>
                        <a:pt x="1803" y="86"/>
                        <a:pt x="1797" y="83"/>
                      </a:cubicBezTo>
                      <a:cubicBezTo>
                        <a:pt x="1797" y="83"/>
                        <a:pt x="1797" y="83"/>
                        <a:pt x="1797" y="83"/>
                      </a:cubicBezTo>
                      <a:cubicBezTo>
                        <a:pt x="1796" y="82"/>
                        <a:pt x="1796" y="82"/>
                        <a:pt x="1795" y="82"/>
                      </a:cubicBezTo>
                      <a:cubicBezTo>
                        <a:pt x="1792" y="80"/>
                        <a:pt x="1788" y="78"/>
                        <a:pt x="1785" y="76"/>
                      </a:cubicBezTo>
                      <a:cubicBezTo>
                        <a:pt x="1785" y="76"/>
                        <a:pt x="1785" y="76"/>
                        <a:pt x="1785" y="76"/>
                      </a:cubicBezTo>
                      <a:cubicBezTo>
                        <a:pt x="1785" y="76"/>
                        <a:pt x="1785" y="76"/>
                        <a:pt x="1785" y="76"/>
                      </a:cubicBezTo>
                      <a:cubicBezTo>
                        <a:pt x="1782" y="75"/>
                        <a:pt x="1778" y="73"/>
                        <a:pt x="1775" y="72"/>
                      </a:cubicBezTo>
                      <a:cubicBezTo>
                        <a:pt x="1775" y="72"/>
                        <a:pt x="1775" y="72"/>
                        <a:pt x="1775" y="71"/>
                      </a:cubicBezTo>
                      <a:cubicBezTo>
                        <a:pt x="1774" y="71"/>
                        <a:pt x="1774" y="71"/>
                        <a:pt x="1774" y="71"/>
                      </a:cubicBezTo>
                      <a:cubicBezTo>
                        <a:pt x="1774" y="71"/>
                        <a:pt x="1773" y="71"/>
                        <a:pt x="1772" y="70"/>
                      </a:cubicBezTo>
                      <a:cubicBezTo>
                        <a:pt x="1772" y="70"/>
                        <a:pt x="1772" y="70"/>
                        <a:pt x="1771" y="70"/>
                      </a:cubicBezTo>
                      <a:cubicBezTo>
                        <a:pt x="1770" y="69"/>
                        <a:pt x="1768" y="68"/>
                        <a:pt x="1766" y="68"/>
                      </a:cubicBezTo>
                      <a:cubicBezTo>
                        <a:pt x="1766" y="67"/>
                        <a:pt x="1765" y="67"/>
                        <a:pt x="1764" y="66"/>
                      </a:cubicBezTo>
                      <a:cubicBezTo>
                        <a:pt x="1764" y="66"/>
                        <a:pt x="1764" y="66"/>
                        <a:pt x="1764" y="66"/>
                      </a:cubicBezTo>
                      <a:cubicBezTo>
                        <a:pt x="1760" y="65"/>
                        <a:pt x="1757" y="63"/>
                        <a:pt x="1753" y="61"/>
                      </a:cubicBezTo>
                      <a:cubicBezTo>
                        <a:pt x="1753" y="61"/>
                        <a:pt x="1752" y="61"/>
                        <a:pt x="1752" y="61"/>
                      </a:cubicBezTo>
                      <a:cubicBezTo>
                        <a:pt x="1752" y="61"/>
                        <a:pt x="1752" y="61"/>
                        <a:pt x="1752" y="61"/>
                      </a:cubicBezTo>
                      <a:cubicBezTo>
                        <a:pt x="1752" y="61"/>
                        <a:pt x="1752" y="61"/>
                        <a:pt x="1752" y="61"/>
                      </a:cubicBezTo>
                      <a:cubicBezTo>
                        <a:pt x="1752" y="61"/>
                        <a:pt x="1752" y="61"/>
                        <a:pt x="1752" y="61"/>
                      </a:cubicBezTo>
                      <a:cubicBezTo>
                        <a:pt x="1745" y="58"/>
                        <a:pt x="1739" y="55"/>
                        <a:pt x="1732" y="52"/>
                      </a:cubicBezTo>
                      <a:cubicBezTo>
                        <a:pt x="1727" y="50"/>
                        <a:pt x="1722" y="48"/>
                        <a:pt x="1716" y="46"/>
                      </a:cubicBezTo>
                      <a:cubicBezTo>
                        <a:pt x="1705" y="41"/>
                        <a:pt x="1693" y="37"/>
                        <a:pt x="1681" y="33"/>
                      </a:cubicBezTo>
                      <a:cubicBezTo>
                        <a:pt x="1679" y="33"/>
                        <a:pt x="1678" y="32"/>
                        <a:pt x="1677" y="32"/>
                      </a:cubicBezTo>
                      <a:cubicBezTo>
                        <a:pt x="1672" y="31"/>
                        <a:pt x="1668" y="29"/>
                        <a:pt x="1663" y="28"/>
                      </a:cubicBezTo>
                      <a:cubicBezTo>
                        <a:pt x="1662" y="28"/>
                        <a:pt x="1661" y="27"/>
                        <a:pt x="1659" y="27"/>
                      </a:cubicBezTo>
                      <a:cubicBezTo>
                        <a:pt x="1645" y="23"/>
                        <a:pt x="1630" y="20"/>
                        <a:pt x="1615" y="17"/>
                      </a:cubicBezTo>
                      <a:cubicBezTo>
                        <a:pt x="1615" y="17"/>
                        <a:pt x="1615" y="17"/>
                        <a:pt x="1615" y="17"/>
                      </a:cubicBezTo>
                      <a:cubicBezTo>
                        <a:pt x="1612" y="17"/>
                        <a:pt x="1610" y="16"/>
                        <a:pt x="1607" y="16"/>
                      </a:cubicBezTo>
                      <a:cubicBezTo>
                        <a:pt x="1600" y="14"/>
                        <a:pt x="1593" y="13"/>
                        <a:pt x="1585" y="12"/>
                      </a:cubicBezTo>
                      <a:cubicBezTo>
                        <a:pt x="1584" y="12"/>
                        <a:pt x="1583" y="12"/>
                        <a:pt x="1582" y="12"/>
                      </a:cubicBezTo>
                      <a:cubicBezTo>
                        <a:pt x="1581" y="12"/>
                        <a:pt x="1580" y="12"/>
                        <a:pt x="1580" y="12"/>
                      </a:cubicBezTo>
                      <a:cubicBezTo>
                        <a:pt x="1579" y="12"/>
                        <a:pt x="1579" y="12"/>
                        <a:pt x="1579" y="11"/>
                      </a:cubicBezTo>
                      <a:cubicBezTo>
                        <a:pt x="1572" y="11"/>
                        <a:pt x="1565" y="10"/>
                        <a:pt x="1558" y="10"/>
                      </a:cubicBezTo>
                      <a:cubicBezTo>
                        <a:pt x="1558" y="10"/>
                        <a:pt x="1558" y="10"/>
                        <a:pt x="1558" y="10"/>
                      </a:cubicBezTo>
                      <a:cubicBezTo>
                        <a:pt x="1557" y="9"/>
                        <a:pt x="1557" y="9"/>
                        <a:pt x="1556" y="9"/>
                      </a:cubicBezTo>
                      <a:cubicBezTo>
                        <a:pt x="1556" y="9"/>
                        <a:pt x="1556" y="9"/>
                        <a:pt x="1556" y="9"/>
                      </a:cubicBezTo>
                      <a:cubicBezTo>
                        <a:pt x="1556" y="11"/>
                        <a:pt x="1556" y="11"/>
                        <a:pt x="1556" y="11"/>
                      </a:cubicBezTo>
                      <a:cubicBezTo>
                        <a:pt x="1554" y="10"/>
                        <a:pt x="1552" y="10"/>
                        <a:pt x="1550" y="10"/>
                      </a:cubicBezTo>
                      <a:cubicBezTo>
                        <a:pt x="1549" y="10"/>
                        <a:pt x="1547" y="9"/>
                        <a:pt x="1545" y="9"/>
                      </a:cubicBezTo>
                      <a:cubicBezTo>
                        <a:pt x="1542" y="9"/>
                        <a:pt x="1539" y="8"/>
                        <a:pt x="1536" y="8"/>
                      </a:cubicBezTo>
                      <a:cubicBezTo>
                        <a:pt x="1531" y="8"/>
                        <a:pt x="1526" y="8"/>
                        <a:pt x="1521" y="8"/>
                      </a:cubicBezTo>
                      <a:cubicBezTo>
                        <a:pt x="1519" y="8"/>
                        <a:pt x="1517" y="8"/>
                        <a:pt x="1516" y="8"/>
                      </a:cubicBezTo>
                      <a:cubicBezTo>
                        <a:pt x="1514" y="8"/>
                        <a:pt x="1512" y="8"/>
                        <a:pt x="1510" y="8"/>
                      </a:cubicBezTo>
                      <a:cubicBezTo>
                        <a:pt x="1503" y="7"/>
                        <a:pt x="1495" y="7"/>
                        <a:pt x="1488" y="7"/>
                      </a:cubicBezTo>
                      <a:cubicBezTo>
                        <a:pt x="1483" y="7"/>
                        <a:pt x="1478" y="7"/>
                        <a:pt x="1473" y="7"/>
                      </a:cubicBezTo>
                      <a:cubicBezTo>
                        <a:pt x="1473" y="7"/>
                        <a:pt x="1473" y="7"/>
                        <a:pt x="1473" y="7"/>
                      </a:cubicBezTo>
                      <a:cubicBezTo>
                        <a:pt x="1465" y="7"/>
                        <a:pt x="1456" y="7"/>
                        <a:pt x="1447" y="7"/>
                      </a:cubicBezTo>
                      <a:cubicBezTo>
                        <a:pt x="1444" y="7"/>
                        <a:pt x="1440" y="7"/>
                        <a:pt x="1437" y="6"/>
                      </a:cubicBezTo>
                      <a:cubicBezTo>
                        <a:pt x="1436" y="6"/>
                        <a:pt x="1435" y="6"/>
                        <a:pt x="1435" y="6"/>
                      </a:cubicBezTo>
                      <a:cubicBezTo>
                        <a:pt x="1433" y="6"/>
                        <a:pt x="1430" y="6"/>
                        <a:pt x="1428" y="6"/>
                      </a:cubicBezTo>
                      <a:cubicBezTo>
                        <a:pt x="1427" y="6"/>
                        <a:pt x="1426" y="6"/>
                        <a:pt x="1425" y="6"/>
                      </a:cubicBezTo>
                      <a:cubicBezTo>
                        <a:pt x="1424" y="6"/>
                        <a:pt x="1424" y="6"/>
                        <a:pt x="1424" y="6"/>
                      </a:cubicBezTo>
                      <a:cubicBezTo>
                        <a:pt x="1423" y="6"/>
                        <a:pt x="1423" y="6"/>
                        <a:pt x="1423" y="6"/>
                      </a:cubicBezTo>
                      <a:cubicBezTo>
                        <a:pt x="1420" y="6"/>
                        <a:pt x="1417" y="6"/>
                        <a:pt x="1414" y="6"/>
                      </a:cubicBezTo>
                      <a:cubicBezTo>
                        <a:pt x="1413" y="6"/>
                        <a:pt x="1413" y="6"/>
                        <a:pt x="1413" y="6"/>
                      </a:cubicBezTo>
                      <a:cubicBezTo>
                        <a:pt x="1411" y="6"/>
                        <a:pt x="1410" y="6"/>
                        <a:pt x="1409" y="6"/>
                      </a:cubicBezTo>
                      <a:cubicBezTo>
                        <a:pt x="1407" y="6"/>
                        <a:pt x="1405" y="5"/>
                        <a:pt x="1403" y="5"/>
                      </a:cubicBezTo>
                      <a:cubicBezTo>
                        <a:pt x="1402" y="5"/>
                        <a:pt x="1402" y="5"/>
                        <a:pt x="1402" y="5"/>
                      </a:cubicBezTo>
                      <a:cubicBezTo>
                        <a:pt x="1401" y="5"/>
                        <a:pt x="1401" y="5"/>
                        <a:pt x="1401" y="5"/>
                      </a:cubicBezTo>
                      <a:cubicBezTo>
                        <a:pt x="1397" y="5"/>
                        <a:pt x="1394" y="5"/>
                        <a:pt x="1391" y="5"/>
                      </a:cubicBezTo>
                      <a:cubicBezTo>
                        <a:pt x="1391" y="5"/>
                        <a:pt x="1390" y="5"/>
                        <a:pt x="1390" y="5"/>
                      </a:cubicBezTo>
                      <a:cubicBezTo>
                        <a:pt x="1387" y="5"/>
                        <a:pt x="1384" y="5"/>
                        <a:pt x="1381" y="5"/>
                      </a:cubicBezTo>
                      <a:cubicBezTo>
                        <a:pt x="1381" y="5"/>
                        <a:pt x="1380" y="5"/>
                        <a:pt x="1380" y="5"/>
                      </a:cubicBezTo>
                      <a:cubicBezTo>
                        <a:pt x="1380" y="5"/>
                        <a:pt x="1380" y="5"/>
                        <a:pt x="1380" y="5"/>
                      </a:cubicBezTo>
                      <a:cubicBezTo>
                        <a:pt x="1378" y="5"/>
                        <a:pt x="1376" y="5"/>
                        <a:pt x="1375" y="5"/>
                      </a:cubicBezTo>
                      <a:cubicBezTo>
                        <a:pt x="1373" y="5"/>
                        <a:pt x="1372" y="5"/>
                        <a:pt x="1370" y="5"/>
                      </a:cubicBezTo>
                      <a:cubicBezTo>
                        <a:pt x="1370" y="5"/>
                        <a:pt x="1369" y="5"/>
                        <a:pt x="1369" y="5"/>
                      </a:cubicBezTo>
                      <a:cubicBezTo>
                        <a:pt x="1369" y="5"/>
                        <a:pt x="1369" y="5"/>
                        <a:pt x="1369" y="5"/>
                      </a:cubicBezTo>
                      <a:cubicBezTo>
                        <a:pt x="1366" y="5"/>
                        <a:pt x="1363" y="5"/>
                        <a:pt x="1360" y="5"/>
                      </a:cubicBezTo>
                      <a:cubicBezTo>
                        <a:pt x="1357" y="5"/>
                        <a:pt x="1353" y="4"/>
                        <a:pt x="1350" y="4"/>
                      </a:cubicBezTo>
                      <a:cubicBezTo>
                        <a:pt x="1350" y="4"/>
                        <a:pt x="1349" y="4"/>
                        <a:pt x="1349" y="4"/>
                      </a:cubicBezTo>
                      <a:cubicBezTo>
                        <a:pt x="1346" y="4"/>
                        <a:pt x="1343" y="4"/>
                        <a:pt x="1341" y="4"/>
                      </a:cubicBezTo>
                      <a:cubicBezTo>
                        <a:pt x="1341" y="4"/>
                        <a:pt x="1340" y="4"/>
                        <a:pt x="1340" y="4"/>
                      </a:cubicBezTo>
                      <a:cubicBezTo>
                        <a:pt x="1340" y="4"/>
                        <a:pt x="1340" y="4"/>
                        <a:pt x="1340" y="4"/>
                      </a:cubicBezTo>
                      <a:cubicBezTo>
                        <a:pt x="1334" y="4"/>
                        <a:pt x="1329" y="4"/>
                        <a:pt x="1324" y="4"/>
                      </a:cubicBezTo>
                      <a:cubicBezTo>
                        <a:pt x="1324" y="4"/>
                        <a:pt x="1324" y="4"/>
                        <a:pt x="1324" y="4"/>
                      </a:cubicBezTo>
                      <a:cubicBezTo>
                        <a:pt x="1323" y="4"/>
                        <a:pt x="1323" y="4"/>
                        <a:pt x="1323" y="4"/>
                      </a:cubicBezTo>
                      <a:cubicBezTo>
                        <a:pt x="1323" y="4"/>
                        <a:pt x="1322" y="4"/>
                        <a:pt x="1322" y="4"/>
                      </a:cubicBezTo>
                      <a:cubicBezTo>
                        <a:pt x="1320" y="4"/>
                        <a:pt x="1318" y="4"/>
                        <a:pt x="1316" y="4"/>
                      </a:cubicBezTo>
                      <a:cubicBezTo>
                        <a:pt x="1316" y="4"/>
                        <a:pt x="1316" y="4"/>
                        <a:pt x="1315" y="4"/>
                      </a:cubicBezTo>
                      <a:cubicBezTo>
                        <a:pt x="1314" y="4"/>
                        <a:pt x="1314" y="4"/>
                        <a:pt x="1313" y="4"/>
                      </a:cubicBezTo>
                      <a:cubicBezTo>
                        <a:pt x="1312" y="4"/>
                        <a:pt x="1311" y="4"/>
                        <a:pt x="1310" y="4"/>
                      </a:cubicBezTo>
                      <a:cubicBezTo>
                        <a:pt x="1310" y="4"/>
                        <a:pt x="1309" y="4"/>
                        <a:pt x="1309" y="4"/>
                      </a:cubicBezTo>
                      <a:cubicBezTo>
                        <a:pt x="1307" y="4"/>
                        <a:pt x="1306" y="4"/>
                        <a:pt x="1304" y="4"/>
                      </a:cubicBezTo>
                      <a:cubicBezTo>
                        <a:pt x="1304" y="4"/>
                        <a:pt x="1303" y="4"/>
                        <a:pt x="1303" y="4"/>
                      </a:cubicBezTo>
                      <a:cubicBezTo>
                        <a:pt x="1302" y="4"/>
                        <a:pt x="1302" y="4"/>
                        <a:pt x="1302" y="4"/>
                      </a:cubicBezTo>
                      <a:cubicBezTo>
                        <a:pt x="1302" y="4"/>
                        <a:pt x="1302" y="4"/>
                        <a:pt x="1302" y="4"/>
                      </a:cubicBezTo>
                      <a:cubicBezTo>
                        <a:pt x="1301" y="4"/>
                        <a:pt x="1301" y="4"/>
                        <a:pt x="1300" y="4"/>
                      </a:cubicBezTo>
                      <a:cubicBezTo>
                        <a:pt x="1300" y="4"/>
                        <a:pt x="1299" y="4"/>
                        <a:pt x="1298" y="4"/>
                      </a:cubicBezTo>
                      <a:cubicBezTo>
                        <a:pt x="1298" y="4"/>
                        <a:pt x="1298" y="4"/>
                        <a:pt x="1298" y="4"/>
                      </a:cubicBezTo>
                      <a:cubicBezTo>
                        <a:pt x="1298" y="4"/>
                        <a:pt x="1297" y="4"/>
                        <a:pt x="1296" y="4"/>
                      </a:cubicBezTo>
                      <a:cubicBezTo>
                        <a:pt x="1296" y="4"/>
                        <a:pt x="1296" y="4"/>
                        <a:pt x="1295" y="4"/>
                      </a:cubicBezTo>
                      <a:cubicBezTo>
                        <a:pt x="1295" y="4"/>
                        <a:pt x="1295" y="4"/>
                        <a:pt x="1295" y="4"/>
                      </a:cubicBezTo>
                      <a:cubicBezTo>
                        <a:pt x="1295" y="4"/>
                        <a:pt x="1295" y="4"/>
                        <a:pt x="1295" y="4"/>
                      </a:cubicBezTo>
                      <a:cubicBezTo>
                        <a:pt x="1294" y="4"/>
                        <a:pt x="1294" y="4"/>
                        <a:pt x="1294" y="4"/>
                      </a:cubicBezTo>
                      <a:cubicBezTo>
                        <a:pt x="1293" y="4"/>
                        <a:pt x="1293" y="4"/>
                        <a:pt x="1292" y="4"/>
                      </a:cubicBezTo>
                      <a:cubicBezTo>
                        <a:pt x="1292" y="4"/>
                        <a:pt x="1292" y="4"/>
                        <a:pt x="1291" y="4"/>
                      </a:cubicBezTo>
                      <a:cubicBezTo>
                        <a:pt x="1290" y="4"/>
                        <a:pt x="1289" y="4"/>
                        <a:pt x="1288" y="4"/>
                      </a:cubicBezTo>
                      <a:cubicBezTo>
                        <a:pt x="1288" y="4"/>
                        <a:pt x="1288" y="4"/>
                        <a:pt x="1288" y="4"/>
                      </a:cubicBezTo>
                      <a:cubicBezTo>
                        <a:pt x="1287" y="4"/>
                        <a:pt x="1286" y="4"/>
                        <a:pt x="1285" y="4"/>
                      </a:cubicBezTo>
                      <a:cubicBezTo>
                        <a:pt x="1284" y="4"/>
                        <a:pt x="1283" y="4"/>
                        <a:pt x="1282" y="4"/>
                      </a:cubicBezTo>
                      <a:cubicBezTo>
                        <a:pt x="1282" y="4"/>
                        <a:pt x="1281" y="4"/>
                        <a:pt x="1280" y="4"/>
                      </a:cubicBezTo>
                      <a:cubicBezTo>
                        <a:pt x="1279" y="4"/>
                        <a:pt x="1278" y="4"/>
                        <a:pt x="1278" y="4"/>
                      </a:cubicBezTo>
                      <a:cubicBezTo>
                        <a:pt x="1277" y="4"/>
                        <a:pt x="1275" y="4"/>
                        <a:pt x="1274" y="4"/>
                      </a:cubicBezTo>
                      <a:cubicBezTo>
                        <a:pt x="1273" y="4"/>
                        <a:pt x="1271" y="4"/>
                        <a:pt x="1269" y="4"/>
                      </a:cubicBezTo>
                      <a:cubicBezTo>
                        <a:pt x="1259" y="4"/>
                        <a:pt x="1249" y="4"/>
                        <a:pt x="1239" y="3"/>
                      </a:cubicBezTo>
                      <a:cubicBezTo>
                        <a:pt x="1239" y="3"/>
                        <a:pt x="1239" y="3"/>
                        <a:pt x="1239" y="3"/>
                      </a:cubicBezTo>
                      <a:cubicBezTo>
                        <a:pt x="1239" y="3"/>
                        <a:pt x="1239" y="3"/>
                        <a:pt x="1239" y="3"/>
                      </a:cubicBezTo>
                      <a:cubicBezTo>
                        <a:pt x="1234" y="3"/>
                        <a:pt x="1230" y="3"/>
                        <a:pt x="1225" y="3"/>
                      </a:cubicBezTo>
                      <a:cubicBezTo>
                        <a:pt x="1224" y="3"/>
                        <a:pt x="1223" y="3"/>
                        <a:pt x="1223" y="3"/>
                      </a:cubicBezTo>
                      <a:cubicBezTo>
                        <a:pt x="1219" y="3"/>
                        <a:pt x="1214" y="3"/>
                        <a:pt x="1210" y="3"/>
                      </a:cubicBezTo>
                      <a:cubicBezTo>
                        <a:pt x="1210" y="3"/>
                        <a:pt x="1210" y="3"/>
                        <a:pt x="1210" y="3"/>
                      </a:cubicBezTo>
                      <a:cubicBezTo>
                        <a:pt x="1209" y="3"/>
                        <a:pt x="1208" y="3"/>
                        <a:pt x="1206" y="3"/>
                      </a:cubicBezTo>
                      <a:cubicBezTo>
                        <a:pt x="1205" y="3"/>
                        <a:pt x="1203" y="3"/>
                        <a:pt x="1201" y="3"/>
                      </a:cubicBezTo>
                      <a:cubicBezTo>
                        <a:pt x="1196" y="3"/>
                        <a:pt x="1190" y="3"/>
                        <a:pt x="1185" y="2"/>
                      </a:cubicBezTo>
                      <a:cubicBezTo>
                        <a:pt x="1184" y="2"/>
                        <a:pt x="1184" y="2"/>
                        <a:pt x="1183" y="2"/>
                      </a:cubicBezTo>
                      <a:cubicBezTo>
                        <a:pt x="1180" y="2"/>
                        <a:pt x="1178" y="2"/>
                        <a:pt x="1176" y="2"/>
                      </a:cubicBezTo>
                      <a:cubicBezTo>
                        <a:pt x="1173" y="2"/>
                        <a:pt x="1171" y="2"/>
                        <a:pt x="1168" y="2"/>
                      </a:cubicBezTo>
                      <a:cubicBezTo>
                        <a:pt x="1168" y="2"/>
                        <a:pt x="1168" y="2"/>
                        <a:pt x="1168" y="2"/>
                      </a:cubicBezTo>
                      <a:cubicBezTo>
                        <a:pt x="1164" y="2"/>
                        <a:pt x="1160" y="2"/>
                        <a:pt x="1157" y="2"/>
                      </a:cubicBezTo>
                      <a:cubicBezTo>
                        <a:pt x="1102" y="1"/>
                        <a:pt x="1075" y="0"/>
                        <a:pt x="1056" y="0"/>
                      </a:cubicBezTo>
                      <a:cubicBezTo>
                        <a:pt x="1056" y="0"/>
                        <a:pt x="1056" y="0"/>
                        <a:pt x="1056" y="0"/>
                      </a:cubicBezTo>
                      <a:cubicBezTo>
                        <a:pt x="1055" y="0"/>
                        <a:pt x="1054" y="0"/>
                        <a:pt x="1053" y="0"/>
                      </a:cubicBezTo>
                      <a:cubicBezTo>
                        <a:pt x="1053" y="0"/>
                        <a:pt x="1053" y="0"/>
                        <a:pt x="1053" y="0"/>
                      </a:cubicBezTo>
                      <a:cubicBezTo>
                        <a:pt x="1053" y="0"/>
                        <a:pt x="1052" y="0"/>
                        <a:pt x="1051" y="0"/>
                      </a:cubicBezTo>
                      <a:cubicBezTo>
                        <a:pt x="1051" y="0"/>
                        <a:pt x="1051" y="0"/>
                        <a:pt x="1050" y="0"/>
                      </a:cubicBezTo>
                      <a:cubicBezTo>
                        <a:pt x="1049" y="0"/>
                        <a:pt x="1047" y="0"/>
                        <a:pt x="1046" y="0"/>
                      </a:cubicBezTo>
                      <a:cubicBezTo>
                        <a:pt x="1045" y="0"/>
                        <a:pt x="1043" y="0"/>
                        <a:pt x="1042" y="0"/>
                      </a:cubicBezTo>
                      <a:cubicBezTo>
                        <a:pt x="1042" y="0"/>
                        <a:pt x="1041" y="0"/>
                        <a:pt x="1041" y="0"/>
                      </a:cubicBezTo>
                      <a:cubicBezTo>
                        <a:pt x="1039" y="0"/>
                        <a:pt x="1037" y="0"/>
                        <a:pt x="1036" y="0"/>
                      </a:cubicBezTo>
                      <a:cubicBezTo>
                        <a:pt x="1036" y="0"/>
                        <a:pt x="1036" y="0"/>
                        <a:pt x="1036" y="0"/>
                      </a:cubicBezTo>
                      <a:cubicBezTo>
                        <a:pt x="1036" y="0"/>
                        <a:pt x="1036" y="0"/>
                        <a:pt x="1036" y="0"/>
                      </a:cubicBezTo>
                      <a:cubicBezTo>
                        <a:pt x="1016" y="0"/>
                        <a:pt x="986" y="1"/>
                        <a:pt x="924" y="2"/>
                      </a:cubicBezTo>
                      <a:cubicBezTo>
                        <a:pt x="924" y="2"/>
                        <a:pt x="924" y="2"/>
                        <a:pt x="924" y="2"/>
                      </a:cubicBezTo>
                      <a:cubicBezTo>
                        <a:pt x="922" y="2"/>
                        <a:pt x="920" y="2"/>
                        <a:pt x="918" y="2"/>
                      </a:cubicBezTo>
                      <a:cubicBezTo>
                        <a:pt x="893" y="3"/>
                        <a:pt x="866" y="3"/>
                        <a:pt x="837" y="4"/>
                      </a:cubicBezTo>
                      <a:cubicBezTo>
                        <a:pt x="832" y="4"/>
                        <a:pt x="828" y="4"/>
                        <a:pt x="823" y="4"/>
                      </a:cubicBezTo>
                      <a:cubicBezTo>
                        <a:pt x="818" y="4"/>
                        <a:pt x="811" y="4"/>
                        <a:pt x="804" y="4"/>
                      </a:cubicBezTo>
                      <a:cubicBezTo>
                        <a:pt x="803" y="4"/>
                        <a:pt x="803" y="4"/>
                        <a:pt x="803" y="4"/>
                      </a:cubicBezTo>
                      <a:cubicBezTo>
                        <a:pt x="803" y="4"/>
                        <a:pt x="803" y="4"/>
                        <a:pt x="803" y="4"/>
                      </a:cubicBezTo>
                      <a:cubicBezTo>
                        <a:pt x="800" y="4"/>
                        <a:pt x="792" y="4"/>
                        <a:pt x="782" y="4"/>
                      </a:cubicBezTo>
                      <a:cubicBezTo>
                        <a:pt x="778" y="4"/>
                        <a:pt x="774" y="4"/>
                        <a:pt x="770" y="4"/>
                      </a:cubicBezTo>
                      <a:cubicBezTo>
                        <a:pt x="770" y="4"/>
                        <a:pt x="770" y="4"/>
                        <a:pt x="770" y="4"/>
                      </a:cubicBezTo>
                      <a:cubicBezTo>
                        <a:pt x="767" y="4"/>
                        <a:pt x="765" y="4"/>
                        <a:pt x="763" y="4"/>
                      </a:cubicBezTo>
                      <a:cubicBezTo>
                        <a:pt x="763" y="4"/>
                        <a:pt x="762" y="4"/>
                        <a:pt x="762" y="4"/>
                      </a:cubicBezTo>
                      <a:cubicBezTo>
                        <a:pt x="760" y="4"/>
                        <a:pt x="757" y="4"/>
                        <a:pt x="755" y="4"/>
                      </a:cubicBezTo>
                      <a:cubicBezTo>
                        <a:pt x="755" y="4"/>
                        <a:pt x="754" y="4"/>
                        <a:pt x="754" y="4"/>
                      </a:cubicBezTo>
                      <a:cubicBezTo>
                        <a:pt x="753" y="4"/>
                        <a:pt x="751" y="4"/>
                        <a:pt x="750" y="4"/>
                      </a:cubicBezTo>
                      <a:cubicBezTo>
                        <a:pt x="749" y="4"/>
                        <a:pt x="749" y="4"/>
                        <a:pt x="749" y="4"/>
                      </a:cubicBezTo>
                      <a:cubicBezTo>
                        <a:pt x="749" y="4"/>
                        <a:pt x="749" y="4"/>
                        <a:pt x="749" y="4"/>
                      </a:cubicBezTo>
                      <a:cubicBezTo>
                        <a:pt x="749" y="4"/>
                        <a:pt x="749" y="4"/>
                        <a:pt x="749" y="4"/>
                      </a:cubicBezTo>
                      <a:cubicBezTo>
                        <a:pt x="747" y="4"/>
                        <a:pt x="745" y="4"/>
                        <a:pt x="744" y="4"/>
                      </a:cubicBezTo>
                      <a:cubicBezTo>
                        <a:pt x="744" y="4"/>
                        <a:pt x="743" y="4"/>
                        <a:pt x="743" y="4"/>
                      </a:cubicBezTo>
                      <a:cubicBezTo>
                        <a:pt x="743" y="4"/>
                        <a:pt x="743" y="4"/>
                        <a:pt x="743" y="4"/>
                      </a:cubicBezTo>
                      <a:cubicBezTo>
                        <a:pt x="742" y="4"/>
                        <a:pt x="741" y="4"/>
                        <a:pt x="740" y="4"/>
                      </a:cubicBezTo>
                      <a:cubicBezTo>
                        <a:pt x="739" y="4"/>
                        <a:pt x="739" y="4"/>
                        <a:pt x="738" y="4"/>
                      </a:cubicBezTo>
                      <a:cubicBezTo>
                        <a:pt x="738" y="4"/>
                        <a:pt x="737" y="4"/>
                        <a:pt x="737" y="4"/>
                      </a:cubicBezTo>
                      <a:cubicBezTo>
                        <a:pt x="735" y="5"/>
                        <a:pt x="734" y="5"/>
                        <a:pt x="732" y="5"/>
                      </a:cubicBezTo>
                      <a:cubicBezTo>
                        <a:pt x="732" y="5"/>
                        <a:pt x="731" y="5"/>
                        <a:pt x="731" y="5"/>
                      </a:cubicBezTo>
                      <a:cubicBezTo>
                        <a:pt x="730" y="5"/>
                        <a:pt x="729" y="5"/>
                        <a:pt x="728" y="5"/>
                      </a:cubicBezTo>
                      <a:cubicBezTo>
                        <a:pt x="727" y="5"/>
                        <a:pt x="727" y="5"/>
                        <a:pt x="726" y="5"/>
                      </a:cubicBezTo>
                      <a:cubicBezTo>
                        <a:pt x="725" y="5"/>
                        <a:pt x="725" y="5"/>
                        <a:pt x="725" y="5"/>
                      </a:cubicBezTo>
                      <a:cubicBezTo>
                        <a:pt x="725" y="5"/>
                        <a:pt x="725" y="5"/>
                        <a:pt x="725" y="5"/>
                      </a:cubicBezTo>
                      <a:cubicBezTo>
                        <a:pt x="723" y="5"/>
                        <a:pt x="721" y="5"/>
                        <a:pt x="720" y="5"/>
                      </a:cubicBezTo>
                      <a:cubicBezTo>
                        <a:pt x="719" y="5"/>
                        <a:pt x="719" y="5"/>
                        <a:pt x="719" y="5"/>
                      </a:cubicBezTo>
                      <a:cubicBezTo>
                        <a:pt x="719" y="5"/>
                        <a:pt x="718" y="5"/>
                        <a:pt x="718" y="5"/>
                      </a:cubicBezTo>
                      <a:cubicBezTo>
                        <a:pt x="718" y="5"/>
                        <a:pt x="717" y="5"/>
                        <a:pt x="716" y="5"/>
                      </a:cubicBezTo>
                      <a:cubicBezTo>
                        <a:pt x="715" y="5"/>
                        <a:pt x="714" y="5"/>
                        <a:pt x="714" y="5"/>
                      </a:cubicBezTo>
                      <a:cubicBezTo>
                        <a:pt x="713" y="5"/>
                        <a:pt x="712" y="5"/>
                        <a:pt x="712" y="5"/>
                      </a:cubicBezTo>
                      <a:cubicBezTo>
                        <a:pt x="710" y="5"/>
                        <a:pt x="709" y="5"/>
                        <a:pt x="707" y="5"/>
                      </a:cubicBezTo>
                      <a:cubicBezTo>
                        <a:pt x="707" y="5"/>
                        <a:pt x="707" y="5"/>
                        <a:pt x="706" y="5"/>
                      </a:cubicBezTo>
                      <a:cubicBezTo>
                        <a:pt x="706" y="5"/>
                        <a:pt x="706" y="5"/>
                        <a:pt x="705" y="5"/>
                      </a:cubicBezTo>
                      <a:cubicBezTo>
                        <a:pt x="704" y="5"/>
                        <a:pt x="704" y="5"/>
                        <a:pt x="703" y="5"/>
                      </a:cubicBezTo>
                      <a:cubicBezTo>
                        <a:pt x="702" y="5"/>
                        <a:pt x="701" y="5"/>
                        <a:pt x="700" y="5"/>
                      </a:cubicBezTo>
                      <a:cubicBezTo>
                        <a:pt x="700" y="5"/>
                        <a:pt x="700" y="5"/>
                        <a:pt x="699" y="5"/>
                      </a:cubicBezTo>
                      <a:cubicBezTo>
                        <a:pt x="699" y="5"/>
                        <a:pt x="699" y="5"/>
                        <a:pt x="699" y="5"/>
                      </a:cubicBezTo>
                      <a:cubicBezTo>
                        <a:pt x="698" y="5"/>
                        <a:pt x="697" y="5"/>
                        <a:pt x="696" y="5"/>
                      </a:cubicBezTo>
                      <a:cubicBezTo>
                        <a:pt x="695" y="5"/>
                        <a:pt x="694" y="5"/>
                        <a:pt x="694" y="5"/>
                      </a:cubicBezTo>
                      <a:cubicBezTo>
                        <a:pt x="693" y="5"/>
                        <a:pt x="693" y="5"/>
                        <a:pt x="692" y="5"/>
                      </a:cubicBezTo>
                      <a:cubicBezTo>
                        <a:pt x="692" y="5"/>
                        <a:pt x="692" y="5"/>
                        <a:pt x="692" y="5"/>
                      </a:cubicBezTo>
                      <a:cubicBezTo>
                        <a:pt x="690" y="5"/>
                        <a:pt x="688" y="5"/>
                        <a:pt x="687" y="5"/>
                      </a:cubicBezTo>
                      <a:cubicBezTo>
                        <a:pt x="687" y="5"/>
                        <a:pt x="686" y="5"/>
                        <a:pt x="686" y="5"/>
                      </a:cubicBezTo>
                      <a:cubicBezTo>
                        <a:pt x="686" y="5"/>
                        <a:pt x="685" y="5"/>
                        <a:pt x="685" y="5"/>
                      </a:cubicBezTo>
                      <a:cubicBezTo>
                        <a:pt x="683" y="6"/>
                        <a:pt x="682" y="6"/>
                        <a:pt x="680" y="6"/>
                      </a:cubicBezTo>
                      <a:cubicBezTo>
                        <a:pt x="680" y="6"/>
                        <a:pt x="679" y="6"/>
                        <a:pt x="679" y="6"/>
                      </a:cubicBezTo>
                      <a:cubicBezTo>
                        <a:pt x="679" y="6"/>
                        <a:pt x="678" y="6"/>
                        <a:pt x="678" y="6"/>
                      </a:cubicBezTo>
                      <a:cubicBezTo>
                        <a:pt x="676" y="6"/>
                        <a:pt x="675" y="6"/>
                        <a:pt x="673" y="6"/>
                      </a:cubicBezTo>
                      <a:cubicBezTo>
                        <a:pt x="672" y="6"/>
                        <a:pt x="672" y="6"/>
                        <a:pt x="671" y="6"/>
                      </a:cubicBezTo>
                      <a:cubicBezTo>
                        <a:pt x="671" y="6"/>
                        <a:pt x="670" y="6"/>
                        <a:pt x="669" y="6"/>
                      </a:cubicBezTo>
                      <a:cubicBezTo>
                        <a:pt x="669" y="6"/>
                        <a:pt x="668" y="6"/>
                        <a:pt x="667" y="6"/>
                      </a:cubicBezTo>
                      <a:cubicBezTo>
                        <a:pt x="666" y="6"/>
                        <a:pt x="665" y="6"/>
                        <a:pt x="664" y="6"/>
                      </a:cubicBezTo>
                      <a:cubicBezTo>
                        <a:pt x="663" y="6"/>
                        <a:pt x="661" y="6"/>
                        <a:pt x="660" y="6"/>
                      </a:cubicBezTo>
                      <a:cubicBezTo>
                        <a:pt x="659" y="6"/>
                        <a:pt x="658" y="6"/>
                        <a:pt x="657" y="6"/>
                      </a:cubicBezTo>
                      <a:cubicBezTo>
                        <a:pt x="656" y="6"/>
                        <a:pt x="654" y="6"/>
                        <a:pt x="652" y="6"/>
                      </a:cubicBezTo>
                      <a:cubicBezTo>
                        <a:pt x="652" y="6"/>
                        <a:pt x="652" y="6"/>
                        <a:pt x="652" y="6"/>
                      </a:cubicBezTo>
                      <a:cubicBezTo>
                        <a:pt x="651" y="6"/>
                        <a:pt x="651" y="7"/>
                        <a:pt x="650" y="7"/>
                      </a:cubicBezTo>
                      <a:cubicBezTo>
                        <a:pt x="648" y="7"/>
                        <a:pt x="646" y="7"/>
                        <a:pt x="644" y="7"/>
                      </a:cubicBezTo>
                      <a:cubicBezTo>
                        <a:pt x="638" y="7"/>
                        <a:pt x="632" y="7"/>
                        <a:pt x="626" y="7"/>
                      </a:cubicBezTo>
                      <a:cubicBezTo>
                        <a:pt x="626" y="7"/>
                        <a:pt x="626" y="7"/>
                        <a:pt x="625" y="7"/>
                      </a:cubicBezTo>
                      <a:cubicBezTo>
                        <a:pt x="619" y="7"/>
                        <a:pt x="613" y="7"/>
                        <a:pt x="606" y="7"/>
                      </a:cubicBezTo>
                      <a:cubicBezTo>
                        <a:pt x="605" y="7"/>
                        <a:pt x="604" y="7"/>
                        <a:pt x="603" y="7"/>
                      </a:cubicBezTo>
                      <a:cubicBezTo>
                        <a:pt x="597" y="7"/>
                        <a:pt x="591" y="7"/>
                        <a:pt x="585" y="7"/>
                      </a:cubicBezTo>
                      <a:cubicBezTo>
                        <a:pt x="582" y="8"/>
                        <a:pt x="579" y="8"/>
                        <a:pt x="576" y="8"/>
                      </a:cubicBezTo>
                      <a:cubicBezTo>
                        <a:pt x="575" y="8"/>
                        <a:pt x="573" y="8"/>
                        <a:pt x="571" y="8"/>
                      </a:cubicBezTo>
                      <a:cubicBezTo>
                        <a:pt x="566" y="8"/>
                        <a:pt x="561" y="8"/>
                        <a:pt x="556" y="8"/>
                      </a:cubicBezTo>
                      <a:cubicBezTo>
                        <a:pt x="553" y="8"/>
                        <a:pt x="550" y="9"/>
                        <a:pt x="547" y="9"/>
                      </a:cubicBezTo>
                      <a:cubicBezTo>
                        <a:pt x="543" y="10"/>
                        <a:pt x="540" y="10"/>
                        <a:pt x="536" y="11"/>
                      </a:cubicBezTo>
                      <a:cubicBezTo>
                        <a:pt x="536" y="10"/>
                        <a:pt x="536" y="10"/>
                        <a:pt x="536" y="10"/>
                      </a:cubicBezTo>
                      <a:cubicBezTo>
                        <a:pt x="529" y="11"/>
                        <a:pt x="522" y="11"/>
                        <a:pt x="516" y="12"/>
                      </a:cubicBezTo>
                      <a:cubicBezTo>
                        <a:pt x="513" y="12"/>
                        <a:pt x="511" y="13"/>
                        <a:pt x="509" y="13"/>
                      </a:cubicBezTo>
                      <a:cubicBezTo>
                        <a:pt x="509" y="13"/>
                        <a:pt x="509" y="13"/>
                        <a:pt x="509" y="13"/>
                      </a:cubicBezTo>
                      <a:cubicBezTo>
                        <a:pt x="504" y="14"/>
                        <a:pt x="500" y="14"/>
                        <a:pt x="496" y="15"/>
                      </a:cubicBezTo>
                      <a:cubicBezTo>
                        <a:pt x="496" y="15"/>
                        <a:pt x="496" y="15"/>
                        <a:pt x="496" y="15"/>
                      </a:cubicBezTo>
                      <a:cubicBezTo>
                        <a:pt x="491" y="16"/>
                        <a:pt x="486" y="16"/>
                        <a:pt x="482" y="17"/>
                      </a:cubicBezTo>
                      <a:cubicBezTo>
                        <a:pt x="480" y="17"/>
                        <a:pt x="478" y="18"/>
                        <a:pt x="476" y="18"/>
                      </a:cubicBezTo>
                      <a:cubicBezTo>
                        <a:pt x="476" y="18"/>
                        <a:pt x="476" y="18"/>
                        <a:pt x="476" y="18"/>
                      </a:cubicBezTo>
                      <a:cubicBezTo>
                        <a:pt x="473" y="19"/>
                        <a:pt x="470" y="19"/>
                        <a:pt x="467" y="20"/>
                      </a:cubicBezTo>
                      <a:cubicBezTo>
                        <a:pt x="467" y="20"/>
                        <a:pt x="467" y="20"/>
                        <a:pt x="467" y="20"/>
                      </a:cubicBezTo>
                      <a:cubicBezTo>
                        <a:pt x="466" y="20"/>
                        <a:pt x="465" y="20"/>
                        <a:pt x="464" y="21"/>
                      </a:cubicBezTo>
                      <a:cubicBezTo>
                        <a:pt x="453" y="23"/>
                        <a:pt x="442" y="25"/>
                        <a:pt x="432" y="28"/>
                      </a:cubicBezTo>
                      <a:cubicBezTo>
                        <a:pt x="432" y="28"/>
                        <a:pt x="431" y="28"/>
                        <a:pt x="431" y="28"/>
                      </a:cubicBezTo>
                      <a:cubicBezTo>
                        <a:pt x="431" y="28"/>
                        <a:pt x="431" y="28"/>
                        <a:pt x="431" y="28"/>
                      </a:cubicBezTo>
                      <a:cubicBezTo>
                        <a:pt x="426" y="30"/>
                        <a:pt x="421" y="31"/>
                        <a:pt x="417" y="33"/>
                      </a:cubicBezTo>
                      <a:cubicBezTo>
                        <a:pt x="415" y="33"/>
                        <a:pt x="414" y="33"/>
                        <a:pt x="413" y="34"/>
                      </a:cubicBezTo>
                      <a:cubicBezTo>
                        <a:pt x="413" y="34"/>
                        <a:pt x="413" y="34"/>
                        <a:pt x="413" y="34"/>
                      </a:cubicBezTo>
                      <a:cubicBezTo>
                        <a:pt x="409" y="35"/>
                        <a:pt x="404" y="37"/>
                        <a:pt x="400" y="38"/>
                      </a:cubicBezTo>
                      <a:cubicBezTo>
                        <a:pt x="399" y="38"/>
                        <a:pt x="399" y="38"/>
                        <a:pt x="398" y="39"/>
                      </a:cubicBezTo>
                      <a:cubicBezTo>
                        <a:pt x="397" y="39"/>
                        <a:pt x="396" y="39"/>
                        <a:pt x="395" y="40"/>
                      </a:cubicBezTo>
                      <a:cubicBezTo>
                        <a:pt x="395" y="40"/>
                        <a:pt x="395" y="40"/>
                        <a:pt x="395" y="40"/>
                      </a:cubicBezTo>
                      <a:cubicBezTo>
                        <a:pt x="391" y="41"/>
                        <a:pt x="387" y="43"/>
                        <a:pt x="383" y="44"/>
                      </a:cubicBezTo>
                      <a:cubicBezTo>
                        <a:pt x="376" y="46"/>
                        <a:pt x="370" y="49"/>
                        <a:pt x="364" y="51"/>
                      </a:cubicBezTo>
                      <a:cubicBezTo>
                        <a:pt x="363" y="52"/>
                        <a:pt x="362" y="52"/>
                        <a:pt x="360" y="53"/>
                      </a:cubicBezTo>
                      <a:cubicBezTo>
                        <a:pt x="355" y="55"/>
                        <a:pt x="350" y="57"/>
                        <a:pt x="345" y="59"/>
                      </a:cubicBezTo>
                      <a:cubicBezTo>
                        <a:pt x="345" y="59"/>
                        <a:pt x="345" y="59"/>
                        <a:pt x="345" y="59"/>
                      </a:cubicBezTo>
                      <a:cubicBezTo>
                        <a:pt x="341" y="61"/>
                        <a:pt x="336" y="63"/>
                        <a:pt x="332" y="65"/>
                      </a:cubicBezTo>
                      <a:cubicBezTo>
                        <a:pt x="330" y="66"/>
                        <a:pt x="328" y="67"/>
                        <a:pt x="326" y="68"/>
                      </a:cubicBezTo>
                      <a:cubicBezTo>
                        <a:pt x="322" y="69"/>
                        <a:pt x="319" y="71"/>
                        <a:pt x="316" y="72"/>
                      </a:cubicBezTo>
                      <a:cubicBezTo>
                        <a:pt x="314" y="73"/>
                        <a:pt x="313" y="74"/>
                        <a:pt x="311" y="75"/>
                      </a:cubicBezTo>
                      <a:cubicBezTo>
                        <a:pt x="306" y="77"/>
                        <a:pt x="302" y="79"/>
                        <a:pt x="297" y="82"/>
                      </a:cubicBezTo>
                      <a:cubicBezTo>
                        <a:pt x="297" y="82"/>
                        <a:pt x="297" y="82"/>
                        <a:pt x="297" y="82"/>
                      </a:cubicBezTo>
                      <a:cubicBezTo>
                        <a:pt x="296" y="82"/>
                        <a:pt x="295" y="83"/>
                        <a:pt x="295" y="83"/>
                      </a:cubicBezTo>
                      <a:cubicBezTo>
                        <a:pt x="294" y="84"/>
                        <a:pt x="294" y="84"/>
                        <a:pt x="293" y="84"/>
                      </a:cubicBezTo>
                      <a:cubicBezTo>
                        <a:pt x="288" y="87"/>
                        <a:pt x="283" y="90"/>
                        <a:pt x="277" y="94"/>
                      </a:cubicBezTo>
                      <a:cubicBezTo>
                        <a:pt x="276" y="94"/>
                        <a:pt x="275" y="95"/>
                        <a:pt x="274" y="96"/>
                      </a:cubicBezTo>
                      <a:cubicBezTo>
                        <a:pt x="274" y="96"/>
                        <a:pt x="274" y="96"/>
                        <a:pt x="274" y="96"/>
                      </a:cubicBezTo>
                      <a:cubicBezTo>
                        <a:pt x="271" y="98"/>
                        <a:pt x="267" y="100"/>
                        <a:pt x="264" y="103"/>
                      </a:cubicBezTo>
                      <a:cubicBezTo>
                        <a:pt x="263" y="103"/>
                        <a:pt x="263" y="103"/>
                        <a:pt x="263" y="103"/>
                      </a:cubicBezTo>
                      <a:cubicBezTo>
                        <a:pt x="262" y="104"/>
                        <a:pt x="260" y="105"/>
                        <a:pt x="258" y="106"/>
                      </a:cubicBezTo>
                      <a:cubicBezTo>
                        <a:pt x="257" y="107"/>
                        <a:pt x="255" y="108"/>
                        <a:pt x="254" y="109"/>
                      </a:cubicBezTo>
                      <a:cubicBezTo>
                        <a:pt x="254" y="109"/>
                        <a:pt x="254" y="109"/>
                        <a:pt x="254" y="109"/>
                      </a:cubicBezTo>
                      <a:cubicBezTo>
                        <a:pt x="251" y="111"/>
                        <a:pt x="249" y="113"/>
                        <a:pt x="246" y="115"/>
                      </a:cubicBezTo>
                      <a:cubicBezTo>
                        <a:pt x="245" y="116"/>
                        <a:pt x="244" y="117"/>
                        <a:pt x="242" y="118"/>
                      </a:cubicBezTo>
                      <a:cubicBezTo>
                        <a:pt x="242" y="118"/>
                        <a:pt x="242" y="118"/>
                        <a:pt x="242" y="118"/>
                      </a:cubicBezTo>
                      <a:cubicBezTo>
                        <a:pt x="242" y="118"/>
                        <a:pt x="242" y="118"/>
                        <a:pt x="242" y="118"/>
                      </a:cubicBezTo>
                      <a:cubicBezTo>
                        <a:pt x="242" y="118"/>
                        <a:pt x="242" y="118"/>
                        <a:pt x="242" y="118"/>
                      </a:cubicBezTo>
                      <a:cubicBezTo>
                        <a:pt x="240" y="119"/>
                        <a:pt x="238" y="121"/>
                        <a:pt x="236" y="122"/>
                      </a:cubicBezTo>
                      <a:cubicBezTo>
                        <a:pt x="235" y="123"/>
                        <a:pt x="235" y="123"/>
                        <a:pt x="234" y="123"/>
                      </a:cubicBezTo>
                      <a:cubicBezTo>
                        <a:pt x="234" y="123"/>
                        <a:pt x="234" y="123"/>
                        <a:pt x="234" y="123"/>
                      </a:cubicBezTo>
                      <a:cubicBezTo>
                        <a:pt x="228" y="128"/>
                        <a:pt x="222" y="133"/>
                        <a:pt x="215" y="138"/>
                      </a:cubicBezTo>
                      <a:cubicBezTo>
                        <a:pt x="207" y="145"/>
                        <a:pt x="199" y="152"/>
                        <a:pt x="191" y="160"/>
                      </a:cubicBezTo>
                      <a:cubicBezTo>
                        <a:pt x="190" y="161"/>
                        <a:pt x="189" y="162"/>
                        <a:pt x="188" y="163"/>
                      </a:cubicBezTo>
                      <a:cubicBezTo>
                        <a:pt x="183" y="167"/>
                        <a:pt x="179" y="171"/>
                        <a:pt x="175" y="175"/>
                      </a:cubicBezTo>
                      <a:cubicBezTo>
                        <a:pt x="175" y="175"/>
                        <a:pt x="175" y="175"/>
                        <a:pt x="175" y="175"/>
                      </a:cubicBezTo>
                      <a:cubicBezTo>
                        <a:pt x="175" y="175"/>
                        <a:pt x="174" y="175"/>
                        <a:pt x="174" y="175"/>
                      </a:cubicBezTo>
                      <a:cubicBezTo>
                        <a:pt x="174" y="175"/>
                        <a:pt x="174" y="176"/>
                        <a:pt x="174" y="176"/>
                      </a:cubicBezTo>
                      <a:cubicBezTo>
                        <a:pt x="174" y="176"/>
                        <a:pt x="174" y="176"/>
                        <a:pt x="174" y="176"/>
                      </a:cubicBezTo>
                      <a:cubicBezTo>
                        <a:pt x="170" y="180"/>
                        <a:pt x="166" y="184"/>
                        <a:pt x="163" y="188"/>
                      </a:cubicBezTo>
                      <a:cubicBezTo>
                        <a:pt x="163" y="188"/>
                        <a:pt x="163" y="188"/>
                        <a:pt x="163" y="188"/>
                      </a:cubicBezTo>
                      <a:cubicBezTo>
                        <a:pt x="161" y="189"/>
                        <a:pt x="160" y="191"/>
                        <a:pt x="159" y="192"/>
                      </a:cubicBezTo>
                      <a:cubicBezTo>
                        <a:pt x="159" y="192"/>
                        <a:pt x="159" y="192"/>
                        <a:pt x="158" y="192"/>
                      </a:cubicBezTo>
                      <a:cubicBezTo>
                        <a:pt x="158" y="193"/>
                        <a:pt x="157" y="194"/>
                        <a:pt x="156" y="195"/>
                      </a:cubicBezTo>
                      <a:cubicBezTo>
                        <a:pt x="156" y="195"/>
                        <a:pt x="156" y="195"/>
                        <a:pt x="156" y="195"/>
                      </a:cubicBezTo>
                      <a:cubicBezTo>
                        <a:pt x="155" y="196"/>
                        <a:pt x="154" y="197"/>
                        <a:pt x="153" y="198"/>
                      </a:cubicBezTo>
                      <a:cubicBezTo>
                        <a:pt x="151" y="200"/>
                        <a:pt x="149" y="203"/>
                        <a:pt x="147" y="205"/>
                      </a:cubicBezTo>
                      <a:cubicBezTo>
                        <a:pt x="147" y="205"/>
                        <a:pt x="147" y="205"/>
                        <a:pt x="147" y="205"/>
                      </a:cubicBezTo>
                      <a:cubicBezTo>
                        <a:pt x="147" y="205"/>
                        <a:pt x="147" y="205"/>
                        <a:pt x="147" y="205"/>
                      </a:cubicBezTo>
                      <a:cubicBezTo>
                        <a:pt x="146" y="207"/>
                        <a:pt x="144" y="208"/>
                        <a:pt x="143" y="210"/>
                      </a:cubicBezTo>
                      <a:cubicBezTo>
                        <a:pt x="141" y="212"/>
                        <a:pt x="140" y="214"/>
                        <a:pt x="138" y="215"/>
                      </a:cubicBezTo>
                      <a:cubicBezTo>
                        <a:pt x="135" y="220"/>
                        <a:pt x="131" y="225"/>
                        <a:pt x="127" y="230"/>
                      </a:cubicBezTo>
                      <a:cubicBezTo>
                        <a:pt x="127" y="230"/>
                        <a:pt x="127" y="230"/>
                        <a:pt x="127" y="230"/>
                      </a:cubicBezTo>
                      <a:cubicBezTo>
                        <a:pt x="126" y="231"/>
                        <a:pt x="124" y="233"/>
                        <a:pt x="123" y="235"/>
                      </a:cubicBezTo>
                      <a:cubicBezTo>
                        <a:pt x="121" y="237"/>
                        <a:pt x="119" y="240"/>
                        <a:pt x="117" y="243"/>
                      </a:cubicBezTo>
                      <a:cubicBezTo>
                        <a:pt x="115" y="245"/>
                        <a:pt x="114" y="248"/>
                        <a:pt x="112" y="250"/>
                      </a:cubicBezTo>
                      <a:cubicBezTo>
                        <a:pt x="111" y="252"/>
                        <a:pt x="110" y="253"/>
                        <a:pt x="109" y="254"/>
                      </a:cubicBezTo>
                      <a:cubicBezTo>
                        <a:pt x="109" y="255"/>
                        <a:pt x="108" y="255"/>
                        <a:pt x="108" y="256"/>
                      </a:cubicBezTo>
                      <a:cubicBezTo>
                        <a:pt x="106" y="258"/>
                        <a:pt x="104" y="261"/>
                        <a:pt x="103" y="264"/>
                      </a:cubicBezTo>
                      <a:cubicBezTo>
                        <a:pt x="102" y="265"/>
                        <a:pt x="101" y="266"/>
                        <a:pt x="100" y="268"/>
                      </a:cubicBezTo>
                      <a:cubicBezTo>
                        <a:pt x="99" y="269"/>
                        <a:pt x="98" y="270"/>
                        <a:pt x="98" y="271"/>
                      </a:cubicBezTo>
                      <a:cubicBezTo>
                        <a:pt x="97" y="272"/>
                        <a:pt x="96" y="273"/>
                        <a:pt x="95" y="275"/>
                      </a:cubicBezTo>
                      <a:cubicBezTo>
                        <a:pt x="95" y="276"/>
                        <a:pt x="94" y="277"/>
                        <a:pt x="93" y="278"/>
                      </a:cubicBezTo>
                      <a:cubicBezTo>
                        <a:pt x="91" y="282"/>
                        <a:pt x="88" y="286"/>
                        <a:pt x="86" y="290"/>
                      </a:cubicBezTo>
                      <a:cubicBezTo>
                        <a:pt x="85" y="292"/>
                        <a:pt x="84" y="293"/>
                        <a:pt x="83" y="295"/>
                      </a:cubicBezTo>
                      <a:cubicBezTo>
                        <a:pt x="83" y="295"/>
                        <a:pt x="83" y="295"/>
                        <a:pt x="83" y="295"/>
                      </a:cubicBezTo>
                      <a:cubicBezTo>
                        <a:pt x="83" y="295"/>
                        <a:pt x="83" y="295"/>
                        <a:pt x="83" y="295"/>
                      </a:cubicBezTo>
                      <a:cubicBezTo>
                        <a:pt x="83" y="296"/>
                        <a:pt x="82" y="296"/>
                        <a:pt x="82" y="297"/>
                      </a:cubicBezTo>
                      <a:cubicBezTo>
                        <a:pt x="82" y="297"/>
                        <a:pt x="82" y="297"/>
                        <a:pt x="82" y="297"/>
                      </a:cubicBezTo>
                      <a:cubicBezTo>
                        <a:pt x="81" y="299"/>
                        <a:pt x="79" y="302"/>
                        <a:pt x="78" y="304"/>
                      </a:cubicBezTo>
                      <a:cubicBezTo>
                        <a:pt x="77" y="306"/>
                        <a:pt x="76" y="307"/>
                        <a:pt x="76" y="309"/>
                      </a:cubicBezTo>
                      <a:cubicBezTo>
                        <a:pt x="74" y="311"/>
                        <a:pt x="73" y="314"/>
                        <a:pt x="72" y="317"/>
                      </a:cubicBezTo>
                      <a:cubicBezTo>
                        <a:pt x="72" y="317"/>
                        <a:pt x="72" y="317"/>
                        <a:pt x="71" y="317"/>
                      </a:cubicBezTo>
                      <a:cubicBezTo>
                        <a:pt x="71" y="317"/>
                        <a:pt x="71" y="318"/>
                        <a:pt x="71" y="318"/>
                      </a:cubicBezTo>
                      <a:cubicBezTo>
                        <a:pt x="71" y="318"/>
                        <a:pt x="71" y="318"/>
                        <a:pt x="71" y="318"/>
                      </a:cubicBezTo>
                      <a:cubicBezTo>
                        <a:pt x="71" y="318"/>
                        <a:pt x="71" y="318"/>
                        <a:pt x="71" y="318"/>
                      </a:cubicBezTo>
                      <a:cubicBezTo>
                        <a:pt x="71" y="319"/>
                        <a:pt x="71" y="319"/>
                        <a:pt x="70" y="320"/>
                      </a:cubicBezTo>
                      <a:cubicBezTo>
                        <a:pt x="70" y="321"/>
                        <a:pt x="69" y="323"/>
                        <a:pt x="68" y="324"/>
                      </a:cubicBezTo>
                      <a:cubicBezTo>
                        <a:pt x="68" y="325"/>
                        <a:pt x="67" y="327"/>
                        <a:pt x="66" y="328"/>
                      </a:cubicBezTo>
                      <a:cubicBezTo>
                        <a:pt x="66" y="328"/>
                        <a:pt x="66" y="328"/>
                        <a:pt x="66" y="328"/>
                      </a:cubicBezTo>
                      <a:cubicBezTo>
                        <a:pt x="65" y="330"/>
                        <a:pt x="64" y="332"/>
                        <a:pt x="63" y="335"/>
                      </a:cubicBezTo>
                      <a:cubicBezTo>
                        <a:pt x="63" y="336"/>
                        <a:pt x="62" y="338"/>
                        <a:pt x="61" y="339"/>
                      </a:cubicBezTo>
                      <a:cubicBezTo>
                        <a:pt x="61" y="339"/>
                        <a:pt x="61" y="340"/>
                        <a:pt x="61" y="340"/>
                      </a:cubicBezTo>
                      <a:cubicBezTo>
                        <a:pt x="61" y="340"/>
                        <a:pt x="61" y="340"/>
                        <a:pt x="61" y="340"/>
                      </a:cubicBezTo>
                      <a:cubicBezTo>
                        <a:pt x="58" y="347"/>
                        <a:pt x="55" y="353"/>
                        <a:pt x="52" y="360"/>
                      </a:cubicBezTo>
                      <a:cubicBezTo>
                        <a:pt x="50" y="365"/>
                        <a:pt x="48" y="370"/>
                        <a:pt x="46" y="376"/>
                      </a:cubicBezTo>
                      <a:cubicBezTo>
                        <a:pt x="45" y="377"/>
                        <a:pt x="45" y="378"/>
                        <a:pt x="44" y="380"/>
                      </a:cubicBezTo>
                      <a:cubicBezTo>
                        <a:pt x="40" y="390"/>
                        <a:pt x="37" y="401"/>
                        <a:pt x="33" y="411"/>
                      </a:cubicBezTo>
                      <a:cubicBezTo>
                        <a:pt x="33" y="413"/>
                        <a:pt x="32" y="414"/>
                        <a:pt x="32" y="415"/>
                      </a:cubicBezTo>
                      <a:cubicBezTo>
                        <a:pt x="31" y="420"/>
                        <a:pt x="29" y="424"/>
                        <a:pt x="28" y="429"/>
                      </a:cubicBezTo>
                      <a:cubicBezTo>
                        <a:pt x="28" y="430"/>
                        <a:pt x="27" y="431"/>
                        <a:pt x="27" y="433"/>
                      </a:cubicBezTo>
                      <a:cubicBezTo>
                        <a:pt x="24" y="443"/>
                        <a:pt x="22" y="453"/>
                        <a:pt x="20" y="463"/>
                      </a:cubicBezTo>
                      <a:cubicBezTo>
                        <a:pt x="18" y="470"/>
                        <a:pt x="17" y="477"/>
                        <a:pt x="16" y="485"/>
                      </a:cubicBezTo>
                      <a:cubicBezTo>
                        <a:pt x="14" y="492"/>
                        <a:pt x="13" y="499"/>
                        <a:pt x="12" y="507"/>
                      </a:cubicBezTo>
                      <a:cubicBezTo>
                        <a:pt x="12" y="508"/>
                        <a:pt x="12" y="509"/>
                        <a:pt x="12" y="510"/>
                      </a:cubicBezTo>
                      <a:cubicBezTo>
                        <a:pt x="12" y="511"/>
                        <a:pt x="12" y="512"/>
                        <a:pt x="12" y="512"/>
                      </a:cubicBezTo>
                      <a:cubicBezTo>
                        <a:pt x="12" y="513"/>
                        <a:pt x="12" y="513"/>
                        <a:pt x="11" y="513"/>
                      </a:cubicBezTo>
                      <a:cubicBezTo>
                        <a:pt x="11" y="520"/>
                        <a:pt x="10" y="527"/>
                        <a:pt x="10" y="534"/>
                      </a:cubicBezTo>
                      <a:cubicBezTo>
                        <a:pt x="10" y="534"/>
                        <a:pt x="10" y="534"/>
                        <a:pt x="10" y="534"/>
                      </a:cubicBezTo>
                      <a:cubicBezTo>
                        <a:pt x="9" y="535"/>
                        <a:pt x="9" y="535"/>
                        <a:pt x="9" y="536"/>
                      </a:cubicBezTo>
                      <a:cubicBezTo>
                        <a:pt x="11" y="536"/>
                        <a:pt x="11" y="536"/>
                        <a:pt x="11" y="536"/>
                      </a:cubicBezTo>
                      <a:cubicBezTo>
                        <a:pt x="10" y="536"/>
                        <a:pt x="10" y="537"/>
                        <a:pt x="10" y="537"/>
                      </a:cubicBezTo>
                      <a:cubicBezTo>
                        <a:pt x="10" y="539"/>
                        <a:pt x="10" y="540"/>
                        <a:pt x="10" y="542"/>
                      </a:cubicBezTo>
                      <a:cubicBezTo>
                        <a:pt x="10" y="542"/>
                        <a:pt x="10" y="543"/>
                        <a:pt x="10" y="543"/>
                      </a:cubicBezTo>
                      <a:cubicBezTo>
                        <a:pt x="9" y="544"/>
                        <a:pt x="9" y="546"/>
                        <a:pt x="9" y="547"/>
                      </a:cubicBezTo>
                      <a:cubicBezTo>
                        <a:pt x="9" y="547"/>
                        <a:pt x="9" y="547"/>
                        <a:pt x="9" y="547"/>
                      </a:cubicBezTo>
                      <a:cubicBezTo>
                        <a:pt x="9" y="550"/>
                        <a:pt x="8" y="553"/>
                        <a:pt x="8" y="556"/>
                      </a:cubicBezTo>
                      <a:cubicBezTo>
                        <a:pt x="8" y="561"/>
                        <a:pt x="8" y="566"/>
                        <a:pt x="8" y="571"/>
                      </a:cubicBezTo>
                      <a:cubicBezTo>
                        <a:pt x="8" y="573"/>
                        <a:pt x="8" y="575"/>
                        <a:pt x="8" y="576"/>
                      </a:cubicBezTo>
                      <a:cubicBezTo>
                        <a:pt x="8" y="578"/>
                        <a:pt x="8" y="580"/>
                        <a:pt x="8" y="582"/>
                      </a:cubicBezTo>
                      <a:cubicBezTo>
                        <a:pt x="7" y="589"/>
                        <a:pt x="7" y="596"/>
                        <a:pt x="7" y="604"/>
                      </a:cubicBezTo>
                      <a:cubicBezTo>
                        <a:pt x="7" y="604"/>
                        <a:pt x="7" y="604"/>
                        <a:pt x="7" y="604"/>
                      </a:cubicBezTo>
                      <a:cubicBezTo>
                        <a:pt x="7" y="609"/>
                        <a:pt x="7" y="614"/>
                        <a:pt x="7" y="619"/>
                      </a:cubicBezTo>
                      <a:cubicBezTo>
                        <a:pt x="7" y="619"/>
                        <a:pt x="7" y="619"/>
                        <a:pt x="7" y="619"/>
                      </a:cubicBezTo>
                      <a:cubicBezTo>
                        <a:pt x="7" y="628"/>
                        <a:pt x="7" y="636"/>
                        <a:pt x="7" y="645"/>
                      </a:cubicBezTo>
                      <a:cubicBezTo>
                        <a:pt x="7" y="648"/>
                        <a:pt x="7" y="652"/>
                        <a:pt x="6" y="655"/>
                      </a:cubicBezTo>
                      <a:cubicBezTo>
                        <a:pt x="6" y="655"/>
                        <a:pt x="6" y="655"/>
                        <a:pt x="6" y="655"/>
                      </a:cubicBezTo>
                      <a:cubicBezTo>
                        <a:pt x="6" y="656"/>
                        <a:pt x="6" y="657"/>
                        <a:pt x="6" y="657"/>
                      </a:cubicBezTo>
                      <a:cubicBezTo>
                        <a:pt x="6" y="657"/>
                        <a:pt x="6" y="657"/>
                        <a:pt x="6" y="657"/>
                      </a:cubicBezTo>
                      <a:cubicBezTo>
                        <a:pt x="6" y="661"/>
                        <a:pt x="6" y="664"/>
                        <a:pt x="6" y="668"/>
                      </a:cubicBezTo>
                      <a:cubicBezTo>
                        <a:pt x="6" y="668"/>
                        <a:pt x="6" y="669"/>
                        <a:pt x="6" y="669"/>
                      </a:cubicBezTo>
                      <a:cubicBezTo>
                        <a:pt x="6" y="669"/>
                        <a:pt x="6" y="669"/>
                        <a:pt x="6" y="669"/>
                      </a:cubicBezTo>
                      <a:cubicBezTo>
                        <a:pt x="6" y="676"/>
                        <a:pt x="6" y="683"/>
                        <a:pt x="5" y="690"/>
                      </a:cubicBezTo>
                      <a:cubicBezTo>
                        <a:pt x="5" y="691"/>
                        <a:pt x="5" y="691"/>
                        <a:pt x="5" y="691"/>
                      </a:cubicBezTo>
                      <a:cubicBezTo>
                        <a:pt x="5" y="691"/>
                        <a:pt x="5" y="691"/>
                        <a:pt x="5" y="691"/>
                      </a:cubicBezTo>
                      <a:cubicBezTo>
                        <a:pt x="5" y="702"/>
                        <a:pt x="5" y="712"/>
                        <a:pt x="5" y="722"/>
                      </a:cubicBezTo>
                      <a:cubicBezTo>
                        <a:pt x="5" y="722"/>
                        <a:pt x="5" y="722"/>
                        <a:pt x="5" y="722"/>
                      </a:cubicBezTo>
                      <a:cubicBezTo>
                        <a:pt x="5" y="722"/>
                        <a:pt x="5" y="722"/>
                        <a:pt x="5" y="722"/>
                      </a:cubicBezTo>
                      <a:cubicBezTo>
                        <a:pt x="5" y="729"/>
                        <a:pt x="5" y="735"/>
                        <a:pt x="4" y="741"/>
                      </a:cubicBezTo>
                      <a:cubicBezTo>
                        <a:pt x="4" y="742"/>
                        <a:pt x="4" y="742"/>
                        <a:pt x="4" y="742"/>
                      </a:cubicBezTo>
                      <a:cubicBezTo>
                        <a:pt x="4" y="742"/>
                        <a:pt x="4" y="743"/>
                        <a:pt x="4" y="743"/>
                      </a:cubicBezTo>
                      <a:cubicBezTo>
                        <a:pt x="4" y="743"/>
                        <a:pt x="4" y="743"/>
                        <a:pt x="4" y="743"/>
                      </a:cubicBezTo>
                      <a:cubicBezTo>
                        <a:pt x="4" y="752"/>
                        <a:pt x="4" y="760"/>
                        <a:pt x="4" y="768"/>
                      </a:cubicBezTo>
                      <a:cubicBezTo>
                        <a:pt x="4" y="768"/>
                        <a:pt x="4" y="769"/>
                        <a:pt x="4" y="769"/>
                      </a:cubicBezTo>
                      <a:cubicBezTo>
                        <a:pt x="4" y="769"/>
                        <a:pt x="4" y="769"/>
                        <a:pt x="4" y="769"/>
                      </a:cubicBezTo>
                      <a:cubicBezTo>
                        <a:pt x="4" y="771"/>
                        <a:pt x="4" y="774"/>
                        <a:pt x="4" y="776"/>
                      </a:cubicBezTo>
                      <a:cubicBezTo>
                        <a:pt x="4" y="776"/>
                        <a:pt x="4" y="776"/>
                        <a:pt x="4" y="776"/>
                      </a:cubicBezTo>
                      <a:cubicBezTo>
                        <a:pt x="4" y="776"/>
                        <a:pt x="4" y="776"/>
                        <a:pt x="4" y="776"/>
                      </a:cubicBezTo>
                      <a:cubicBezTo>
                        <a:pt x="4" y="778"/>
                        <a:pt x="4" y="780"/>
                        <a:pt x="4" y="782"/>
                      </a:cubicBezTo>
                      <a:cubicBezTo>
                        <a:pt x="4" y="782"/>
                        <a:pt x="4" y="782"/>
                        <a:pt x="4" y="782"/>
                      </a:cubicBezTo>
                      <a:cubicBezTo>
                        <a:pt x="4" y="782"/>
                        <a:pt x="4" y="783"/>
                        <a:pt x="4" y="783"/>
                      </a:cubicBezTo>
                      <a:cubicBezTo>
                        <a:pt x="4" y="783"/>
                        <a:pt x="4" y="783"/>
                        <a:pt x="4" y="783"/>
                      </a:cubicBezTo>
                      <a:cubicBezTo>
                        <a:pt x="4" y="785"/>
                        <a:pt x="4" y="787"/>
                        <a:pt x="4" y="788"/>
                      </a:cubicBezTo>
                      <a:cubicBezTo>
                        <a:pt x="4" y="789"/>
                        <a:pt x="4" y="789"/>
                        <a:pt x="4" y="790"/>
                      </a:cubicBezTo>
                      <a:cubicBezTo>
                        <a:pt x="4" y="790"/>
                        <a:pt x="4" y="790"/>
                        <a:pt x="4" y="790"/>
                      </a:cubicBezTo>
                      <a:cubicBezTo>
                        <a:pt x="4" y="791"/>
                        <a:pt x="4" y="791"/>
                        <a:pt x="4" y="792"/>
                      </a:cubicBezTo>
                      <a:cubicBezTo>
                        <a:pt x="4" y="792"/>
                        <a:pt x="4" y="793"/>
                        <a:pt x="4" y="794"/>
                      </a:cubicBezTo>
                      <a:cubicBezTo>
                        <a:pt x="4" y="794"/>
                        <a:pt x="4" y="795"/>
                        <a:pt x="4" y="795"/>
                      </a:cubicBezTo>
                      <a:cubicBezTo>
                        <a:pt x="4" y="797"/>
                        <a:pt x="4" y="799"/>
                        <a:pt x="4" y="800"/>
                      </a:cubicBezTo>
                      <a:cubicBezTo>
                        <a:pt x="4" y="800"/>
                        <a:pt x="4" y="801"/>
                        <a:pt x="4" y="801"/>
                      </a:cubicBezTo>
                      <a:cubicBezTo>
                        <a:pt x="4" y="802"/>
                        <a:pt x="4" y="803"/>
                        <a:pt x="4" y="804"/>
                      </a:cubicBezTo>
                      <a:cubicBezTo>
                        <a:pt x="4" y="804"/>
                        <a:pt x="4" y="804"/>
                        <a:pt x="4" y="804"/>
                      </a:cubicBezTo>
                      <a:cubicBezTo>
                        <a:pt x="4" y="804"/>
                        <a:pt x="4" y="804"/>
                        <a:pt x="4" y="804"/>
                      </a:cubicBezTo>
                      <a:cubicBezTo>
                        <a:pt x="4" y="806"/>
                        <a:pt x="4" y="808"/>
                        <a:pt x="4" y="810"/>
                      </a:cubicBezTo>
                      <a:cubicBezTo>
                        <a:pt x="4" y="811"/>
                        <a:pt x="4" y="813"/>
                        <a:pt x="4" y="814"/>
                      </a:cubicBezTo>
                      <a:cubicBezTo>
                        <a:pt x="4" y="817"/>
                        <a:pt x="4" y="820"/>
                        <a:pt x="4" y="823"/>
                      </a:cubicBezTo>
                      <a:cubicBezTo>
                        <a:pt x="4" y="833"/>
                        <a:pt x="4" y="843"/>
                        <a:pt x="3" y="853"/>
                      </a:cubicBezTo>
                      <a:cubicBezTo>
                        <a:pt x="3" y="853"/>
                        <a:pt x="3" y="853"/>
                        <a:pt x="3" y="853"/>
                      </a:cubicBezTo>
                      <a:cubicBezTo>
                        <a:pt x="3" y="853"/>
                        <a:pt x="3" y="853"/>
                        <a:pt x="3" y="853"/>
                      </a:cubicBezTo>
                      <a:cubicBezTo>
                        <a:pt x="3" y="872"/>
                        <a:pt x="3" y="889"/>
                        <a:pt x="2" y="906"/>
                      </a:cubicBezTo>
                      <a:cubicBezTo>
                        <a:pt x="2" y="907"/>
                        <a:pt x="2" y="909"/>
                        <a:pt x="2" y="910"/>
                      </a:cubicBezTo>
                      <a:cubicBezTo>
                        <a:pt x="2" y="912"/>
                        <a:pt x="2" y="914"/>
                        <a:pt x="2" y="915"/>
                      </a:cubicBezTo>
                      <a:cubicBezTo>
                        <a:pt x="2" y="918"/>
                        <a:pt x="2" y="921"/>
                        <a:pt x="2" y="924"/>
                      </a:cubicBezTo>
                      <a:cubicBezTo>
                        <a:pt x="2" y="924"/>
                        <a:pt x="2" y="924"/>
                        <a:pt x="2" y="924"/>
                      </a:cubicBezTo>
                      <a:cubicBezTo>
                        <a:pt x="2" y="938"/>
                        <a:pt x="1" y="950"/>
                        <a:pt x="1" y="961"/>
                      </a:cubicBezTo>
                      <a:cubicBezTo>
                        <a:pt x="1" y="966"/>
                        <a:pt x="1" y="970"/>
                        <a:pt x="1" y="975"/>
                      </a:cubicBezTo>
                      <a:cubicBezTo>
                        <a:pt x="1" y="976"/>
                        <a:pt x="1" y="978"/>
                        <a:pt x="1" y="979"/>
                      </a:cubicBezTo>
                      <a:cubicBezTo>
                        <a:pt x="1" y="980"/>
                        <a:pt x="1" y="981"/>
                        <a:pt x="1" y="983"/>
                      </a:cubicBezTo>
                      <a:cubicBezTo>
                        <a:pt x="1" y="986"/>
                        <a:pt x="1" y="990"/>
                        <a:pt x="1" y="993"/>
                      </a:cubicBezTo>
                      <a:cubicBezTo>
                        <a:pt x="1" y="995"/>
                        <a:pt x="1" y="997"/>
                        <a:pt x="1" y="999"/>
                      </a:cubicBezTo>
                      <a:cubicBezTo>
                        <a:pt x="1" y="1000"/>
                        <a:pt x="1" y="1000"/>
                        <a:pt x="1" y="1001"/>
                      </a:cubicBezTo>
                      <a:cubicBezTo>
                        <a:pt x="1" y="1002"/>
                        <a:pt x="1" y="1003"/>
                        <a:pt x="0" y="1004"/>
                      </a:cubicBezTo>
                      <a:cubicBezTo>
                        <a:pt x="0" y="1005"/>
                        <a:pt x="0" y="1005"/>
                        <a:pt x="0" y="1006"/>
                      </a:cubicBezTo>
                      <a:cubicBezTo>
                        <a:pt x="0" y="1007"/>
                        <a:pt x="0" y="1008"/>
                        <a:pt x="0" y="1009"/>
                      </a:cubicBezTo>
                      <a:cubicBezTo>
                        <a:pt x="0" y="1010"/>
                        <a:pt x="0" y="1011"/>
                        <a:pt x="0" y="1012"/>
                      </a:cubicBezTo>
                      <a:cubicBezTo>
                        <a:pt x="0" y="1013"/>
                        <a:pt x="0" y="1013"/>
                        <a:pt x="0" y="1014"/>
                      </a:cubicBezTo>
                      <a:cubicBezTo>
                        <a:pt x="0" y="1017"/>
                        <a:pt x="0" y="1020"/>
                        <a:pt x="0" y="1023"/>
                      </a:cubicBezTo>
                      <a:cubicBezTo>
                        <a:pt x="0" y="1023"/>
                        <a:pt x="0" y="1023"/>
                        <a:pt x="0" y="1024"/>
                      </a:cubicBezTo>
                      <a:cubicBezTo>
                        <a:pt x="0" y="1024"/>
                        <a:pt x="0" y="1025"/>
                        <a:pt x="0" y="1025"/>
                      </a:cubicBezTo>
                      <a:cubicBezTo>
                        <a:pt x="0" y="1027"/>
                        <a:pt x="0" y="1028"/>
                        <a:pt x="0" y="1029"/>
                      </a:cubicBezTo>
                      <a:cubicBezTo>
                        <a:pt x="0" y="1029"/>
                        <a:pt x="0" y="1030"/>
                        <a:pt x="0" y="1031"/>
                      </a:cubicBezTo>
                      <a:cubicBezTo>
                        <a:pt x="0" y="1031"/>
                        <a:pt x="0" y="1031"/>
                        <a:pt x="0" y="1031"/>
                      </a:cubicBezTo>
                      <a:cubicBezTo>
                        <a:pt x="0" y="1033"/>
                        <a:pt x="0" y="1034"/>
                        <a:pt x="0" y="1036"/>
                      </a:cubicBezTo>
                      <a:cubicBezTo>
                        <a:pt x="0" y="1036"/>
                        <a:pt x="0" y="1036"/>
                        <a:pt x="0" y="1036"/>
                      </a:cubicBezTo>
                      <a:cubicBezTo>
                        <a:pt x="0" y="1036"/>
                        <a:pt x="0" y="1036"/>
                        <a:pt x="0" y="1036"/>
                      </a:cubicBezTo>
                      <a:cubicBezTo>
                        <a:pt x="0" y="1036"/>
                        <a:pt x="0" y="1037"/>
                        <a:pt x="0" y="1037"/>
                      </a:cubicBezTo>
                      <a:cubicBezTo>
                        <a:pt x="0" y="1038"/>
                        <a:pt x="0" y="1040"/>
                        <a:pt x="0" y="1041"/>
                      </a:cubicBezTo>
                      <a:cubicBezTo>
                        <a:pt x="0" y="1042"/>
                        <a:pt x="0" y="1044"/>
                        <a:pt x="0" y="1046"/>
                      </a:cubicBezTo>
                      <a:cubicBezTo>
                        <a:pt x="0" y="1047"/>
                        <a:pt x="0" y="1049"/>
                        <a:pt x="0" y="1050"/>
                      </a:cubicBezTo>
                      <a:cubicBezTo>
                        <a:pt x="0" y="1051"/>
                        <a:pt x="0" y="1051"/>
                        <a:pt x="0" y="1051"/>
                      </a:cubicBezTo>
                      <a:cubicBezTo>
                        <a:pt x="0" y="1052"/>
                        <a:pt x="0" y="1054"/>
                        <a:pt x="0" y="1055"/>
                      </a:cubicBezTo>
                      <a:cubicBezTo>
                        <a:pt x="0" y="1055"/>
                        <a:pt x="0" y="1056"/>
                        <a:pt x="0" y="1056"/>
                      </a:cubicBezTo>
                      <a:cubicBezTo>
                        <a:pt x="0" y="1056"/>
                        <a:pt x="0" y="1056"/>
                        <a:pt x="0" y="1056"/>
                      </a:cubicBezTo>
                      <a:cubicBezTo>
                        <a:pt x="0" y="1058"/>
                        <a:pt x="0" y="1059"/>
                        <a:pt x="0" y="1061"/>
                      </a:cubicBezTo>
                      <a:cubicBezTo>
                        <a:pt x="0" y="1061"/>
                        <a:pt x="0" y="1061"/>
                        <a:pt x="0" y="1061"/>
                      </a:cubicBezTo>
                      <a:cubicBezTo>
                        <a:pt x="0" y="1062"/>
                        <a:pt x="0" y="1063"/>
                        <a:pt x="0" y="1063"/>
                      </a:cubicBezTo>
                      <a:cubicBezTo>
                        <a:pt x="0" y="1064"/>
                        <a:pt x="0" y="1065"/>
                        <a:pt x="0" y="1067"/>
                      </a:cubicBezTo>
                      <a:cubicBezTo>
                        <a:pt x="0" y="1067"/>
                        <a:pt x="0" y="1068"/>
                        <a:pt x="0" y="1068"/>
                      </a:cubicBezTo>
                      <a:cubicBezTo>
                        <a:pt x="0" y="1069"/>
                        <a:pt x="0" y="1069"/>
                        <a:pt x="0" y="1069"/>
                      </a:cubicBezTo>
                      <a:cubicBezTo>
                        <a:pt x="0" y="1072"/>
                        <a:pt x="0" y="1075"/>
                        <a:pt x="0" y="1078"/>
                      </a:cubicBezTo>
                      <a:cubicBezTo>
                        <a:pt x="0" y="1079"/>
                        <a:pt x="0" y="1079"/>
                        <a:pt x="0" y="1080"/>
                      </a:cubicBezTo>
                      <a:cubicBezTo>
                        <a:pt x="0" y="1081"/>
                        <a:pt x="0" y="1082"/>
                        <a:pt x="0" y="1083"/>
                      </a:cubicBezTo>
                      <a:cubicBezTo>
                        <a:pt x="0" y="1084"/>
                        <a:pt x="0" y="1085"/>
                        <a:pt x="0" y="1086"/>
                      </a:cubicBezTo>
                      <a:cubicBezTo>
                        <a:pt x="0" y="1087"/>
                        <a:pt x="0" y="1087"/>
                        <a:pt x="0" y="1088"/>
                      </a:cubicBezTo>
                      <a:cubicBezTo>
                        <a:pt x="1" y="1106"/>
                        <a:pt x="1" y="1132"/>
                        <a:pt x="2" y="1168"/>
                      </a:cubicBezTo>
                      <a:cubicBezTo>
                        <a:pt x="2" y="1168"/>
                        <a:pt x="2" y="1168"/>
                        <a:pt x="2" y="1168"/>
                      </a:cubicBezTo>
                      <a:cubicBezTo>
                        <a:pt x="2" y="1183"/>
                        <a:pt x="3" y="1199"/>
                        <a:pt x="3" y="1216"/>
                      </a:cubicBezTo>
                      <a:cubicBezTo>
                        <a:pt x="3" y="1233"/>
                        <a:pt x="4" y="1251"/>
                        <a:pt x="4" y="1269"/>
                      </a:cubicBezTo>
                      <a:cubicBezTo>
                        <a:pt x="4" y="1274"/>
                        <a:pt x="4" y="1281"/>
                        <a:pt x="4" y="1288"/>
                      </a:cubicBezTo>
                      <a:cubicBezTo>
                        <a:pt x="4" y="1289"/>
                        <a:pt x="4" y="1289"/>
                        <a:pt x="4" y="1289"/>
                      </a:cubicBezTo>
                      <a:cubicBezTo>
                        <a:pt x="4" y="1289"/>
                        <a:pt x="4" y="1289"/>
                        <a:pt x="4" y="1289"/>
                      </a:cubicBezTo>
                      <a:cubicBezTo>
                        <a:pt x="4" y="1289"/>
                        <a:pt x="4" y="1289"/>
                        <a:pt x="4" y="1289"/>
                      </a:cubicBezTo>
                      <a:cubicBezTo>
                        <a:pt x="4" y="1290"/>
                        <a:pt x="4" y="1291"/>
                        <a:pt x="4" y="1292"/>
                      </a:cubicBezTo>
                      <a:cubicBezTo>
                        <a:pt x="4" y="1292"/>
                        <a:pt x="4" y="1293"/>
                        <a:pt x="4" y="1293"/>
                      </a:cubicBezTo>
                      <a:cubicBezTo>
                        <a:pt x="4" y="1293"/>
                        <a:pt x="4" y="1294"/>
                        <a:pt x="4" y="1294"/>
                      </a:cubicBezTo>
                      <a:cubicBezTo>
                        <a:pt x="4" y="1295"/>
                        <a:pt x="4" y="1296"/>
                        <a:pt x="4" y="1297"/>
                      </a:cubicBezTo>
                      <a:cubicBezTo>
                        <a:pt x="4" y="1297"/>
                        <a:pt x="4" y="1297"/>
                        <a:pt x="4" y="1298"/>
                      </a:cubicBezTo>
                      <a:cubicBezTo>
                        <a:pt x="4" y="1299"/>
                        <a:pt x="4" y="1299"/>
                        <a:pt x="4" y="1300"/>
                      </a:cubicBezTo>
                      <a:cubicBezTo>
                        <a:pt x="4" y="1300"/>
                        <a:pt x="4" y="1301"/>
                        <a:pt x="4" y="1301"/>
                      </a:cubicBezTo>
                      <a:cubicBezTo>
                        <a:pt x="4" y="1303"/>
                        <a:pt x="4" y="1304"/>
                        <a:pt x="4" y="1305"/>
                      </a:cubicBezTo>
                      <a:cubicBezTo>
                        <a:pt x="4" y="1305"/>
                        <a:pt x="4" y="1305"/>
                        <a:pt x="4" y="1305"/>
                      </a:cubicBezTo>
                      <a:cubicBezTo>
                        <a:pt x="4" y="1307"/>
                        <a:pt x="4" y="1308"/>
                        <a:pt x="4" y="1310"/>
                      </a:cubicBezTo>
                      <a:cubicBezTo>
                        <a:pt x="4" y="1310"/>
                        <a:pt x="4" y="1311"/>
                        <a:pt x="4" y="1312"/>
                      </a:cubicBezTo>
                      <a:cubicBezTo>
                        <a:pt x="4" y="1313"/>
                        <a:pt x="4" y="1314"/>
                        <a:pt x="4" y="1315"/>
                      </a:cubicBezTo>
                      <a:cubicBezTo>
                        <a:pt x="4" y="1316"/>
                        <a:pt x="4" y="1316"/>
                        <a:pt x="4" y="1317"/>
                      </a:cubicBezTo>
                      <a:cubicBezTo>
                        <a:pt x="4" y="1319"/>
                        <a:pt x="4" y="1320"/>
                        <a:pt x="4" y="1321"/>
                      </a:cubicBezTo>
                      <a:cubicBezTo>
                        <a:pt x="4" y="1322"/>
                        <a:pt x="4" y="1322"/>
                        <a:pt x="4" y="1322"/>
                      </a:cubicBezTo>
                      <a:cubicBezTo>
                        <a:pt x="4" y="1322"/>
                        <a:pt x="4" y="1322"/>
                        <a:pt x="4" y="1322"/>
                      </a:cubicBezTo>
                      <a:cubicBezTo>
                        <a:pt x="4" y="1322"/>
                        <a:pt x="4" y="1323"/>
                        <a:pt x="4" y="1323"/>
                      </a:cubicBezTo>
                      <a:cubicBezTo>
                        <a:pt x="4" y="1325"/>
                        <a:pt x="4" y="1327"/>
                        <a:pt x="4" y="1329"/>
                      </a:cubicBezTo>
                      <a:cubicBezTo>
                        <a:pt x="4" y="1329"/>
                        <a:pt x="4" y="1330"/>
                        <a:pt x="4" y="1330"/>
                      </a:cubicBezTo>
                      <a:cubicBezTo>
                        <a:pt x="4" y="1333"/>
                        <a:pt x="4" y="1335"/>
                        <a:pt x="4" y="1338"/>
                      </a:cubicBezTo>
                      <a:cubicBezTo>
                        <a:pt x="4" y="1338"/>
                        <a:pt x="4" y="1338"/>
                        <a:pt x="4" y="1338"/>
                      </a:cubicBezTo>
                      <a:cubicBezTo>
                        <a:pt x="4" y="1339"/>
                        <a:pt x="4" y="1340"/>
                        <a:pt x="4" y="1341"/>
                      </a:cubicBezTo>
                      <a:cubicBezTo>
                        <a:pt x="4" y="1342"/>
                        <a:pt x="4" y="1343"/>
                        <a:pt x="4" y="1343"/>
                      </a:cubicBezTo>
                      <a:cubicBezTo>
                        <a:pt x="4" y="1343"/>
                        <a:pt x="4" y="1343"/>
                        <a:pt x="4" y="1343"/>
                      </a:cubicBezTo>
                      <a:cubicBezTo>
                        <a:pt x="4" y="1345"/>
                        <a:pt x="4" y="1347"/>
                        <a:pt x="4" y="1348"/>
                      </a:cubicBezTo>
                      <a:cubicBezTo>
                        <a:pt x="4" y="1348"/>
                        <a:pt x="4" y="1348"/>
                        <a:pt x="4" y="1349"/>
                      </a:cubicBezTo>
                      <a:cubicBezTo>
                        <a:pt x="4" y="1355"/>
                        <a:pt x="5" y="1362"/>
                        <a:pt x="5" y="1370"/>
                      </a:cubicBezTo>
                      <a:cubicBezTo>
                        <a:pt x="5" y="1370"/>
                        <a:pt x="5" y="1371"/>
                        <a:pt x="5" y="1372"/>
                      </a:cubicBezTo>
                      <a:cubicBezTo>
                        <a:pt x="5" y="1372"/>
                        <a:pt x="5" y="1372"/>
                        <a:pt x="5" y="1372"/>
                      </a:cubicBezTo>
                      <a:cubicBezTo>
                        <a:pt x="5" y="1377"/>
                        <a:pt x="5" y="1382"/>
                        <a:pt x="5" y="1387"/>
                      </a:cubicBezTo>
                      <a:cubicBezTo>
                        <a:pt x="5" y="1387"/>
                        <a:pt x="5" y="1387"/>
                        <a:pt x="5" y="1387"/>
                      </a:cubicBezTo>
                      <a:cubicBezTo>
                        <a:pt x="5" y="1388"/>
                        <a:pt x="5" y="1390"/>
                        <a:pt x="5" y="1392"/>
                      </a:cubicBezTo>
                      <a:cubicBezTo>
                        <a:pt x="5" y="1392"/>
                        <a:pt x="5" y="1392"/>
                        <a:pt x="5" y="1392"/>
                      </a:cubicBezTo>
                      <a:cubicBezTo>
                        <a:pt x="5" y="1392"/>
                        <a:pt x="5" y="1393"/>
                        <a:pt x="5" y="1393"/>
                      </a:cubicBezTo>
                      <a:cubicBezTo>
                        <a:pt x="5" y="1393"/>
                        <a:pt x="5" y="1393"/>
                        <a:pt x="5" y="1393"/>
                      </a:cubicBezTo>
                      <a:cubicBezTo>
                        <a:pt x="5" y="1395"/>
                        <a:pt x="5" y="1397"/>
                        <a:pt x="5" y="1398"/>
                      </a:cubicBezTo>
                      <a:cubicBezTo>
                        <a:pt x="5" y="1398"/>
                        <a:pt x="5" y="1398"/>
                        <a:pt x="5" y="1399"/>
                      </a:cubicBezTo>
                      <a:cubicBezTo>
                        <a:pt x="5" y="1399"/>
                        <a:pt x="5" y="1400"/>
                        <a:pt x="5" y="1400"/>
                      </a:cubicBezTo>
                      <a:cubicBezTo>
                        <a:pt x="5" y="1400"/>
                        <a:pt x="5" y="1400"/>
                        <a:pt x="5" y="1400"/>
                      </a:cubicBezTo>
                      <a:cubicBezTo>
                        <a:pt x="5" y="1401"/>
                        <a:pt x="5" y="1402"/>
                        <a:pt x="5" y="1403"/>
                      </a:cubicBezTo>
                      <a:cubicBezTo>
                        <a:pt x="5" y="1404"/>
                        <a:pt x="5" y="1406"/>
                        <a:pt x="5" y="1407"/>
                      </a:cubicBezTo>
                      <a:cubicBezTo>
                        <a:pt x="5" y="1407"/>
                        <a:pt x="5" y="1407"/>
                        <a:pt x="5" y="1407"/>
                      </a:cubicBezTo>
                      <a:cubicBezTo>
                        <a:pt x="6" y="1409"/>
                        <a:pt x="6" y="1410"/>
                        <a:pt x="6" y="1412"/>
                      </a:cubicBezTo>
                      <a:cubicBezTo>
                        <a:pt x="6" y="1412"/>
                        <a:pt x="6" y="1412"/>
                        <a:pt x="6" y="1412"/>
                      </a:cubicBezTo>
                      <a:cubicBezTo>
                        <a:pt x="6" y="1413"/>
                        <a:pt x="6" y="1413"/>
                        <a:pt x="6" y="1414"/>
                      </a:cubicBezTo>
                      <a:cubicBezTo>
                        <a:pt x="6" y="1414"/>
                        <a:pt x="6" y="1414"/>
                        <a:pt x="6" y="1414"/>
                      </a:cubicBezTo>
                      <a:cubicBezTo>
                        <a:pt x="6" y="1415"/>
                        <a:pt x="6" y="1415"/>
                        <a:pt x="6" y="1416"/>
                      </a:cubicBezTo>
                      <a:cubicBezTo>
                        <a:pt x="6" y="1421"/>
                        <a:pt x="6" y="1426"/>
                        <a:pt x="6" y="1430"/>
                      </a:cubicBezTo>
                      <a:cubicBezTo>
                        <a:pt x="6" y="1431"/>
                        <a:pt x="6" y="1432"/>
                        <a:pt x="6" y="1432"/>
                      </a:cubicBezTo>
                      <a:cubicBezTo>
                        <a:pt x="6" y="1433"/>
                        <a:pt x="6" y="1433"/>
                        <a:pt x="6" y="1433"/>
                      </a:cubicBezTo>
                      <a:cubicBezTo>
                        <a:pt x="6" y="1433"/>
                        <a:pt x="6" y="1434"/>
                        <a:pt x="6" y="1435"/>
                      </a:cubicBezTo>
                      <a:cubicBezTo>
                        <a:pt x="6" y="1435"/>
                        <a:pt x="6" y="1435"/>
                        <a:pt x="6" y="1435"/>
                      </a:cubicBezTo>
                      <a:cubicBezTo>
                        <a:pt x="6" y="1435"/>
                        <a:pt x="6" y="1435"/>
                        <a:pt x="6" y="1435"/>
                      </a:cubicBezTo>
                      <a:cubicBezTo>
                        <a:pt x="6" y="1437"/>
                        <a:pt x="6" y="1439"/>
                        <a:pt x="7" y="1442"/>
                      </a:cubicBezTo>
                      <a:cubicBezTo>
                        <a:pt x="7" y="1442"/>
                        <a:pt x="7" y="1442"/>
                        <a:pt x="7" y="1442"/>
                      </a:cubicBezTo>
                      <a:cubicBezTo>
                        <a:pt x="7" y="1444"/>
                        <a:pt x="7" y="1446"/>
                        <a:pt x="7" y="1448"/>
                      </a:cubicBezTo>
                      <a:cubicBezTo>
                        <a:pt x="7" y="1454"/>
                        <a:pt x="7" y="1460"/>
                        <a:pt x="7" y="1466"/>
                      </a:cubicBezTo>
                      <a:cubicBezTo>
                        <a:pt x="7" y="1472"/>
                        <a:pt x="7" y="1479"/>
                        <a:pt x="7" y="1486"/>
                      </a:cubicBezTo>
                      <a:cubicBezTo>
                        <a:pt x="7" y="1487"/>
                        <a:pt x="7" y="1488"/>
                        <a:pt x="7" y="1489"/>
                      </a:cubicBezTo>
                      <a:cubicBezTo>
                        <a:pt x="7" y="1495"/>
                        <a:pt x="7" y="1501"/>
                        <a:pt x="7" y="1507"/>
                      </a:cubicBezTo>
                      <a:cubicBezTo>
                        <a:pt x="8" y="1509"/>
                        <a:pt x="8" y="1511"/>
                        <a:pt x="8" y="1513"/>
                      </a:cubicBezTo>
                      <a:cubicBezTo>
                        <a:pt x="8" y="1514"/>
                        <a:pt x="8" y="1515"/>
                        <a:pt x="8" y="1516"/>
                      </a:cubicBezTo>
                      <a:cubicBezTo>
                        <a:pt x="8" y="1517"/>
                        <a:pt x="8" y="1519"/>
                        <a:pt x="8" y="1521"/>
                      </a:cubicBezTo>
                      <a:cubicBezTo>
                        <a:pt x="8" y="1526"/>
                        <a:pt x="8" y="1531"/>
                        <a:pt x="8" y="1536"/>
                      </a:cubicBezTo>
                      <a:cubicBezTo>
                        <a:pt x="8" y="1539"/>
                        <a:pt x="9" y="1542"/>
                        <a:pt x="9" y="1545"/>
                      </a:cubicBezTo>
                      <a:cubicBezTo>
                        <a:pt x="10" y="1549"/>
                        <a:pt x="10" y="1552"/>
                        <a:pt x="11" y="1556"/>
                      </a:cubicBezTo>
                      <a:cubicBezTo>
                        <a:pt x="10" y="1556"/>
                        <a:pt x="10" y="1556"/>
                        <a:pt x="10" y="1556"/>
                      </a:cubicBezTo>
                      <a:cubicBezTo>
                        <a:pt x="14" y="1601"/>
                        <a:pt x="22" y="1645"/>
                        <a:pt x="36" y="1686"/>
                      </a:cubicBezTo>
                      <a:cubicBezTo>
                        <a:pt x="40" y="1700"/>
                        <a:pt x="45" y="1713"/>
                        <a:pt x="51" y="1726"/>
                      </a:cubicBezTo>
                      <a:cubicBezTo>
                        <a:pt x="51" y="1727"/>
                        <a:pt x="51" y="1727"/>
                        <a:pt x="51" y="1728"/>
                      </a:cubicBezTo>
                      <a:cubicBezTo>
                        <a:pt x="52" y="1731"/>
                        <a:pt x="54" y="1734"/>
                        <a:pt x="55" y="1737"/>
                      </a:cubicBezTo>
                      <a:cubicBezTo>
                        <a:pt x="56" y="1740"/>
                        <a:pt x="57" y="1743"/>
                        <a:pt x="58" y="1745"/>
                      </a:cubicBezTo>
                      <a:cubicBezTo>
                        <a:pt x="60" y="1749"/>
                        <a:pt x="61" y="1752"/>
                        <a:pt x="63" y="1756"/>
                      </a:cubicBezTo>
                      <a:cubicBezTo>
                        <a:pt x="64" y="1758"/>
                        <a:pt x="65" y="1760"/>
                        <a:pt x="66" y="1762"/>
                      </a:cubicBezTo>
                      <a:cubicBezTo>
                        <a:pt x="67" y="1766"/>
                        <a:pt x="69" y="1770"/>
                        <a:pt x="71" y="1773"/>
                      </a:cubicBezTo>
                      <a:cubicBezTo>
                        <a:pt x="72" y="1775"/>
                        <a:pt x="73" y="1777"/>
                        <a:pt x="74" y="1779"/>
                      </a:cubicBezTo>
                      <a:cubicBezTo>
                        <a:pt x="75" y="1782"/>
                        <a:pt x="76" y="1785"/>
                        <a:pt x="78" y="1787"/>
                      </a:cubicBezTo>
                      <a:cubicBezTo>
                        <a:pt x="79" y="1790"/>
                        <a:pt x="81" y="1793"/>
                        <a:pt x="82" y="1795"/>
                      </a:cubicBezTo>
                      <a:cubicBezTo>
                        <a:pt x="82" y="1795"/>
                        <a:pt x="82" y="1796"/>
                        <a:pt x="82" y="1796"/>
                      </a:cubicBezTo>
                      <a:cubicBezTo>
                        <a:pt x="83" y="1797"/>
                        <a:pt x="83" y="1797"/>
                        <a:pt x="83" y="1798"/>
                      </a:cubicBezTo>
                      <a:cubicBezTo>
                        <a:pt x="84" y="1798"/>
                        <a:pt x="84" y="1798"/>
                        <a:pt x="84" y="1799"/>
                      </a:cubicBezTo>
                      <a:cubicBezTo>
                        <a:pt x="86" y="1802"/>
                        <a:pt x="88" y="1805"/>
                        <a:pt x="89" y="1808"/>
                      </a:cubicBezTo>
                      <a:cubicBezTo>
                        <a:pt x="92" y="1811"/>
                        <a:pt x="94" y="1815"/>
                        <a:pt x="96" y="1818"/>
                      </a:cubicBezTo>
                      <a:cubicBezTo>
                        <a:pt x="96" y="1818"/>
                        <a:pt x="96" y="1818"/>
                        <a:pt x="96" y="1818"/>
                      </a:cubicBezTo>
                      <a:cubicBezTo>
                        <a:pt x="98" y="1821"/>
                        <a:pt x="100" y="1825"/>
                        <a:pt x="103" y="1829"/>
                      </a:cubicBezTo>
                      <a:cubicBezTo>
                        <a:pt x="103" y="1829"/>
                        <a:pt x="103" y="1829"/>
                        <a:pt x="103" y="1829"/>
                      </a:cubicBezTo>
                      <a:cubicBezTo>
                        <a:pt x="103" y="1829"/>
                        <a:pt x="103" y="1829"/>
                        <a:pt x="103" y="1829"/>
                      </a:cubicBezTo>
                      <a:cubicBezTo>
                        <a:pt x="103" y="1829"/>
                        <a:pt x="103" y="1829"/>
                        <a:pt x="103" y="1829"/>
                      </a:cubicBezTo>
                      <a:cubicBezTo>
                        <a:pt x="105" y="1832"/>
                        <a:pt x="107" y="1835"/>
                        <a:pt x="109" y="1838"/>
                      </a:cubicBezTo>
                      <a:cubicBezTo>
                        <a:pt x="109" y="1838"/>
                        <a:pt x="109" y="1838"/>
                        <a:pt x="109" y="1838"/>
                      </a:cubicBezTo>
                      <a:cubicBezTo>
                        <a:pt x="111" y="1841"/>
                        <a:pt x="114" y="1844"/>
                        <a:pt x="116" y="1848"/>
                      </a:cubicBezTo>
                      <a:cubicBezTo>
                        <a:pt x="118" y="1850"/>
                        <a:pt x="119" y="1852"/>
                        <a:pt x="121" y="1854"/>
                      </a:cubicBezTo>
                      <a:cubicBezTo>
                        <a:pt x="122" y="1855"/>
                        <a:pt x="122" y="1857"/>
                        <a:pt x="123" y="1858"/>
                      </a:cubicBezTo>
                      <a:cubicBezTo>
                        <a:pt x="123" y="1858"/>
                        <a:pt x="123" y="1858"/>
                        <a:pt x="123" y="1858"/>
                      </a:cubicBezTo>
                      <a:cubicBezTo>
                        <a:pt x="124" y="1859"/>
                        <a:pt x="125" y="1860"/>
                        <a:pt x="126" y="1861"/>
                      </a:cubicBezTo>
                      <a:cubicBezTo>
                        <a:pt x="130" y="1866"/>
                        <a:pt x="134" y="1871"/>
                        <a:pt x="138" y="1877"/>
                      </a:cubicBezTo>
                      <a:cubicBezTo>
                        <a:pt x="143" y="1882"/>
                        <a:pt x="148" y="1888"/>
                        <a:pt x="152" y="1893"/>
                      </a:cubicBezTo>
                      <a:cubicBezTo>
                        <a:pt x="153" y="1893"/>
                        <a:pt x="153" y="1894"/>
                        <a:pt x="154" y="1895"/>
                      </a:cubicBezTo>
                      <a:cubicBezTo>
                        <a:pt x="159" y="1900"/>
                        <a:pt x="163" y="1905"/>
                        <a:pt x="168" y="1910"/>
                      </a:cubicBezTo>
                      <a:cubicBezTo>
                        <a:pt x="168" y="1910"/>
                        <a:pt x="168" y="1910"/>
                        <a:pt x="168" y="1910"/>
                      </a:cubicBezTo>
                      <a:cubicBezTo>
                        <a:pt x="170" y="1912"/>
                        <a:pt x="171" y="1914"/>
                        <a:pt x="173" y="1915"/>
                      </a:cubicBezTo>
                      <a:cubicBezTo>
                        <a:pt x="174" y="1916"/>
                        <a:pt x="174" y="1917"/>
                        <a:pt x="175" y="1917"/>
                      </a:cubicBezTo>
                      <a:cubicBezTo>
                        <a:pt x="175" y="1917"/>
                        <a:pt x="175" y="1917"/>
                        <a:pt x="175" y="1917"/>
                      </a:cubicBezTo>
                      <a:cubicBezTo>
                        <a:pt x="175" y="1917"/>
                        <a:pt x="175" y="1917"/>
                        <a:pt x="175" y="1917"/>
                      </a:cubicBezTo>
                      <a:cubicBezTo>
                        <a:pt x="175" y="1917"/>
                        <a:pt x="175" y="1917"/>
                        <a:pt x="175" y="1917"/>
                      </a:cubicBezTo>
                      <a:cubicBezTo>
                        <a:pt x="175" y="1917"/>
                        <a:pt x="175" y="1917"/>
                        <a:pt x="175" y="1918"/>
                      </a:cubicBezTo>
                      <a:cubicBezTo>
                        <a:pt x="188" y="1930"/>
                        <a:pt x="201" y="1942"/>
                        <a:pt x="215" y="1954"/>
                      </a:cubicBezTo>
                      <a:cubicBezTo>
                        <a:pt x="220" y="1957"/>
                        <a:pt x="224" y="1961"/>
                        <a:pt x="228" y="1964"/>
                      </a:cubicBezTo>
                      <a:cubicBezTo>
                        <a:pt x="229" y="1964"/>
                        <a:pt x="229" y="1965"/>
                        <a:pt x="230" y="1965"/>
                      </a:cubicBezTo>
                      <a:cubicBezTo>
                        <a:pt x="230" y="1965"/>
                        <a:pt x="230" y="1965"/>
                        <a:pt x="230" y="1965"/>
                      </a:cubicBezTo>
                      <a:cubicBezTo>
                        <a:pt x="231" y="1966"/>
                        <a:pt x="233" y="1968"/>
                        <a:pt x="235" y="1969"/>
                      </a:cubicBezTo>
                      <a:cubicBezTo>
                        <a:pt x="237" y="1971"/>
                        <a:pt x="240" y="1973"/>
                        <a:pt x="243" y="1975"/>
                      </a:cubicBezTo>
                      <a:cubicBezTo>
                        <a:pt x="243" y="1975"/>
                        <a:pt x="244" y="1976"/>
                        <a:pt x="244" y="1976"/>
                      </a:cubicBezTo>
                      <a:cubicBezTo>
                        <a:pt x="245" y="1976"/>
                        <a:pt x="245" y="1977"/>
                        <a:pt x="246" y="1977"/>
                      </a:cubicBezTo>
                      <a:cubicBezTo>
                        <a:pt x="248" y="1979"/>
                        <a:pt x="250" y="1980"/>
                        <a:pt x="252" y="1981"/>
                      </a:cubicBezTo>
                      <a:cubicBezTo>
                        <a:pt x="253" y="1982"/>
                        <a:pt x="253" y="1983"/>
                        <a:pt x="254" y="1983"/>
                      </a:cubicBezTo>
                      <a:cubicBezTo>
                        <a:pt x="255" y="1984"/>
                        <a:pt x="257" y="1985"/>
                        <a:pt x="258" y="1986"/>
                      </a:cubicBezTo>
                      <a:cubicBezTo>
                        <a:pt x="259" y="1986"/>
                        <a:pt x="260" y="1987"/>
                        <a:pt x="262" y="1988"/>
                      </a:cubicBezTo>
                      <a:cubicBezTo>
                        <a:pt x="262" y="1988"/>
                        <a:pt x="262" y="1988"/>
                        <a:pt x="262" y="1988"/>
                      </a:cubicBezTo>
                      <a:cubicBezTo>
                        <a:pt x="262" y="1988"/>
                        <a:pt x="262" y="1988"/>
                        <a:pt x="262" y="1989"/>
                      </a:cubicBezTo>
                      <a:cubicBezTo>
                        <a:pt x="263" y="1989"/>
                        <a:pt x="263" y="1989"/>
                        <a:pt x="264" y="1989"/>
                      </a:cubicBezTo>
                      <a:cubicBezTo>
                        <a:pt x="264" y="1989"/>
                        <a:pt x="264" y="1989"/>
                        <a:pt x="264" y="1989"/>
                      </a:cubicBezTo>
                      <a:cubicBezTo>
                        <a:pt x="264" y="1990"/>
                        <a:pt x="264" y="1990"/>
                        <a:pt x="264" y="1990"/>
                      </a:cubicBezTo>
                      <a:cubicBezTo>
                        <a:pt x="268" y="1992"/>
                        <a:pt x="271" y="1995"/>
                        <a:pt x="275" y="1997"/>
                      </a:cubicBezTo>
                      <a:cubicBezTo>
                        <a:pt x="276" y="1997"/>
                        <a:pt x="277" y="1998"/>
                        <a:pt x="278" y="1999"/>
                      </a:cubicBezTo>
                      <a:cubicBezTo>
                        <a:pt x="281" y="2001"/>
                        <a:pt x="284" y="2002"/>
                        <a:pt x="287" y="2004"/>
                      </a:cubicBezTo>
                      <a:cubicBezTo>
                        <a:pt x="290" y="2006"/>
                        <a:pt x="292" y="2007"/>
                        <a:pt x="295" y="2009"/>
                      </a:cubicBezTo>
                      <a:cubicBezTo>
                        <a:pt x="295" y="2009"/>
                        <a:pt x="295" y="2009"/>
                        <a:pt x="295" y="2009"/>
                      </a:cubicBezTo>
                      <a:cubicBezTo>
                        <a:pt x="295" y="2009"/>
                        <a:pt x="295" y="2009"/>
                        <a:pt x="295" y="2009"/>
                      </a:cubicBezTo>
                      <a:cubicBezTo>
                        <a:pt x="295" y="2009"/>
                        <a:pt x="295" y="2009"/>
                        <a:pt x="295" y="2009"/>
                      </a:cubicBezTo>
                      <a:cubicBezTo>
                        <a:pt x="296" y="2010"/>
                        <a:pt x="296" y="2010"/>
                        <a:pt x="297" y="2010"/>
                      </a:cubicBezTo>
                      <a:cubicBezTo>
                        <a:pt x="297" y="2010"/>
                        <a:pt x="297" y="2010"/>
                        <a:pt x="297" y="2010"/>
                      </a:cubicBezTo>
                      <a:cubicBezTo>
                        <a:pt x="297" y="2010"/>
                        <a:pt x="297" y="2010"/>
                        <a:pt x="297" y="2010"/>
                      </a:cubicBezTo>
                      <a:cubicBezTo>
                        <a:pt x="304" y="2014"/>
                        <a:pt x="310" y="2017"/>
                        <a:pt x="317" y="2020"/>
                      </a:cubicBezTo>
                      <a:cubicBezTo>
                        <a:pt x="317" y="2020"/>
                        <a:pt x="317" y="2020"/>
                        <a:pt x="317" y="2020"/>
                      </a:cubicBezTo>
                      <a:cubicBezTo>
                        <a:pt x="317" y="2020"/>
                        <a:pt x="317" y="2020"/>
                        <a:pt x="317" y="2020"/>
                      </a:cubicBezTo>
                      <a:cubicBezTo>
                        <a:pt x="317" y="2020"/>
                        <a:pt x="317" y="2020"/>
                        <a:pt x="317" y="2021"/>
                      </a:cubicBezTo>
                      <a:cubicBezTo>
                        <a:pt x="318" y="2021"/>
                        <a:pt x="318" y="2021"/>
                        <a:pt x="318" y="2021"/>
                      </a:cubicBezTo>
                      <a:cubicBezTo>
                        <a:pt x="318" y="2021"/>
                        <a:pt x="319" y="2021"/>
                        <a:pt x="320" y="2022"/>
                      </a:cubicBezTo>
                      <a:cubicBezTo>
                        <a:pt x="323" y="2023"/>
                        <a:pt x="325" y="2024"/>
                        <a:pt x="328" y="2026"/>
                      </a:cubicBezTo>
                      <a:cubicBezTo>
                        <a:pt x="328" y="2026"/>
                        <a:pt x="328" y="2026"/>
                        <a:pt x="328" y="2026"/>
                      </a:cubicBezTo>
                      <a:cubicBezTo>
                        <a:pt x="328" y="2026"/>
                        <a:pt x="328" y="2026"/>
                        <a:pt x="328" y="2026"/>
                      </a:cubicBezTo>
                      <a:cubicBezTo>
                        <a:pt x="329" y="2026"/>
                        <a:pt x="329" y="2026"/>
                        <a:pt x="330" y="2026"/>
                      </a:cubicBezTo>
                      <a:cubicBezTo>
                        <a:pt x="330" y="2026"/>
                        <a:pt x="330" y="2026"/>
                        <a:pt x="330" y="2026"/>
                      </a:cubicBezTo>
                      <a:cubicBezTo>
                        <a:pt x="333" y="2028"/>
                        <a:pt x="336" y="2029"/>
                        <a:pt x="340" y="2031"/>
                      </a:cubicBezTo>
                      <a:cubicBezTo>
                        <a:pt x="340" y="2031"/>
                        <a:pt x="340" y="2031"/>
                        <a:pt x="340" y="2031"/>
                      </a:cubicBezTo>
                      <a:cubicBezTo>
                        <a:pt x="347" y="2034"/>
                        <a:pt x="353" y="2037"/>
                        <a:pt x="360" y="2040"/>
                      </a:cubicBezTo>
                      <a:cubicBezTo>
                        <a:pt x="366" y="2043"/>
                        <a:pt x="373" y="2045"/>
                        <a:pt x="380" y="2048"/>
                      </a:cubicBezTo>
                      <a:cubicBezTo>
                        <a:pt x="407" y="2058"/>
                        <a:pt x="434" y="2066"/>
                        <a:pt x="463" y="2072"/>
                      </a:cubicBezTo>
                      <a:cubicBezTo>
                        <a:pt x="470" y="2074"/>
                        <a:pt x="477" y="2075"/>
                        <a:pt x="485" y="2076"/>
                      </a:cubicBezTo>
                      <a:cubicBezTo>
                        <a:pt x="492" y="2078"/>
                        <a:pt x="499" y="2079"/>
                        <a:pt x="507" y="2080"/>
                      </a:cubicBezTo>
                      <a:cubicBezTo>
                        <a:pt x="508" y="2080"/>
                        <a:pt x="509" y="2080"/>
                        <a:pt x="510" y="2080"/>
                      </a:cubicBezTo>
                      <a:cubicBezTo>
                        <a:pt x="511" y="2080"/>
                        <a:pt x="512" y="2080"/>
                        <a:pt x="513" y="2081"/>
                      </a:cubicBezTo>
                      <a:cubicBezTo>
                        <a:pt x="520" y="2081"/>
                        <a:pt x="527" y="2082"/>
                        <a:pt x="534" y="2082"/>
                      </a:cubicBezTo>
                      <a:cubicBezTo>
                        <a:pt x="535" y="2083"/>
                        <a:pt x="535" y="2083"/>
                        <a:pt x="536" y="2083"/>
                      </a:cubicBezTo>
                      <a:cubicBezTo>
                        <a:pt x="536" y="2081"/>
                        <a:pt x="536" y="2081"/>
                        <a:pt x="536" y="2081"/>
                      </a:cubicBezTo>
                      <a:cubicBezTo>
                        <a:pt x="538" y="2082"/>
                        <a:pt x="540" y="2082"/>
                        <a:pt x="542" y="2082"/>
                      </a:cubicBezTo>
                      <a:cubicBezTo>
                        <a:pt x="542" y="2082"/>
                        <a:pt x="543" y="2082"/>
                        <a:pt x="543" y="2082"/>
                      </a:cubicBezTo>
                      <a:cubicBezTo>
                        <a:pt x="544" y="2083"/>
                        <a:pt x="546" y="2083"/>
                        <a:pt x="547" y="2083"/>
                      </a:cubicBezTo>
                      <a:cubicBezTo>
                        <a:pt x="547" y="2083"/>
                        <a:pt x="547" y="2083"/>
                        <a:pt x="547" y="2083"/>
                      </a:cubicBezTo>
                      <a:cubicBezTo>
                        <a:pt x="550" y="2083"/>
                        <a:pt x="553" y="2084"/>
                        <a:pt x="556" y="2084"/>
                      </a:cubicBezTo>
                      <a:cubicBezTo>
                        <a:pt x="563" y="2084"/>
                        <a:pt x="570" y="2084"/>
                        <a:pt x="576" y="2084"/>
                      </a:cubicBezTo>
                      <a:cubicBezTo>
                        <a:pt x="585" y="2085"/>
                        <a:pt x="594" y="2085"/>
                        <a:pt x="603" y="2085"/>
                      </a:cubicBezTo>
                      <a:cubicBezTo>
                        <a:pt x="617" y="2085"/>
                        <a:pt x="631" y="2085"/>
                        <a:pt x="645" y="2085"/>
                      </a:cubicBezTo>
                      <a:cubicBezTo>
                        <a:pt x="719" y="2088"/>
                        <a:pt x="798" y="2088"/>
                        <a:pt x="805" y="2088"/>
                      </a:cubicBezTo>
                      <a:cubicBezTo>
                        <a:pt x="812" y="2088"/>
                        <a:pt x="818" y="2088"/>
                        <a:pt x="823" y="2088"/>
                      </a:cubicBezTo>
                      <a:cubicBezTo>
                        <a:pt x="836" y="2088"/>
                        <a:pt x="850" y="2089"/>
                        <a:pt x="863" y="2089"/>
                      </a:cubicBezTo>
                      <a:cubicBezTo>
                        <a:pt x="885" y="2089"/>
                        <a:pt x="905" y="2090"/>
                        <a:pt x="924" y="2090"/>
                      </a:cubicBezTo>
                      <a:cubicBezTo>
                        <a:pt x="924" y="2090"/>
                        <a:pt x="924" y="2090"/>
                        <a:pt x="924" y="2090"/>
                      </a:cubicBezTo>
                      <a:cubicBezTo>
                        <a:pt x="927" y="2090"/>
                        <a:pt x="930" y="2090"/>
                        <a:pt x="933" y="2090"/>
                      </a:cubicBezTo>
                      <a:cubicBezTo>
                        <a:pt x="937" y="2090"/>
                        <a:pt x="940" y="2090"/>
                        <a:pt x="943" y="2090"/>
                      </a:cubicBezTo>
                      <a:cubicBezTo>
                        <a:pt x="944" y="2090"/>
                        <a:pt x="945" y="2090"/>
                        <a:pt x="946" y="2090"/>
                      </a:cubicBezTo>
                      <a:cubicBezTo>
                        <a:pt x="957" y="2091"/>
                        <a:pt x="966" y="2091"/>
                        <a:pt x="975" y="2091"/>
                      </a:cubicBezTo>
                      <a:cubicBezTo>
                        <a:pt x="976" y="2091"/>
                        <a:pt x="978" y="2091"/>
                        <a:pt x="979" y="2091"/>
                      </a:cubicBezTo>
                      <a:cubicBezTo>
                        <a:pt x="980" y="2091"/>
                        <a:pt x="981" y="2091"/>
                        <a:pt x="983" y="2091"/>
                      </a:cubicBezTo>
                      <a:cubicBezTo>
                        <a:pt x="985" y="2091"/>
                        <a:pt x="986" y="2091"/>
                        <a:pt x="988" y="2091"/>
                      </a:cubicBezTo>
                      <a:cubicBezTo>
                        <a:pt x="988" y="2091"/>
                        <a:pt x="988" y="2091"/>
                        <a:pt x="989" y="2091"/>
                      </a:cubicBezTo>
                      <a:cubicBezTo>
                        <a:pt x="989" y="2091"/>
                        <a:pt x="989" y="2091"/>
                        <a:pt x="989" y="2091"/>
                      </a:cubicBezTo>
                      <a:cubicBezTo>
                        <a:pt x="999" y="2091"/>
                        <a:pt x="1006" y="2092"/>
                        <a:pt x="1013" y="2092"/>
                      </a:cubicBezTo>
                      <a:cubicBezTo>
                        <a:pt x="1017" y="2092"/>
                        <a:pt x="1020" y="2092"/>
                        <a:pt x="1023" y="2092"/>
                      </a:cubicBezTo>
                      <a:cubicBezTo>
                        <a:pt x="1023" y="2092"/>
                        <a:pt x="1023" y="2092"/>
                        <a:pt x="1024" y="2092"/>
                      </a:cubicBezTo>
                      <a:cubicBezTo>
                        <a:pt x="1024" y="2092"/>
                        <a:pt x="1025" y="2092"/>
                        <a:pt x="1026" y="2092"/>
                      </a:cubicBezTo>
                      <a:cubicBezTo>
                        <a:pt x="1026" y="2092"/>
                        <a:pt x="1027" y="2092"/>
                        <a:pt x="1027" y="2092"/>
                      </a:cubicBezTo>
                      <a:cubicBezTo>
                        <a:pt x="1027" y="2092"/>
                        <a:pt x="1028" y="2092"/>
                        <a:pt x="1028" y="2092"/>
                      </a:cubicBezTo>
                      <a:cubicBezTo>
                        <a:pt x="1028" y="2092"/>
                        <a:pt x="1028" y="2092"/>
                        <a:pt x="1029" y="2092"/>
                      </a:cubicBezTo>
                      <a:cubicBezTo>
                        <a:pt x="1029" y="2092"/>
                        <a:pt x="1030" y="2092"/>
                        <a:pt x="1031" y="2092"/>
                      </a:cubicBezTo>
                      <a:cubicBezTo>
                        <a:pt x="1031" y="2092"/>
                        <a:pt x="1031" y="2092"/>
                        <a:pt x="1031" y="2092"/>
                      </a:cubicBezTo>
                      <a:cubicBezTo>
                        <a:pt x="1032" y="2092"/>
                        <a:pt x="1032" y="2092"/>
                        <a:pt x="1032" y="2092"/>
                      </a:cubicBezTo>
                      <a:cubicBezTo>
                        <a:pt x="1033" y="2092"/>
                        <a:pt x="1034" y="2092"/>
                        <a:pt x="1036" y="2092"/>
                      </a:cubicBezTo>
                      <a:cubicBezTo>
                        <a:pt x="1036" y="2092"/>
                        <a:pt x="1036" y="2092"/>
                        <a:pt x="1036" y="2092"/>
                      </a:cubicBezTo>
                      <a:cubicBezTo>
                        <a:pt x="1036" y="2092"/>
                        <a:pt x="1036" y="2092"/>
                        <a:pt x="1036" y="2092"/>
                      </a:cubicBezTo>
                      <a:cubicBezTo>
                        <a:pt x="1036" y="2092"/>
                        <a:pt x="1036" y="2092"/>
                        <a:pt x="1036" y="2092"/>
                      </a:cubicBezTo>
                      <a:cubicBezTo>
                        <a:pt x="1037" y="2092"/>
                        <a:pt x="1039" y="2092"/>
                        <a:pt x="1041" y="2092"/>
                      </a:cubicBezTo>
                      <a:cubicBezTo>
                        <a:pt x="1042" y="2092"/>
                        <a:pt x="1044" y="2092"/>
                        <a:pt x="1046" y="2092"/>
                      </a:cubicBezTo>
                      <a:cubicBezTo>
                        <a:pt x="1047" y="2092"/>
                        <a:pt x="1049" y="2092"/>
                        <a:pt x="1050" y="2092"/>
                      </a:cubicBezTo>
                      <a:cubicBezTo>
                        <a:pt x="1050" y="2092"/>
                        <a:pt x="1050" y="2092"/>
                        <a:pt x="1050" y="2092"/>
                      </a:cubicBezTo>
                      <a:cubicBezTo>
                        <a:pt x="1051" y="2092"/>
                        <a:pt x="1051" y="2092"/>
                        <a:pt x="1051" y="2092"/>
                      </a:cubicBezTo>
                      <a:cubicBezTo>
                        <a:pt x="1052" y="2092"/>
                        <a:pt x="1052" y="2092"/>
                        <a:pt x="1053" y="2092"/>
                      </a:cubicBezTo>
                      <a:cubicBezTo>
                        <a:pt x="1053" y="2092"/>
                        <a:pt x="1053" y="2092"/>
                        <a:pt x="1053" y="2092"/>
                      </a:cubicBezTo>
                      <a:cubicBezTo>
                        <a:pt x="1054" y="2092"/>
                        <a:pt x="1055" y="2092"/>
                        <a:pt x="1056" y="2092"/>
                      </a:cubicBezTo>
                      <a:cubicBezTo>
                        <a:pt x="1056" y="2092"/>
                        <a:pt x="1056" y="2092"/>
                        <a:pt x="1056" y="2092"/>
                      </a:cubicBezTo>
                      <a:cubicBezTo>
                        <a:pt x="1056" y="2092"/>
                        <a:pt x="1056" y="2092"/>
                        <a:pt x="1056" y="2092"/>
                      </a:cubicBezTo>
                      <a:cubicBezTo>
                        <a:pt x="1058" y="2092"/>
                        <a:pt x="1059" y="2092"/>
                        <a:pt x="1060" y="2092"/>
                      </a:cubicBezTo>
                      <a:cubicBezTo>
                        <a:pt x="1060" y="2092"/>
                        <a:pt x="1060" y="2092"/>
                        <a:pt x="1061" y="2092"/>
                      </a:cubicBezTo>
                      <a:cubicBezTo>
                        <a:pt x="1061" y="2092"/>
                        <a:pt x="1061" y="2092"/>
                        <a:pt x="1061" y="2092"/>
                      </a:cubicBezTo>
                      <a:cubicBezTo>
                        <a:pt x="1062" y="2092"/>
                        <a:pt x="1063" y="2092"/>
                        <a:pt x="1063" y="2092"/>
                      </a:cubicBezTo>
                      <a:cubicBezTo>
                        <a:pt x="1064" y="2092"/>
                        <a:pt x="1064" y="2092"/>
                        <a:pt x="1064" y="2092"/>
                      </a:cubicBezTo>
                      <a:cubicBezTo>
                        <a:pt x="1064" y="2092"/>
                        <a:pt x="1065" y="2092"/>
                        <a:pt x="1065" y="2092"/>
                      </a:cubicBezTo>
                      <a:cubicBezTo>
                        <a:pt x="1065" y="2092"/>
                        <a:pt x="1066" y="2092"/>
                        <a:pt x="1066" y="2092"/>
                      </a:cubicBezTo>
                      <a:cubicBezTo>
                        <a:pt x="1067" y="2092"/>
                        <a:pt x="1068" y="2092"/>
                        <a:pt x="1068" y="2092"/>
                      </a:cubicBezTo>
                      <a:cubicBezTo>
                        <a:pt x="1069" y="2092"/>
                        <a:pt x="1069" y="2092"/>
                        <a:pt x="1069" y="2092"/>
                      </a:cubicBezTo>
                      <a:cubicBezTo>
                        <a:pt x="1073" y="2092"/>
                        <a:pt x="1078" y="2092"/>
                        <a:pt x="1083" y="2092"/>
                      </a:cubicBezTo>
                      <a:cubicBezTo>
                        <a:pt x="1091" y="2091"/>
                        <a:pt x="1099" y="2091"/>
                        <a:pt x="1110" y="2091"/>
                      </a:cubicBezTo>
                      <a:cubicBezTo>
                        <a:pt x="1111" y="2091"/>
                        <a:pt x="1111" y="2091"/>
                        <a:pt x="1112" y="2091"/>
                      </a:cubicBezTo>
                      <a:cubicBezTo>
                        <a:pt x="1114" y="2091"/>
                        <a:pt x="1116" y="2091"/>
                        <a:pt x="1118" y="2091"/>
                      </a:cubicBezTo>
                      <a:cubicBezTo>
                        <a:pt x="1132" y="2091"/>
                        <a:pt x="1148" y="2090"/>
                        <a:pt x="1168" y="2090"/>
                      </a:cubicBezTo>
                      <a:cubicBezTo>
                        <a:pt x="1168" y="2090"/>
                        <a:pt x="1168" y="2090"/>
                        <a:pt x="1168" y="2090"/>
                      </a:cubicBezTo>
                      <a:cubicBezTo>
                        <a:pt x="1187" y="2090"/>
                        <a:pt x="1207" y="2089"/>
                        <a:pt x="1229" y="2089"/>
                      </a:cubicBezTo>
                      <a:cubicBezTo>
                        <a:pt x="1242" y="2089"/>
                        <a:pt x="1255" y="2088"/>
                        <a:pt x="1269" y="2088"/>
                      </a:cubicBezTo>
                      <a:cubicBezTo>
                        <a:pt x="1274" y="2088"/>
                        <a:pt x="1281" y="2088"/>
                        <a:pt x="1289" y="2088"/>
                      </a:cubicBezTo>
                      <a:cubicBezTo>
                        <a:pt x="1295" y="2088"/>
                        <a:pt x="1374" y="2088"/>
                        <a:pt x="1448" y="2085"/>
                      </a:cubicBezTo>
                      <a:cubicBezTo>
                        <a:pt x="1472" y="2085"/>
                        <a:pt x="1494" y="2085"/>
                        <a:pt x="1516" y="2084"/>
                      </a:cubicBezTo>
                      <a:cubicBezTo>
                        <a:pt x="1522" y="2084"/>
                        <a:pt x="1529" y="2084"/>
                        <a:pt x="1536" y="2084"/>
                      </a:cubicBezTo>
                      <a:cubicBezTo>
                        <a:pt x="1539" y="2084"/>
                        <a:pt x="1542" y="2083"/>
                        <a:pt x="1545" y="2083"/>
                      </a:cubicBezTo>
                      <a:cubicBezTo>
                        <a:pt x="1549" y="2082"/>
                        <a:pt x="1552" y="2082"/>
                        <a:pt x="1556" y="2081"/>
                      </a:cubicBezTo>
                      <a:cubicBezTo>
                        <a:pt x="1556" y="2082"/>
                        <a:pt x="1556" y="2082"/>
                        <a:pt x="1556" y="2082"/>
                      </a:cubicBezTo>
                      <a:cubicBezTo>
                        <a:pt x="1556" y="2082"/>
                        <a:pt x="1556" y="2082"/>
                        <a:pt x="1556" y="2082"/>
                      </a:cubicBezTo>
                      <a:cubicBezTo>
                        <a:pt x="1563" y="2081"/>
                        <a:pt x="1570" y="2081"/>
                        <a:pt x="1576" y="2080"/>
                      </a:cubicBezTo>
                      <a:cubicBezTo>
                        <a:pt x="1576" y="2080"/>
                        <a:pt x="1576" y="2080"/>
                        <a:pt x="1576" y="2080"/>
                      </a:cubicBezTo>
                      <a:cubicBezTo>
                        <a:pt x="1579" y="2080"/>
                        <a:pt x="1581" y="2079"/>
                        <a:pt x="1583" y="2079"/>
                      </a:cubicBezTo>
                      <a:cubicBezTo>
                        <a:pt x="1583" y="2079"/>
                        <a:pt x="1583" y="2079"/>
                        <a:pt x="1583" y="2079"/>
                      </a:cubicBezTo>
                      <a:cubicBezTo>
                        <a:pt x="1588" y="2078"/>
                        <a:pt x="1592" y="2078"/>
                        <a:pt x="1596" y="2077"/>
                      </a:cubicBezTo>
                      <a:cubicBezTo>
                        <a:pt x="1596" y="2077"/>
                        <a:pt x="1596" y="2077"/>
                        <a:pt x="1596" y="2077"/>
                      </a:cubicBezTo>
                      <a:cubicBezTo>
                        <a:pt x="1600" y="2077"/>
                        <a:pt x="1603" y="2076"/>
                        <a:pt x="1606" y="2076"/>
                      </a:cubicBezTo>
                      <a:cubicBezTo>
                        <a:pt x="1609" y="2075"/>
                        <a:pt x="1613" y="2074"/>
                        <a:pt x="1616" y="2074"/>
                      </a:cubicBezTo>
                      <a:cubicBezTo>
                        <a:pt x="1616" y="2074"/>
                        <a:pt x="1616" y="2074"/>
                        <a:pt x="1616" y="2074"/>
                      </a:cubicBezTo>
                      <a:cubicBezTo>
                        <a:pt x="1619" y="2073"/>
                        <a:pt x="1622" y="2073"/>
                        <a:pt x="1625" y="2072"/>
                      </a:cubicBezTo>
                      <a:cubicBezTo>
                        <a:pt x="1625" y="2072"/>
                        <a:pt x="1625" y="2072"/>
                        <a:pt x="1625" y="2072"/>
                      </a:cubicBezTo>
                      <a:cubicBezTo>
                        <a:pt x="1628" y="2071"/>
                        <a:pt x="1631" y="2071"/>
                        <a:pt x="1633" y="2070"/>
                      </a:cubicBezTo>
                      <a:cubicBezTo>
                        <a:pt x="1633" y="2070"/>
                        <a:pt x="1633" y="2070"/>
                        <a:pt x="1633" y="2070"/>
                      </a:cubicBezTo>
                      <a:cubicBezTo>
                        <a:pt x="1642" y="2068"/>
                        <a:pt x="1650" y="2066"/>
                        <a:pt x="1658" y="2064"/>
                      </a:cubicBezTo>
                      <a:cubicBezTo>
                        <a:pt x="1658" y="2064"/>
                        <a:pt x="1658" y="2064"/>
                        <a:pt x="1658" y="2064"/>
                      </a:cubicBezTo>
                      <a:cubicBezTo>
                        <a:pt x="1659" y="2064"/>
                        <a:pt x="1660" y="2064"/>
                        <a:pt x="1661" y="2064"/>
                      </a:cubicBezTo>
                      <a:cubicBezTo>
                        <a:pt x="1661" y="2064"/>
                        <a:pt x="1661" y="2064"/>
                        <a:pt x="1661" y="2064"/>
                      </a:cubicBezTo>
                      <a:cubicBezTo>
                        <a:pt x="1665" y="2062"/>
                        <a:pt x="1670" y="2061"/>
                        <a:pt x="1675" y="2060"/>
                      </a:cubicBezTo>
                      <a:cubicBezTo>
                        <a:pt x="1675" y="2060"/>
                        <a:pt x="1675" y="2060"/>
                        <a:pt x="1675" y="2060"/>
                      </a:cubicBezTo>
                      <a:cubicBezTo>
                        <a:pt x="1675" y="2059"/>
                        <a:pt x="1676" y="2059"/>
                        <a:pt x="1677" y="2059"/>
                      </a:cubicBezTo>
                      <a:cubicBezTo>
                        <a:pt x="1682" y="2057"/>
                        <a:pt x="1687" y="2056"/>
                        <a:pt x="1692" y="2054"/>
                      </a:cubicBezTo>
                      <a:cubicBezTo>
                        <a:pt x="1692" y="2054"/>
                        <a:pt x="1692" y="2054"/>
                        <a:pt x="1692" y="2054"/>
                      </a:cubicBezTo>
                      <a:cubicBezTo>
                        <a:pt x="1693" y="2054"/>
                        <a:pt x="1693" y="2054"/>
                        <a:pt x="1694" y="2053"/>
                      </a:cubicBezTo>
                      <a:cubicBezTo>
                        <a:pt x="1695" y="2053"/>
                        <a:pt x="1696" y="2053"/>
                        <a:pt x="1697" y="2052"/>
                      </a:cubicBezTo>
                      <a:cubicBezTo>
                        <a:pt x="1697" y="2052"/>
                        <a:pt x="1697" y="2052"/>
                        <a:pt x="1697" y="2052"/>
                      </a:cubicBezTo>
                      <a:cubicBezTo>
                        <a:pt x="1701" y="2051"/>
                        <a:pt x="1705" y="2049"/>
                        <a:pt x="1709" y="2048"/>
                      </a:cubicBezTo>
                      <a:cubicBezTo>
                        <a:pt x="1709" y="2048"/>
                        <a:pt x="1709" y="2048"/>
                        <a:pt x="1709" y="2048"/>
                      </a:cubicBezTo>
                      <a:cubicBezTo>
                        <a:pt x="1709" y="2048"/>
                        <a:pt x="1709" y="2048"/>
                        <a:pt x="1709" y="2048"/>
                      </a:cubicBezTo>
                      <a:cubicBezTo>
                        <a:pt x="1715" y="2046"/>
                        <a:pt x="1721" y="2044"/>
                        <a:pt x="1726" y="2041"/>
                      </a:cubicBezTo>
                      <a:cubicBezTo>
                        <a:pt x="1727" y="2041"/>
                        <a:pt x="1727" y="2041"/>
                        <a:pt x="1727" y="2041"/>
                      </a:cubicBezTo>
                      <a:cubicBezTo>
                        <a:pt x="1727" y="2041"/>
                        <a:pt x="1728" y="2041"/>
                        <a:pt x="1728" y="2041"/>
                      </a:cubicBezTo>
                      <a:cubicBezTo>
                        <a:pt x="1729" y="2040"/>
                        <a:pt x="1730" y="2040"/>
                        <a:pt x="1731" y="2039"/>
                      </a:cubicBezTo>
                      <a:cubicBezTo>
                        <a:pt x="1736" y="2037"/>
                        <a:pt x="1742" y="2035"/>
                        <a:pt x="1747" y="2033"/>
                      </a:cubicBezTo>
                      <a:cubicBezTo>
                        <a:pt x="1747" y="2033"/>
                        <a:pt x="1747" y="2033"/>
                        <a:pt x="1747" y="2033"/>
                      </a:cubicBezTo>
                      <a:cubicBezTo>
                        <a:pt x="1751" y="2031"/>
                        <a:pt x="1756" y="2029"/>
                        <a:pt x="1760" y="2027"/>
                      </a:cubicBezTo>
                      <a:cubicBezTo>
                        <a:pt x="1762" y="2026"/>
                        <a:pt x="1764" y="2025"/>
                        <a:pt x="1767" y="2024"/>
                      </a:cubicBezTo>
                      <a:cubicBezTo>
                        <a:pt x="1770" y="2023"/>
                        <a:pt x="1773" y="2021"/>
                        <a:pt x="1776" y="2020"/>
                      </a:cubicBezTo>
                      <a:cubicBezTo>
                        <a:pt x="1778" y="2019"/>
                        <a:pt x="1779" y="2018"/>
                        <a:pt x="1781" y="2017"/>
                      </a:cubicBezTo>
                      <a:cubicBezTo>
                        <a:pt x="1786" y="2015"/>
                        <a:pt x="1791" y="2013"/>
                        <a:pt x="1795" y="2010"/>
                      </a:cubicBezTo>
                      <a:cubicBezTo>
                        <a:pt x="1796" y="2010"/>
                        <a:pt x="1797" y="2009"/>
                        <a:pt x="1797" y="2009"/>
                      </a:cubicBezTo>
                      <a:cubicBezTo>
                        <a:pt x="1798" y="2008"/>
                        <a:pt x="1798" y="2008"/>
                        <a:pt x="1799" y="2008"/>
                      </a:cubicBezTo>
                      <a:cubicBezTo>
                        <a:pt x="1804" y="2005"/>
                        <a:pt x="1809" y="2002"/>
                        <a:pt x="1815" y="1998"/>
                      </a:cubicBezTo>
                      <a:cubicBezTo>
                        <a:pt x="1816" y="1998"/>
                        <a:pt x="1817" y="1997"/>
                        <a:pt x="1818" y="1996"/>
                      </a:cubicBezTo>
                      <a:cubicBezTo>
                        <a:pt x="1818" y="1996"/>
                        <a:pt x="1818" y="1996"/>
                        <a:pt x="1818" y="1996"/>
                      </a:cubicBezTo>
                      <a:cubicBezTo>
                        <a:pt x="1821" y="1994"/>
                        <a:pt x="1825" y="1992"/>
                        <a:pt x="1829" y="1989"/>
                      </a:cubicBezTo>
                      <a:cubicBezTo>
                        <a:pt x="1829" y="1989"/>
                        <a:pt x="1829" y="1989"/>
                        <a:pt x="1829" y="1989"/>
                      </a:cubicBezTo>
                      <a:cubicBezTo>
                        <a:pt x="1829" y="1989"/>
                        <a:pt x="1829" y="1989"/>
                        <a:pt x="1829" y="1989"/>
                      </a:cubicBezTo>
                      <a:cubicBezTo>
                        <a:pt x="1830" y="1989"/>
                        <a:pt x="1831" y="1988"/>
                        <a:pt x="1832" y="1987"/>
                      </a:cubicBezTo>
                      <a:cubicBezTo>
                        <a:pt x="1834" y="1986"/>
                        <a:pt x="1836" y="1984"/>
                        <a:pt x="1838" y="1983"/>
                      </a:cubicBezTo>
                      <a:cubicBezTo>
                        <a:pt x="1839" y="1982"/>
                        <a:pt x="1841" y="1981"/>
                        <a:pt x="1842" y="1980"/>
                      </a:cubicBezTo>
                      <a:cubicBezTo>
                        <a:pt x="1844" y="1978"/>
                        <a:pt x="1847" y="1977"/>
                        <a:pt x="1849" y="1975"/>
                      </a:cubicBezTo>
                      <a:cubicBezTo>
                        <a:pt x="1851" y="1974"/>
                        <a:pt x="1852" y="1973"/>
                        <a:pt x="1854" y="1971"/>
                      </a:cubicBezTo>
                      <a:cubicBezTo>
                        <a:pt x="1856" y="1970"/>
                        <a:pt x="1859" y="1968"/>
                        <a:pt x="1862" y="1966"/>
                      </a:cubicBezTo>
                      <a:cubicBezTo>
                        <a:pt x="1863" y="1965"/>
                        <a:pt x="1864" y="1964"/>
                        <a:pt x="1865" y="1963"/>
                      </a:cubicBezTo>
                      <a:cubicBezTo>
                        <a:pt x="1869" y="1960"/>
                        <a:pt x="1873" y="1957"/>
                        <a:pt x="1877" y="1954"/>
                      </a:cubicBezTo>
                      <a:cubicBezTo>
                        <a:pt x="1880" y="1951"/>
                        <a:pt x="1884" y="1948"/>
                        <a:pt x="1887" y="1945"/>
                      </a:cubicBezTo>
                      <a:cubicBezTo>
                        <a:pt x="1887" y="1945"/>
                        <a:pt x="1888" y="1944"/>
                        <a:pt x="1888" y="1944"/>
                      </a:cubicBezTo>
                      <a:cubicBezTo>
                        <a:pt x="1888" y="1944"/>
                        <a:pt x="1889" y="1943"/>
                        <a:pt x="1889" y="1943"/>
                      </a:cubicBezTo>
                      <a:cubicBezTo>
                        <a:pt x="1891" y="1942"/>
                        <a:pt x="1892" y="1941"/>
                        <a:pt x="1893" y="1940"/>
                      </a:cubicBezTo>
                      <a:cubicBezTo>
                        <a:pt x="1893" y="1939"/>
                        <a:pt x="1894" y="1939"/>
                        <a:pt x="1895" y="1938"/>
                      </a:cubicBezTo>
                      <a:cubicBezTo>
                        <a:pt x="1896" y="1937"/>
                        <a:pt x="1897" y="1937"/>
                        <a:pt x="1898" y="1936"/>
                      </a:cubicBezTo>
                      <a:cubicBezTo>
                        <a:pt x="1898" y="1936"/>
                        <a:pt x="1898" y="1935"/>
                        <a:pt x="1898" y="1935"/>
                      </a:cubicBezTo>
                      <a:cubicBezTo>
                        <a:pt x="1900" y="1934"/>
                        <a:pt x="1902" y="1932"/>
                        <a:pt x="1904" y="1930"/>
                      </a:cubicBezTo>
                      <a:cubicBezTo>
                        <a:pt x="1905" y="1929"/>
                        <a:pt x="1906" y="1928"/>
                        <a:pt x="1906" y="1928"/>
                      </a:cubicBezTo>
                      <a:cubicBezTo>
                        <a:pt x="1907" y="1927"/>
                        <a:pt x="1907" y="1927"/>
                        <a:pt x="1908" y="1926"/>
                      </a:cubicBezTo>
                      <a:cubicBezTo>
                        <a:pt x="1908" y="1926"/>
                        <a:pt x="1908" y="1926"/>
                        <a:pt x="1908" y="1926"/>
                      </a:cubicBezTo>
                      <a:cubicBezTo>
                        <a:pt x="1909" y="1926"/>
                        <a:pt x="1909" y="1925"/>
                        <a:pt x="1910" y="1924"/>
                      </a:cubicBezTo>
                      <a:cubicBezTo>
                        <a:pt x="1910" y="1924"/>
                        <a:pt x="1910" y="1924"/>
                        <a:pt x="1910" y="1924"/>
                      </a:cubicBezTo>
                      <a:cubicBezTo>
                        <a:pt x="1912" y="1922"/>
                        <a:pt x="1914" y="1921"/>
                        <a:pt x="1915" y="1919"/>
                      </a:cubicBezTo>
                      <a:cubicBezTo>
                        <a:pt x="1916" y="1918"/>
                        <a:pt x="1917" y="1918"/>
                        <a:pt x="1917" y="1917"/>
                      </a:cubicBezTo>
                      <a:cubicBezTo>
                        <a:pt x="1917" y="1917"/>
                        <a:pt x="1917" y="1917"/>
                        <a:pt x="1917" y="1917"/>
                      </a:cubicBezTo>
                      <a:cubicBezTo>
                        <a:pt x="1917" y="1917"/>
                        <a:pt x="1917" y="1917"/>
                        <a:pt x="1918" y="1917"/>
                      </a:cubicBezTo>
                      <a:cubicBezTo>
                        <a:pt x="1918" y="1917"/>
                        <a:pt x="1918" y="1917"/>
                        <a:pt x="1918" y="1917"/>
                      </a:cubicBezTo>
                      <a:cubicBezTo>
                        <a:pt x="1918" y="1917"/>
                        <a:pt x="1918" y="1917"/>
                        <a:pt x="1918" y="1917"/>
                      </a:cubicBezTo>
                      <a:cubicBezTo>
                        <a:pt x="1922" y="1912"/>
                        <a:pt x="1926" y="1908"/>
                        <a:pt x="1930" y="1904"/>
                      </a:cubicBezTo>
                      <a:cubicBezTo>
                        <a:pt x="1930" y="1904"/>
                        <a:pt x="1930" y="1904"/>
                        <a:pt x="1930" y="1904"/>
                      </a:cubicBezTo>
                      <a:cubicBezTo>
                        <a:pt x="1931" y="1903"/>
                        <a:pt x="1932" y="1902"/>
                        <a:pt x="1933" y="1901"/>
                      </a:cubicBezTo>
                      <a:cubicBezTo>
                        <a:pt x="1933" y="1901"/>
                        <a:pt x="1933" y="1901"/>
                        <a:pt x="1933" y="1901"/>
                      </a:cubicBezTo>
                      <a:cubicBezTo>
                        <a:pt x="1938" y="1895"/>
                        <a:pt x="1942" y="1890"/>
                        <a:pt x="1947" y="1884"/>
                      </a:cubicBezTo>
                      <a:cubicBezTo>
                        <a:pt x="1947" y="1884"/>
                        <a:pt x="1947" y="1884"/>
                        <a:pt x="1947" y="1884"/>
                      </a:cubicBezTo>
                      <a:cubicBezTo>
                        <a:pt x="1948" y="1884"/>
                        <a:pt x="1948" y="1883"/>
                        <a:pt x="1949" y="1882"/>
                      </a:cubicBezTo>
                      <a:cubicBezTo>
                        <a:pt x="1951" y="1880"/>
                        <a:pt x="1952" y="1878"/>
                        <a:pt x="1954" y="1877"/>
                      </a:cubicBezTo>
                      <a:cubicBezTo>
                        <a:pt x="1957" y="1872"/>
                        <a:pt x="1961" y="1868"/>
                        <a:pt x="1964" y="1863"/>
                      </a:cubicBezTo>
                      <a:cubicBezTo>
                        <a:pt x="1964" y="1863"/>
                        <a:pt x="1964" y="1863"/>
                        <a:pt x="1964" y="1863"/>
                      </a:cubicBezTo>
                      <a:cubicBezTo>
                        <a:pt x="1966" y="1861"/>
                        <a:pt x="1967" y="1859"/>
                        <a:pt x="1969" y="1857"/>
                      </a:cubicBezTo>
                      <a:cubicBezTo>
                        <a:pt x="1971" y="1855"/>
                        <a:pt x="1973" y="1852"/>
                        <a:pt x="1975" y="1849"/>
                      </a:cubicBezTo>
                      <a:cubicBezTo>
                        <a:pt x="1975" y="1849"/>
                        <a:pt x="1976" y="1848"/>
                        <a:pt x="1976" y="1848"/>
                      </a:cubicBezTo>
                      <a:cubicBezTo>
                        <a:pt x="1976" y="1847"/>
                        <a:pt x="1977" y="1847"/>
                        <a:pt x="1977" y="1846"/>
                      </a:cubicBezTo>
                      <a:cubicBezTo>
                        <a:pt x="1979" y="1844"/>
                        <a:pt x="1981" y="1841"/>
                        <a:pt x="1982" y="1839"/>
                      </a:cubicBezTo>
                      <a:cubicBezTo>
                        <a:pt x="1983" y="1839"/>
                        <a:pt x="1983" y="1838"/>
                        <a:pt x="1983" y="1838"/>
                      </a:cubicBezTo>
                      <a:cubicBezTo>
                        <a:pt x="1983" y="1838"/>
                        <a:pt x="1983" y="1837"/>
                        <a:pt x="1983" y="1837"/>
                      </a:cubicBezTo>
                      <a:cubicBezTo>
                        <a:pt x="1985" y="1835"/>
                        <a:pt x="1987" y="1833"/>
                        <a:pt x="1988" y="1830"/>
                      </a:cubicBezTo>
                      <a:cubicBezTo>
                        <a:pt x="1988" y="1830"/>
                        <a:pt x="1988" y="1830"/>
                        <a:pt x="1988" y="1830"/>
                      </a:cubicBezTo>
                      <a:cubicBezTo>
                        <a:pt x="1988" y="1830"/>
                        <a:pt x="1989" y="1830"/>
                        <a:pt x="1989" y="1830"/>
                      </a:cubicBezTo>
                      <a:cubicBezTo>
                        <a:pt x="1989" y="1829"/>
                        <a:pt x="1990" y="1828"/>
                        <a:pt x="1990" y="1828"/>
                      </a:cubicBezTo>
                      <a:cubicBezTo>
                        <a:pt x="1991" y="1826"/>
                        <a:pt x="1992" y="1824"/>
                        <a:pt x="1993" y="1823"/>
                      </a:cubicBezTo>
                      <a:cubicBezTo>
                        <a:pt x="1994" y="1821"/>
                        <a:pt x="1996" y="1819"/>
                        <a:pt x="1997" y="1817"/>
                      </a:cubicBezTo>
                      <a:cubicBezTo>
                        <a:pt x="1997" y="1816"/>
                        <a:pt x="1998" y="1815"/>
                        <a:pt x="1999" y="1814"/>
                      </a:cubicBezTo>
                      <a:cubicBezTo>
                        <a:pt x="1999" y="1813"/>
                        <a:pt x="2000" y="1812"/>
                        <a:pt x="2000" y="1812"/>
                      </a:cubicBezTo>
                      <a:cubicBezTo>
                        <a:pt x="2002" y="1809"/>
                        <a:pt x="2003" y="1807"/>
                        <a:pt x="2004" y="1805"/>
                      </a:cubicBezTo>
                      <a:cubicBezTo>
                        <a:pt x="2006" y="1802"/>
                        <a:pt x="2007" y="1800"/>
                        <a:pt x="2009" y="1797"/>
                      </a:cubicBezTo>
                      <a:cubicBezTo>
                        <a:pt x="2009" y="1797"/>
                        <a:pt x="2009" y="1797"/>
                        <a:pt x="2009" y="1797"/>
                      </a:cubicBezTo>
                      <a:cubicBezTo>
                        <a:pt x="2010" y="1796"/>
                        <a:pt x="2010" y="1796"/>
                        <a:pt x="2010" y="1795"/>
                      </a:cubicBezTo>
                      <a:cubicBezTo>
                        <a:pt x="2010" y="1795"/>
                        <a:pt x="2010" y="1795"/>
                        <a:pt x="2010" y="1795"/>
                      </a:cubicBezTo>
                      <a:cubicBezTo>
                        <a:pt x="2011" y="1794"/>
                        <a:pt x="2011" y="1793"/>
                        <a:pt x="2012" y="1792"/>
                      </a:cubicBezTo>
                      <a:cubicBezTo>
                        <a:pt x="2013" y="1789"/>
                        <a:pt x="2014" y="1787"/>
                        <a:pt x="2016" y="1785"/>
                      </a:cubicBezTo>
                      <a:cubicBezTo>
                        <a:pt x="2016" y="1785"/>
                        <a:pt x="2016" y="1785"/>
                        <a:pt x="2016" y="1785"/>
                      </a:cubicBezTo>
                      <a:cubicBezTo>
                        <a:pt x="2017" y="1782"/>
                        <a:pt x="2019" y="1778"/>
                        <a:pt x="2020" y="1775"/>
                      </a:cubicBezTo>
                      <a:cubicBezTo>
                        <a:pt x="2020" y="1775"/>
                        <a:pt x="2020" y="1775"/>
                        <a:pt x="2020" y="1775"/>
                      </a:cubicBezTo>
                      <a:cubicBezTo>
                        <a:pt x="2020" y="1775"/>
                        <a:pt x="2020" y="1775"/>
                        <a:pt x="2020" y="1775"/>
                      </a:cubicBezTo>
                      <a:cubicBezTo>
                        <a:pt x="2021" y="1774"/>
                        <a:pt x="2021" y="1773"/>
                        <a:pt x="2022" y="1772"/>
                      </a:cubicBezTo>
                      <a:cubicBezTo>
                        <a:pt x="2023" y="1770"/>
                        <a:pt x="2024" y="1768"/>
                        <a:pt x="2024" y="1766"/>
                      </a:cubicBezTo>
                      <a:cubicBezTo>
                        <a:pt x="2025" y="1766"/>
                        <a:pt x="2025" y="1765"/>
                        <a:pt x="2026" y="1764"/>
                      </a:cubicBezTo>
                      <a:cubicBezTo>
                        <a:pt x="2026" y="1764"/>
                        <a:pt x="2026" y="1764"/>
                        <a:pt x="2026" y="1764"/>
                      </a:cubicBezTo>
                      <a:cubicBezTo>
                        <a:pt x="2026" y="1764"/>
                        <a:pt x="2026" y="1763"/>
                        <a:pt x="2026" y="1762"/>
                      </a:cubicBezTo>
                      <a:cubicBezTo>
                        <a:pt x="2026" y="1762"/>
                        <a:pt x="2026" y="1762"/>
                        <a:pt x="2026" y="1762"/>
                      </a:cubicBezTo>
                      <a:cubicBezTo>
                        <a:pt x="2028" y="1759"/>
                        <a:pt x="2029" y="1756"/>
                        <a:pt x="2031" y="1752"/>
                      </a:cubicBezTo>
                      <a:cubicBezTo>
                        <a:pt x="2031" y="1752"/>
                        <a:pt x="2031" y="1752"/>
                        <a:pt x="2031" y="1752"/>
                      </a:cubicBezTo>
                      <a:cubicBezTo>
                        <a:pt x="2031" y="1752"/>
                        <a:pt x="2031" y="1752"/>
                        <a:pt x="2031" y="1752"/>
                      </a:cubicBezTo>
                      <a:cubicBezTo>
                        <a:pt x="2031" y="1752"/>
                        <a:pt x="2031" y="1752"/>
                        <a:pt x="2031" y="1752"/>
                      </a:cubicBezTo>
                      <a:cubicBezTo>
                        <a:pt x="2055" y="1700"/>
                        <a:pt x="2072" y="1644"/>
                        <a:pt x="2080" y="1585"/>
                      </a:cubicBezTo>
                      <a:cubicBezTo>
                        <a:pt x="2080" y="1584"/>
                        <a:pt x="2080" y="1583"/>
                        <a:pt x="2080" y="1582"/>
                      </a:cubicBezTo>
                      <a:cubicBezTo>
                        <a:pt x="2080" y="1581"/>
                        <a:pt x="2080" y="1580"/>
                        <a:pt x="2081" y="1579"/>
                      </a:cubicBezTo>
                      <a:cubicBezTo>
                        <a:pt x="2081" y="1575"/>
                        <a:pt x="2081" y="1572"/>
                        <a:pt x="2082" y="1568"/>
                      </a:cubicBezTo>
                      <a:cubicBezTo>
                        <a:pt x="2082" y="1565"/>
                        <a:pt x="2082" y="1561"/>
                        <a:pt x="2082" y="1558"/>
                      </a:cubicBezTo>
                      <a:cubicBezTo>
                        <a:pt x="2083" y="1557"/>
                        <a:pt x="2083" y="1557"/>
                        <a:pt x="2083" y="1556"/>
                      </a:cubicBezTo>
                      <a:cubicBezTo>
                        <a:pt x="2081" y="1556"/>
                        <a:pt x="2081" y="1556"/>
                        <a:pt x="2081" y="1556"/>
                      </a:cubicBezTo>
                      <a:cubicBezTo>
                        <a:pt x="2082" y="1552"/>
                        <a:pt x="2082" y="1549"/>
                        <a:pt x="2083" y="1545"/>
                      </a:cubicBezTo>
                      <a:cubicBezTo>
                        <a:pt x="2083" y="1545"/>
                        <a:pt x="2083" y="1545"/>
                        <a:pt x="2083" y="1545"/>
                      </a:cubicBezTo>
                      <a:cubicBezTo>
                        <a:pt x="2083" y="1542"/>
                        <a:pt x="2084" y="1539"/>
                        <a:pt x="2084" y="1536"/>
                      </a:cubicBezTo>
                      <a:cubicBezTo>
                        <a:pt x="2084" y="1529"/>
                        <a:pt x="2084" y="1522"/>
                        <a:pt x="2084" y="1516"/>
                      </a:cubicBezTo>
                      <a:cubicBezTo>
                        <a:pt x="2084" y="1511"/>
                        <a:pt x="2085" y="1506"/>
                        <a:pt x="2085" y="1501"/>
                      </a:cubicBezTo>
                      <a:cubicBezTo>
                        <a:pt x="2085" y="1498"/>
                        <a:pt x="2085" y="1495"/>
                        <a:pt x="2085" y="1492"/>
                      </a:cubicBezTo>
                      <a:cubicBezTo>
                        <a:pt x="2085" y="1489"/>
                        <a:pt x="2085" y="1487"/>
                        <a:pt x="2085" y="1484"/>
                      </a:cubicBezTo>
                      <a:cubicBezTo>
                        <a:pt x="2085" y="1481"/>
                        <a:pt x="2085" y="1477"/>
                        <a:pt x="2085" y="1473"/>
                      </a:cubicBezTo>
                      <a:cubicBezTo>
                        <a:pt x="2085" y="1465"/>
                        <a:pt x="2085" y="1456"/>
                        <a:pt x="2085" y="1447"/>
                      </a:cubicBezTo>
                      <a:cubicBezTo>
                        <a:pt x="2085" y="1444"/>
                        <a:pt x="2085" y="1440"/>
                        <a:pt x="2086" y="1437"/>
                      </a:cubicBezTo>
                      <a:cubicBezTo>
                        <a:pt x="2086" y="1437"/>
                        <a:pt x="2086" y="1437"/>
                        <a:pt x="2086" y="1437"/>
                      </a:cubicBezTo>
                      <a:cubicBezTo>
                        <a:pt x="2086" y="1436"/>
                        <a:pt x="2086" y="1435"/>
                        <a:pt x="2086" y="1435"/>
                      </a:cubicBezTo>
                      <a:cubicBezTo>
                        <a:pt x="2086" y="1435"/>
                        <a:pt x="2086" y="1434"/>
                        <a:pt x="2086" y="1434"/>
                      </a:cubicBezTo>
                      <a:cubicBezTo>
                        <a:pt x="2086" y="1431"/>
                        <a:pt x="2086" y="1427"/>
                        <a:pt x="2086" y="1424"/>
                      </a:cubicBezTo>
                      <a:cubicBezTo>
                        <a:pt x="2086" y="1423"/>
                        <a:pt x="2086" y="1423"/>
                        <a:pt x="2086" y="1423"/>
                      </a:cubicBezTo>
                      <a:cubicBezTo>
                        <a:pt x="2086" y="1423"/>
                        <a:pt x="2086" y="1423"/>
                        <a:pt x="2086" y="1423"/>
                      </a:cubicBezTo>
                      <a:cubicBezTo>
                        <a:pt x="2086" y="1420"/>
                        <a:pt x="2086" y="1417"/>
                        <a:pt x="2086" y="1414"/>
                      </a:cubicBezTo>
                      <a:cubicBezTo>
                        <a:pt x="2086" y="1414"/>
                        <a:pt x="2086" y="1414"/>
                        <a:pt x="2086" y="1414"/>
                      </a:cubicBezTo>
                      <a:cubicBezTo>
                        <a:pt x="2086" y="1413"/>
                        <a:pt x="2086" y="1413"/>
                        <a:pt x="2086" y="1413"/>
                      </a:cubicBezTo>
                      <a:cubicBezTo>
                        <a:pt x="2086" y="1413"/>
                        <a:pt x="2086" y="1413"/>
                        <a:pt x="2086" y="1412"/>
                      </a:cubicBezTo>
                      <a:cubicBezTo>
                        <a:pt x="2086" y="1409"/>
                        <a:pt x="2087" y="1405"/>
                        <a:pt x="2087" y="1402"/>
                      </a:cubicBezTo>
                      <a:cubicBezTo>
                        <a:pt x="2087" y="1401"/>
                        <a:pt x="2087" y="1401"/>
                        <a:pt x="2087" y="1401"/>
                      </a:cubicBezTo>
                      <a:cubicBezTo>
                        <a:pt x="2087" y="1401"/>
                        <a:pt x="2087" y="1400"/>
                        <a:pt x="2087" y="1400"/>
                      </a:cubicBezTo>
                      <a:cubicBezTo>
                        <a:pt x="2087" y="1393"/>
                        <a:pt x="2087" y="1387"/>
                        <a:pt x="2087" y="1380"/>
                      </a:cubicBezTo>
                      <a:cubicBezTo>
                        <a:pt x="2087" y="1380"/>
                        <a:pt x="2087" y="1380"/>
                        <a:pt x="2087" y="1380"/>
                      </a:cubicBezTo>
                      <a:cubicBezTo>
                        <a:pt x="2087" y="1379"/>
                        <a:pt x="2087" y="1379"/>
                        <a:pt x="2087" y="1379"/>
                      </a:cubicBezTo>
                      <a:cubicBezTo>
                        <a:pt x="2087" y="1376"/>
                        <a:pt x="2087" y="1372"/>
                        <a:pt x="2087" y="1369"/>
                      </a:cubicBezTo>
                      <a:cubicBezTo>
                        <a:pt x="2087" y="1369"/>
                        <a:pt x="2087" y="1369"/>
                        <a:pt x="2087" y="1369"/>
                      </a:cubicBezTo>
                      <a:cubicBezTo>
                        <a:pt x="2087" y="1369"/>
                        <a:pt x="2087" y="1369"/>
                        <a:pt x="2087" y="1369"/>
                      </a:cubicBezTo>
                      <a:cubicBezTo>
                        <a:pt x="2087" y="1359"/>
                        <a:pt x="2088" y="1349"/>
                        <a:pt x="2088" y="1340"/>
                      </a:cubicBezTo>
                      <a:cubicBezTo>
                        <a:pt x="2088" y="1340"/>
                        <a:pt x="2088" y="1340"/>
                        <a:pt x="2088" y="1340"/>
                      </a:cubicBezTo>
                      <a:cubicBezTo>
                        <a:pt x="2088" y="1340"/>
                        <a:pt x="2088" y="1339"/>
                        <a:pt x="2088" y="1339"/>
                      </a:cubicBezTo>
                      <a:cubicBezTo>
                        <a:pt x="2088" y="1334"/>
                        <a:pt x="2088" y="1329"/>
                        <a:pt x="2088" y="1324"/>
                      </a:cubicBezTo>
                      <a:cubicBezTo>
                        <a:pt x="2088" y="1324"/>
                        <a:pt x="2088" y="1324"/>
                        <a:pt x="2088" y="1324"/>
                      </a:cubicBezTo>
                      <a:cubicBezTo>
                        <a:pt x="2088" y="1324"/>
                        <a:pt x="2088" y="1324"/>
                        <a:pt x="2088" y="1323"/>
                      </a:cubicBezTo>
                      <a:cubicBezTo>
                        <a:pt x="2088" y="1322"/>
                        <a:pt x="2088" y="1320"/>
                        <a:pt x="2088" y="1319"/>
                      </a:cubicBezTo>
                      <a:cubicBezTo>
                        <a:pt x="2088" y="1318"/>
                        <a:pt x="2088" y="1317"/>
                        <a:pt x="2088" y="1316"/>
                      </a:cubicBezTo>
                      <a:cubicBezTo>
                        <a:pt x="2088" y="1316"/>
                        <a:pt x="2088" y="1316"/>
                        <a:pt x="2088" y="1315"/>
                      </a:cubicBezTo>
                      <a:cubicBezTo>
                        <a:pt x="2088" y="1315"/>
                        <a:pt x="2088" y="1314"/>
                        <a:pt x="2088" y="1314"/>
                      </a:cubicBezTo>
                      <a:cubicBezTo>
                        <a:pt x="2088" y="1310"/>
                        <a:pt x="2088" y="1307"/>
                        <a:pt x="2088" y="1304"/>
                      </a:cubicBezTo>
                      <a:cubicBezTo>
                        <a:pt x="2088" y="1303"/>
                        <a:pt x="2088" y="1303"/>
                        <a:pt x="2088" y="1302"/>
                      </a:cubicBezTo>
                      <a:cubicBezTo>
                        <a:pt x="2088" y="1302"/>
                        <a:pt x="2088" y="1302"/>
                        <a:pt x="2088" y="1302"/>
                      </a:cubicBezTo>
                      <a:cubicBezTo>
                        <a:pt x="2088" y="1301"/>
                        <a:pt x="2088" y="1300"/>
                        <a:pt x="2088" y="1300"/>
                      </a:cubicBezTo>
                      <a:cubicBezTo>
                        <a:pt x="2088" y="1299"/>
                        <a:pt x="2088" y="1299"/>
                        <a:pt x="2088" y="1298"/>
                      </a:cubicBezTo>
                      <a:cubicBezTo>
                        <a:pt x="2088" y="1298"/>
                        <a:pt x="2088" y="1297"/>
                        <a:pt x="2088" y="1296"/>
                      </a:cubicBezTo>
                      <a:cubicBezTo>
                        <a:pt x="2088" y="1296"/>
                        <a:pt x="2088" y="1296"/>
                        <a:pt x="2088" y="1296"/>
                      </a:cubicBezTo>
                      <a:cubicBezTo>
                        <a:pt x="2088" y="1295"/>
                        <a:pt x="2088" y="1295"/>
                        <a:pt x="2088" y="1294"/>
                      </a:cubicBezTo>
                      <a:cubicBezTo>
                        <a:pt x="2088" y="1294"/>
                        <a:pt x="2088" y="1294"/>
                        <a:pt x="2088" y="1294"/>
                      </a:cubicBezTo>
                      <a:cubicBezTo>
                        <a:pt x="2088" y="1293"/>
                        <a:pt x="2088" y="1293"/>
                        <a:pt x="2088" y="1292"/>
                      </a:cubicBezTo>
                      <a:cubicBezTo>
                        <a:pt x="2088" y="1292"/>
                        <a:pt x="2088" y="1292"/>
                        <a:pt x="2088" y="1291"/>
                      </a:cubicBezTo>
                      <a:cubicBezTo>
                        <a:pt x="2088" y="1290"/>
                        <a:pt x="2088" y="1289"/>
                        <a:pt x="2088" y="1288"/>
                      </a:cubicBezTo>
                      <a:cubicBezTo>
                        <a:pt x="2088" y="1288"/>
                        <a:pt x="2088" y="1288"/>
                        <a:pt x="2088" y="1288"/>
                      </a:cubicBezTo>
                      <a:cubicBezTo>
                        <a:pt x="2088" y="1286"/>
                        <a:pt x="2088" y="1284"/>
                        <a:pt x="2088" y="1282"/>
                      </a:cubicBezTo>
                      <a:cubicBezTo>
                        <a:pt x="2088" y="1281"/>
                        <a:pt x="2088" y="1279"/>
                        <a:pt x="2088" y="1278"/>
                      </a:cubicBezTo>
                      <a:cubicBezTo>
                        <a:pt x="2088" y="1275"/>
                        <a:pt x="2088" y="1272"/>
                        <a:pt x="2088" y="1269"/>
                      </a:cubicBezTo>
                      <a:cubicBezTo>
                        <a:pt x="2088" y="1259"/>
                        <a:pt x="2088" y="1249"/>
                        <a:pt x="2089" y="1239"/>
                      </a:cubicBezTo>
                      <a:cubicBezTo>
                        <a:pt x="2089" y="1239"/>
                        <a:pt x="2089" y="1239"/>
                        <a:pt x="2089" y="1239"/>
                      </a:cubicBezTo>
                      <a:cubicBezTo>
                        <a:pt x="2089" y="1234"/>
                        <a:pt x="2089" y="1230"/>
                        <a:pt x="2089" y="1225"/>
                      </a:cubicBezTo>
                      <a:cubicBezTo>
                        <a:pt x="2089" y="1224"/>
                        <a:pt x="2089" y="1223"/>
                        <a:pt x="2089" y="1223"/>
                      </a:cubicBezTo>
                      <a:cubicBezTo>
                        <a:pt x="2089" y="1219"/>
                        <a:pt x="2089" y="1214"/>
                        <a:pt x="2089" y="1210"/>
                      </a:cubicBezTo>
                      <a:cubicBezTo>
                        <a:pt x="2089" y="1210"/>
                        <a:pt x="2089" y="1210"/>
                        <a:pt x="2089" y="1210"/>
                      </a:cubicBezTo>
                      <a:cubicBezTo>
                        <a:pt x="2089" y="1195"/>
                        <a:pt x="2090" y="1181"/>
                        <a:pt x="2090" y="1168"/>
                      </a:cubicBezTo>
                      <a:cubicBezTo>
                        <a:pt x="2090" y="1168"/>
                        <a:pt x="2090" y="1168"/>
                        <a:pt x="2090" y="1168"/>
                      </a:cubicBezTo>
                      <a:cubicBezTo>
                        <a:pt x="2090" y="1144"/>
                        <a:pt x="2091" y="1125"/>
                        <a:pt x="2091" y="1110"/>
                      </a:cubicBezTo>
                      <a:cubicBezTo>
                        <a:pt x="2091" y="1105"/>
                        <a:pt x="2091" y="1101"/>
                        <a:pt x="2091" y="1097"/>
                      </a:cubicBezTo>
                      <a:cubicBezTo>
                        <a:pt x="2091" y="1096"/>
                        <a:pt x="2091" y="1096"/>
                        <a:pt x="2091" y="1096"/>
                      </a:cubicBezTo>
                      <a:cubicBezTo>
                        <a:pt x="2091" y="1094"/>
                        <a:pt x="2091" y="1092"/>
                        <a:pt x="2091" y="1090"/>
                      </a:cubicBezTo>
                      <a:cubicBezTo>
                        <a:pt x="2091" y="1090"/>
                        <a:pt x="2091" y="1090"/>
                        <a:pt x="2091" y="1090"/>
                      </a:cubicBezTo>
                      <a:cubicBezTo>
                        <a:pt x="2091" y="1088"/>
                        <a:pt x="2092" y="1086"/>
                        <a:pt x="2092" y="1085"/>
                      </a:cubicBezTo>
                      <a:cubicBezTo>
                        <a:pt x="2092" y="1084"/>
                        <a:pt x="2092" y="1084"/>
                        <a:pt x="2092" y="1084"/>
                      </a:cubicBezTo>
                      <a:cubicBezTo>
                        <a:pt x="2092" y="1082"/>
                        <a:pt x="2092" y="1081"/>
                        <a:pt x="2092" y="1080"/>
                      </a:cubicBezTo>
                      <a:cubicBezTo>
                        <a:pt x="2092" y="1079"/>
                        <a:pt x="2092" y="1079"/>
                        <a:pt x="2092" y="1078"/>
                      </a:cubicBezTo>
                      <a:cubicBezTo>
                        <a:pt x="2092" y="1077"/>
                        <a:pt x="2092" y="1076"/>
                        <a:pt x="2092" y="1075"/>
                      </a:cubicBezTo>
                      <a:cubicBezTo>
                        <a:pt x="2092" y="1071"/>
                        <a:pt x="2092" y="1067"/>
                        <a:pt x="2092" y="1064"/>
                      </a:cubicBezTo>
                      <a:cubicBezTo>
                        <a:pt x="2092" y="1064"/>
                        <a:pt x="2092" y="1064"/>
                        <a:pt x="2092" y="1064"/>
                      </a:cubicBezTo>
                      <a:cubicBezTo>
                        <a:pt x="2092" y="1064"/>
                        <a:pt x="2092" y="1064"/>
                        <a:pt x="2092" y="1064"/>
                      </a:cubicBezTo>
                      <a:cubicBezTo>
                        <a:pt x="2092" y="1061"/>
                        <a:pt x="2092" y="1059"/>
                        <a:pt x="2092" y="1056"/>
                      </a:cubicBezTo>
                      <a:cubicBezTo>
                        <a:pt x="2092" y="1056"/>
                        <a:pt x="2092" y="1056"/>
                        <a:pt x="2092" y="1056"/>
                      </a:cubicBezTo>
                      <a:cubicBezTo>
                        <a:pt x="2092" y="1056"/>
                        <a:pt x="2092" y="1055"/>
                        <a:pt x="2092" y="1055"/>
                      </a:cubicBezTo>
                      <a:cubicBezTo>
                        <a:pt x="2092" y="1054"/>
                        <a:pt x="2092" y="1052"/>
                        <a:pt x="2092" y="1051"/>
                      </a:cubicBezTo>
                      <a:cubicBezTo>
                        <a:pt x="2092" y="1051"/>
                        <a:pt x="2092" y="1051"/>
                        <a:pt x="2092" y="1050"/>
                      </a:cubicBezTo>
                      <a:cubicBezTo>
                        <a:pt x="2092" y="1049"/>
                        <a:pt x="2092" y="1047"/>
                        <a:pt x="2092" y="1046"/>
                      </a:cubicBezTo>
                      <a:cubicBezTo>
                        <a:pt x="2092" y="1045"/>
                        <a:pt x="2092" y="1043"/>
                        <a:pt x="2092" y="1042"/>
                      </a:cubicBezTo>
                      <a:close/>
                    </a:path>
                  </a:pathLst>
                </a:custGeom>
                <a:grpFill/>
                <a:ln w="9525" cap="rnd">
                  <a:solidFill>
                    <a:schemeClr val="accent6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1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Oval 27">
                  <a:extLst>
                    <a:ext uri="{FF2B5EF4-FFF2-40B4-BE49-F238E27FC236}">
                      <a16:creationId xmlns:a16="http://schemas.microsoft.com/office/drawing/2014/main" id="{514D9F29-DEE6-EEFB-6075-456950FD8A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02" y="435"/>
                  <a:ext cx="600" cy="600"/>
                </a:xfrm>
                <a:prstGeom prst="ellipse">
                  <a:avLst/>
                </a:prstGeom>
                <a:grpFill/>
                <a:ln w="9525" cap="rnd">
                  <a:solidFill>
                    <a:schemeClr val="accent6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1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Oval 28">
                  <a:extLst>
                    <a:ext uri="{FF2B5EF4-FFF2-40B4-BE49-F238E27FC236}">
                      <a16:creationId xmlns:a16="http://schemas.microsoft.com/office/drawing/2014/main" id="{9DB01826-83CB-99A7-191B-F095E2230B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53" y="337"/>
                  <a:ext cx="138" cy="139"/>
                </a:xfrm>
                <a:prstGeom prst="ellipse">
                  <a:avLst/>
                </a:prstGeom>
                <a:grpFill/>
                <a:ln w="9525" cap="rnd">
                  <a:solidFill>
                    <a:schemeClr val="accent6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1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7" name="TextovéPole 6">
            <a:extLst>
              <a:ext uri="{FF2B5EF4-FFF2-40B4-BE49-F238E27FC236}">
                <a16:creationId xmlns:a16="http://schemas.microsoft.com/office/drawing/2014/main" id="{78A3A1FB-3061-F1EF-10EA-599434F82D1A}"/>
              </a:ext>
            </a:extLst>
          </p:cNvPr>
          <p:cNvSpPr txBox="1"/>
          <p:nvPr/>
        </p:nvSpPr>
        <p:spPr>
          <a:xfrm>
            <a:off x="3037509" y="2994063"/>
            <a:ext cx="2399328" cy="2217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Petra Ludvíková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22BCC2C0-B5B8-E937-30EC-6B1696674AF9}"/>
              </a:ext>
            </a:extLst>
          </p:cNvPr>
          <p:cNvSpPr txBox="1"/>
          <p:nvPr/>
        </p:nvSpPr>
        <p:spPr>
          <a:xfrm>
            <a:off x="3037509" y="3336961"/>
            <a:ext cx="2399328" cy="1900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Research Executive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68279CE5-C14A-0F9C-43E9-A12F52201BB5}"/>
              </a:ext>
            </a:extLst>
          </p:cNvPr>
          <p:cNvSpPr txBox="1"/>
          <p:nvPr/>
        </p:nvSpPr>
        <p:spPr>
          <a:xfrm>
            <a:off x="3037509" y="4062221"/>
            <a:ext cx="2399328" cy="5050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cs-CZ" sz="1200" i="0" dirty="0">
                <a:solidFill>
                  <a:srgbClr val="474747"/>
                </a:solidFill>
                <a:effectLst/>
                <a:highlight>
                  <a:srgbClr val="FFFFFF"/>
                </a:highlight>
                <a:hlinkClick r:id="rId24"/>
              </a:rPr>
              <a:t>petra.ludvikova@ipsos.com</a:t>
            </a:r>
            <a:endParaRPr lang="cs-CZ" sz="1200" i="0" dirty="0">
              <a:solidFill>
                <a:srgbClr val="474747"/>
              </a:solidFill>
              <a:effectLst/>
              <a:highlight>
                <a:srgbClr val="FFFFFF"/>
              </a:highlight>
            </a:endParaRP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cs-CZ" sz="1200" i="0" dirty="0">
                <a:solidFill>
                  <a:srgbClr val="1F1F1F"/>
                </a:solidFill>
                <a:effectLst/>
                <a:highlight>
                  <a:srgbClr val="FFFFFF"/>
                </a:highlight>
              </a:rPr>
              <a:t>+420 </a:t>
            </a:r>
            <a:r>
              <a:rPr lang="cs-CZ" sz="1200" dirty="0"/>
              <a:t>734 261 843</a:t>
            </a:r>
            <a:endParaRPr lang="cs-CZ" sz="1200" i="0" dirty="0">
              <a:solidFill>
                <a:srgbClr val="474747"/>
              </a:solidFill>
              <a:effectLst/>
              <a:highlight>
                <a:srgbClr val="FFFFFF"/>
              </a:highlight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070DD9E6-005A-0B90-3460-15EC8802D7BD}"/>
              </a:ext>
            </a:extLst>
          </p:cNvPr>
          <p:cNvSpPr txBox="1"/>
          <p:nvPr/>
        </p:nvSpPr>
        <p:spPr>
          <a:xfrm>
            <a:off x="5627600" y="2989963"/>
            <a:ext cx="2399328" cy="2217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Michal Straka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7C85B13B-DF35-6DD2-3A65-3E7A878171F2}"/>
              </a:ext>
            </a:extLst>
          </p:cNvPr>
          <p:cNvSpPr txBox="1"/>
          <p:nvPr/>
        </p:nvSpPr>
        <p:spPr>
          <a:xfrm>
            <a:off x="5627600" y="3332861"/>
            <a:ext cx="2399328" cy="1900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ClrTx/>
              <a:buSzPct val="100000"/>
              <a:buFontTx/>
              <a:buNone/>
              <a:tabLst/>
              <a:defRPr/>
            </a:pPr>
            <a:r>
              <a:rPr lang="cs-CZ" sz="1200" b="1" dirty="0">
                <a:solidFill>
                  <a:srgbClr val="000000"/>
                </a:solidFill>
                <a:latin typeface="Barlow"/>
              </a:rPr>
              <a:t>Executive Director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671F9706-64E8-872C-46E0-9BAF8B4E8EBE}"/>
              </a:ext>
            </a:extLst>
          </p:cNvPr>
          <p:cNvSpPr txBox="1"/>
          <p:nvPr/>
        </p:nvSpPr>
        <p:spPr>
          <a:xfrm>
            <a:off x="5627600" y="4058121"/>
            <a:ext cx="2399328" cy="5050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cs-CZ" sz="1200" i="0" dirty="0">
                <a:solidFill>
                  <a:srgbClr val="474747"/>
                </a:solidFill>
                <a:effectLst/>
                <a:highlight>
                  <a:srgbClr val="FFFFFF"/>
                </a:highlight>
                <a:hlinkClick r:id="rId25"/>
              </a:rPr>
              <a:t>michal.straka@ipsos.com</a:t>
            </a:r>
            <a:endParaRPr lang="cs-CZ" sz="1200" i="0" dirty="0">
              <a:solidFill>
                <a:srgbClr val="474747"/>
              </a:solidFill>
              <a:effectLst/>
              <a:highlight>
                <a:srgbClr val="FFFFFF"/>
              </a:highlight>
            </a:endParaRP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cs-CZ" sz="1200" i="0" dirty="0">
                <a:solidFill>
                  <a:srgbClr val="1F1F1F"/>
                </a:solidFill>
                <a:effectLst/>
                <a:highlight>
                  <a:srgbClr val="FFFFFF"/>
                </a:highlight>
              </a:rPr>
              <a:t>+420 </a:t>
            </a:r>
            <a:r>
              <a:rPr lang="cs-CZ" sz="1200" dirty="0"/>
              <a:t>731 534 206</a:t>
            </a:r>
            <a:endParaRPr lang="cs-CZ" sz="1200" i="0" dirty="0">
              <a:solidFill>
                <a:srgbClr val="474747"/>
              </a:solidFill>
              <a:effectLst/>
              <a:highlight>
                <a:srgbClr val="FFFFFF"/>
              </a:highlight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B7880CA-8838-731C-8171-7E0C4A39FC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17049" y="1825064"/>
            <a:ext cx="928908" cy="912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1539316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Ipsos_2024_v2">
      <a:dk1>
        <a:srgbClr val="000000"/>
      </a:dk1>
      <a:lt1>
        <a:sysClr val="window" lastClr="FFFFFF"/>
      </a:lt1>
      <a:dk2>
        <a:srgbClr val="1DAFAD"/>
      </a:dk2>
      <a:lt2>
        <a:srgbClr val="103C50"/>
      </a:lt2>
      <a:accent1>
        <a:srgbClr val="121B5A"/>
      </a:accent1>
      <a:accent2>
        <a:srgbClr val="E2DA51"/>
      </a:accent2>
      <a:accent3>
        <a:srgbClr val="FF740F"/>
      </a:accent3>
      <a:accent4>
        <a:srgbClr val="452567"/>
      </a:accent4>
      <a:accent5>
        <a:srgbClr val="E50158"/>
      </a:accent5>
      <a:accent6>
        <a:srgbClr val="9FE5D8"/>
      </a:accent6>
      <a:hlink>
        <a:srgbClr val="2F469C"/>
      </a:hlink>
      <a:folHlink>
        <a:srgbClr val="84329B"/>
      </a:folHlink>
    </a:clrScheme>
    <a:fontScheme name="Ipsos General">
      <a:majorFont>
        <a:latin typeface="Barlow Semi Condensed ExtraBold"/>
        <a:ea typeface=""/>
        <a:cs typeface=""/>
      </a:majorFont>
      <a:minorFont>
        <a:latin typeface="Barl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E7EBF0"/>
        </a:solidFill>
        <a:ln>
          <a:noFill/>
        </a:ln>
      </a:spPr>
      <a:bodyPr rtlCol="0" anchor="t"/>
      <a:lstStyle>
        <a:defPPr algn="l">
          <a:lnSpc>
            <a:spcPct val="115000"/>
          </a:lnSpc>
          <a:spcBef>
            <a:spcPts val="400"/>
          </a:spcBef>
          <a:spcAft>
            <a:spcPts val="400"/>
          </a:spcAft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lnSpc>
            <a:spcPct val="115000"/>
          </a:lnSpc>
          <a:spcBef>
            <a:spcPts val="400"/>
          </a:spcBef>
          <a:spcAft>
            <a:spcPts val="400"/>
          </a:spcAft>
          <a:buSzPct val="100000"/>
          <a:defRPr sz="1200" dirty="0" smtClean="0"/>
        </a:defPPr>
      </a:lstStyle>
    </a:txDef>
  </a:objectDefaults>
  <a:extraClrSchemeLst/>
  <a:custClrLst>
    <a:custClr name="Green">
      <a:srgbClr val="2DB574"/>
    </a:custClr>
    <a:custClr name="Sky Blue">
      <a:srgbClr val="A5CEE3"/>
    </a:custClr>
    <a:custClr name="Lilac">
      <a:srgbClr val="E3D8F0"/>
    </a:custClr>
    <a:custClr name="Pastel Pink">
      <a:srgbClr val="FFE1EC"/>
    </a:custClr>
    <a:custClr name="Yellow Meringue">
      <a:srgbClr val="F3F0B9"/>
    </a:custClr>
    <a:custClr name="Delicate Turquoise">
      <a:srgbClr val="9FE5D8"/>
    </a:custClr>
    <a:custClr name=" -- ">
      <a:srgbClr val="FFFFFF"/>
    </a:custClr>
    <a:custClr name="Light Grey">
      <a:srgbClr val="E7EBF0"/>
    </a:custClr>
    <a:custClr name="Mid Grey">
      <a:srgbClr val="585858"/>
    </a:custClr>
  </a:custClrLst>
  <a:extLst>
    <a:ext uri="{05A4C25C-085E-4340-85A3-A5531E510DB2}">
      <thm15:themeFamily xmlns:thm15="http://schemas.microsoft.com/office/thememl/2012/main" name="Ipsos PPT template_general_EN.pptx" id="{90D7D33D-0145-4018-8E43-89B6DA74D6BA}" vid="{FBE148F4-D342-42E7-95AF-9F7FF21E4E3B}"/>
    </a:ext>
  </a:extLst>
</a:theme>
</file>

<file path=ppt/theme/theme2.xml><?xml version="1.0" encoding="utf-8"?>
<a:theme xmlns:a="http://schemas.openxmlformats.org/drawingml/2006/main" name="1_Theme1">
  <a:themeElements>
    <a:clrScheme name="IpsosOfficial2024">
      <a:dk1>
        <a:srgbClr val="000000"/>
      </a:dk1>
      <a:lt1>
        <a:sysClr val="window" lastClr="FFFFFF"/>
      </a:lt1>
      <a:dk2>
        <a:srgbClr val="1DAFAD"/>
      </a:dk2>
      <a:lt2>
        <a:srgbClr val="103C50"/>
      </a:lt2>
      <a:accent1>
        <a:srgbClr val="121B5A"/>
      </a:accent1>
      <a:accent2>
        <a:srgbClr val="E2DA51"/>
      </a:accent2>
      <a:accent3>
        <a:srgbClr val="FF740F"/>
      </a:accent3>
      <a:accent4>
        <a:srgbClr val="452567"/>
      </a:accent4>
      <a:accent5>
        <a:srgbClr val="E50158"/>
      </a:accent5>
      <a:accent6>
        <a:srgbClr val="9FE5D8"/>
      </a:accent6>
      <a:hlink>
        <a:srgbClr val="2F469C"/>
      </a:hlink>
      <a:folHlink>
        <a:srgbClr val="84329B"/>
      </a:folHlink>
    </a:clrScheme>
    <a:fontScheme name="Ipsos General">
      <a:majorFont>
        <a:latin typeface="Barlow Semi Condensed ExtraBold"/>
        <a:ea typeface=""/>
        <a:cs typeface=""/>
      </a:majorFont>
      <a:minorFont>
        <a:latin typeface="Barl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E7EBF0"/>
        </a:solidFill>
        <a:ln>
          <a:noFill/>
        </a:ln>
      </a:spPr>
      <a:bodyPr rtlCol="0" anchor="t"/>
      <a:lstStyle>
        <a:defPPr algn="l">
          <a:lnSpc>
            <a:spcPct val="115000"/>
          </a:lnSpc>
          <a:spcBef>
            <a:spcPts val="400"/>
          </a:spcBef>
          <a:spcAft>
            <a:spcPts val="400"/>
          </a:spcAft>
          <a:defRPr sz="12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lnSpc>
            <a:spcPct val="115000"/>
          </a:lnSpc>
          <a:spcBef>
            <a:spcPts val="400"/>
          </a:spcBef>
          <a:spcAft>
            <a:spcPts val="400"/>
          </a:spcAft>
          <a:buSzPct val="100000"/>
          <a:defRPr sz="1200" dirty="0" smtClean="0"/>
        </a:defPPr>
      </a:lstStyle>
    </a:txDef>
  </a:objectDefaults>
  <a:extraClrSchemeLst/>
  <a:custClrLst>
    <a:custClr name="Green">
      <a:srgbClr val="2DB574"/>
    </a:custClr>
    <a:custClr name="Sky Blue">
      <a:srgbClr val="A5CEE3"/>
    </a:custClr>
    <a:custClr name="Lilac">
      <a:srgbClr val="E3D8F0"/>
    </a:custClr>
    <a:custClr name="Pastel Pink">
      <a:srgbClr val="FFE1EC"/>
    </a:custClr>
    <a:custClr name="Yellow Meringue">
      <a:srgbClr val="F3F0B9"/>
    </a:custClr>
    <a:custClr name="Delicate Turquoise">
      <a:srgbClr val="9FE5D8"/>
    </a:custClr>
    <a:custClr name=" -- ">
      <a:srgbClr val="FFFFFF"/>
    </a:custClr>
    <a:custClr name="Light Grey">
      <a:srgbClr val="E7EBF0"/>
    </a:custClr>
    <a:custClr name="Mid Grey">
      <a:srgbClr val="585858"/>
    </a:custClr>
  </a:custClrLst>
  <a:extLst>
    <a:ext uri="{05A4C25C-085E-4340-85A3-A5531E510DB2}">
      <thm15:themeFamily xmlns:thm15="http://schemas.microsoft.com/office/thememl/2012/main" name="Presentation8" id="{57548A5F-C6F3-40C1-9DBF-897F238064CF}" vid="{73C495CC-DFE9-4904-A17F-B19F8E4A67C3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C27FD2040FC3F489290A9FFD164772A" ma:contentTypeVersion="14" ma:contentTypeDescription="Vytvoří nový dokument" ma:contentTypeScope="" ma:versionID="c8e9c8f266d7234848e0740d4718470c">
  <xsd:schema xmlns:xsd="http://www.w3.org/2001/XMLSchema" xmlns:xs="http://www.w3.org/2001/XMLSchema" xmlns:p="http://schemas.microsoft.com/office/2006/metadata/properties" xmlns:ns2="754b14e8-f5ac-4e5c-877e-1e88698b0449" xmlns:ns3="6b2612b5-4cd9-42d2-8bef-9be8a75ac057" targetNamespace="http://schemas.microsoft.com/office/2006/metadata/properties" ma:root="true" ma:fieldsID="af3031d7835ccb3498d7027ce4735083" ns2:_="" ns3:_="">
    <xsd:import namespace="754b14e8-f5ac-4e5c-877e-1e88698b0449"/>
    <xsd:import namespace="6b2612b5-4cd9-42d2-8bef-9be8a75ac05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4b14e8-f5ac-4e5c-877e-1e88698b04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Značky obrázků" ma:readOnly="false" ma:fieldId="{5cf76f15-5ced-4ddc-b409-7134ff3c332f}" ma:taxonomyMulti="true" ma:sspId="7e91d693-f37f-4aa7-876d-c3e71944c16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2612b5-4cd9-42d2-8bef-9be8a75ac057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dfd46863-2406-4563-8fe6-38575d67d292}" ma:internalName="TaxCatchAll" ma:showField="CatchAllData" ma:web="6b2612b5-4cd9-42d2-8bef-9be8a75ac0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b2612b5-4cd9-42d2-8bef-9be8a75ac057" xsi:nil="true"/>
    <lcf76f155ced4ddcb4097134ff3c332f xmlns="754b14e8-f5ac-4e5c-877e-1e88698b044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E57D1A0-B933-406D-AB2B-4F59B7F4037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DD8C01B-0B9D-4201-98D7-668B399A85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54b14e8-f5ac-4e5c-877e-1e88698b0449"/>
    <ds:schemaRef ds:uri="6b2612b5-4cd9-42d2-8bef-9be8a75ac05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FC0E159-2495-460F-9900-F111DCD70C6C}">
  <ds:schemaRefs>
    <ds:schemaRef ds:uri="http://schemas.microsoft.com/office/2006/metadata/properties"/>
    <ds:schemaRef ds:uri="http://schemas.microsoft.com/office/infopath/2007/PartnerControls"/>
    <ds:schemaRef ds:uri="6b2612b5-4cd9-42d2-8bef-9be8a75ac057"/>
    <ds:schemaRef ds:uri="754b14e8-f5ac-4e5c-877e-1e88698b044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16394</TotalTime>
  <Words>2521</Words>
  <Application>Microsoft Office PowerPoint</Application>
  <PresentationFormat>Širokoúhlá obrazovka</PresentationFormat>
  <Paragraphs>462</Paragraphs>
  <Slides>29</Slides>
  <Notes>10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29</vt:i4>
      </vt:variant>
    </vt:vector>
  </HeadingPairs>
  <TitlesOfParts>
    <vt:vector size="37" baseType="lpstr">
      <vt:lpstr>Aptos</vt:lpstr>
      <vt:lpstr>Arial</vt:lpstr>
      <vt:lpstr>Barlow</vt:lpstr>
      <vt:lpstr>Courier New</vt:lpstr>
      <vt:lpstr>Wingdings</vt:lpstr>
      <vt:lpstr>Wingdings 2</vt:lpstr>
      <vt:lpstr>Theme1</vt:lpstr>
      <vt:lpstr>1_Theme1</vt:lpstr>
      <vt:lpstr>Díky, trenére!</vt:lpstr>
      <vt:lpstr>Obsah</vt:lpstr>
      <vt:lpstr>Téma výzkumu  a metodologie</vt:lpstr>
      <vt:lpstr>Téma výzkumu a metodologie</vt:lpstr>
      <vt:lpstr>shrnutí výzkumu Vnímání obezity dětí trenéry </vt:lpstr>
      <vt:lpstr>Vnímání dětské obezity trenéry</vt:lpstr>
      <vt:lpstr>Co zapříčiňuje dětskou obezitu a jak by s ní trenéři bojovali?</vt:lpstr>
      <vt:lpstr>Zapojení do prevence obezity dětí</vt:lpstr>
      <vt:lpstr>shrnutí výzkumu Životní styl dnešních dětí</vt:lpstr>
      <vt:lpstr>Prezentace aplikace PowerPoint</vt:lpstr>
      <vt:lpstr>Konzumace potravin</vt:lpstr>
      <vt:lpstr>Konzumace nápojů</vt:lpstr>
      <vt:lpstr>Co děti považují za zdravé?</vt:lpstr>
      <vt:lpstr>Stravovací návyky a emoce</vt:lpstr>
      <vt:lpstr>Stravovací návyky a emoce</vt:lpstr>
      <vt:lpstr>Prezentace aplikace PowerPoint</vt:lpstr>
      <vt:lpstr>Význam pohybu pro děti</vt:lpstr>
      <vt:lpstr>Jak často se děti hýbou?</vt:lpstr>
      <vt:lpstr>Kdy se děti hýbou?</vt:lpstr>
      <vt:lpstr>Prezentace aplikace PowerPoint</vt:lpstr>
      <vt:lpstr>Subjektivní vnímání kvality spánku</vt:lpstr>
      <vt:lpstr>Prezentace aplikace PowerPoint</vt:lpstr>
      <vt:lpstr>Vnímání postavy a výzvy spojené s jídlem</vt:lpstr>
      <vt:lpstr>Závěry</vt:lpstr>
      <vt:lpstr>Klíčová zjištění</vt:lpstr>
      <vt:lpstr>identifikace</vt:lpstr>
      <vt:lpstr>Struktura vzorku - Životní styl dnešních dětí </vt:lpstr>
      <vt:lpstr>KONTAKTY</vt:lpstr>
      <vt:lpstr>Kontakty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PROCESS TO PREPARE YOUR PROPOSAL 1/2</dc:title>
  <dc:creator>Šereda Vojtěch (S-FŽP)</dc:creator>
  <cp:lastModifiedBy>Svetozár Plesník</cp:lastModifiedBy>
  <cp:revision>563</cp:revision>
  <dcterms:created xsi:type="dcterms:W3CDTF">2024-04-03T17:33:35Z</dcterms:created>
  <dcterms:modified xsi:type="dcterms:W3CDTF">2025-03-11T10:54:18Z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0x0101004C27FD2040FC3F489290A9FFD164772A</vt:lpwstr>
  </property>
</Properties>
</file>