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3" r:id="rId10"/>
    <p:sldId id="264" r:id="rId11"/>
    <p:sldId id="265" r:id="rId12"/>
    <p:sldId id="266" r:id="rId13"/>
    <p:sldId id="267" r:id="rId14"/>
    <p:sldId id="268" r:id="rId15"/>
    <p:sldId id="272" r:id="rId16"/>
    <p:sldId id="269" r:id="rId17"/>
    <p:sldId id="270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759AC2-D5CC-4985-96C2-167E0A8422C7}" v="4" dt="2024-09-24T14:03:13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ckova, Jana /CZ" userId="aac54a91-3054-42e7-adcc-26994254233b" providerId="ADAL" clId="{B2759AC2-D5CC-4985-96C2-167E0A8422C7}"/>
    <pc:docChg chg="custSel modSld sldOrd">
      <pc:chgData name="Mackova, Jana /CZ" userId="aac54a91-3054-42e7-adcc-26994254233b" providerId="ADAL" clId="{B2759AC2-D5CC-4985-96C2-167E0A8422C7}" dt="2024-09-24T14:10:26.473" v="240"/>
      <pc:docMkLst>
        <pc:docMk/>
      </pc:docMkLst>
      <pc:sldChg chg="modSp mod">
        <pc:chgData name="Mackova, Jana /CZ" userId="aac54a91-3054-42e7-adcc-26994254233b" providerId="ADAL" clId="{B2759AC2-D5CC-4985-96C2-167E0A8422C7}" dt="2024-09-24T13:52:49.200" v="132" actId="20577"/>
        <pc:sldMkLst>
          <pc:docMk/>
          <pc:sldMk cId="1386201089" sldId="265"/>
        </pc:sldMkLst>
        <pc:spChg chg="mod">
          <ac:chgData name="Mackova, Jana /CZ" userId="aac54a91-3054-42e7-adcc-26994254233b" providerId="ADAL" clId="{B2759AC2-D5CC-4985-96C2-167E0A8422C7}" dt="2024-09-24T13:52:49.200" v="132" actId="20577"/>
          <ac:spMkLst>
            <pc:docMk/>
            <pc:sldMk cId="1386201089" sldId="265"/>
            <ac:spMk id="2" creationId="{C0CCA06F-83DD-AA2B-D59E-61693AECAF60}"/>
          </ac:spMkLst>
        </pc:spChg>
      </pc:sldChg>
      <pc:sldChg chg="modSp mod ord">
        <pc:chgData name="Mackova, Jana /CZ" userId="aac54a91-3054-42e7-adcc-26994254233b" providerId="ADAL" clId="{B2759AC2-D5CC-4985-96C2-167E0A8422C7}" dt="2024-09-24T14:10:26.473" v="240"/>
        <pc:sldMkLst>
          <pc:docMk/>
          <pc:sldMk cId="3320285920" sldId="273"/>
        </pc:sldMkLst>
        <pc:spChg chg="mod">
          <ac:chgData name="Mackova, Jana /CZ" userId="aac54a91-3054-42e7-adcc-26994254233b" providerId="ADAL" clId="{B2759AC2-D5CC-4985-96C2-167E0A8422C7}" dt="2024-09-24T14:06:16.366" v="238" actId="20577"/>
          <ac:spMkLst>
            <pc:docMk/>
            <pc:sldMk cId="3320285920" sldId="273"/>
            <ac:spMk id="3" creationId="{F9D293E3-A247-E794-2A51-3432D4A619C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41F0D-3901-45B2-AB1B-D9C2A5F2BA9F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2B525-0AF4-4C15-9C10-A0EEC5B0E0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5565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B525-0AF4-4C15-9C10-A0EEC5B0E0CB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2284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B525-0AF4-4C15-9C10-A0EEC5B0E0CB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4256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822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96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9992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784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148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7642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9936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020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659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3146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6596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9584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6875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0934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6473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679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8591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4622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B76CC2E-EADC-4190-998B-1ACCFAAB84C7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AD329FB-7756-4842-8CFF-E3264F3099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455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zdravi.euro.cz/leky/bolest-na-hrudi/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s://zdravi.euro.cz/leky/dusnost-typy-priciny-priznaky/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zdravi.euro.cz/leky/prujem-co-jist-co-na-prujem-pomaha/" TargetMode="External"/><Relationship Id="rId5" Type="http://schemas.openxmlformats.org/officeDocument/2006/relationships/hyperlink" Target="https://zdravi.euro.cz/leky/co-na-bolest-hlavy/" TargetMode="External"/><Relationship Id="rId4" Type="http://schemas.openxmlformats.org/officeDocument/2006/relationships/hyperlink" Target="https://zdravi.euro.cz/leky/k/chripka-nachlazeni/horecka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61/CIRCULATIONAHA.105.584532" TargetMode="External"/><Relationship Id="rId7" Type="http://schemas.openxmlformats.org/officeDocument/2006/relationships/hyperlink" Target="https://zdravi.euro.cz/clanky/co-na-bolest-hlavy/" TargetMode="External"/><Relationship Id="rId2" Type="http://schemas.openxmlformats.org/officeDocument/2006/relationships/hyperlink" Target="https://www.ecdc.europa.eu/en/seasonal-influenza/facts/factsheet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zdravi.euro.cz/leky/k/chripka-nachlazeni/horecka/" TargetMode="External"/><Relationship Id="rId5" Type="http://schemas.openxmlformats.org/officeDocument/2006/relationships/hyperlink" Target="https://zdravi.euro.cz/clanky/bolest-na-hrudi/" TargetMode="External"/><Relationship Id="rId4" Type="http://schemas.openxmlformats.org/officeDocument/2006/relationships/hyperlink" Target="https://zdravi.euro.cz/clanky/dusnost-typy-priciny-priznak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C5CE19-B005-EF62-9061-2A0E7193E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249863"/>
            <a:ext cx="11738344" cy="2853115"/>
          </a:xfrm>
        </p:spPr>
        <p:txBody>
          <a:bodyPr/>
          <a:lstStyle/>
          <a:p>
            <a:r>
              <a:rPr lang="cs-CZ" dirty="0"/>
              <a:t>Chřipka a srdce</a:t>
            </a:r>
            <a:br>
              <a:rPr lang="cs-CZ" dirty="0"/>
            </a:br>
            <a:br>
              <a:rPr lang="cs-CZ" dirty="0"/>
            </a:br>
            <a:r>
              <a:rPr lang="cs-CZ" dirty="0"/>
              <a:t>Koho a proč proti ní očkovat ?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B4ED9BE-0215-3788-76C9-9B0779818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6433" y="3997842"/>
            <a:ext cx="10765465" cy="2216888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pPr algn="l"/>
            <a:r>
              <a:rPr lang="cs-CZ" dirty="0"/>
              <a:t>Zorjan Jojko</a:t>
            </a:r>
          </a:p>
          <a:p>
            <a:pPr algn="l"/>
            <a:r>
              <a:rPr lang="cs-CZ" dirty="0"/>
              <a:t>Praha 25.9.2024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F52EF78-339D-B87E-AAE1-3C6425790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556" y="3429000"/>
            <a:ext cx="4518616" cy="29699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04257F-EEE0-1810-6C11-E0A9BD90151C}"/>
              </a:ext>
            </a:extLst>
          </p:cNvPr>
          <p:cNvSpPr txBox="1"/>
          <p:nvPr/>
        </p:nvSpPr>
        <p:spPr>
          <a:xfrm>
            <a:off x="1177981" y="6548137"/>
            <a:ext cx="9802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Přednáška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vznikla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za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podpory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společnosti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Sanofi. MAT-CZ-2400936-1.0-09/2024 </a:t>
            </a: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02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DD9B17-A98C-5DF4-E0FE-4598248AD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Chřipka není banálním onemocněním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1232C12-338F-9E39-29B5-71CA7DACE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0848" y="3561906"/>
            <a:ext cx="10090298" cy="3088758"/>
          </a:xfrm>
        </p:spPr>
        <p:txBody>
          <a:bodyPr/>
          <a:lstStyle/>
          <a:p>
            <a:r>
              <a:rPr lang="cs-CZ" dirty="0"/>
              <a:t>Podle dat EU každý rok na jejím území jí onemocní až 50 milionů obyvatel,  (odhad, část pacientů nejde k lékaři)</a:t>
            </a:r>
          </a:p>
          <a:p>
            <a:r>
              <a:rPr lang="cs-CZ" dirty="0"/>
              <a:t>Podle dat České </a:t>
            </a:r>
            <a:r>
              <a:rPr lang="cs-CZ" dirty="0" err="1"/>
              <a:t>vakcinologické</a:t>
            </a:r>
            <a:r>
              <a:rPr lang="cs-CZ" dirty="0"/>
              <a:t> společnosti je každoročně infikováno virem chřipky 5 až 15 % obyvatel</a:t>
            </a:r>
          </a:p>
          <a:p>
            <a:r>
              <a:rPr lang="cs-CZ" dirty="0"/>
              <a:t>V ČR zemře každoročně v souvislosti s chřipkou cca 2 000 lidí.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0D77323-F9BC-44F6-986F-5B1C65F76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41" y="793052"/>
            <a:ext cx="2343553" cy="234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70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D510E2-B7E0-BF1A-A524-A74ACF01A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645375"/>
            <a:ext cx="8911687" cy="1280890"/>
          </a:xfrm>
        </p:spPr>
        <p:txBody>
          <a:bodyPr/>
          <a:lstStyle/>
          <a:p>
            <a:r>
              <a:rPr lang="cs-CZ" dirty="0"/>
              <a:t>Komplikace chřipky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ADD5CF3-1AAD-B4E4-7185-EEF147576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780" y="2133599"/>
            <a:ext cx="9877831" cy="4628707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Infekce nosních dutin a oblasti uší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zánět srdce (myokarditida, perikarditida),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Zánět mozku (encefalitida)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Zánět svalové tkáně (</a:t>
            </a:r>
            <a:r>
              <a:rPr lang="cs-CZ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myositida</a:t>
            </a:r>
            <a:r>
              <a:rPr lang="cs-CZ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 možnou komplikací v  </a:t>
            </a:r>
            <a:r>
              <a:rPr lang="cs-CZ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rhabdomyolýze</a:t>
            </a:r>
            <a:r>
              <a:rPr lang="cs-CZ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zápal plic (pneumonie), </a:t>
            </a:r>
            <a:endParaRPr lang="cs-CZ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multiorgánové selhání (např. respirační a ledvinový kolaps).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 době chřipkové epidemie narůstá počet pacientů s IM i počet komplikací srdečního selhání, narůstá počet úmrtí na KV onemocnění.</a:t>
            </a:r>
            <a:endParaRPr lang="cs-CZ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31B64A7-37F2-3A8F-3C13-E6B4DEB73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894" y="730710"/>
            <a:ext cx="2856106" cy="280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7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C2BD18-559A-553A-939C-3962DDF9F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341" y="85062"/>
            <a:ext cx="8911687" cy="1318437"/>
          </a:xfrm>
        </p:spPr>
        <p:txBody>
          <a:bodyPr/>
          <a:lstStyle/>
          <a:p>
            <a:r>
              <a:rPr lang="cs-CZ" dirty="0"/>
              <a:t>Kdo je zejména ohrožen kardiálními komplikacemi?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3636A5E-3328-8245-B7C5-E8B30A672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930" y="1376917"/>
            <a:ext cx="10398642" cy="5422604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lidé starší 65 let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- Imunitní systém seniorů v důsledku stárnutí méně citlivý při setkání se škodlivými patogeny.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lidé s chronickými zdravotními obtížem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- dříve přítomné vlastně jakékoli  srdeční onemocnění, či stav po CMP , pacienti s cukrovkou, onemocněním ledvin, krve.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Ale pozoR na posuzování </a:t>
            </a:r>
            <a:r>
              <a:rPr lang="cs-CZ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Populačního v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cs-CZ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individuálního rizika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Př.: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Není pochyb, že kouření je rizikový faktor, tj. že kuřák má vyšší pravděpodobnost prodělání např. IM.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 ale neznamená, že nekuřák IM nedostane. </a:t>
            </a:r>
            <a:r>
              <a:rPr lang="cs-CZ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Stane se tak jen s menší pravděpodobností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(tot</a:t>
            </a:r>
            <a:r>
              <a:rPr lang="cs-CZ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éž platí pro 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obezitu, DM, stres,……)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TEDY: smrtelné komplikace chřipky mohou postihnout i osoby bez jakýchkoliv známých predispozic !!!!!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341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CF8B22-1004-8DFD-0DC8-65C7CD48C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Zánět srdeční svaloviny – Myokarditida.</a:t>
            </a:r>
            <a:br>
              <a:rPr lang="cs-CZ" dirty="0"/>
            </a:br>
            <a:r>
              <a:rPr lang="cs-CZ" dirty="0"/>
              <a:t>Co to je?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C181E3-A066-9FC6-9C19-9E472A454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498" y="2407143"/>
            <a:ext cx="10005421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18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zánětlivé onemocnění srdečního svalu (myokardu) místního  nebo difúzního charakteru</a:t>
            </a:r>
          </a:p>
          <a:p>
            <a:pPr marL="0" indent="0">
              <a:buNone/>
            </a:pPr>
            <a:r>
              <a:rPr lang="cs-CZ" sz="1800" dirty="0">
                <a:latin typeface="Aptos" panose="020B0004020202020204" pitchFamily="34" charset="0"/>
                <a:cs typeface="Times New Roman" panose="02020603050405020304" pitchFamily="18" charset="0"/>
              </a:rPr>
              <a:t>K rozvoji symptomů může dojít až několik týdnů po prodělané chřipce („</a:t>
            </a:r>
            <a:r>
              <a:rPr lang="cs-CZ" sz="1800" b="1" dirty="0">
                <a:latin typeface="Aptos" panose="020B0004020202020204" pitchFamily="34" charset="0"/>
                <a:cs typeface="Times New Roman" panose="02020603050405020304" pitchFamily="18" charset="0"/>
              </a:rPr>
              <a:t>jarní diagnóza</a:t>
            </a:r>
            <a:r>
              <a:rPr lang="cs-CZ" sz="1800" dirty="0">
                <a:latin typeface="Aptos" panose="020B0004020202020204" pitchFamily="34" charset="0"/>
                <a:cs typeface="Times New Roman" panose="02020603050405020304" pitchFamily="18" charset="0"/>
              </a:rPr>
              <a:t>“)</a:t>
            </a:r>
          </a:p>
          <a:p>
            <a:pPr marL="0" indent="0">
              <a:buNone/>
            </a:pPr>
            <a:endParaRPr lang="cs-CZ" sz="18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1800" dirty="0">
                <a:latin typeface="Aptos" panose="020B0004020202020204" pitchFamily="34" charset="0"/>
                <a:cs typeface="Times New Roman" panose="02020603050405020304" pitchFamily="18" charset="0"/>
              </a:rPr>
              <a:t>Prevalence 0,4 až 13 %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63F7FF2-5CD4-45D8-E40A-B72817928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17" y="1037953"/>
            <a:ext cx="2606860" cy="196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7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3896AD-83C9-27E1-1716-AEF32DE2A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Zánět srdeční svaloviny – Myokarditida.</a:t>
            </a:r>
            <a:br>
              <a:rPr lang="cs-CZ" dirty="0"/>
            </a:br>
            <a:r>
              <a:rPr lang="cs-CZ" dirty="0"/>
              <a:t>Jak se projevuje 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67EB8E4-EA61-4266-6FC4-DD9BCE525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358" y="2133599"/>
            <a:ext cx="10473254" cy="4788195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Může být i asymptomatická,</a:t>
            </a:r>
            <a:endParaRPr lang="cs-CZ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Příznaky srdečního selhání , </a:t>
            </a:r>
            <a:r>
              <a:rPr lang="cs-CZ" sz="18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tj. dušnost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otoky DK, dyspepsie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Poruchy srdečního rytmu – prostá tachykardie, ale také závažné život ohrožující arytmie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ostrá nebo bodavá 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bolest či tlak na hrudi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Náhlá smrt.</a:t>
            </a:r>
            <a:endParaRPr lang="cs-CZ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známky infekce - 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horečka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únava, bolest svalů, krku, 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hlavy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 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průjem</a:t>
            </a:r>
            <a:r>
              <a:rPr lang="cs-CZ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,…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07000"/>
              </a:lnSpc>
              <a:buNone/>
            </a:pP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0F04EB1-69C8-3607-F802-8E2D4761A9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4782" y="3631461"/>
            <a:ext cx="3397500" cy="24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7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AACCE4-1D1F-5B61-A645-54062534B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3" y="415003"/>
            <a:ext cx="10037319" cy="1280890"/>
          </a:xfrm>
        </p:spPr>
        <p:txBody>
          <a:bodyPr>
            <a:normAutofit/>
          </a:bodyPr>
          <a:lstStyle/>
          <a:p>
            <a:r>
              <a:rPr lang="cs-CZ" dirty="0"/>
              <a:t>Zánět srdeční svaloviny – Myokarditida.</a:t>
            </a:r>
            <a:br>
              <a:rPr lang="cs-CZ" dirty="0"/>
            </a:br>
            <a:r>
              <a:rPr lang="cs-CZ" dirty="0"/>
              <a:t>Diagnóza, léčba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7032572-FDC9-81EE-D7E7-31FCB9201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195" y="1695893"/>
            <a:ext cx="10526417" cy="51621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/>
              <a:t>Diagnostika:</a:t>
            </a:r>
          </a:p>
          <a:p>
            <a:pPr marL="0" indent="0">
              <a:buNone/>
            </a:pPr>
            <a:r>
              <a:rPr lang="cs-CZ" dirty="0"/>
              <a:t>- Echo – poruchy stažlivosti srdce</a:t>
            </a:r>
          </a:p>
          <a:p>
            <a:r>
              <a:rPr lang="cs-CZ" dirty="0"/>
              <a:t>MR – detekce zánětu i rozpadu </a:t>
            </a:r>
            <a:r>
              <a:rPr lang="cs-CZ" dirty="0" err="1"/>
              <a:t>srdečNích</a:t>
            </a:r>
            <a:r>
              <a:rPr lang="cs-CZ" dirty="0"/>
              <a:t> buněk </a:t>
            </a:r>
          </a:p>
          <a:p>
            <a:r>
              <a:rPr lang="cs-CZ" dirty="0"/>
              <a:t>Laboratoř – projevy zánětu i rozpadu srdečních buněk</a:t>
            </a:r>
          </a:p>
          <a:p>
            <a:r>
              <a:rPr lang="cs-CZ" dirty="0"/>
              <a:t>EKG – detekce poruch srdečního rytmu</a:t>
            </a:r>
          </a:p>
          <a:p>
            <a:pPr marL="0" indent="0">
              <a:buNone/>
            </a:pPr>
            <a:r>
              <a:rPr lang="cs-CZ" dirty="0"/>
              <a:t>Léčba: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absolutní klid na lůžku/vyloučení fyzické námahy (</a:t>
            </a:r>
            <a:r>
              <a:rPr lang="cs-CZ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několik týdnů!!!!)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 léčbě srdečního selhání a arytmií  (včetně mechanické podpory, impl. ICD)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Imunosupresiva (ne vždy účinná?), antivirotika (v této fázi většinou již neúčinná.</a:t>
            </a:r>
          </a:p>
          <a:p>
            <a:pPr marL="0" indent="0">
              <a:buNone/>
            </a:pPr>
            <a:r>
              <a:rPr lang="cs-CZ" b="1" dirty="0"/>
              <a:t>CAVE: Myokarditida může vyústit v dilatační kardiomyopatii – její progresivní forma je řešitelná jen </a:t>
            </a:r>
            <a:r>
              <a:rPr lang="cs-CZ" b="1" dirty="0" err="1"/>
              <a:t>TRAnsplantací</a:t>
            </a:r>
            <a:endParaRPr lang="cs-CZ" b="1" dirty="0"/>
          </a:p>
          <a:p>
            <a:pPr marL="0" indent="0">
              <a:buNone/>
            </a:pPr>
            <a:r>
              <a:rPr lang="cs-CZ" b="1" dirty="0"/>
              <a:t>Vysoká mortalita DKMP  – podle některých zdrojů přes 50 %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571A13D-9EF6-1A8C-5D4D-6A0C96460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367" y="1915633"/>
            <a:ext cx="3040223" cy="228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4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FA768CC-CF49-34F2-F7DE-CC69D1878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705" y="1485012"/>
            <a:ext cx="11025963" cy="410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00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BDB58C-5848-F7A6-A9B8-8F48FF390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Zánět osrdečníku - perikarditida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CDB7A6C-4F8C-FD87-471C-A3DFF476D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991" y="2133599"/>
            <a:ext cx="10462621" cy="4559595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 - je příčinou 5 % akutních příjmů nemocných s bolestí na hrudi do nemocnice (charakter bolesti většinou jiný než při AP či IM).</a:t>
            </a:r>
          </a:p>
          <a:p>
            <a:pPr>
              <a:buFontTx/>
              <a:buChar char="-"/>
            </a:pPr>
            <a:r>
              <a:rPr lang="cs-CZ" dirty="0"/>
              <a:t>V ČR dominantně postvirová.</a:t>
            </a:r>
          </a:p>
          <a:p>
            <a:pPr>
              <a:buFontTx/>
              <a:buChar char="-"/>
            </a:pPr>
            <a:r>
              <a:rPr lang="cs-CZ" dirty="0"/>
              <a:t>Typický EKG a ECHO nález.</a:t>
            </a:r>
          </a:p>
          <a:p>
            <a:pPr>
              <a:buFontTx/>
              <a:buChar char="-"/>
            </a:pPr>
            <a:r>
              <a:rPr lang="cs-CZ" dirty="0"/>
              <a:t>Léčba specifická pro zánět a také klid na lůžku</a:t>
            </a:r>
          </a:p>
          <a:p>
            <a:pPr>
              <a:buFontTx/>
              <a:buChar char="-"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Obecně lze říci, že ve valné většině jde o lehčí onemocnění než myokarditidu, léčba ale trvá většinou také několik týdnů.</a:t>
            </a:r>
          </a:p>
          <a:p>
            <a:pPr marL="0" indent="0">
              <a:buNone/>
            </a:pPr>
            <a:r>
              <a:rPr lang="cs-CZ" b="1" dirty="0"/>
              <a:t>Ale také může vyústit v tamponádu srdeční.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9A0A010-E8AC-EC26-BE2B-2E31890C2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03" y="327541"/>
            <a:ext cx="2709087" cy="180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5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F0E48B-97F7-003E-E0F0-BDA0DE3DB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42" y="645538"/>
            <a:ext cx="10560715" cy="1280890"/>
          </a:xfrm>
        </p:spPr>
        <p:txBody>
          <a:bodyPr/>
          <a:lstStyle/>
          <a:p>
            <a:r>
              <a:rPr lang="cs-CZ" dirty="0"/>
              <a:t>Chřipka a ICHS (IM)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A163885-1CD3-3F91-7B2E-6DDDB811E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530" y="1996922"/>
            <a:ext cx="10364940" cy="4724400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Epidemie chřipky jsou spojeny se zvýšeným výskytem </a:t>
            </a:r>
          </a:p>
          <a:p>
            <a:pPr>
              <a:buFontTx/>
              <a:buChar char="-"/>
            </a:pPr>
            <a:r>
              <a:rPr lang="cs-CZ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kardio</a:t>
            </a:r>
            <a:r>
              <a:rPr lang="cs-CZ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vaskulárních příhod. </a:t>
            </a:r>
          </a:p>
          <a:p>
            <a:pPr>
              <a:buFontTx/>
              <a:buChar char="-"/>
            </a:pPr>
            <a:r>
              <a:rPr lang="cs-CZ" sz="1800" dirty="0">
                <a:latin typeface="Aptos" panose="020B0004020202020204" pitchFamily="34" charset="0"/>
                <a:cs typeface="Times New Roman" panose="02020603050405020304" pitchFamily="18" charset="0"/>
              </a:rPr>
              <a:t>Úmrtí na KV onemocnění</a:t>
            </a:r>
          </a:p>
          <a:p>
            <a:pPr>
              <a:buFontTx/>
              <a:buChar char="-"/>
            </a:pPr>
            <a:endParaRPr lang="cs-CZ" sz="18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1800" b="1" dirty="0">
                <a:latin typeface="Aptos" panose="020B0004020202020204" pitchFamily="34" charset="0"/>
                <a:cs typeface="Times New Roman" panose="02020603050405020304" pitchFamily="18" charset="0"/>
              </a:rPr>
              <a:t>Nejvíce IM je tradičně v prosinci a v lednu</a:t>
            </a:r>
          </a:p>
          <a:p>
            <a:pPr>
              <a:buFontTx/>
              <a:buChar char="-"/>
            </a:pPr>
            <a:endParaRPr lang="cs-CZ" sz="1800" dirty="0"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2216872-0DDA-125B-A994-49119A14C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113" y="2444096"/>
            <a:ext cx="3668357" cy="327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2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CCA06F-83DD-AA2B-D59E-61693AECA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602845"/>
            <a:ext cx="8911687" cy="1280890"/>
          </a:xfrm>
        </p:spPr>
        <p:txBody>
          <a:bodyPr/>
          <a:lstStyle/>
          <a:p>
            <a:r>
              <a:rPr lang="cs-CZ" dirty="0"/>
              <a:t>Chřipka </a:t>
            </a:r>
            <a:r>
              <a:rPr lang="en-US" dirty="0"/>
              <a:t>A</a:t>
            </a:r>
            <a:r>
              <a:rPr lang="cs-CZ" dirty="0"/>
              <a:t> srdeční selhání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94E760-1353-09B2-582F-8986A19D5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033" y="1600200"/>
            <a:ext cx="10579579" cy="4311022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Svým charakterem je chřipka zátěžovou situací, která u pacientů se srdečním selháním z jakýchkoli příčin (chlopenní vada, </a:t>
            </a:r>
            <a:r>
              <a:rPr lang="cs-CZ" dirty="0" err="1"/>
              <a:t>st.p</a:t>
            </a:r>
            <a:r>
              <a:rPr lang="cs-CZ" dirty="0"/>
              <a:t>. IM, DKMP,…) s vysokou pravděpodobností může vést ke zhoršení právě srdečního selhání a tím ohrožení dotčeného pacienta  na životě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91FAE25-38F3-775A-4454-3CAE1C2F3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604" y="3579280"/>
            <a:ext cx="3372669" cy="252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0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5EF1CB-D690-8B97-DC10-8715443B2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Kardiologická odborná literatura </a:t>
            </a:r>
            <a:r>
              <a:rPr lang="en-US" dirty="0"/>
              <a:t>      </a:t>
            </a:r>
            <a:r>
              <a:rPr lang="cs-CZ" dirty="0"/>
              <a:t>a očkování proti chřipce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6C8D6EF-F872-3DC2-8640-6863C478E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665" y="2133600"/>
            <a:ext cx="10568947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800" u="sng" dirty="0"/>
              <a:t>Z doporučení ČKS/EKS:</a:t>
            </a:r>
          </a:p>
          <a:p>
            <a:pPr marL="342900" indent="-342900">
              <a:buAutoNum type="arabicPeriod"/>
            </a:pPr>
            <a:r>
              <a:rPr lang="cs-CZ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Očkování proti chřipce se doporučuje všem pacientům s AKS, ideálně by mělo být provedeno během hospitalizace pro AKS , </a:t>
            </a:r>
            <a:r>
              <a:rPr lang="cs-CZ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doporučení I. A.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cs-CZ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Epidemie chřipky jsou spojeny se zvýšeným výskytem kardiovaskulárních příhod. Vakcinace proti chřipce jako preventivní opatření na úrovni populace byla spojena s vysoce účinným (v poměru k nákladům) snížením výskytu klinických příhod. U pacientů s manifestním KVO se každoroční očkování proti chřipce doporučuje.</a:t>
            </a:r>
          </a:p>
          <a:p>
            <a:pPr marL="0" indent="0">
              <a:buNone/>
            </a:pPr>
            <a:r>
              <a:rPr lang="cs-CZ" sz="1600" b="1" dirty="0">
                <a:latin typeface="Aptos" panose="020B0004020202020204" pitchFamily="34" charset="0"/>
                <a:cs typeface="Times New Roman" panose="02020603050405020304" pitchFamily="18" charset="0"/>
              </a:rPr>
              <a:t>Zajímavá Odborná zjištění (zatím) nepromítnutá do doporučených postupů </a:t>
            </a:r>
            <a:r>
              <a:rPr lang="cs-CZ" sz="1600" dirty="0">
                <a:latin typeface="Aptos" panose="020B0004020202020204" pitchFamily="34" charset="0"/>
                <a:cs typeface="Times New Roman" panose="02020603050405020304" pitchFamily="18" charset="0"/>
              </a:rPr>
              <a:t>– očkování proti chřipce</a:t>
            </a:r>
          </a:p>
          <a:p>
            <a:pPr>
              <a:buFontTx/>
              <a:buChar char="-"/>
            </a:pPr>
            <a:r>
              <a:rPr lang="cs-CZ" sz="1600" dirty="0">
                <a:latin typeface="Aptos" panose="020B0004020202020204" pitchFamily="34" charset="0"/>
                <a:cs typeface="Times New Roman" panose="02020603050405020304" pitchFamily="18" charset="0"/>
              </a:rPr>
              <a:t>má podobný preventivní účinek jako vyloučení konsumace nikotinu, </a:t>
            </a:r>
            <a:r>
              <a:rPr lang="cs-CZ" sz="1600" dirty="0" err="1">
                <a:latin typeface="Aptos" panose="020B0004020202020204" pitchFamily="34" charset="0"/>
                <a:cs typeface="Times New Roman" panose="02020603050405020304" pitchFamily="18" charset="0"/>
              </a:rPr>
              <a:t>statiny</a:t>
            </a:r>
            <a:r>
              <a:rPr lang="cs-CZ" sz="1600" dirty="0">
                <a:latin typeface="Aptos" panose="020B0004020202020204" pitchFamily="34" charset="0"/>
                <a:cs typeface="Times New Roman" panose="02020603050405020304" pitchFamily="18" charset="0"/>
              </a:rPr>
              <a:t>, léčba hypertense</a:t>
            </a:r>
          </a:p>
          <a:p>
            <a:pPr>
              <a:buFontTx/>
              <a:buChar char="-"/>
            </a:pPr>
            <a:r>
              <a:rPr lang="cs-CZ" sz="1600" dirty="0">
                <a:latin typeface="Aptos" panose="020B0004020202020204" pitchFamily="34" charset="0"/>
                <a:cs typeface="Times New Roman" panose="02020603050405020304" pitchFamily="18" charset="0"/>
              </a:rPr>
              <a:t>U pacientů s KV  onemocněním  Snižuje riziko úmrtí, většiny dalších KV komplikací</a:t>
            </a:r>
            <a:endParaRPr lang="cs-CZ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cs-CZ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cs-CZ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18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10E0173-80B4-A8F0-5580-8A6F590DB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9" y="30480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75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65886A-1ECE-9DB5-AE96-EBAC66005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46816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cs-CZ" dirty="0"/>
              <a:t>Kardiologická a jiná odborná literatura</a:t>
            </a:r>
            <a:br>
              <a:rPr lang="cs-CZ" dirty="0"/>
            </a:br>
            <a:r>
              <a:rPr lang="cs-CZ" dirty="0"/>
              <a:t>Koho očkovat?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4C3F2E-251D-BD9A-9679-6C2D20FEB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377" y="1749055"/>
            <a:ext cx="10271235" cy="506109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17000"/>
              </a:lnSpc>
              <a:buFont typeface="Aptos" panose="020B0004020202020204" pitchFamily="34" charset="0"/>
              <a:buChar char="-"/>
            </a:pPr>
            <a:r>
              <a:rPr lang="cs-CZ" kern="100" dirty="0">
                <a:latin typeface="Aptos" panose="020B0004020202020204" pitchFamily="34" charset="0"/>
                <a:cs typeface="Times New Roman" panose="02020603050405020304" pitchFamily="18" charset="0"/>
              </a:rPr>
              <a:t>známé rizikové skupiny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osoby, které jsou v kontaktu s rizikovými skupinami a mohou chřipku snadno přenést.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lidé, pro které onemocnění chřipkou znamená ekonomickou ztrátu způsobenou pracovní neschopností,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každý, kdo má zájem snížit riziko chřipkové infekce.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endParaRPr lang="cs-CZ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Zbývá vůbec někdo, kdo není výše vyjmenován ?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cs-CZ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Přitom proočkovanost lidí 65+ s KV chorobami v sezoně 2022/2023 v ČR byla jen 25 %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(doporučení </a:t>
            </a:r>
            <a:r>
              <a:rPr lang="cs-CZ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</a:t>
            </a:r>
            <a:r>
              <a:rPr lang="cs-CZ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celková proočkovanost 75 %)</a:t>
            </a:r>
            <a:endParaRPr lang="cs-CZ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32BF81C-8D9A-719B-11B3-FF0DBBED7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81" y="3907465"/>
            <a:ext cx="2508292" cy="164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80F753-1E13-8D8B-7298-6B3555B91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5" y="602845"/>
            <a:ext cx="8911687" cy="1280890"/>
          </a:xfrm>
        </p:spPr>
        <p:txBody>
          <a:bodyPr/>
          <a:lstStyle/>
          <a:p>
            <a:r>
              <a:rPr lang="cs-CZ" dirty="0" err="1"/>
              <a:t>ÚLOHa</a:t>
            </a:r>
            <a:r>
              <a:rPr lang="cs-CZ" dirty="0"/>
              <a:t> lékařů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FD7673C-ACA6-F57C-10A9-4CC1BB14F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210" y="2186763"/>
            <a:ext cx="10579579" cy="3777622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Doporučení české vakcinologické společnosti z</a:t>
            </a:r>
            <a:r>
              <a:rPr lang="en-US" b="1" dirty="0"/>
              <a:t> </a:t>
            </a:r>
            <a:r>
              <a:rPr lang="cs-CZ" b="1" dirty="0"/>
              <a:t>13.12.2023</a:t>
            </a:r>
            <a:r>
              <a:rPr lang="cs-CZ" dirty="0"/>
              <a:t>: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u="sng" dirty="0"/>
              <a:t>V každé lékařské zprávě by mělo být uvedeno</a:t>
            </a:r>
            <a:r>
              <a:rPr lang="cs-CZ" dirty="0"/>
              <a:t>:</a:t>
            </a:r>
          </a:p>
          <a:p>
            <a:pPr marL="0" indent="0">
              <a:buNone/>
            </a:pPr>
            <a:r>
              <a:rPr lang="cs-CZ" b="1" dirty="0"/>
              <a:t>Pacienti s chronickými onemocněními se mají očkovat. Doporučeno je očkování proti chřipce, covidu-19, pneumokokům, další vakcíny jsou indikované dle věku a rizika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506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C91B73-8C3D-C1DD-B407-10AFA5F1B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341648"/>
            <a:ext cx="10364451" cy="2025444"/>
          </a:xfrm>
        </p:spPr>
        <p:txBody>
          <a:bodyPr/>
          <a:lstStyle/>
          <a:p>
            <a:r>
              <a:rPr lang="cs-CZ" dirty="0"/>
              <a:t>Odborný konsensus k očkování </a:t>
            </a:r>
            <a:r>
              <a:rPr lang="en-US" dirty="0"/>
              <a:t>                     </a:t>
            </a:r>
            <a:r>
              <a:rPr lang="cs-CZ" dirty="0"/>
              <a:t>v nemocnicích</a:t>
            </a:r>
            <a:br>
              <a:rPr lang="cs-CZ" dirty="0"/>
            </a:br>
            <a:r>
              <a:rPr lang="cs-CZ" dirty="0"/>
              <a:t>srpen 2024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A9846A6-AF9C-529E-4B6D-1F80E14559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147082"/>
            <a:ext cx="10363826" cy="4490908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cs-CZ" b="1" dirty="0"/>
              <a:t>Česká vakcinologická společnost, </a:t>
            </a:r>
            <a:endParaRPr lang="en-US" b="1" dirty="0"/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b="1" dirty="0"/>
              <a:t>S</a:t>
            </a:r>
            <a:r>
              <a:rPr lang="cs-CZ" b="1" dirty="0"/>
              <a:t>polečnost nemocniční hygieny a epidemiologie, 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cs-CZ" b="1" dirty="0"/>
              <a:t>Společnost pro epidemiologii a mikrobiologii,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cs-CZ" b="1" dirty="0"/>
              <a:t>Česká neonatologická společnost ČLS JEP </a:t>
            </a:r>
          </a:p>
          <a:p>
            <a:pPr marL="0" indent="0" algn="just">
              <a:buNone/>
            </a:pPr>
            <a:r>
              <a:rPr lang="cs-CZ" dirty="0"/>
              <a:t>doporučují umožnit úhradu očkovacích látek a administrace vakcín za hospitalizace v lůžkových zařízeních obdobně jako v ambulantní péči, z veřejného zdravotního pojištění, tak, aby očkovací látky byly hrazeny nad rámec základní platby za péči o pacienta, tedy jako ZULP s kódem vakcinace a očkování nebylo pro poskytovatele zdravotních služeb ztrátové. Současně doporučujeme zjednodušit vykazování vakcinace směrem k plátcům. Rozšíření možnosti očkování v nemocnicích za hospitalizace představuje důležitý krok ke zlepšení prevence nemocí a ochrany veřejného zdraví. Podpora vakcinace v nemocnicích přispěje k širší dostupnosti očkovacích látek a posílí schopnost našeho zdravotního systému efektivně reagovat na současné i budoucí zdravotní výzvy. </a:t>
            </a:r>
          </a:p>
        </p:txBody>
      </p:sp>
    </p:spTree>
    <p:extLst>
      <p:ext uri="{BB962C8B-B14F-4D97-AF65-F5344CB8AC3E}">
        <p14:creationId xmlns:p14="http://schemas.microsoft.com/office/powerpoint/2010/main" val="344914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009740-B555-4A40-C065-2FE99504F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D293E3-A247-E794-2A51-3432D4A61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97E4B0D-19C6-30F4-98F1-313AA7EF4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513" y="624110"/>
            <a:ext cx="5635254" cy="613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4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F23F04-03EC-97EF-2D5F-3A0D8F8C3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2456268"/>
            <a:ext cx="8915400" cy="3777622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                                              Děkuji za pozornost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A224305-0450-BCA8-B04A-1BB1D9C53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1056794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00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009740-B555-4A40-C065-2FE99504F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490629"/>
            <a:ext cx="8911687" cy="1280890"/>
          </a:xfrm>
        </p:spPr>
        <p:txBody>
          <a:bodyPr>
            <a:normAutofit/>
          </a:bodyPr>
          <a:lstStyle/>
          <a:p>
            <a:r>
              <a:rPr lang="cs-CZ" dirty="0"/>
              <a:t>REFERENCE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D293E3-A247-E794-2A51-3432D4A61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243" y="1656784"/>
            <a:ext cx="10754817" cy="4185612"/>
          </a:xfrm>
        </p:spPr>
        <p:txBody>
          <a:bodyPr>
            <a:normAutofit lnSpcReduction="10000"/>
          </a:bodyPr>
          <a:lstStyle/>
          <a:p>
            <a:r>
              <a:rPr lang="en-US" sz="11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Factsheet about seasonal influenza (europa.eu)</a:t>
            </a:r>
            <a:endParaRPr lang="en-US" sz="1100" dirty="0"/>
          </a:p>
          <a:p>
            <a:r>
              <a:rPr lang="cs-CZ" sz="1100" dirty="0"/>
              <a:t>DOPORUČENÍ ČESKÉ VAKCINOLOGICKÉ SPOLEČNOSTI ČLS JEP K OČKOVÁNÍ PROTI CHŘIPCE</a:t>
            </a:r>
            <a:r>
              <a:rPr lang="en-US" sz="1100" dirty="0"/>
              <a:t> (VaKCINACE.EU)</a:t>
            </a:r>
          </a:p>
          <a:p>
            <a:r>
              <a:rPr lang="cs-CZ" sz="1100" dirty="0"/>
              <a:t>Med. praxi 2020; 17(1): 13–17</a:t>
            </a:r>
            <a:r>
              <a:rPr lang="en-US" sz="1100" dirty="0"/>
              <a:t> (MEDICINAPROPRAXI.CZ)</a:t>
            </a:r>
          </a:p>
          <a:p>
            <a:r>
              <a:rPr lang="en-US" sz="1100" dirty="0"/>
              <a:t>European Journal of Epidemiology (2005) 20: 365–371 (</a:t>
            </a:r>
            <a:r>
              <a:rPr lang="cs-CZ" sz="1100" dirty="0"/>
              <a:t>DOI 10.1007/s10654-005-1067-y</a:t>
            </a:r>
            <a:r>
              <a:rPr lang="en-US" sz="1100" dirty="0"/>
              <a:t>)</a:t>
            </a:r>
          </a:p>
          <a:p>
            <a:pPr>
              <a:lnSpc>
                <a:spcPct val="130000"/>
              </a:lnSpc>
            </a:pPr>
            <a:r>
              <a:rPr lang="en-US" sz="1100" dirty="0"/>
              <a:t>Magnani </a:t>
            </a:r>
            <a:r>
              <a:rPr lang="en-US" sz="1100" dirty="0" err="1"/>
              <a:t>jw</a:t>
            </a:r>
            <a:r>
              <a:rPr lang="en-US" sz="1100" dirty="0"/>
              <a:t>, dec GW. Circulation (2006) 113: 876-890. (</a:t>
            </a:r>
            <a:r>
              <a:rPr lang="en-US" sz="11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https://doi.org/10.1161/CIRCULATIONAHA.105.584532</a:t>
            </a:r>
            <a:r>
              <a:rPr lang="en-US" sz="1100" dirty="0"/>
              <a:t>)</a:t>
            </a:r>
          </a:p>
          <a:p>
            <a:pPr>
              <a:lnSpc>
                <a:spcPct val="130000"/>
              </a:lnSpc>
            </a:pPr>
            <a:r>
              <a:rPr lang="en-US" sz="1050" dirty="0"/>
              <a:t>Nguyen JL et al. JAMA </a:t>
            </a:r>
            <a:r>
              <a:rPr lang="en-US" sz="1050" dirty="0" err="1"/>
              <a:t>Cardiol</a:t>
            </a:r>
            <a:r>
              <a:rPr lang="en-US" sz="1050" dirty="0"/>
              <a:t>. </a:t>
            </a:r>
            <a:r>
              <a:rPr lang="en-US" sz="1050"/>
              <a:t>2016;1(3): 274-281</a:t>
            </a:r>
            <a:endParaRPr lang="en-US" sz="1050" dirty="0"/>
          </a:p>
          <a:p>
            <a:pPr>
              <a:lnSpc>
                <a:spcPct val="130000"/>
              </a:lnSpc>
            </a:pPr>
            <a:r>
              <a:rPr lang="en-US" sz="1050" dirty="0" err="1"/>
              <a:t>MacIntyre</a:t>
            </a:r>
            <a:r>
              <a:rPr lang="en-US" sz="1050" dirty="0"/>
              <a:t> CR, et al. Heart 2016;102:1953–1956</a:t>
            </a:r>
            <a:endParaRPr lang="en-US" sz="1100" dirty="0"/>
          </a:p>
          <a:p>
            <a:r>
              <a:rPr lang="cs-CZ" sz="1100" dirty="0"/>
              <a:t>Doporučené postupy České kardiologické společnosti | Česká kardiologická společnost (kardio-cz.cz)</a:t>
            </a:r>
          </a:p>
          <a:p>
            <a:r>
              <a:rPr lang="cs-CZ" sz="1100" dirty="0"/>
              <a:t>Doporučení a stanoviska</a:t>
            </a:r>
            <a:r>
              <a:rPr lang="en-US" sz="1100" dirty="0"/>
              <a:t> ČESKÉ VAKCINOLOGICKÉ SPOLEČNOSTI ČLS JEP</a:t>
            </a:r>
            <a:r>
              <a:rPr lang="cs-CZ" sz="1100" dirty="0"/>
              <a:t> </a:t>
            </a:r>
            <a:r>
              <a:rPr lang="en-US" sz="1100" dirty="0"/>
              <a:t> (</a:t>
            </a:r>
            <a:r>
              <a:rPr lang="cs-CZ" sz="1100" dirty="0"/>
              <a:t>Vakcinace.eu</a:t>
            </a:r>
            <a:r>
              <a:rPr lang="en-US" sz="1100" dirty="0"/>
              <a:t>)</a:t>
            </a:r>
            <a:endParaRPr lang="cs-CZ" sz="1100" dirty="0"/>
          </a:p>
          <a:p>
            <a:r>
              <a:rPr lang="cs-CZ" sz="11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https://zdravi.euro.cz/clanky/dusnost-typy-priciny-priznaky/</a:t>
            </a:r>
            <a:endParaRPr lang="cs-CZ" sz="1100" dirty="0"/>
          </a:p>
          <a:p>
            <a:r>
              <a:rPr lang="cs-CZ" sz="11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https://zdravi.euro.cz/clanky/bolest-na-hrudi/</a:t>
            </a:r>
            <a:endParaRPr lang="cs-CZ" sz="1100" dirty="0"/>
          </a:p>
          <a:p>
            <a:r>
              <a:rPr lang="cs-CZ" sz="11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https://zdravi.euro.cz/leky/k/chripka-nachlazeni/horecka/</a:t>
            </a:r>
            <a:endParaRPr lang="cs-CZ" sz="1100" dirty="0"/>
          </a:p>
          <a:p>
            <a:r>
              <a:rPr lang="cs-CZ" sz="11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https://zdravi.euro.cz/clanky/co-na-bolest-hlavy/</a:t>
            </a:r>
            <a:endParaRPr lang="cs-CZ" sz="1100" dirty="0"/>
          </a:p>
          <a:p>
            <a:endParaRPr lang="cs-CZ" sz="1100" dirty="0"/>
          </a:p>
          <a:p>
            <a:pPr marL="0" indent="0">
              <a:buNone/>
            </a:pPr>
            <a:endParaRPr lang="cs-CZ" sz="1100" dirty="0"/>
          </a:p>
          <a:p>
            <a:endParaRPr lang="cs-CZ" sz="1100" dirty="0"/>
          </a:p>
          <a:p>
            <a:endParaRPr lang="cs-CZ" sz="1100" dirty="0"/>
          </a:p>
          <a:p>
            <a:endParaRPr lang="cs-CZ" sz="1100" dirty="0"/>
          </a:p>
        </p:txBody>
      </p:sp>
    </p:spTree>
    <p:extLst>
      <p:ext uri="{BB962C8B-B14F-4D97-AF65-F5344CB8AC3E}">
        <p14:creationId xmlns:p14="http://schemas.microsoft.com/office/powerpoint/2010/main" val="332028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Kapka">
  <a:themeElements>
    <a:clrScheme name="Kapk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Kapk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pk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TM04033925[[fn=Kapka]]</Template>
  <TotalTime>602</TotalTime>
  <Words>1235</Words>
  <Application>Microsoft Office PowerPoint</Application>
  <PresentationFormat>Widescreen</PresentationFormat>
  <Paragraphs>129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Calibri</vt:lpstr>
      <vt:lpstr>Symbol</vt:lpstr>
      <vt:lpstr>Tw Cen MT</vt:lpstr>
      <vt:lpstr>Kapka</vt:lpstr>
      <vt:lpstr>Chřipka a srdce  Koho a proč proti ní očkovat ?</vt:lpstr>
      <vt:lpstr>Chřipka není banálním onemocněním</vt:lpstr>
      <vt:lpstr>Komplikace chřipky</vt:lpstr>
      <vt:lpstr>Kdo je zejména ohrožen kardiálními komplikacemi?</vt:lpstr>
      <vt:lpstr>Zánět srdeční svaloviny – Myokarditida. Co to je?</vt:lpstr>
      <vt:lpstr>Zánět srdeční svaloviny – Myokarditida. Jak se projevuje ?</vt:lpstr>
      <vt:lpstr>Zánět srdeční svaloviny – Myokarditida. Diagnóza, léčba</vt:lpstr>
      <vt:lpstr>PowerPoint Presentation</vt:lpstr>
      <vt:lpstr>Zánět osrdečníku - perikarditida</vt:lpstr>
      <vt:lpstr>Chřipka a ICHS (IM)</vt:lpstr>
      <vt:lpstr>Chřipka A srdeční selhání</vt:lpstr>
      <vt:lpstr>Kardiologická odborná literatura       a očkování proti chřipce</vt:lpstr>
      <vt:lpstr>Kardiologická a jiná odborná literatura Koho očkovat?</vt:lpstr>
      <vt:lpstr>ÚLOHa lékařů</vt:lpstr>
      <vt:lpstr>Odborný konsensus k očkování                      v nemocnicích srpen 2024</vt:lpstr>
      <vt:lpstr>PowerPoint Presentation</vt:lpstr>
      <vt:lpstr>PowerPoint Presentation</vt:lpstr>
      <vt:lpstr>REFERENCE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Chřipka a srdce  Koho a proč proti ní očkovat ?</dc:title>
  <dc:creator>Zorjan Jojko</dc:creator>
  <cp:lastModifiedBy>Mackova, Jana /CZ</cp:lastModifiedBy>
  <cp:revision>29</cp:revision>
  <dcterms:created xsi:type="dcterms:W3CDTF">2024-09-15T08:21:24Z</dcterms:created>
  <dcterms:modified xsi:type="dcterms:W3CDTF">2024-09-24T14:10:33Z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9088468-0951-4aef-9cc3-0a346e475ddc_Enabled">
    <vt:lpwstr>true</vt:lpwstr>
  </property>
  <property fmtid="{D5CDD505-2E9C-101B-9397-08002B2CF9AE}" pid="3" name="MSIP_Label_d9088468-0951-4aef-9cc3-0a346e475ddc_SetDate">
    <vt:lpwstr>2024-09-23T12:58:30Z</vt:lpwstr>
  </property>
  <property fmtid="{D5CDD505-2E9C-101B-9397-08002B2CF9AE}" pid="4" name="MSIP_Label_d9088468-0951-4aef-9cc3-0a346e475ddc_Method">
    <vt:lpwstr>Privileged</vt:lpwstr>
  </property>
  <property fmtid="{D5CDD505-2E9C-101B-9397-08002B2CF9AE}" pid="5" name="MSIP_Label_d9088468-0951-4aef-9cc3-0a346e475ddc_Name">
    <vt:lpwstr>Public</vt:lpwstr>
  </property>
  <property fmtid="{D5CDD505-2E9C-101B-9397-08002B2CF9AE}" pid="6" name="MSIP_Label_d9088468-0951-4aef-9cc3-0a346e475ddc_SiteId">
    <vt:lpwstr>aca3c8d6-aa71-4e1a-a10e-03572fc58c0b</vt:lpwstr>
  </property>
  <property fmtid="{D5CDD505-2E9C-101B-9397-08002B2CF9AE}" pid="7" name="MSIP_Label_d9088468-0951-4aef-9cc3-0a346e475ddc_ActionId">
    <vt:lpwstr>b889609b-de0f-47f3-acb8-799a6e60384a</vt:lpwstr>
  </property>
  <property fmtid="{D5CDD505-2E9C-101B-9397-08002B2CF9AE}" pid="8" name="MSIP_Label_d9088468-0951-4aef-9cc3-0a346e475ddc_ContentBits">
    <vt:lpwstr>0</vt:lpwstr>
  </property>
</Properties>
</file>