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80" r:id="rId23"/>
    <p:sldId id="281" r:id="rId24"/>
    <p:sldId id="282" r:id="rId25"/>
    <p:sldId id="283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4" r:id="rId43"/>
    <p:sldId id="305" r:id="rId44"/>
    <p:sldId id="306" r:id="rId45"/>
    <p:sldId id="307" r:id="rId46"/>
    <p:sldId id="308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</p:sldIdLst>
  <p:sldSz cx="12192000" cy="6858000"/>
  <p:notesSz cx="6858000" cy="9144000"/>
  <p:embeddedFontLst>
    <p:embeddedFont>
      <p:font typeface="Corbel" panose="020B0503020204020204" pitchFamily="34" charset="0"/>
      <p:regular r:id="rId64"/>
      <p:bold r:id="rId65"/>
      <p:italic r:id="rId66"/>
      <p:boldItalic r:id="rId67"/>
    </p:embeddedFont>
    <p:embeddedFont>
      <p:font typeface="REM" panose="020B0604020202020204" charset="0"/>
      <p:regular r:id="rId68"/>
      <p:bold r:id="rId69"/>
      <p:italic r:id="rId70"/>
      <p:boldItalic r:id="rId71"/>
    </p:embeddedFont>
    <p:embeddedFont>
      <p:font typeface="Roboto" panose="02000000000000000000" pitchFamily="2" charset="0"/>
      <p:regular r:id="rId72"/>
      <p:bold r:id="rId73"/>
      <p:italic r:id="rId74"/>
      <p:boldItalic r:id="rId7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7" roundtripDataSignature="AMtx7mjycFBWoWpElThVtwc1CE20knCS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DF2705-B9ED-4C0F-85B4-61C951EE1540}">
  <a:tblStyle styleId="{98DF2705-B9ED-4C0F-85B4-61C951EE15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557" autoAdjust="0"/>
  </p:normalViewPr>
  <p:slideViewPr>
    <p:cSldViewPr snapToGrid="0">
      <p:cViewPr varScale="1">
        <p:scale>
          <a:sx n="110" d="100"/>
          <a:sy n="110" d="100"/>
        </p:scale>
        <p:origin x="5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87" Type="http://customschemas.google.com/relationships/presentationmetadata" Target="meta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00444c808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g300444c80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10d1f8c10_0_7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000" i="1" dirty="0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ČR- 11.-22.8.2022 1477 </a:t>
            </a:r>
            <a:r>
              <a:rPr lang="sk-SK" sz="1000" i="1" dirty="0" err="1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respondentů</a:t>
            </a:r>
            <a:r>
              <a:rPr lang="sk-SK" sz="1000" i="1" dirty="0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 18-79 let</a:t>
            </a:r>
            <a:endParaRPr sz="1000" i="1" dirty="0">
              <a:solidFill>
                <a:srgbClr val="5C788A"/>
              </a:solidFill>
              <a:highlight>
                <a:srgbClr val="F3F5F6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000" i="1" dirty="0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USA- 11.-15.8.2022 1005 </a:t>
            </a:r>
            <a:r>
              <a:rPr lang="sk-SK" sz="1000" i="1" dirty="0" err="1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respondentů</a:t>
            </a:r>
            <a:r>
              <a:rPr lang="sk-SK" sz="1000" i="1" dirty="0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, starší 18 let z 50 </a:t>
            </a:r>
            <a:r>
              <a:rPr lang="sk-SK" sz="1000" i="1" dirty="0" err="1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států</a:t>
            </a:r>
            <a:r>
              <a:rPr lang="sk-SK" sz="1000" i="1" dirty="0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sk-SK" sz="1000" i="1" dirty="0" err="1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District</a:t>
            </a:r>
            <a:r>
              <a:rPr lang="sk-SK" sz="1000" i="1" dirty="0">
                <a:solidFill>
                  <a:srgbClr val="5C788A"/>
                </a:solidFill>
                <a:highlight>
                  <a:srgbClr val="F3F5F6"/>
                </a:highlight>
                <a:latin typeface="Roboto"/>
                <a:ea typeface="Roboto"/>
                <a:cs typeface="Roboto"/>
                <a:sym typeface="Roboto"/>
              </a:rPr>
              <a:t> of Columbia</a:t>
            </a:r>
            <a:endParaRPr sz="1000" i="1" dirty="0">
              <a:solidFill>
                <a:srgbClr val="5C788A"/>
              </a:solidFill>
              <a:highlight>
                <a:srgbClr val="F3F5F6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rgbClr val="5C788A"/>
              </a:solidFill>
              <a:highlight>
                <a:srgbClr val="F3F5F6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 dirty="0"/>
          </a:p>
        </p:txBody>
      </p:sp>
      <p:sp>
        <p:nvSpPr>
          <p:cNvPr id="104" name="Google Shape;104;g3010d1f8c10_0_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10d1f8c10_0_7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/>
          </a:p>
        </p:txBody>
      </p:sp>
      <p:sp>
        <p:nvSpPr>
          <p:cNvPr id="115" name="Google Shape;115;g3010d1f8c10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10d1f8c10_0_8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3010d1f8c10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10d1f8c10_0_7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010d1f8c10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0444c808d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trike="sngStrike" dirty="0"/>
          </a:p>
        </p:txBody>
      </p:sp>
      <p:sp>
        <p:nvSpPr>
          <p:cNvPr id="173" name="Google Shape;173;g300444c808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0070ccff15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5" name="Google Shape;185;g30070ccff1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0070ccff15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g30070ccff1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0070ccff15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09" name="Google Shape;209;g30070ccff15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0070ccff15_0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0;g30070ccff15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0070ccff15_0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0070ccff15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0070ccff15_0_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30070ccff15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0070ccff15_0_1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30070ccff15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0070ccff15_0_1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0070ccff15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0070ccff15_0_1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0070ccff15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0070ccff15_0_2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5" name="Google Shape;295;g30070ccff15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0070ccff15_0_2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30070ccff15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0070ccff15_0_3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strike="sng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0070ccff15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0070ccff15_0_3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30070ccff15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0070ccff15_0_3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strike="sng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0070ccff15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00444c808d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g300444c808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00444c808d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strike="sngStrike" dirty="0"/>
          </a:p>
        </p:txBody>
      </p:sp>
      <p:sp>
        <p:nvSpPr>
          <p:cNvPr id="407" name="Google Shape;407;g300444c808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010d1f8c10_0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strike="sngStrike" dirty="0"/>
          </a:p>
        </p:txBody>
      </p:sp>
      <p:sp>
        <p:nvSpPr>
          <p:cNvPr id="495" name="Google Shape;495;g3010d1f8c10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010d1f8c10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3010d1f8c1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010d1f8c10_0_1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strike="sng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g3010d1f8c1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010d1f8c10_0_1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strike="sng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g3010d1f8c1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010d1f8c10_0_1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g3010d1f8c10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010d1f8c10_0_1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g3010d1f8c10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010d1f8c10_0_1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g3010d1f8c10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010d1f8c10_0_1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g3010d1f8c10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010d1f8c10_0_1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g3010d1f8c10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010d1f8c10_0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g3010d1f8c10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010d1f8c10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g3010d1f8c10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010d1f8c10_0_2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g3010d1f8c10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010d1f8c10_0_2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g3010d1f8c10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010d1f8c10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g3010d1f8c10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010d1f8c10_0_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g3010d1f8c10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3010d1f8c10_0_2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g3010d1f8c10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010d1f8c10_0_3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8" name="Google Shape;688;g3010d1f8c10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010d1f8c10_0_3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3" name="Google Shape;713;g3010d1f8c10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010d1f8c10_0_4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4" name="Google Shape;724;g3010d1f8c10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010d1f8c10_0_4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7" name="Google Shape;737;g3010d1f8c10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010d1f8c10_0_4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749" name="Google Shape;749;g3010d1f8c10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00444c808d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3" name="Google Shape;773;g300444c808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00444c808d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strike="sngStrike" dirty="0"/>
          </a:p>
        </p:txBody>
      </p:sp>
      <p:sp>
        <p:nvSpPr>
          <p:cNvPr id="781" name="Google Shape;781;g300444c808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010d1f8c10_0_5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g3010d1f8c10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010d1f8c10_0_5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strike="sng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g3010d1f8c10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00444c808d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9" name="Google Shape;819;g300444c808d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010d1f8c10_0_5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Výpočet:</a:t>
            </a:r>
            <a:endParaRPr sz="800" b="1" i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Spotřeba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antibiotik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17,1 definovaných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denních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dávek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(DDD) na 1000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lidí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denně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, pro jednu osobu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během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zimní sezóny (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přibližně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120 dní) to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vychází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následovně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:</a:t>
            </a:r>
            <a:endParaRPr sz="800" i="1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17,1 DDD na 1000 </a:t>
            </a:r>
            <a:r>
              <a:rPr lang="sk-SK" sz="800" b="1" i="1" dirty="0" err="1">
                <a:latin typeface="Arial"/>
                <a:ea typeface="Arial"/>
                <a:cs typeface="Arial"/>
                <a:sym typeface="Arial"/>
              </a:rPr>
              <a:t>lidí</a:t>
            </a: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b="1" i="1" dirty="0" err="1">
                <a:latin typeface="Arial"/>
                <a:ea typeface="Arial"/>
                <a:cs typeface="Arial"/>
                <a:sym typeface="Arial"/>
              </a:rPr>
              <a:t>denně</a:t>
            </a:r>
            <a:endParaRPr sz="800" b="1" i="1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120 dní v zimní </a:t>
            </a:r>
            <a:r>
              <a:rPr lang="sk-SK" sz="800" b="1" i="1" dirty="0" err="1">
                <a:latin typeface="Arial"/>
                <a:ea typeface="Arial"/>
                <a:cs typeface="Arial"/>
                <a:sym typeface="Arial"/>
              </a:rPr>
              <a:t>sezóně</a:t>
            </a:r>
            <a:endParaRPr sz="800" b="1" i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Celkově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tedy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17,1 DDD * 120 dní = </a:t>
            </a: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2050 DDD na 1000 </a:t>
            </a:r>
            <a:r>
              <a:rPr lang="sk-SK" sz="800" b="1" i="1" dirty="0" err="1">
                <a:latin typeface="Arial"/>
                <a:ea typeface="Arial"/>
                <a:cs typeface="Arial"/>
                <a:sym typeface="Arial"/>
              </a:rPr>
              <a:t>lidí</a:t>
            </a: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 za sezónu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800" i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Pro jednu osobu:</a:t>
            </a:r>
            <a:endParaRPr sz="800" i="1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2050 DDD / 1000 </a:t>
            </a:r>
            <a:r>
              <a:rPr lang="sk-SK" sz="800" b="1" i="1" dirty="0" err="1">
                <a:latin typeface="Arial"/>
                <a:ea typeface="Arial"/>
                <a:cs typeface="Arial"/>
                <a:sym typeface="Arial"/>
              </a:rPr>
              <a:t>lidí</a:t>
            </a: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 = 1,052 DDD na osobu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během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zimní sezóny.</a:t>
            </a:r>
            <a:endParaRPr sz="800" i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To znamená, že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průměrná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osoba v ČR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spotřebuje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přibližně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b="1" i="1" dirty="0">
                <a:latin typeface="Arial"/>
                <a:ea typeface="Arial"/>
                <a:cs typeface="Arial"/>
                <a:sym typeface="Arial"/>
              </a:rPr>
              <a:t>2,05 dávky </a:t>
            </a:r>
            <a:r>
              <a:rPr lang="sk-SK" sz="800" b="1" i="1" dirty="0" err="1">
                <a:latin typeface="Arial"/>
                <a:ea typeface="Arial"/>
                <a:cs typeface="Arial"/>
                <a:sym typeface="Arial"/>
              </a:rPr>
              <a:t>antibiotik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k-SK" sz="800" i="1" dirty="0" err="1">
                <a:latin typeface="Arial"/>
                <a:ea typeface="Arial"/>
                <a:cs typeface="Arial"/>
                <a:sym typeface="Arial"/>
              </a:rPr>
              <a:t>během</a:t>
            </a:r>
            <a:r>
              <a:rPr lang="sk-SK" sz="800" i="1" dirty="0">
                <a:latin typeface="Arial"/>
                <a:ea typeface="Arial"/>
                <a:cs typeface="Arial"/>
                <a:sym typeface="Arial"/>
              </a:rPr>
              <a:t> zimní sezóny.</a:t>
            </a:r>
            <a:endParaRPr sz="800" i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i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g3010d1f8c10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00444c808d_0_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g300444c808d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010d1f8c10_0_6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g3010d1f8c10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010d1f8c10_0_6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strike="sng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g3010d1f8c10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010d1f8c10_0_6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g3010d1f8c10_0_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010d1f8c10_0_6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strike="sng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g3010d1f8c10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30333537016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g3033353701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0333537016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g3033353701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300444c808d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4" name="Google Shape;924;g300444c808d_0_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25" name="Google Shape;925;g300444c808d_0_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60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3010d1f8c10_0_7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8" name="Google Shape;938;g3010d1f8c10_0_7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9" name="Google Shape;939;g3010d1f8c10_0_7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61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á snímk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lavička sekcie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anie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n nadpis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a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popisom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ok s popisom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zvislý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vislý nadpis a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fid.org/resource/2022-national-survey-attitudes-about-influenza-and-pneumococcal-disease-and-the-impacts-of-covid-19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hyperlink" Target="https://lekarnici.cz/ockovani-proti-chripce-v-lekarne-by-uvitala-nadpolovicni-vetsina-cechu-pro-tri-ctvrtiny-z-nich-je-lekarna-dostupnejsi-nez-ordinace-praktickeho-lekar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fid.org/resource/2022-national-survey-attitudes-about-influenza-and-pneumococcal-disease-and-the-impacts-of-covid-19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hyperlink" Target="https://lekarnici.cz/ockovani-proti-chripce-v-lekarne-by-uvitala-nadpolovicni-vetsina-cechu-pro-tri-ctvrtiny-z-nich-je-lekarna-dostupnejsi-nez-ordinace-praktickeho-lekar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fid.org/resource/2022-national-survey-attitudes-about-influenza-and-pneumococcal-disease-and-the-impacts-of-covid-19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ato.cz/files/2020/04/tz-20200417-sledovanost-v-dobe-koronaviru.pdf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ato.cz/files/2020/04/tz-20200417-sledovanost-v-dobe-koronaviru.pdf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cssz.cz/documents/20143/2319276/4%20%C4%8CR%20EPN%20rok%202023%20pohdg.pdf/34447082-d102-60d2-83ac-740b87ad2f9c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ssz.cz/documents/20143/2319276/4%20%C4%8CR%20EPN%20rok%202023%20pohdg.pdf/34447082-d102-60d2-83ac-740b87ad2f9c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hyperlink" Target="https://infektologie.cz/zprava19-01.htm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hyperlink" Target="https://infektologie.cz/zprava19-01.htm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hyperlink" Target="https://infektologie.cz/zprava19-01.htm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hyperlink" Target="https://infektologie.cz/zprava19-01.htm" TargetMode="Externa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infektologie.cz/zprava19-01.ht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hyperlink" Target="https://infektologie.cz/zprava19-01.htm" TargetMode="Externa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hyperlink" Target="https://infektologie.cz/zprava19-01.htm" TargetMode="Externa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5359513/" TargetMode="External"/><Relationship Id="rId5" Type="http://schemas.openxmlformats.org/officeDocument/2006/relationships/hyperlink" Target="https://infektologie.cz/zprava19-01.htm" TargetMode="Externa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radiopaedia.org/cases/75217/studies/86314?lang=u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casereports.bmj.com/content/2013/bcr-2013-010227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szu.cz/wp-content/uploads/2023/04/20_Dalsi_letalni_PVL_pneumonie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casereports.bmj.com/content/2013/bcr-2013-010227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szu.cz/wp-content/uploads/2023/04/20_Dalsi_letalni_PVL_pneumonie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hyperlink" Target="https://aricjournal.biomedcentral.com/articles/10.1186/s13756-023-01234-y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iencedirect.com/science/article/pii/S0735109710001440?via%3Dihub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rolekare.cz/casopisy/svet-prakticke-mediciny/2023-1-4/ockovani-proti-chripce-vakcinou-efluelda-v-seniorske-populaci-133539" TargetMode="Externa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s://en.wikipedia.org/wiki/2009_swine_flu_pandemic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2009_swine_flu_pandemic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hyperlink" Target="https://www.who.int/emergencies/disease-outbreak-news/item/2010_07_23a-en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iris.who.int/bitstream/handle/10665/78414/9789241503051_eng.pdf?sequence=1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hyperlink" Target="https://en.wikipedia.org/wiki/2009_swine_flu_pandemic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iris.who.int/bitstream/handle/10665/78414/9789241503051_eng.pdf?sequence=1" TargetMode="Externa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zip.cz/data/1698-populacni-prehled-proockovanosti-proti-chripce-se-zamerenim-na-rizikove-skupiny-obyvatel#kapitola-2-1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cdc.gov/flu/fluvaxview/interactive-general-population.htm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szu.cz/publikace-szu/data/akutni-respiracni-infekce-chripka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nemocneni-aktualne.mzcr.cz/covid-19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hyperlink" Target="https://szu.cz/publikace-szu/data/akutni-respiracni-infekce-chripka/" TargetMode="Externa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hyperlink" Target="https://szu.cz/publikace-szu/data/akutni-respiracni-infekce-chripka/" TargetMode="Externa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hyperlink" Target="https://ec.europa.eu/eurostat/databrowser/view/hlth_ps_immu/default/table?lang=en" TargetMode="Externa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journals.plos.org/plosone/article?id=10.1371%2Fjournal.pone.0221133#pone.0221133.ref037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pubmed.ncbi.nlm.nih.gov/35237702/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hs.wisconsin.gov/hai/microbiology-surveillance-mdros.pdf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chranelibrary.com/cdsr/doi/10.1002/14651858.CD004417.pub6/full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dhs.wisconsin.gov/hai/microbiology-surveillance-mdros.pdf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hyperlink" Target="https://qap.ecdc.europa.eu/public/extensions/AMC2_Dashboard/AMC2_Dashboard.html#eu-consumption-tab" TargetMode="Externa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bmcpublichealth.biomedcentral.com/articles/10.1186/s12889-019-7172-8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lekarnici.cz/ockovani-proti-chripce-v-lekarne-by-uvitala-nadpolovicni-vetsina-cechu-pro-tri-ctvrtiny-z-nich-je-lekarna-dostupnejsi-nez-ordinace-praktickeho-lekare/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.png"/><Relationship Id="rId7" Type="http://schemas.openxmlformats.org/officeDocument/2006/relationships/hyperlink" Target="https://cdn.who.int/media/docs/default-source/influenza/influenza-updates/2024/202435_who-respiratory-virus-update_492.pdf?sfvrsn=63007b63_5&amp;download=true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tlas.ecdc.europa.eu/public/index.aspx" TargetMode="External"/><Relationship Id="rId5" Type="http://schemas.openxmlformats.org/officeDocument/2006/relationships/image" Target="../media/image55.png"/><Relationship Id="rId4" Type="http://schemas.openxmlformats.org/officeDocument/2006/relationships/image" Target="../media/image3.png"/><Relationship Id="rId9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-1" y="-9622"/>
            <a:ext cx="9914637" cy="508951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2151530" y="1714032"/>
            <a:ext cx="10040470" cy="336586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33092" y="2151889"/>
            <a:ext cx="1515740" cy="249014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2605957" y="2027044"/>
            <a:ext cx="73086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EM"/>
              <a:buNone/>
            </a:pPr>
            <a:r>
              <a:rPr lang="sk-SK" sz="3200">
                <a:solidFill>
                  <a:schemeClr val="lt1"/>
                </a:solidFill>
                <a:latin typeface="REM"/>
                <a:ea typeface="REM"/>
                <a:cs typeface="REM"/>
                <a:sym typeface="REM"/>
              </a:rPr>
              <a:t>Chřipka</a:t>
            </a:r>
            <a:endParaRPr sz="3200">
              <a:solidFill>
                <a:schemeClr val="lt1"/>
              </a:solidFill>
              <a:latin typeface="REM"/>
              <a:ea typeface="REM"/>
              <a:cs typeface="REM"/>
              <a:sym typeface="REM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2605907" y="4052055"/>
            <a:ext cx="7308729" cy="827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sk-SK" b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MUDr. Veronika Jegorova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2056938" y="5143788"/>
            <a:ext cx="9125883" cy="827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200"/>
              <a:buFont typeface="Arial"/>
              <a:buNone/>
            </a:pPr>
            <a:r>
              <a:rPr lang="sk-SK" sz="2200" b="1" i="0" u="none" strike="noStrike" cap="none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Klinika infekčních nemocí a cestovní medicíny </a:t>
            </a:r>
            <a:r>
              <a:rPr lang="sk-SK" sz="2200" b="1" i="0" u="none" strike="noStrike" cap="non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sk-SK" sz="2200" b="1" i="0" u="none" strike="noStrike" cap="none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. LF UK a FN Motol</a:t>
            </a:r>
            <a:endParaRPr sz="2200" b="1" i="0" u="none" strike="noStrike" cap="none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93CDA2-79CF-18B3-B880-370FD50515F2}"/>
              </a:ext>
            </a:extLst>
          </p:cNvPr>
          <p:cNvSpPr txBox="1"/>
          <p:nvPr/>
        </p:nvSpPr>
        <p:spPr>
          <a:xfrm>
            <a:off x="1177981" y="6548137"/>
            <a:ext cx="9802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Přednáška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vznikla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za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podpory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společnosti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Sanofi. MAT-CZ-2400938-1.0-09/2024 </a:t>
            </a:r>
            <a:endParaRPr lang="cs-CZ" sz="10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g300444c808d_0_0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4883271" y="1553092"/>
            <a:ext cx="7308727" cy="375181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300444c808d_0_0"/>
          <p:cNvSpPr/>
          <p:nvPr/>
        </p:nvSpPr>
        <p:spPr>
          <a:xfrm>
            <a:off x="0" y="2286150"/>
            <a:ext cx="11395800" cy="228570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00444c808d_0_0"/>
          <p:cNvSpPr txBox="1">
            <a:spLocks noGrp="1"/>
          </p:cNvSpPr>
          <p:nvPr>
            <p:ph type="ctrTitle"/>
          </p:nvPr>
        </p:nvSpPr>
        <p:spPr>
          <a:xfrm>
            <a:off x="1792950" y="2286150"/>
            <a:ext cx="92157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EM"/>
              <a:buNone/>
            </a:pPr>
            <a:r>
              <a:rPr lang="sk-SK" sz="3200">
                <a:solidFill>
                  <a:schemeClr val="lt1"/>
                </a:solidFill>
                <a:latin typeface="REM"/>
                <a:ea typeface="REM"/>
                <a:cs typeface="REM"/>
                <a:sym typeface="REM"/>
              </a:rPr>
              <a:t>Vnímání chřipky v porovnání s jinými infekcemi</a:t>
            </a:r>
            <a:endParaRPr sz="3200">
              <a:solidFill>
                <a:schemeClr val="lt1"/>
              </a:solidFill>
              <a:latin typeface="REM"/>
              <a:ea typeface="REM"/>
              <a:cs typeface="REM"/>
              <a:sym typeface="REM"/>
            </a:endParaRPr>
          </a:p>
        </p:txBody>
      </p:sp>
      <p:pic>
        <p:nvPicPr>
          <p:cNvPr id="101" name="Google Shape;101;g300444c808d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80" y="2945962"/>
            <a:ext cx="960360" cy="966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3010d1f8c10_0_747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3010d1f8c10_0_747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g3010d1f8c10_0_7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3010d1f8c10_0_7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4725" y="1561950"/>
            <a:ext cx="3844349" cy="1710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3010d1f8c10_0_747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Podceňování infekce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1" name="Google Shape;111;g3010d1f8c10_0_747"/>
          <p:cNvSpPr txBox="1"/>
          <p:nvPr/>
        </p:nvSpPr>
        <p:spPr>
          <a:xfrm>
            <a:off x="0" y="6584800"/>
            <a:ext cx="10819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 dirty="0"/>
              <a:t>Zdroj: </a:t>
            </a:r>
            <a:r>
              <a:rPr lang="sk-SK" sz="600" i="1" u="sng" dirty="0">
                <a:solidFill>
                  <a:schemeClr val="hlink"/>
                </a:solidFill>
                <a:hlinkClick r:id="rId6"/>
              </a:rPr>
              <a:t>https://www.nfid.org/resource/2022-national-survey-attitudes-about-influenza-and-pneumococcal-disease-and-the-impacts-of-covid-19/</a:t>
            </a:r>
            <a:r>
              <a:rPr lang="sk-SK" sz="600" i="1" dirty="0"/>
              <a:t> </a:t>
            </a:r>
            <a:endParaRPr sz="60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i="1" dirty="0"/>
          </a:p>
        </p:txBody>
      </p:sp>
      <p:sp>
        <p:nvSpPr>
          <p:cNvPr id="112" name="Google Shape;112;g3010d1f8c10_0_747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10515600" cy="2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sz="2400"/>
              <a:t>20% považuje chřipku za běžné sezónní onemocnění</a:t>
            </a:r>
            <a:endParaRPr sz="2400"/>
          </a:p>
          <a:p>
            <a:pPr marL="228600" lvl="0" indent="-2667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sk-SK" sz="2400"/>
              <a:t>28% se domnívá, že chřipku nikdy nedostane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10d1f8c10_0_769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10515600" cy="2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sz="2400"/>
              <a:t>20% považuje chřipku za běžné sezónní onemocnění</a:t>
            </a:r>
            <a:endParaRPr sz="2400"/>
          </a:p>
          <a:p>
            <a:pPr marL="228600" lvl="0" indent="-2667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sk-SK" sz="2400"/>
              <a:t>28% se domnívá, že chřipku nikdy nedostane</a:t>
            </a:r>
            <a:endParaRPr sz="2400"/>
          </a:p>
        </p:txBody>
      </p:sp>
      <p:pic>
        <p:nvPicPr>
          <p:cNvPr id="118" name="Google Shape;118;g3010d1f8c10_0_769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010d1f8c10_0_769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g3010d1f8c10_0_7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3010d1f8c10_0_7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4725" y="1561950"/>
            <a:ext cx="3844349" cy="17105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3010d1f8c10_0_769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Podceňování infekce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3" name="Google Shape;123;g3010d1f8c10_0_769"/>
          <p:cNvSpPr txBox="1"/>
          <p:nvPr/>
        </p:nvSpPr>
        <p:spPr>
          <a:xfrm>
            <a:off x="0" y="6574300"/>
            <a:ext cx="10819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hlinkClick r:id="rId6"/>
              </a:rPr>
              <a:t>https://www.nfid.org/resource/2022-national-survey-attitudes-about-influenza-and-pneumococcal-disease-and-the-impacts-of-covid-19/</a:t>
            </a:r>
            <a:r>
              <a:rPr lang="sk-SK" sz="600"/>
              <a:t>  </a:t>
            </a:r>
            <a:r>
              <a:rPr lang="sk-SK" sz="600" u="sng">
                <a:solidFill>
                  <a:schemeClr val="hlink"/>
                </a:solidFill>
                <a:hlinkClick r:id="rId7"/>
              </a:rPr>
              <a:t>https://lekarnici.cz/ockovani-proti-chripce-v-lekarne-by-uvitala-nadpolovicni-vetsina-cechu-pro-tri-ctvrtiny-z-nich-je-lekarna-dostupnejsi-nez-ordinace-praktickeho-lekare/</a:t>
            </a:r>
            <a:endParaRPr sz="600"/>
          </a:p>
        </p:txBody>
      </p:sp>
      <p:pic>
        <p:nvPicPr>
          <p:cNvPr id="124" name="Google Shape;124;g3010d1f8c10_0_76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31050" y="4863700"/>
            <a:ext cx="3911698" cy="171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010d1f8c10_0_769"/>
          <p:cNvSpPr txBox="1">
            <a:spLocks noGrp="1"/>
          </p:cNvSpPr>
          <p:nvPr>
            <p:ph type="body" idx="1"/>
          </p:nvPr>
        </p:nvSpPr>
        <p:spPr>
          <a:xfrm>
            <a:off x="472450" y="5030350"/>
            <a:ext cx="10515600" cy="2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667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sk-SK" sz="2400"/>
              <a:t>50% nepovažuje chřipku za závažné onemocnění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10d1f8c10_0_821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10515600" cy="2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sz="2400"/>
              <a:t>20% považuje chřipku za běžné sezónní onemocnění</a:t>
            </a:r>
            <a:endParaRPr sz="2400"/>
          </a:p>
          <a:p>
            <a:pPr marL="228600" lvl="0" indent="-2667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sk-SK" sz="2400"/>
              <a:t>28% se domnívá, že chřipku nikdy nedostane</a:t>
            </a:r>
            <a:endParaRPr sz="2400"/>
          </a:p>
        </p:txBody>
      </p:sp>
      <p:pic>
        <p:nvPicPr>
          <p:cNvPr id="131" name="Google Shape;131;g3010d1f8c10_0_82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3010d1f8c10_0_821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g3010d1f8c10_0_8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010d1f8c10_0_8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4725" y="1561950"/>
            <a:ext cx="3844349" cy="17105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010d1f8c10_0_821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Podceňování infekce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6" name="Google Shape;136;g3010d1f8c10_0_821"/>
          <p:cNvSpPr txBox="1"/>
          <p:nvPr/>
        </p:nvSpPr>
        <p:spPr>
          <a:xfrm>
            <a:off x="-45950" y="6574300"/>
            <a:ext cx="10819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hlinkClick r:id="rId6"/>
              </a:rPr>
              <a:t>https://www.nfid.org/resource/2022-national-survey-attitudes-about-influenza-and-pneumococcal-disease-and-the-impacts-of-covid-19/</a:t>
            </a:r>
            <a:r>
              <a:rPr lang="sk-SK" sz="600"/>
              <a:t>  </a:t>
            </a:r>
            <a:r>
              <a:rPr lang="sk-SK" sz="600" u="sng">
                <a:solidFill>
                  <a:schemeClr val="hlink"/>
                </a:solidFill>
                <a:hlinkClick r:id="rId7"/>
              </a:rPr>
              <a:t>https://lekarnici.cz/ockovani-proti-chripce-v-lekarne-by-uvitala-nadpolovicni-vetsina-cechu-pro-tri-ctvrtiny-z-nich-je-lekarna-dostupnejsi-nez-ordinace-praktickeho-lekare/</a:t>
            </a:r>
            <a:endParaRPr sz="600"/>
          </a:p>
        </p:txBody>
      </p:sp>
      <p:sp>
        <p:nvSpPr>
          <p:cNvPr id="137" name="Google Shape;137;g3010d1f8c10_0_821"/>
          <p:cNvSpPr txBox="1">
            <a:spLocks noGrp="1"/>
          </p:cNvSpPr>
          <p:nvPr>
            <p:ph type="body" idx="1"/>
          </p:nvPr>
        </p:nvSpPr>
        <p:spPr>
          <a:xfrm>
            <a:off x="472450" y="5030350"/>
            <a:ext cx="10515600" cy="2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667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sk-SK" sz="2400"/>
              <a:t>50% nepovažuje chřipku za závažné onemocnění</a:t>
            </a:r>
            <a:endParaRPr sz="2400"/>
          </a:p>
        </p:txBody>
      </p:sp>
      <p:pic>
        <p:nvPicPr>
          <p:cNvPr id="138" name="Google Shape;138;g3010d1f8c10_0_8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31050" y="4863700"/>
            <a:ext cx="3911698" cy="171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010d1f8c10_0_821"/>
          <p:cNvSpPr txBox="1">
            <a:spLocks noGrp="1"/>
          </p:cNvSpPr>
          <p:nvPr>
            <p:ph type="body" idx="1"/>
          </p:nvPr>
        </p:nvSpPr>
        <p:spPr>
          <a:xfrm>
            <a:off x="472450" y="3272550"/>
            <a:ext cx="9783000" cy="2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sz="2400"/>
              <a:t>20% se bojí onemocnění chřipkou u sebe nebo v blízkém okolí</a:t>
            </a:r>
            <a:endParaRPr sz="2400"/>
          </a:p>
          <a:p>
            <a:pPr marL="228600" lvl="0" indent="-2667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sk-SK" sz="2400"/>
              <a:t>34% se bojí onemocnění covid-19 u sebe nebo v blízkém okolí</a:t>
            </a:r>
            <a:endParaRPr sz="2400"/>
          </a:p>
          <a:p>
            <a:pPr marL="228600" lvl="0" indent="-2667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sk-SK" sz="2400"/>
              <a:t>17% se bojí onemocnění RSV u sebe nebo v blízkém okolí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>
            <a:spLocks noGrp="1"/>
          </p:cNvSpPr>
          <p:nvPr>
            <p:ph type="title"/>
          </p:nvPr>
        </p:nvSpPr>
        <p:spPr>
          <a:xfrm>
            <a:off x="237379" y="358688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29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Medializace “nových infekcí”</a:t>
            </a:r>
            <a:endParaRPr sz="29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0" y="6581100"/>
            <a:ext cx="7270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i="1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https://www.ato.cz/files/2020/04/tz-20200417-sledovanost-v-dobe-koronaviru.pdf</a:t>
            </a:r>
            <a:r>
              <a:rPr lang="sk-SK" sz="600" i="1">
                <a:solidFill>
                  <a:schemeClr val="dk1"/>
                </a:solidFill>
              </a:rPr>
              <a:t> </a:t>
            </a:r>
            <a:endParaRPr sz="600"/>
          </a:p>
        </p:txBody>
      </p:sp>
      <p:pic>
        <p:nvPicPr>
          <p:cNvPr id="149" name="Google Shape;149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561" y="2640475"/>
            <a:ext cx="4555900" cy="157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10d1f8c10_0_786"/>
          <p:cNvSpPr txBox="1">
            <a:spLocks noGrp="1"/>
          </p:cNvSpPr>
          <p:nvPr>
            <p:ph type="title"/>
          </p:nvPr>
        </p:nvSpPr>
        <p:spPr>
          <a:xfrm>
            <a:off x="23725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29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Medializace “nových infekcí”</a:t>
            </a:r>
            <a:endParaRPr sz="29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55" name="Google Shape;155;g3010d1f8c10_0_786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010d1f8c10_0_786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g3010d1f8c10_0_7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010d1f8c10_0_786"/>
          <p:cNvSpPr txBox="1">
            <a:spLocks noGrp="1"/>
          </p:cNvSpPr>
          <p:nvPr>
            <p:ph type="title"/>
          </p:nvPr>
        </p:nvSpPr>
        <p:spPr>
          <a:xfrm>
            <a:off x="67884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29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Zájem o očkování</a:t>
            </a:r>
            <a:endParaRPr sz="29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9" name="Google Shape;159;g3010d1f8c10_0_786"/>
          <p:cNvSpPr txBox="1"/>
          <p:nvPr/>
        </p:nvSpPr>
        <p:spPr>
          <a:xfrm>
            <a:off x="0" y="6581100"/>
            <a:ext cx="7270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i="1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https://www.ato.cz/files/2020/04/tz-20200417-sledovanost-v-dobe-koronaviru.pdf</a:t>
            </a:r>
            <a:r>
              <a:rPr lang="sk-SK" sz="600" i="1">
                <a:solidFill>
                  <a:schemeClr val="dk1"/>
                </a:solidFill>
              </a:rPr>
              <a:t> </a:t>
            </a:r>
            <a:endParaRPr sz="600"/>
          </a:p>
        </p:txBody>
      </p:sp>
      <p:pic>
        <p:nvPicPr>
          <p:cNvPr id="160" name="Google Shape;160;g3010d1f8c10_0_7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561" y="2640475"/>
            <a:ext cx="4555900" cy="1577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g3010d1f8c10_0_786"/>
          <p:cNvGraphicFramePr/>
          <p:nvPr/>
        </p:nvGraphicFramePr>
        <p:xfrm>
          <a:off x="6788400" y="2476500"/>
          <a:ext cx="5209225" cy="2377260"/>
        </p:xfrm>
        <a:graphic>
          <a:graphicData uri="http://schemas.openxmlformats.org/drawingml/2006/table">
            <a:tbl>
              <a:tblPr>
                <a:noFill/>
                <a:tableStyleId>{98DF2705-B9ED-4C0F-85B4-61C951EE1540}</a:tableStyleId>
              </a:tblPr>
              <a:tblGrid>
                <a:gridCol w="152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chemeClr val="lt1"/>
                          </a:solidFill>
                        </a:rPr>
                        <a:t>onemocnění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22222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chemeClr val="lt1"/>
                          </a:solidFill>
                        </a:rPr>
                        <a:t>rok 2023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22222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chemeClr val="lt1"/>
                          </a:solidFill>
                        </a:rPr>
                        <a:t>období 01-08 / 2024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2222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covid-19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b="1">
                          <a:solidFill>
                            <a:srgbClr val="1F1F1F"/>
                          </a:solidFill>
                        </a:rPr>
                        <a:t>7 310</a:t>
                      </a:r>
                      <a:endParaRPr b="1"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724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CC0000"/>
                          </a:solidFill>
                        </a:rPr>
                        <a:t>chřipka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CC0000"/>
                          </a:solidFill>
                        </a:rPr>
                        <a:t>2 607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CC0000"/>
                          </a:solidFill>
                        </a:rPr>
                        <a:t>129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černý kašel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346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b="1">
                          <a:solidFill>
                            <a:srgbClr val="1F1F1F"/>
                          </a:solidFill>
                        </a:rPr>
                        <a:t>2559</a:t>
                      </a:r>
                      <a:endParaRPr b="1"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pneumokoky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104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114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RSV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24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>
                          <a:solidFill>
                            <a:srgbClr val="1F1F1F"/>
                          </a:solidFill>
                        </a:rPr>
                        <a:t>89</a:t>
                      </a:r>
                      <a:endParaRPr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2" name="Google Shape;162;g3010d1f8c10_0_786"/>
          <p:cNvSpPr txBox="1"/>
          <p:nvPr/>
        </p:nvSpPr>
        <p:spPr>
          <a:xfrm>
            <a:off x="6712200" y="2076300"/>
            <a:ext cx="45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b="1">
                <a:solidFill>
                  <a:schemeClr val="dk1"/>
                </a:solidFill>
              </a:rPr>
              <a:t>Počet podaných vakcín na OC KINCM FNM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4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4883271" y="1553092"/>
            <a:ext cx="7308729" cy="375181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4"/>
          <p:cNvSpPr/>
          <p:nvPr/>
        </p:nvSpPr>
        <p:spPr>
          <a:xfrm>
            <a:off x="0" y="2286139"/>
            <a:ext cx="10040470" cy="2285721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4"/>
          <p:cNvSpPr txBox="1">
            <a:spLocks noGrp="1"/>
          </p:cNvSpPr>
          <p:nvPr>
            <p:ph type="ctrTitle"/>
          </p:nvPr>
        </p:nvSpPr>
        <p:spPr>
          <a:xfrm>
            <a:off x="2151530" y="2325051"/>
            <a:ext cx="7308729" cy="1563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EM"/>
              <a:buNone/>
            </a:pPr>
            <a:r>
              <a:rPr lang="sk-SK" sz="3200">
                <a:solidFill>
                  <a:schemeClr val="lt1"/>
                </a:solidFill>
                <a:latin typeface="REM"/>
                <a:ea typeface="REM"/>
                <a:cs typeface="REM"/>
                <a:sym typeface="REM"/>
              </a:rPr>
              <a:t>Rizika spojená s chřipkou</a:t>
            </a:r>
            <a:endParaRPr sz="3200">
              <a:solidFill>
                <a:schemeClr val="lt1"/>
              </a:solidFill>
              <a:latin typeface="REM"/>
              <a:ea typeface="REM"/>
              <a:cs typeface="REM"/>
              <a:sym typeface="REM"/>
            </a:endParaRPr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80" y="2945962"/>
            <a:ext cx="960360" cy="96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00444c808d_0_7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Proč by neměla být chřipka podceňována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6" name="Google Shape;176;g300444c808d_0_7"/>
          <p:cNvSpPr txBox="1">
            <a:spLocks noGrp="1"/>
          </p:cNvSpPr>
          <p:nvPr>
            <p:ph type="body" idx="1"/>
          </p:nvPr>
        </p:nvSpPr>
        <p:spPr>
          <a:xfrm>
            <a:off x="472450" y="1378050"/>
            <a:ext cx="10515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100 617 ukončených DPN, ø délka trvání 12,78 dne</a:t>
            </a:r>
            <a:endParaRPr/>
          </a:p>
        </p:txBody>
      </p:sp>
      <p:pic>
        <p:nvPicPr>
          <p:cNvPr id="177" name="Google Shape;177;g300444c808d_0_7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00444c808d_0_7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g300444c808d_0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00444c808d_0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3550" y="1926750"/>
            <a:ext cx="8514499" cy="47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300444c808d_0_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17000" y="4366750"/>
            <a:ext cx="3322674" cy="21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00444c808d_0_7"/>
          <p:cNvSpPr txBox="1"/>
          <p:nvPr/>
        </p:nvSpPr>
        <p:spPr>
          <a:xfrm>
            <a:off x="0" y="6617300"/>
            <a:ext cx="10687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/>
              <a:t>Zdroj: </a:t>
            </a:r>
            <a:r>
              <a:rPr lang="sk-SK" sz="600" i="1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https://www.cssz.cz/documents/20143/2319276/4%20%C4%8CR%20EPN%20rok%202023%20pohdg.pdf/34447082-d102-60d2-83ac-740b87ad2f9c</a:t>
            </a:r>
            <a:r>
              <a:rPr lang="sk-SK" sz="600" i="1">
                <a:solidFill>
                  <a:schemeClr val="dk1"/>
                </a:solidFill>
              </a:rPr>
              <a:t> </a:t>
            </a:r>
            <a:endParaRPr sz="600" i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0070ccff15_0_22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Proč by neměla být chřipka podceňována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88" name="Google Shape;188;g30070ccff15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0070ccff15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3550" y="1926750"/>
            <a:ext cx="8514499" cy="47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30070ccff15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7000" y="4366750"/>
            <a:ext cx="3322674" cy="21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0070ccff15_0_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3925" y="2403900"/>
            <a:ext cx="9543176" cy="3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30070ccff15_0_22"/>
          <p:cNvPicPr preferRelativeResize="0"/>
          <p:nvPr/>
        </p:nvPicPr>
        <p:blipFill rotWithShape="1">
          <a:blip r:embed="rId7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30070ccff15_0_22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g30070ccff15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0070ccff15_0_22"/>
          <p:cNvSpPr txBox="1">
            <a:spLocks noGrp="1"/>
          </p:cNvSpPr>
          <p:nvPr>
            <p:ph type="body" idx="1"/>
          </p:nvPr>
        </p:nvSpPr>
        <p:spPr>
          <a:xfrm>
            <a:off x="472450" y="1378050"/>
            <a:ext cx="10515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100 617 ukončených DPN, ø délka trvání 12,78 dne</a:t>
            </a:r>
            <a:endParaRPr/>
          </a:p>
        </p:txBody>
      </p:sp>
      <p:sp>
        <p:nvSpPr>
          <p:cNvPr id="196" name="Google Shape;196;g30070ccff15_0_22"/>
          <p:cNvSpPr txBox="1"/>
          <p:nvPr/>
        </p:nvSpPr>
        <p:spPr>
          <a:xfrm>
            <a:off x="0" y="6617300"/>
            <a:ext cx="10687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/>
              <a:t>Zdroj: </a:t>
            </a:r>
            <a:r>
              <a:rPr lang="sk-SK" sz="600" i="1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https://www.cssz.cz/documents/20143/2319276/4%20%C4%8CR%20EPN%20rok%202023%20pohdg.pdf/34447082-d102-60d2-83ac-740b87ad2f9c</a:t>
            </a:r>
            <a:r>
              <a:rPr lang="sk-SK" sz="600" i="1">
                <a:solidFill>
                  <a:schemeClr val="dk1"/>
                </a:solidFill>
              </a:rPr>
              <a:t> </a:t>
            </a:r>
            <a:endParaRPr sz="600" i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070ccff15_0_68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02" name="Google Shape;202;g30070ccff15_0_6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30070ccff15_0_68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g30070ccff15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0070ccff15_0_68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&gt;65 let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06" name="Google Shape;206;g30070ccff15_0_68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0070ccff15_0_84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12" name="Google Shape;212;g30070ccff15_0_84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0070ccff15_0_84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g30070ccff15_0_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30070ccff15_0_84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b="1">
                <a:solidFill>
                  <a:srgbClr val="CC0000"/>
                </a:solidFill>
              </a:rPr>
              <a:t>●</a:t>
            </a:r>
            <a:r>
              <a:rPr lang="sk-SK" b="1" u="sng">
                <a:solidFill>
                  <a:srgbClr val="CC0000"/>
                </a:solidFill>
              </a:rPr>
              <a:t>osoby &gt;65 let</a:t>
            </a:r>
            <a:endParaRPr b="1" u="sng">
              <a:solidFill>
                <a:srgbClr val="CC0000"/>
              </a:solidFill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16" name="Google Shape;216;g30070ccff15_0_84"/>
          <p:cNvSpPr txBox="1"/>
          <p:nvPr/>
        </p:nvSpPr>
        <p:spPr>
          <a:xfrm>
            <a:off x="8353500" y="1040050"/>
            <a:ext cx="3838500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ztráta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soběstačnosti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dekompenzace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chronických nemocí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0070ccff15_0_84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0070ccff15_0_108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23" name="Google Shape;223;g30070ccff15_0_10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30070ccff15_0_108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g30070ccff15_0_1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30070ccff15_0_108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rgbClr val="CC0000"/>
                </a:solidFill>
              </a:rPr>
              <a:t>●</a:t>
            </a:r>
            <a:r>
              <a:rPr lang="sk-SK" b="1" u="sng">
                <a:solidFill>
                  <a:srgbClr val="CC0000"/>
                </a:solidFill>
                <a:highlight>
                  <a:srgbClr val="FFFFFF"/>
                </a:highlight>
              </a:rPr>
              <a:t>osoby &gt;65 let</a:t>
            </a:r>
            <a:endParaRPr b="1" u="sng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28" name="Google Shape;228;g30070ccff15_0_108"/>
          <p:cNvSpPr/>
          <p:nvPr/>
        </p:nvSpPr>
        <p:spPr>
          <a:xfrm>
            <a:off x="9567075" y="1926750"/>
            <a:ext cx="415800" cy="7131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34343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0070ccff15_0_108"/>
          <p:cNvSpPr txBox="1"/>
          <p:nvPr/>
        </p:nvSpPr>
        <p:spPr>
          <a:xfrm>
            <a:off x="8353500" y="2639850"/>
            <a:ext cx="37074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prodloužení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hospitalizace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0070ccff15_0_108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16;g30070ccff15_0_84">
            <a:extLst>
              <a:ext uri="{FF2B5EF4-FFF2-40B4-BE49-F238E27FC236}">
                <a16:creationId xmlns:a16="http://schemas.microsoft.com/office/drawing/2014/main" id="{326CB10B-7571-4425-BB4E-19E3747CDAFD}"/>
              </a:ext>
            </a:extLst>
          </p:cNvPr>
          <p:cNvSpPr txBox="1"/>
          <p:nvPr/>
        </p:nvSpPr>
        <p:spPr>
          <a:xfrm>
            <a:off x="8353500" y="1040050"/>
            <a:ext cx="3838500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ztráta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soběstačnosti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dekompenzace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chronických nemocí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0070ccff15_0_93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36" name="Google Shape;236;g30070ccff15_0_93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0070ccff15_0_93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g30070ccff15_0_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30070ccff15_0_93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rgbClr val="CC0000"/>
                </a:solidFill>
              </a:rPr>
              <a:t>●</a:t>
            </a:r>
            <a:r>
              <a:rPr lang="sk-SK" b="1" u="sng">
                <a:solidFill>
                  <a:srgbClr val="CC0000"/>
                </a:solidFill>
                <a:highlight>
                  <a:srgbClr val="FFFFFF"/>
                </a:highlight>
              </a:rPr>
              <a:t>osoby &gt;65 let</a:t>
            </a:r>
            <a:endParaRPr b="1" u="sng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41" name="Google Shape;241;g30070ccff15_0_93"/>
          <p:cNvSpPr/>
          <p:nvPr/>
        </p:nvSpPr>
        <p:spPr>
          <a:xfrm>
            <a:off x="9567075" y="1926750"/>
            <a:ext cx="415800" cy="7131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34343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0070ccff15_0_93"/>
          <p:cNvSpPr txBox="1"/>
          <p:nvPr/>
        </p:nvSpPr>
        <p:spPr>
          <a:xfrm>
            <a:off x="8353500" y="2639850"/>
            <a:ext cx="37074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prodloužení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hospitalizace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0070ccff15_0_93"/>
          <p:cNvSpPr txBox="1"/>
          <p:nvPr/>
        </p:nvSpPr>
        <p:spPr>
          <a:xfrm>
            <a:off x="8353500" y="4059375"/>
            <a:ext cx="38385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ztráta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svalové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síly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nozokomiální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infekce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dlouhodobé</a:t>
            </a:r>
            <a:r>
              <a:rPr lang="sk-SK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snížení</a:t>
            </a:r>
            <a:r>
              <a:rPr lang="sk-SK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kvality života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0070ccff15_0_93"/>
          <p:cNvSpPr/>
          <p:nvPr/>
        </p:nvSpPr>
        <p:spPr>
          <a:xfrm>
            <a:off x="9567075" y="3346275"/>
            <a:ext cx="415800" cy="7131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34343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0070ccff15_0_93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16;g30070ccff15_0_84">
            <a:extLst>
              <a:ext uri="{FF2B5EF4-FFF2-40B4-BE49-F238E27FC236}">
                <a16:creationId xmlns:a16="http://schemas.microsoft.com/office/drawing/2014/main" id="{B05BC633-1C86-49F0-9D22-AE7EFC3C5D8D}"/>
              </a:ext>
            </a:extLst>
          </p:cNvPr>
          <p:cNvSpPr txBox="1"/>
          <p:nvPr/>
        </p:nvSpPr>
        <p:spPr>
          <a:xfrm>
            <a:off x="8353500" y="1040050"/>
            <a:ext cx="3838500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ztráta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soběstačnosti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dekompenzace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chronických nemocí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0070ccff15_0_121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51" name="Google Shape;251;g30070ccff15_0_12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0070ccff15_0_121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g30070ccff15_0_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30070ccff15_0_121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&gt;65 let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b="1">
                <a:solidFill>
                  <a:srgbClr val="CC0000"/>
                </a:solidFill>
              </a:rPr>
              <a:t>●</a:t>
            </a:r>
            <a:r>
              <a:rPr lang="sk-SK" b="1" u="sng">
                <a:solidFill>
                  <a:srgbClr val="CC0000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 b="1" u="sng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255" name="Google Shape;255;g30070ccff15_0_1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9450" y="1567963"/>
            <a:ext cx="2831500" cy="216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0070ccff15_0_121"/>
          <p:cNvSpPr txBox="1"/>
          <p:nvPr/>
        </p:nvSpPr>
        <p:spPr>
          <a:xfrm>
            <a:off x="8140388" y="6519300"/>
            <a:ext cx="3969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https://www.ncbi.nlm.nih.gov/pmc/articles/PMC5359513/</a:t>
            </a:r>
            <a:endParaRPr sz="600"/>
          </a:p>
        </p:txBody>
      </p:sp>
      <p:sp>
        <p:nvSpPr>
          <p:cNvPr id="257" name="Google Shape;257;g30070ccff15_0_121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7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0070ccff15_0_150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63" name="Google Shape;263;g30070ccff15_0_150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30070ccff15_0_150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g30070ccff15_0_1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30070ccff15_0_150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rgbClr val="CC0000"/>
                </a:solidFill>
              </a:rPr>
              <a:t>●</a:t>
            </a:r>
            <a:r>
              <a:rPr lang="sk-SK" b="1" u="sng">
                <a:solidFill>
                  <a:srgbClr val="CC0000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 b="1" u="sng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&gt;65 let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67" name="Google Shape;267;g30070ccff15_0_150"/>
          <p:cNvSpPr txBox="1"/>
          <p:nvPr/>
        </p:nvSpPr>
        <p:spPr>
          <a:xfrm>
            <a:off x="8353500" y="948475"/>
            <a:ext cx="3838500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nezralost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imunitního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systému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chybějící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předchozí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expozice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viru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0070ccff15_0_150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0070ccff15_0_168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74" name="Google Shape;274;g30070ccff15_0_16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0070ccff15_0_168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g30070ccff15_0_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30070ccff15_0_168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rgbClr val="CC0000"/>
                </a:solidFill>
              </a:rPr>
              <a:t>●</a:t>
            </a:r>
            <a:r>
              <a:rPr lang="sk-SK" b="1" u="sng">
                <a:solidFill>
                  <a:srgbClr val="CC0000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 b="1" u="sng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&gt;65 let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78" name="Google Shape;278;g30070ccff15_0_168"/>
          <p:cNvSpPr txBox="1"/>
          <p:nvPr/>
        </p:nvSpPr>
        <p:spPr>
          <a:xfrm>
            <a:off x="8353500" y="948475"/>
            <a:ext cx="3838500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nezralost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imunitního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systému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chybějící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předchozí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expozice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viru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anatomické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rozměry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dýchacích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cest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omezená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kvalita kašle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vysoké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horečky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0070ccff15_0_168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0070ccff15_0_180"/>
          <p:cNvSpPr txBox="1">
            <a:spLocks noGrp="1"/>
          </p:cNvSpPr>
          <p:nvPr>
            <p:ph type="title"/>
          </p:nvPr>
        </p:nvSpPr>
        <p:spPr>
          <a:xfrm>
            <a:off x="374904" y="365125"/>
            <a:ext cx="4831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Rizikové skupiny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85" name="Google Shape;285;g30070ccff15_0_180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7239612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30070ccff15_0_180"/>
          <p:cNvSpPr/>
          <p:nvPr/>
        </p:nvSpPr>
        <p:spPr>
          <a:xfrm>
            <a:off x="71425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g30070ccff15_0_1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80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30070ccff15_0_180"/>
          <p:cNvSpPr txBox="1"/>
          <p:nvPr/>
        </p:nvSpPr>
        <p:spPr>
          <a:xfrm>
            <a:off x="0" y="1662300"/>
            <a:ext cx="7239600" cy="3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sk-SK">
                <a:solidFill>
                  <a:srgbClr val="CC0000"/>
                </a:solidFill>
              </a:rPr>
              <a:t>●</a:t>
            </a:r>
            <a:r>
              <a:rPr lang="sk-SK" b="1" u="sng">
                <a:solidFill>
                  <a:srgbClr val="CC0000"/>
                </a:solidFill>
                <a:highlight>
                  <a:srgbClr val="FFFFFF"/>
                </a:highlight>
              </a:rPr>
              <a:t>děti &lt;5 roků, především však &lt;2 roky</a:t>
            </a:r>
            <a:endParaRPr b="1" u="sng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&gt;65 let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těhotné ženy a ženy do dvou týdnů po porodu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srdce (vyjímaje arteriální hypertenzi)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plic (včetně astmatu)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 onemocněním jater, ledvin, krve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chronickými metabolickými poruchami (diabetes mellitus)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neurologickým onemocněním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s imunodeficitem, včetně sekundárních způsobených léky či infekcí HIV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děti a adolescenti, kteří jsou na terapii aspirinem/ léky obsahující kys. acetylsalicylovou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obézní osoby s BMI &gt;40 kg/m</a:t>
            </a:r>
            <a:r>
              <a:rPr lang="sk-SK" sz="2300" baseline="3000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endParaRPr sz="2300" baseline="30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</a:rPr>
              <a:t>●</a:t>
            </a:r>
            <a:r>
              <a:rPr lang="sk-SK">
                <a:solidFill>
                  <a:schemeClr val="dk1"/>
                </a:solidFill>
                <a:highlight>
                  <a:srgbClr val="FFFFFF"/>
                </a:highlight>
              </a:rPr>
              <a:t>osoby žijící v domovech důchodců, oddělení následné péče a jiných typech seniorského bydlení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89" name="Google Shape;289;g30070ccff15_0_180"/>
          <p:cNvSpPr txBox="1"/>
          <p:nvPr/>
        </p:nvSpPr>
        <p:spPr>
          <a:xfrm>
            <a:off x="8353500" y="948475"/>
            <a:ext cx="3838500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nezralost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imunitního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systému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chybějící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předchozí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expozice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viru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anatomické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rozměry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dýchacích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cest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omezená</a:t>
            </a: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kvalita kašle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vysoké </a:t>
            </a:r>
            <a:r>
              <a:rPr lang="sk-S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horečky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0070ccff15_0_180"/>
          <p:cNvSpPr txBox="1"/>
          <p:nvPr/>
        </p:nvSpPr>
        <p:spPr>
          <a:xfrm>
            <a:off x="8353500" y="4255320"/>
            <a:ext cx="38385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těžší</a:t>
            </a:r>
            <a:r>
              <a:rPr lang="sk-SK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průběh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sekundární</a:t>
            </a:r>
            <a:r>
              <a:rPr lang="sk-SK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bakteriální</a:t>
            </a:r>
            <a:r>
              <a:rPr lang="sk-SK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pneumonie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dehydratace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0070ccff15_0_180"/>
          <p:cNvSpPr/>
          <p:nvPr/>
        </p:nvSpPr>
        <p:spPr>
          <a:xfrm>
            <a:off x="9567075" y="3542220"/>
            <a:ext cx="415800" cy="7131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34343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0070ccff15_0_180"/>
          <p:cNvSpPr txBox="1"/>
          <p:nvPr/>
        </p:nvSpPr>
        <p:spPr>
          <a:xfrm>
            <a:off x="0" y="6519300"/>
            <a:ext cx="646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</a:rPr>
              <a:t>Zdroj: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https://infektologie.cz/zprava19-01.htm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sk-SK" sz="6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https://www.ncbi.nlm.nih.gov/pmc/articles/PMC5359513/</a:t>
            </a:r>
            <a:endParaRPr sz="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0070ccff15_0_207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Komplikace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98" name="Google Shape;298;g30070ccff15_0_207"/>
          <p:cNvSpPr txBox="1">
            <a:spLocks noGrp="1"/>
          </p:cNvSpPr>
          <p:nvPr>
            <p:ph type="body" idx="1"/>
          </p:nvPr>
        </p:nvSpPr>
        <p:spPr>
          <a:xfrm>
            <a:off x="472450" y="1378050"/>
            <a:ext cx="10515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virová pneumonie</a:t>
            </a:r>
            <a:endParaRPr/>
          </a:p>
        </p:txBody>
      </p:sp>
      <p:pic>
        <p:nvPicPr>
          <p:cNvPr id="299" name="Google Shape;299;g30070ccff15_0_207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30070ccff15_0_207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g30070ccff15_0_2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30070ccff15_0_2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450" y="2202875"/>
            <a:ext cx="5210350" cy="424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30070ccff15_0_2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49763" y="2202875"/>
            <a:ext cx="4240450" cy="4240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g30070ccff15_0_207"/>
          <p:cNvSpPr txBox="1"/>
          <p:nvPr/>
        </p:nvSpPr>
        <p:spPr>
          <a:xfrm>
            <a:off x="6449775" y="19267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i="1">
                <a:solidFill>
                  <a:schemeClr val="dk1"/>
                </a:solidFill>
              </a:rPr>
              <a:t>Normální snímek plic:</a:t>
            </a:r>
            <a:endParaRPr sz="1200"/>
          </a:p>
        </p:txBody>
      </p:sp>
      <p:sp>
        <p:nvSpPr>
          <p:cNvPr id="305" name="Google Shape;305;g30070ccff15_0_207"/>
          <p:cNvSpPr txBox="1"/>
          <p:nvPr/>
        </p:nvSpPr>
        <p:spPr>
          <a:xfrm>
            <a:off x="623450" y="19267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i="1">
                <a:solidFill>
                  <a:schemeClr val="dk1"/>
                </a:solidFill>
              </a:rPr>
              <a:t>Virový zánět- chřipka bilaterálně:</a:t>
            </a:r>
            <a:endParaRPr sz="1200"/>
          </a:p>
        </p:txBody>
      </p:sp>
      <p:sp>
        <p:nvSpPr>
          <p:cNvPr id="306" name="Google Shape;306;g30070ccff15_0_207"/>
          <p:cNvSpPr txBox="1"/>
          <p:nvPr/>
        </p:nvSpPr>
        <p:spPr>
          <a:xfrm>
            <a:off x="0" y="6550200"/>
            <a:ext cx="5210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https://radiopaedia.org/cases/75217/studies/86314?lang=us</a:t>
            </a:r>
            <a:endParaRPr sz="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0070ccff15_0_272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Komplikace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41" name="Google Shape;341;g30070ccff15_0_272"/>
          <p:cNvSpPr txBox="1">
            <a:spLocks noGrp="1"/>
          </p:cNvSpPr>
          <p:nvPr>
            <p:ph type="body" idx="1"/>
          </p:nvPr>
        </p:nvSpPr>
        <p:spPr>
          <a:xfrm>
            <a:off x="472450" y="1378050"/>
            <a:ext cx="10515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sekundární bakteriální pneumonie</a:t>
            </a:r>
            <a:endParaRPr/>
          </a:p>
        </p:txBody>
      </p:sp>
      <p:pic>
        <p:nvPicPr>
          <p:cNvPr id="342" name="Google Shape;342;g30070ccff15_0_272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g30070ccff15_0_272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g30070ccff15_0_2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30070ccff15_0_2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750" y="1926750"/>
            <a:ext cx="5268825" cy="41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30070ccff15_0_2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9375" y="666563"/>
            <a:ext cx="4714875" cy="19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30070ccff15_0_272"/>
          <p:cNvSpPr txBox="1"/>
          <p:nvPr/>
        </p:nvSpPr>
        <p:spPr>
          <a:xfrm>
            <a:off x="0" y="6550200"/>
            <a:ext cx="8514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https://szu.cz/wp-content/uploads/2023/04/20_Dalsi_letalni_PVL_pneumonie.pdf</a:t>
            </a:r>
            <a:r>
              <a:rPr lang="sk-SK" sz="600">
                <a:solidFill>
                  <a:schemeClr val="dk1"/>
                </a:solidFill>
              </a:rPr>
              <a:t>, </a:t>
            </a:r>
            <a:r>
              <a:rPr lang="sk-SK" sz="600" u="sng">
                <a:solidFill>
                  <a:srgbClr val="1155CC"/>
                </a:solidFill>
                <a:highlight>
                  <a:srgbClr val="FFFFFF"/>
                </a:highlight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https://casereports.bmj.com/content/2013/bcr-2013-010227</a:t>
            </a:r>
            <a:r>
              <a:rPr lang="sk-SK" sz="6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endParaRPr sz="600">
              <a:solidFill>
                <a:schemeClr val="dk1"/>
              </a:solidFill>
            </a:endParaRPr>
          </a:p>
        </p:txBody>
      </p:sp>
      <p:pic>
        <p:nvPicPr>
          <p:cNvPr id="348" name="Google Shape;348;g30070ccff15_0_27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54925" y="2971800"/>
            <a:ext cx="4860900" cy="13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0070ccff15_0_311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Komplikace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54" name="Google Shape;354;g30070ccff15_0_311"/>
          <p:cNvSpPr txBox="1">
            <a:spLocks noGrp="1"/>
          </p:cNvSpPr>
          <p:nvPr>
            <p:ph type="body" idx="1"/>
          </p:nvPr>
        </p:nvSpPr>
        <p:spPr>
          <a:xfrm>
            <a:off x="472450" y="1378050"/>
            <a:ext cx="10515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sekundární bakteriální pneumonie</a:t>
            </a:r>
            <a:endParaRPr/>
          </a:p>
        </p:txBody>
      </p:sp>
      <p:pic>
        <p:nvPicPr>
          <p:cNvPr id="355" name="Google Shape;355;g30070ccff15_0_31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30070ccff15_0_311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7" name="Google Shape;357;g30070ccff15_0_3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30070ccff15_0_3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750" y="1926750"/>
            <a:ext cx="5268825" cy="41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g30070ccff15_0_3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9375" y="666563"/>
            <a:ext cx="4714875" cy="19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g30070ccff15_0_311"/>
          <p:cNvSpPr txBox="1"/>
          <p:nvPr/>
        </p:nvSpPr>
        <p:spPr>
          <a:xfrm>
            <a:off x="0" y="6550200"/>
            <a:ext cx="11780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https://szu.cz/wp-content/uploads/2023/04/20_Dalsi_letalni_PVL_pneumonie.pdf</a:t>
            </a:r>
            <a:r>
              <a:rPr lang="sk-SK" sz="600">
                <a:solidFill>
                  <a:schemeClr val="dk1"/>
                </a:solidFill>
              </a:rPr>
              <a:t>, </a:t>
            </a:r>
            <a:r>
              <a:rPr lang="sk-SK" sz="600" u="sng">
                <a:solidFill>
                  <a:srgbClr val="1155CC"/>
                </a:solidFill>
                <a:highlight>
                  <a:srgbClr val="FFFFFF"/>
                </a:highlight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https://casereports.bmj.com/content/2013/bcr-2013-010227</a:t>
            </a:r>
            <a:r>
              <a:rPr lang="sk-SK" sz="600">
                <a:solidFill>
                  <a:srgbClr val="333333"/>
                </a:solidFill>
                <a:highlight>
                  <a:srgbClr val="FFFFFF"/>
                </a:highlight>
              </a:rPr>
              <a:t> , </a:t>
            </a:r>
            <a:r>
              <a:rPr lang="sk-SK" sz="6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https://aricjournal.biomedcentral.com/articles/10.1186/s13756-023-01234-y</a:t>
            </a:r>
            <a:endParaRPr sz="600">
              <a:solidFill>
                <a:schemeClr val="dk1"/>
              </a:solidFill>
            </a:endParaRPr>
          </a:p>
        </p:txBody>
      </p:sp>
      <p:pic>
        <p:nvPicPr>
          <p:cNvPr id="361" name="Google Shape;361;g30070ccff15_0_31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54925" y="2971800"/>
            <a:ext cx="4860900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30070ccff15_0_31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65275" y="4347525"/>
            <a:ext cx="3038475" cy="2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0070ccff15_0_384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Komplikace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78" name="Google Shape;378;g30070ccff15_0_384"/>
          <p:cNvSpPr txBox="1">
            <a:spLocks noGrp="1"/>
          </p:cNvSpPr>
          <p:nvPr>
            <p:ph type="body" idx="1"/>
          </p:nvPr>
        </p:nvSpPr>
        <p:spPr>
          <a:xfrm>
            <a:off x="472450" y="1378050"/>
            <a:ext cx="10515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kardiovaskulární onemocnění</a:t>
            </a:r>
            <a:endParaRPr/>
          </a:p>
        </p:txBody>
      </p:sp>
      <p:pic>
        <p:nvPicPr>
          <p:cNvPr id="379" name="Google Shape;379;g30070ccff15_0_384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g30070ccff15_0_384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1" name="Google Shape;381;g30070ccff15_0_3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g30070ccff15_0_384"/>
          <p:cNvSpPr txBox="1">
            <a:spLocks noGrp="1"/>
          </p:cNvSpPr>
          <p:nvPr>
            <p:ph type="body" idx="1"/>
          </p:nvPr>
        </p:nvSpPr>
        <p:spPr>
          <a:xfrm>
            <a:off x="2259675" y="1926750"/>
            <a:ext cx="10515600" cy="14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akutní infarkt myokardu</a:t>
            </a:r>
            <a:endParaRPr/>
          </a:p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/>
              <a:t>myokarditida</a:t>
            </a:r>
            <a:endParaRPr/>
          </a:p>
        </p:txBody>
      </p:sp>
      <p:pic>
        <p:nvPicPr>
          <p:cNvPr id="383" name="Google Shape;383;g30070ccff15_0_3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2575" y="1029975"/>
            <a:ext cx="4113600" cy="23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g30070ccff15_0_384"/>
          <p:cNvSpPr txBox="1"/>
          <p:nvPr/>
        </p:nvSpPr>
        <p:spPr>
          <a:xfrm>
            <a:off x="0" y="6513175"/>
            <a:ext cx="9567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Fulminant Myocarditis Associated With Pandemic H1N1 Influenza A Virus in Children - ScienceDirect</a:t>
            </a:r>
            <a:endParaRPr sz="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0070ccff15_0_371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Komplikace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90" name="Google Shape;390;g30070ccff15_0_371"/>
          <p:cNvSpPr txBox="1">
            <a:spLocks noGrp="1"/>
          </p:cNvSpPr>
          <p:nvPr>
            <p:ph type="body" idx="1"/>
          </p:nvPr>
        </p:nvSpPr>
        <p:spPr>
          <a:xfrm>
            <a:off x="472450" y="1378050"/>
            <a:ext cx="10515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dlouhodobé následky</a:t>
            </a:r>
            <a:endParaRPr/>
          </a:p>
        </p:txBody>
      </p:sp>
      <p:pic>
        <p:nvPicPr>
          <p:cNvPr id="391" name="Google Shape;391;g30070ccff15_0_37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g30070ccff15_0_371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g30070ccff15_0_3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30070ccff15_0_371"/>
          <p:cNvSpPr txBox="1"/>
          <p:nvPr/>
        </p:nvSpPr>
        <p:spPr>
          <a:xfrm>
            <a:off x="0" y="6550200"/>
            <a:ext cx="11780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https://www.prolekare.cz/casopisy/svet-prakticke-mediciny/2023-1-4/ockovani-proti-chripce-vakcinou-efluelda-v-seniorske-populaci-133539</a:t>
            </a:r>
            <a:r>
              <a:rPr lang="sk-SK" sz="6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395" name="Google Shape;395;g30070ccff15_0_371"/>
          <p:cNvSpPr txBox="1"/>
          <p:nvPr/>
        </p:nvSpPr>
        <p:spPr>
          <a:xfrm>
            <a:off x="997550" y="1926750"/>
            <a:ext cx="30000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Chřipka &gt; 65 let věku</a:t>
            </a: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-2-3x vyšší riziko CMP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-3-5x vyšší riziko AIM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-6x vyšší riziko úmrtí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30070ccff15_0_371"/>
          <p:cNvSpPr txBox="1"/>
          <p:nvPr/>
        </p:nvSpPr>
        <p:spPr>
          <a:xfrm>
            <a:off x="4390200" y="1926750"/>
            <a:ext cx="3000000" cy="13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Chřipka &gt; 40 let věku</a:t>
            </a: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-8x vyšší riziko CMP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-10x vyšší riziko AIM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g300444c808d_0_17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4883271" y="1553092"/>
            <a:ext cx="7308727" cy="3751812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g300444c808d_0_17"/>
          <p:cNvSpPr/>
          <p:nvPr/>
        </p:nvSpPr>
        <p:spPr>
          <a:xfrm>
            <a:off x="0" y="2286139"/>
            <a:ext cx="10040400" cy="228570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g300444c808d_0_17"/>
          <p:cNvSpPr txBox="1">
            <a:spLocks noGrp="1"/>
          </p:cNvSpPr>
          <p:nvPr>
            <p:ph type="ctrTitle"/>
          </p:nvPr>
        </p:nvSpPr>
        <p:spPr>
          <a:xfrm>
            <a:off x="2151530" y="2325051"/>
            <a:ext cx="73086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EM"/>
              <a:buNone/>
            </a:pPr>
            <a:r>
              <a:rPr lang="sk-SK" sz="3200">
                <a:solidFill>
                  <a:schemeClr val="lt1"/>
                </a:solidFill>
                <a:latin typeface="REM"/>
                <a:ea typeface="REM"/>
                <a:cs typeface="REM"/>
                <a:sym typeface="REM"/>
              </a:rPr>
              <a:t>Epidemie a chřipka</a:t>
            </a:r>
            <a:endParaRPr sz="3200">
              <a:solidFill>
                <a:schemeClr val="lt1"/>
              </a:solidFill>
              <a:latin typeface="REM"/>
              <a:ea typeface="REM"/>
              <a:cs typeface="REM"/>
              <a:sym typeface="REM"/>
            </a:endParaRPr>
          </a:p>
        </p:txBody>
      </p:sp>
      <p:pic>
        <p:nvPicPr>
          <p:cNvPr id="404" name="Google Shape;404;g300444c808d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80" y="2945962"/>
            <a:ext cx="960360" cy="966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00444c808d_0_24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Historický kontext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410" name="Google Shape;410;g300444c808d_0_24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6962000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g300444c808d_0_24"/>
          <p:cNvSpPr/>
          <p:nvPr/>
        </p:nvSpPr>
        <p:spPr>
          <a:xfrm>
            <a:off x="68649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2" name="Google Shape;412;g300444c808d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04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3" name="Google Shape;413;g300444c808d_0_24"/>
          <p:cNvCxnSpPr/>
          <p:nvPr/>
        </p:nvCxnSpPr>
        <p:spPr>
          <a:xfrm rot="10800000">
            <a:off x="2891900" y="2464925"/>
            <a:ext cx="4070100" cy="33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4" name="Google Shape;414;g300444c808d_0_24"/>
          <p:cNvCxnSpPr/>
          <p:nvPr/>
        </p:nvCxnSpPr>
        <p:spPr>
          <a:xfrm flipH="1">
            <a:off x="2933000" y="3935775"/>
            <a:ext cx="3987900" cy="276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5" name="Google Shape;415;g300444c808d_0_24"/>
          <p:cNvCxnSpPr/>
          <p:nvPr/>
        </p:nvCxnSpPr>
        <p:spPr>
          <a:xfrm flipH="1">
            <a:off x="7825475" y="4497725"/>
            <a:ext cx="3574500" cy="276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6" name="Google Shape;416;g300444c808d_0_24"/>
          <p:cNvCxnSpPr/>
          <p:nvPr/>
        </p:nvCxnSpPr>
        <p:spPr>
          <a:xfrm flipH="1">
            <a:off x="2985700" y="5430925"/>
            <a:ext cx="4064700" cy="339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7" name="Google Shape;417;g300444c808d_0_24"/>
          <p:cNvSpPr txBox="1"/>
          <p:nvPr/>
        </p:nvSpPr>
        <p:spPr>
          <a:xfrm>
            <a:off x="7847825" y="1412475"/>
            <a:ext cx="43443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1580 </a:t>
            </a:r>
            <a:endParaRPr sz="2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zdokumentovaná chřipková epidemie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8" name="Google Shape;418;g300444c808d_0_24"/>
          <p:cNvCxnSpPr/>
          <p:nvPr/>
        </p:nvCxnSpPr>
        <p:spPr>
          <a:xfrm flipH="1">
            <a:off x="7847825" y="1869375"/>
            <a:ext cx="3529800" cy="42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9" name="Google Shape;419;g300444c808d_0_24"/>
          <p:cNvSpPr txBox="1"/>
          <p:nvPr/>
        </p:nvSpPr>
        <p:spPr>
          <a:xfrm>
            <a:off x="2891900" y="1969325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1729-30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Severní Amerika- domorodci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1.velká </a:t>
            </a:r>
            <a:r>
              <a:rPr lang="sk-SK" sz="19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karanténní</a:t>
            </a: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opatření</a:t>
            </a: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uzavření</a:t>
            </a: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hranic</a:t>
            </a: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Fra-Špa</a:t>
            </a: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0" name="Google Shape;420;g300444c808d_0_24"/>
          <p:cNvCxnSpPr/>
          <p:nvPr/>
        </p:nvCxnSpPr>
        <p:spPr>
          <a:xfrm flipH="1">
            <a:off x="7847825" y="2934100"/>
            <a:ext cx="3529800" cy="42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1" name="Google Shape;421;g300444c808d_0_24"/>
          <p:cNvSpPr txBox="1"/>
          <p:nvPr/>
        </p:nvSpPr>
        <p:spPr>
          <a:xfrm>
            <a:off x="7847825" y="2435200"/>
            <a:ext cx="43443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1889 ruská </a:t>
            </a:r>
            <a:r>
              <a:rPr lang="sk-SK" sz="27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chřipka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1.zdokumentovaná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chřipková</a:t>
            </a: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pandemie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základy pochopení </a:t>
            </a:r>
            <a:r>
              <a:rPr lang="sk-SK" sz="19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pandemických</a:t>
            </a: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krizí</a:t>
            </a:r>
            <a:endParaRPr sz="19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g300444c808d_0_24"/>
          <p:cNvSpPr txBox="1"/>
          <p:nvPr/>
        </p:nvSpPr>
        <p:spPr>
          <a:xfrm>
            <a:off x="2891900" y="3478450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1918 </a:t>
            </a:r>
            <a:r>
              <a:rPr lang="sk-SK" sz="27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španělská</a:t>
            </a:r>
            <a:r>
              <a:rPr lang="sk-SK" sz="27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7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chřipka</a:t>
            </a:r>
            <a:endParaRPr sz="19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novodobá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chřipková</a:t>
            </a: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pandemie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300444c808d_0_24"/>
          <p:cNvSpPr txBox="1"/>
          <p:nvPr/>
        </p:nvSpPr>
        <p:spPr>
          <a:xfrm>
            <a:off x="7847825" y="3998825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1957 </a:t>
            </a:r>
            <a:r>
              <a:rPr lang="sk-SK" sz="27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asijská</a:t>
            </a:r>
            <a:r>
              <a:rPr lang="sk-SK" sz="2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7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chřipka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novodobá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chřipková</a:t>
            </a:r>
            <a:r>
              <a:rPr lang="sk-SK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pandemie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vývoj vakcín</a:t>
            </a:r>
            <a:endParaRPr sz="19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sledování</a:t>
            </a: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chřipkových</a:t>
            </a:r>
            <a:r>
              <a:rPr lang="sk-SK"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19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kmenů</a:t>
            </a:r>
            <a:endParaRPr sz="19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g300444c808d_0_24"/>
          <p:cNvSpPr txBox="1"/>
          <p:nvPr/>
        </p:nvSpPr>
        <p:spPr>
          <a:xfrm>
            <a:off x="2891900" y="4932013"/>
            <a:ext cx="4867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1968 hongkongská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novodobá chřipková pandemie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g300444c808d_0_24"/>
          <p:cNvSpPr txBox="1"/>
          <p:nvPr/>
        </p:nvSpPr>
        <p:spPr>
          <a:xfrm>
            <a:off x="7825475" y="5678300"/>
            <a:ext cx="4867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2009 prasečí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poslední chřipková pandemie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6" name="Google Shape;426;g300444c808d_0_24"/>
          <p:cNvCxnSpPr/>
          <p:nvPr/>
        </p:nvCxnSpPr>
        <p:spPr>
          <a:xfrm flipH="1">
            <a:off x="7847825" y="6177200"/>
            <a:ext cx="3529800" cy="42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010d1f8c10_0_79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Historický kontext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498" name="Google Shape;498;g3010d1f8c10_0_79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6962000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3010d1f8c10_0_79"/>
          <p:cNvSpPr/>
          <p:nvPr/>
        </p:nvSpPr>
        <p:spPr>
          <a:xfrm>
            <a:off x="68649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g3010d1f8c10_0_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04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1" name="Google Shape;501;g3010d1f8c10_0_79"/>
          <p:cNvCxnSpPr/>
          <p:nvPr/>
        </p:nvCxnSpPr>
        <p:spPr>
          <a:xfrm rot="10800000">
            <a:off x="2891900" y="2464925"/>
            <a:ext cx="4070100" cy="33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2" name="Google Shape;502;g3010d1f8c10_0_79"/>
          <p:cNvCxnSpPr/>
          <p:nvPr/>
        </p:nvCxnSpPr>
        <p:spPr>
          <a:xfrm flipH="1">
            <a:off x="2933000" y="3935775"/>
            <a:ext cx="3987900" cy="276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3" name="Google Shape;503;g3010d1f8c10_0_79"/>
          <p:cNvCxnSpPr/>
          <p:nvPr/>
        </p:nvCxnSpPr>
        <p:spPr>
          <a:xfrm flipH="1">
            <a:off x="7825475" y="4497725"/>
            <a:ext cx="3574500" cy="276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4" name="Google Shape;504;g3010d1f8c10_0_79"/>
          <p:cNvCxnSpPr/>
          <p:nvPr/>
        </p:nvCxnSpPr>
        <p:spPr>
          <a:xfrm flipH="1">
            <a:off x="2985700" y="5430925"/>
            <a:ext cx="4064700" cy="339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5" name="Google Shape;505;g3010d1f8c10_0_79"/>
          <p:cNvSpPr txBox="1"/>
          <p:nvPr/>
        </p:nvSpPr>
        <p:spPr>
          <a:xfrm>
            <a:off x="7847825" y="1412475"/>
            <a:ext cx="43443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1580 </a:t>
            </a:r>
            <a:endParaRPr sz="2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zdokumentovaná chřipková epidemie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6" name="Google Shape;506;g3010d1f8c10_0_79"/>
          <p:cNvCxnSpPr/>
          <p:nvPr/>
        </p:nvCxnSpPr>
        <p:spPr>
          <a:xfrm flipH="1">
            <a:off x="7847825" y="1869375"/>
            <a:ext cx="3529800" cy="42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7" name="Google Shape;507;g3010d1f8c10_0_79"/>
          <p:cNvSpPr txBox="1"/>
          <p:nvPr/>
        </p:nvSpPr>
        <p:spPr>
          <a:xfrm>
            <a:off x="2891900" y="1969325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1729-30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Severní Amerika- domorodci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1.velká karanténní opatření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(uzavření hranic Fra-Špa)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8" name="Google Shape;508;g3010d1f8c10_0_79"/>
          <p:cNvCxnSpPr/>
          <p:nvPr/>
        </p:nvCxnSpPr>
        <p:spPr>
          <a:xfrm flipH="1">
            <a:off x="7847825" y="2934100"/>
            <a:ext cx="3529800" cy="42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9" name="Google Shape;509;g3010d1f8c10_0_79"/>
          <p:cNvSpPr txBox="1"/>
          <p:nvPr/>
        </p:nvSpPr>
        <p:spPr>
          <a:xfrm>
            <a:off x="7847825" y="2435200"/>
            <a:ext cx="43443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1889 ruská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1.zdokumentovaná chřipková pandemie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základy pochopení pandemických krizí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g3010d1f8c10_0_79"/>
          <p:cNvSpPr txBox="1"/>
          <p:nvPr/>
        </p:nvSpPr>
        <p:spPr>
          <a:xfrm>
            <a:off x="2891900" y="3478450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1918 španělská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novodobá chřipková pandemie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g3010d1f8c10_0_79"/>
          <p:cNvSpPr txBox="1"/>
          <p:nvPr/>
        </p:nvSpPr>
        <p:spPr>
          <a:xfrm>
            <a:off x="7847825" y="3998825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1957 asijská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novodobá chřipková pandemie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vývoj vakcín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sledování chřipkových kmenů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g3010d1f8c10_0_79"/>
          <p:cNvSpPr txBox="1"/>
          <p:nvPr/>
        </p:nvSpPr>
        <p:spPr>
          <a:xfrm>
            <a:off x="2891900" y="4932013"/>
            <a:ext cx="4867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1968 hongkongská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novodobá chřipková pandemie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g3010d1f8c10_0_79"/>
          <p:cNvSpPr txBox="1"/>
          <p:nvPr/>
        </p:nvSpPr>
        <p:spPr>
          <a:xfrm>
            <a:off x="7825475" y="5678300"/>
            <a:ext cx="4867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7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2009 prasečí chřipka</a:t>
            </a:r>
            <a:endParaRPr sz="19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poslední chřipková pandemie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4" name="Google Shape;514;g3010d1f8c10_0_79"/>
          <p:cNvCxnSpPr/>
          <p:nvPr/>
        </p:nvCxnSpPr>
        <p:spPr>
          <a:xfrm flipH="1">
            <a:off x="7847825" y="6177200"/>
            <a:ext cx="3529800" cy="42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g3010d1f8c10_0_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814" y="3"/>
            <a:ext cx="7565310" cy="38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g3010d1f8c10_0_100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21" name="Google Shape;521;g3010d1f8c10_0_100"/>
          <p:cNvPicPr preferRelativeResize="0"/>
          <p:nvPr/>
        </p:nvPicPr>
        <p:blipFill rotWithShape="1">
          <a:blip r:embed="rId4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g3010d1f8c10_0_100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3" name="Google Shape;523;g3010d1f8c10_0_1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g3010d1f8c10_0_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1088" y="3681353"/>
            <a:ext cx="3152775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g3010d1f8c10_0_100"/>
          <p:cNvSpPr txBox="1"/>
          <p:nvPr/>
        </p:nvSpPr>
        <p:spPr>
          <a:xfrm>
            <a:off x="721850" y="1378050"/>
            <a:ext cx="29718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H1N1pdm09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g3010d1f8c10_0_100"/>
          <p:cNvSpPr txBox="1"/>
          <p:nvPr/>
        </p:nvSpPr>
        <p:spPr>
          <a:xfrm>
            <a:off x="8458700" y="6596600"/>
            <a:ext cx="35148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https://en.wikipedia.org/wiki/2009_swine_flu_pandemic</a:t>
            </a:r>
            <a:r>
              <a:rPr lang="sk-SK" sz="600">
                <a:solidFill>
                  <a:schemeClr val="dk1"/>
                </a:solidFill>
              </a:rPr>
              <a:t> 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g3010d1f8c10_0_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814" y="3"/>
            <a:ext cx="7565310" cy="38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g3010d1f8c10_0_129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33" name="Google Shape;533;g3010d1f8c10_0_129"/>
          <p:cNvPicPr preferRelativeResize="0"/>
          <p:nvPr/>
        </p:nvPicPr>
        <p:blipFill rotWithShape="1">
          <a:blip r:embed="rId4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g3010d1f8c10_0_129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5" name="Google Shape;535;g3010d1f8c10_0_1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g3010d1f8c10_0_1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1088" y="3681353"/>
            <a:ext cx="3152775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g3010d1f8c10_0_129"/>
          <p:cNvSpPr txBox="1"/>
          <p:nvPr/>
        </p:nvSpPr>
        <p:spPr>
          <a:xfrm>
            <a:off x="721850" y="1378050"/>
            <a:ext cx="37668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H1N1pdm09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 světové populace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8" name="Google Shape;538;g3010d1f8c10_0_1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571450"/>
            <a:ext cx="9716811" cy="317665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g3010d1f8c10_0_129"/>
          <p:cNvSpPr txBox="1"/>
          <p:nvPr/>
        </p:nvSpPr>
        <p:spPr>
          <a:xfrm>
            <a:off x="8458700" y="6596600"/>
            <a:ext cx="35148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https://en.wikipedia.org/wiki/2009_swine_flu_pandemic</a:t>
            </a:r>
            <a:r>
              <a:rPr lang="sk-SK" sz="600">
                <a:solidFill>
                  <a:schemeClr val="dk1"/>
                </a:solidFill>
              </a:rPr>
              <a:t> 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g3010d1f8c10_0_129"/>
          <p:cNvSpPr txBox="1"/>
          <p:nvPr/>
        </p:nvSpPr>
        <p:spPr>
          <a:xfrm>
            <a:off x="0" y="6596600"/>
            <a:ext cx="83982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https://www.who.int/emergencies/disease-outbreak-news/item/2010_07_23a-en</a:t>
            </a: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g3010d1f8c10_0_1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3174" y="2697675"/>
            <a:ext cx="1348625" cy="924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g3010d1f8c10_0_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814" y="3"/>
            <a:ext cx="7565310" cy="38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g3010d1f8c10_0_119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48" name="Google Shape;548;g3010d1f8c10_0_119"/>
          <p:cNvPicPr preferRelativeResize="0"/>
          <p:nvPr/>
        </p:nvPicPr>
        <p:blipFill rotWithShape="1">
          <a:blip r:embed="rId4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g3010d1f8c10_0_119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0" name="Google Shape;550;g3010d1f8c10_0_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g3010d1f8c10_0_119"/>
          <p:cNvSpPr txBox="1"/>
          <p:nvPr/>
        </p:nvSpPr>
        <p:spPr>
          <a:xfrm>
            <a:off x="721850" y="1378050"/>
            <a:ext cx="37668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H1N1pdm09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 světové populace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2" name="Google Shape;552;g3010d1f8c10_0_1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3174" y="2697675"/>
            <a:ext cx="1348625" cy="924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g3010d1f8c10_0_1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7125" y="4190332"/>
            <a:ext cx="4336250" cy="2012807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g3010d1f8c10_0_119"/>
          <p:cNvSpPr txBox="1"/>
          <p:nvPr/>
        </p:nvSpPr>
        <p:spPr>
          <a:xfrm>
            <a:off x="0" y="6550200"/>
            <a:ext cx="10065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hlinkClick r:id="rId8"/>
              </a:rPr>
              <a:t>https://iris.who.int/bitstream/handle/10665/78414/9789241503051_eng.pdf?sequence=1</a:t>
            </a:r>
            <a:r>
              <a:rPr lang="sk-SK" sz="600"/>
              <a:t> </a:t>
            </a:r>
            <a:endParaRPr sz="600"/>
          </a:p>
        </p:txBody>
      </p:sp>
      <p:sp>
        <p:nvSpPr>
          <p:cNvPr id="555" name="Google Shape;555;g3010d1f8c10_0_119"/>
          <p:cNvSpPr txBox="1"/>
          <p:nvPr/>
        </p:nvSpPr>
        <p:spPr>
          <a:xfrm>
            <a:off x="8458700" y="6596600"/>
            <a:ext cx="35148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https://en.wikipedia.org/wiki/2009_swine_flu_pandemic</a:t>
            </a:r>
            <a:r>
              <a:rPr lang="sk-SK" sz="600">
                <a:solidFill>
                  <a:schemeClr val="dk1"/>
                </a:solidFill>
              </a:rPr>
              <a:t> 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010d1f8c10_0_146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2009- 27. duben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61" name="Google Shape;561;g3010d1f8c10_0_146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g3010d1f8c10_0_146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3" name="Google Shape;563;g3010d1f8c10_0_1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g3010d1f8c10_0_146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5" name="Google Shape;565;g3010d1f8c10_0_1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550" y="1843225"/>
            <a:ext cx="7339405" cy="463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010d1f8c10_0_164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2009- 27. květen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71" name="Google Shape;571;g3010d1f8c10_0_164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g3010d1f8c10_0_164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3" name="Google Shape;573;g3010d1f8c10_0_1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g3010d1f8c10_0_164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5" name="Google Shape;575;g3010d1f8c10_0_1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10875" y="1843225"/>
            <a:ext cx="7438745" cy="463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010d1f8c10_0_177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2009- 17. červen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81" name="Google Shape;581;g3010d1f8c10_0_177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3010d1f8c10_0_177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3" name="Google Shape;583;g3010d1f8c10_0_1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g3010d1f8c10_0_177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5" name="Google Shape;585;g3010d1f8c10_0_1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95750" y="1843225"/>
            <a:ext cx="7268999" cy="47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010d1f8c10_0_18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2009- 1. červenec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91" name="Google Shape;591;g3010d1f8c10_0_18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g3010d1f8c10_0_18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3" name="Google Shape;593;g3010d1f8c10_0_1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g3010d1f8c10_0_188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5" name="Google Shape;595;g3010d1f8c10_0_1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36350" y="1843225"/>
            <a:ext cx="7387791" cy="463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010d1f8c10_0_19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2009- 2. srpen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01" name="Google Shape;601;g3010d1f8c10_0_19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g3010d1f8c10_0_19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3" name="Google Shape;603;g3010d1f8c10_0_1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g3010d1f8c10_0_198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5" name="Google Shape;605;g3010d1f8c10_0_1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6875" y="1843225"/>
            <a:ext cx="7366754" cy="463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010d1f8c10_0_20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2009- 6. září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11" name="Google Shape;611;g3010d1f8c10_0_20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g3010d1f8c10_0_20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3" name="Google Shape;613;g3010d1f8c10_0_2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g3010d1f8c10_0_208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5" name="Google Shape;615;g3010d1f8c10_0_20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6875" y="1843225"/>
            <a:ext cx="7366754" cy="463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010d1f8c10_0_21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2009- 4. října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21" name="Google Shape;621;g3010d1f8c10_0_21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g3010d1f8c10_0_21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3" name="Google Shape;623;g3010d1f8c10_0_2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g3010d1f8c10_0_218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5" name="Google Shape;625;g3010d1f8c10_0_2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6875" y="1843225"/>
            <a:ext cx="7366754" cy="463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010d1f8c10_0_22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2009- 1. listopadu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31" name="Google Shape;631;g3010d1f8c10_0_22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g3010d1f8c10_0_22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3" name="Google Shape;633;g3010d1f8c10_0_2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g3010d1f8c10_0_228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5" name="Google Shape;635;g3010d1f8c10_0_2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33438" y="1843225"/>
            <a:ext cx="7393625" cy="463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010d1f8c10_0_23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2009- 6. prosince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41" name="Google Shape;641;g3010d1f8c10_0_23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g3010d1f8c10_0_23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3" name="Google Shape;643;g3010d1f8c10_0_2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g3010d1f8c10_0_238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5" name="Google Shape;645;g3010d1f8c10_0_2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2562" y="1843225"/>
            <a:ext cx="7415374" cy="463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010d1f8c10_0_24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2009- 2.ledna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51" name="Google Shape;651;g3010d1f8c10_0_24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g3010d1f8c10_0_24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3" name="Google Shape;653;g3010d1f8c10_0_2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g3010d1f8c10_0_248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5" name="Google Shape;655;g3010d1f8c10_0_2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13325" y="1843225"/>
            <a:ext cx="7433849" cy="463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010d1f8c10_0_259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2009- 7.února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61" name="Google Shape;661;g3010d1f8c10_0_259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g3010d1f8c10_0_259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3" name="Google Shape;663;g3010d1f8c10_0_2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g3010d1f8c10_0_259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5" name="Google Shape;665;g3010d1f8c10_0_2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8700" y="1843225"/>
            <a:ext cx="7443099" cy="463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010d1f8c10_0_269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Prasečí chřipka 2009- 14.března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71" name="Google Shape;671;g3010d1f8c10_0_269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g3010d1f8c10_0_269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3" name="Google Shape;673;g3010d1f8c10_0_2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g3010d1f8c10_0_269"/>
          <p:cNvSpPr txBox="1"/>
          <p:nvPr/>
        </p:nvSpPr>
        <p:spPr>
          <a:xfrm>
            <a:off x="-57200" y="6628400"/>
            <a:ext cx="726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sk-SK" sz="6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https://iris.who.int/bitstream/handle/10665/78414/9789241503051_eng.pdf?sequence=1</a:t>
            </a:r>
            <a:r>
              <a:rPr lang="sk-SK" sz="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5" name="Google Shape;675;g3010d1f8c10_0_2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47050" y="1843225"/>
            <a:ext cx="7566400" cy="463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010d1f8c10_0_354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Historický kontext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91" name="Google Shape;691;g3010d1f8c10_0_354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6962000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g3010d1f8c10_0_354"/>
          <p:cNvSpPr/>
          <p:nvPr/>
        </p:nvSpPr>
        <p:spPr>
          <a:xfrm>
            <a:off x="6864924" y="487978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3" name="Google Shape;693;g3010d1f8c10_0_3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0436" y="671379"/>
            <a:ext cx="708952" cy="7131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4" name="Google Shape;694;g3010d1f8c10_0_354"/>
          <p:cNvCxnSpPr/>
          <p:nvPr/>
        </p:nvCxnSpPr>
        <p:spPr>
          <a:xfrm flipH="1">
            <a:off x="4119350" y="3986225"/>
            <a:ext cx="2814300" cy="204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5" name="Google Shape;695;g3010d1f8c10_0_354"/>
          <p:cNvCxnSpPr/>
          <p:nvPr/>
        </p:nvCxnSpPr>
        <p:spPr>
          <a:xfrm rot="10800000">
            <a:off x="7825550" y="4525400"/>
            <a:ext cx="2643600" cy="189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6" name="Google Shape;696;g3010d1f8c10_0_354"/>
          <p:cNvSpPr txBox="1"/>
          <p:nvPr/>
        </p:nvSpPr>
        <p:spPr>
          <a:xfrm>
            <a:off x="7847825" y="1489325"/>
            <a:ext cx="43443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1580 </a:t>
            </a:r>
            <a:endParaRPr sz="19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zdokumentovaná chřipková epidemie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7" name="Google Shape;697;g3010d1f8c10_0_354"/>
          <p:cNvCxnSpPr/>
          <p:nvPr/>
        </p:nvCxnSpPr>
        <p:spPr>
          <a:xfrm flipH="1">
            <a:off x="7847825" y="1881600"/>
            <a:ext cx="3039300" cy="297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8" name="Google Shape;698;g3010d1f8c10_0_354"/>
          <p:cNvSpPr txBox="1"/>
          <p:nvPr/>
        </p:nvSpPr>
        <p:spPr>
          <a:xfrm>
            <a:off x="4119350" y="2258150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1729-30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Severní Amerika- domorodci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1.velká karanténní opatření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(uzavření hranic Fra-Špa)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9" name="Google Shape;699;g3010d1f8c10_0_354"/>
          <p:cNvCxnSpPr/>
          <p:nvPr/>
        </p:nvCxnSpPr>
        <p:spPr>
          <a:xfrm flipH="1">
            <a:off x="7847700" y="2965250"/>
            <a:ext cx="2977500" cy="108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0" name="Google Shape;700;g3010d1f8c10_0_354"/>
          <p:cNvSpPr txBox="1"/>
          <p:nvPr/>
        </p:nvSpPr>
        <p:spPr>
          <a:xfrm>
            <a:off x="7876175" y="2560000"/>
            <a:ext cx="33207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1889 ruská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1.zdokumentovaná chřipková pandemie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základy pochopení pandemických krizí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g3010d1f8c10_0_354"/>
          <p:cNvSpPr txBox="1"/>
          <p:nvPr/>
        </p:nvSpPr>
        <p:spPr>
          <a:xfrm>
            <a:off x="4060950" y="3630663"/>
            <a:ext cx="40701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1918 španělská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novodobá chřipková pandemie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g3010d1f8c10_0_354"/>
          <p:cNvSpPr txBox="1"/>
          <p:nvPr/>
        </p:nvSpPr>
        <p:spPr>
          <a:xfrm>
            <a:off x="7825475" y="4119150"/>
            <a:ext cx="2884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1957 asijská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novodobá chřipková pandemie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vývoj vakcín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sledování chřipkových kmenů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g3010d1f8c10_0_354"/>
          <p:cNvSpPr txBox="1"/>
          <p:nvPr/>
        </p:nvSpPr>
        <p:spPr>
          <a:xfrm>
            <a:off x="4119350" y="5088013"/>
            <a:ext cx="4867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1968 hongkongská chřipka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novodobá chřipková pandemie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g3010d1f8c10_0_354"/>
          <p:cNvSpPr txBox="1"/>
          <p:nvPr/>
        </p:nvSpPr>
        <p:spPr>
          <a:xfrm>
            <a:off x="7825475" y="5337475"/>
            <a:ext cx="4867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2009 prasečí chřipka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poslední chřipková pandemie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5" name="Google Shape;705;g3010d1f8c10_0_354"/>
          <p:cNvCxnSpPr/>
          <p:nvPr/>
        </p:nvCxnSpPr>
        <p:spPr>
          <a:xfrm flipH="1">
            <a:off x="7825550" y="5678300"/>
            <a:ext cx="2411400" cy="420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6" name="Google Shape;706;g3010d1f8c10_0_354"/>
          <p:cNvCxnSpPr/>
          <p:nvPr/>
        </p:nvCxnSpPr>
        <p:spPr>
          <a:xfrm flipH="1">
            <a:off x="4119350" y="2607900"/>
            <a:ext cx="2814300" cy="204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7" name="Google Shape;707;g3010d1f8c10_0_354"/>
          <p:cNvCxnSpPr/>
          <p:nvPr/>
        </p:nvCxnSpPr>
        <p:spPr>
          <a:xfrm flipH="1">
            <a:off x="4119350" y="5430925"/>
            <a:ext cx="2814300" cy="204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08" name="Google Shape;708;g3010d1f8c10_0_3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963" y="1446213"/>
            <a:ext cx="3546000" cy="21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g3010d1f8c10_0_3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413" y="3545375"/>
            <a:ext cx="4053125" cy="301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g3010d1f8c10_0_354"/>
          <p:cNvSpPr txBox="1"/>
          <p:nvPr/>
        </p:nvSpPr>
        <p:spPr>
          <a:xfrm>
            <a:off x="0" y="6501075"/>
            <a:ext cx="69336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rgbClr val="1155CC"/>
                </a:solidFill>
                <a:highlight>
                  <a:srgbClr val="FFFFFF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https://www.cdc.gov/flu/fluvaxview/interactive-general-population.htm</a:t>
            </a:r>
            <a:r>
              <a:rPr lang="sk-SK" sz="600"/>
              <a:t>, </a:t>
            </a:r>
            <a:r>
              <a:rPr lang="sk-SK" sz="600" u="sng">
                <a:solidFill>
                  <a:srgbClr val="1155CC"/>
                </a:solidFill>
                <a:highlight>
                  <a:srgbClr val="FFFFFF"/>
                </a:highlight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https://www.nzip.cz/data/1698-populacni-prehled-proockovanosti-proti-chripce-se-zamerenim-na-rizikove-skupiny-obyvatel#kapitola-2-1</a:t>
            </a:r>
            <a:endParaRPr sz="6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010d1f8c10_0_387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Současné trendy v epidemiologii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16" name="Google Shape;716;g3010d1f8c10_0_387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g3010d1f8c10_0_387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8" name="Google Shape;718;g3010d1f8c10_0_3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g3010d1f8c10_0_387"/>
          <p:cNvSpPr txBox="1"/>
          <p:nvPr/>
        </p:nvSpPr>
        <p:spPr>
          <a:xfrm>
            <a:off x="533925" y="1732975"/>
            <a:ext cx="9809100" cy="27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virový drift a shift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chování populace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očkovací programy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pandemie covid-19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0" name="Google Shape;720;g3010d1f8c10_0_387" title="sezóna 2021/22 - očkováním preventabilní respirační vir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4275" y="2883850"/>
            <a:ext cx="5433500" cy="336615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g3010d1f8c10_0_387"/>
          <p:cNvSpPr txBox="1"/>
          <p:nvPr/>
        </p:nvSpPr>
        <p:spPr>
          <a:xfrm>
            <a:off x="0" y="6534900"/>
            <a:ext cx="937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rgbClr val="222222"/>
                </a:solidFill>
                <a:highlight>
                  <a:srgbClr val="FFFFFF"/>
                </a:highlight>
              </a:rPr>
              <a:t>Zdroj:  </a:t>
            </a:r>
            <a:r>
              <a:rPr lang="sk-SK" sz="600" u="sng">
                <a:solidFill>
                  <a:srgbClr val="1155CC"/>
                </a:solidFill>
                <a:highlight>
                  <a:srgbClr val="FFFFFF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https://onemocneni-aktualne.mzcr.cz/covid-19</a:t>
            </a:r>
            <a:r>
              <a:rPr lang="sk-SK" sz="600">
                <a:solidFill>
                  <a:srgbClr val="222222"/>
                </a:solidFill>
                <a:highlight>
                  <a:srgbClr val="FFFFFF"/>
                </a:highlight>
              </a:rPr>
              <a:t> , </a:t>
            </a:r>
            <a:r>
              <a:rPr lang="sk-SK" sz="600" u="sng">
                <a:solidFill>
                  <a:schemeClr val="hlink"/>
                </a:solidFill>
                <a:highlight>
                  <a:srgbClr val="FFFFFF"/>
                </a:highlight>
                <a:hlinkClick r:id="rId7"/>
              </a:rPr>
              <a:t>https://szu.cz/publikace-szu/data/akutni-respiracni-infekce-chripka/</a:t>
            </a:r>
            <a:r>
              <a:rPr lang="sk-SK" sz="6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endParaRPr sz="6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010d1f8c10_0_413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Současné trendy v epidemiologii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27" name="Google Shape;727;g3010d1f8c10_0_413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g3010d1f8c10_0_413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9" name="Google Shape;729;g3010d1f8c10_0_4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g3010d1f8c10_0_413"/>
          <p:cNvSpPr txBox="1"/>
          <p:nvPr/>
        </p:nvSpPr>
        <p:spPr>
          <a:xfrm>
            <a:off x="533925" y="1732975"/>
            <a:ext cx="9809100" cy="27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jiné sezónní rozložení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g3010d1f8c10_0_413"/>
          <p:cNvSpPr txBox="1"/>
          <p:nvPr/>
        </p:nvSpPr>
        <p:spPr>
          <a:xfrm>
            <a:off x="0" y="6534900"/>
            <a:ext cx="937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rgbClr val="222222"/>
                </a:solidFill>
                <a:highlight>
                  <a:srgbClr val="FFFFFF"/>
                </a:highlight>
              </a:rPr>
              <a:t>Zdroj: </a:t>
            </a:r>
            <a:r>
              <a:rPr lang="sk-SK" sz="600" u="sng">
                <a:solidFill>
                  <a:schemeClr val="hlink"/>
                </a:solidFill>
                <a:highlight>
                  <a:srgbClr val="FFFFFF"/>
                </a:highlight>
                <a:hlinkClick r:id="rId5"/>
              </a:rPr>
              <a:t>https://szu.cz/publikace-szu/data/akutni-respiracni-infekce-chripka/</a:t>
            </a:r>
            <a:r>
              <a:rPr lang="sk-SK" sz="6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endParaRPr sz="600"/>
          </a:p>
        </p:txBody>
      </p:sp>
      <p:pic>
        <p:nvPicPr>
          <p:cNvPr id="732" name="Google Shape;732;g3010d1f8c10_0_413" title="sezóna 2017/2018 počet případů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6575" y="3549825"/>
            <a:ext cx="3883281" cy="24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g3010d1f8c10_0_413" title="Points scor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73075" y="3549826"/>
            <a:ext cx="3900125" cy="24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g3010d1f8c10_0_4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0675" y="2453557"/>
            <a:ext cx="11028400" cy="866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010d1f8c10_0_402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Současné trendy v epidemiologii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40" name="Google Shape;740;g3010d1f8c10_0_402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g3010d1f8c10_0_402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2" name="Google Shape;742;g3010d1f8c10_0_4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g3010d1f8c10_0_402"/>
          <p:cNvSpPr txBox="1"/>
          <p:nvPr/>
        </p:nvSpPr>
        <p:spPr>
          <a:xfrm>
            <a:off x="533925" y="1732975"/>
            <a:ext cx="9809100" cy="27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koinfekce s dalšími respiračními viry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g3010d1f8c10_0_402"/>
          <p:cNvSpPr txBox="1"/>
          <p:nvPr/>
        </p:nvSpPr>
        <p:spPr>
          <a:xfrm>
            <a:off x="0" y="6534900"/>
            <a:ext cx="937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>
                <a:solidFill>
                  <a:srgbClr val="222222"/>
                </a:solidFill>
                <a:highlight>
                  <a:srgbClr val="FFFFFF"/>
                </a:highlight>
              </a:rPr>
              <a:t>Zdroj:  </a:t>
            </a:r>
            <a:r>
              <a:rPr lang="sk-SK" sz="600" u="sng">
                <a:solidFill>
                  <a:schemeClr val="hlink"/>
                </a:solidFill>
                <a:highlight>
                  <a:srgbClr val="FFFFFF"/>
                </a:highlight>
                <a:hlinkClick r:id="rId5"/>
              </a:rPr>
              <a:t>https://szu.cz/publikace-szu/data/akutni-respiracni-infekce-chripka/</a:t>
            </a:r>
            <a:r>
              <a:rPr lang="sk-SK" sz="6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endParaRPr sz="600"/>
          </a:p>
        </p:txBody>
      </p:sp>
      <p:pic>
        <p:nvPicPr>
          <p:cNvPr id="745" name="Google Shape;745;g3010d1f8c10_0_402" title="Points scor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925" y="2754025"/>
            <a:ext cx="4528147" cy="280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g3010d1f8c10_0_402" title="Points scor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6525" y="2754025"/>
            <a:ext cx="4467219" cy="27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010d1f8c10_0_449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Současné trendy v epidemiologii chřipky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52" name="Google Shape;752;g3010d1f8c10_0_449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g3010d1f8c10_0_449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4" name="Google Shape;754;g3010d1f8c10_0_4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g3010d1f8c10_0_449"/>
          <p:cNvSpPr txBox="1"/>
          <p:nvPr/>
        </p:nvSpPr>
        <p:spPr>
          <a:xfrm>
            <a:off x="533925" y="1732975"/>
            <a:ext cx="9809100" cy="27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virový drift a shift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chování populace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očkovací programy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sk-SK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pandemie covid-19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g3010d1f8c10_0_449"/>
          <p:cNvSpPr txBox="1"/>
          <p:nvPr/>
        </p:nvSpPr>
        <p:spPr>
          <a:xfrm>
            <a:off x="132050" y="6550200"/>
            <a:ext cx="10015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 dirty="0"/>
              <a:t>Zdroj: </a:t>
            </a:r>
            <a:r>
              <a:rPr lang="sk-SK" sz="600" u="sng" dirty="0">
                <a:solidFill>
                  <a:srgbClr val="1155CC"/>
                </a:solidFill>
                <a:highlight>
                  <a:srgbClr val="FFFFFF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https://ec.europa.eu/eurostat/databrowser/view/hlth_ps_immu/default/table?lang=en</a:t>
            </a:r>
            <a:endParaRPr sz="600" dirty="0"/>
          </a:p>
        </p:txBody>
      </p:sp>
      <p:pic>
        <p:nvPicPr>
          <p:cNvPr id="757" name="Google Shape;757;g3010d1f8c10_0_4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95725" y="2669225"/>
            <a:ext cx="5301401" cy="318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g300444c808d_0_44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4883271" y="1553092"/>
            <a:ext cx="7308727" cy="3751812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g300444c808d_0_44"/>
          <p:cNvSpPr/>
          <p:nvPr/>
        </p:nvSpPr>
        <p:spPr>
          <a:xfrm>
            <a:off x="0" y="2286139"/>
            <a:ext cx="10040400" cy="228570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g300444c808d_0_44"/>
          <p:cNvSpPr txBox="1">
            <a:spLocks noGrp="1"/>
          </p:cNvSpPr>
          <p:nvPr>
            <p:ph type="ctrTitle"/>
          </p:nvPr>
        </p:nvSpPr>
        <p:spPr>
          <a:xfrm>
            <a:off x="2151530" y="2325051"/>
            <a:ext cx="73086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EM"/>
              <a:buNone/>
            </a:pPr>
            <a:r>
              <a:rPr lang="sk-SK" sz="3200">
                <a:solidFill>
                  <a:schemeClr val="lt1"/>
                </a:solidFill>
                <a:latin typeface="REM"/>
                <a:ea typeface="REM"/>
                <a:cs typeface="REM"/>
                <a:sym typeface="REM"/>
              </a:rPr>
              <a:t>Antibiotická rezistence</a:t>
            </a:r>
            <a:endParaRPr sz="3200">
              <a:solidFill>
                <a:schemeClr val="lt1"/>
              </a:solidFill>
              <a:latin typeface="REM"/>
              <a:ea typeface="REM"/>
              <a:cs typeface="REM"/>
              <a:sym typeface="REM"/>
            </a:endParaRPr>
          </a:p>
        </p:txBody>
      </p:sp>
      <p:pic>
        <p:nvPicPr>
          <p:cNvPr id="778" name="Google Shape;778;g300444c808d_0_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80" y="2945962"/>
            <a:ext cx="960360" cy="966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00444c808d_0_51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Nevhodné užívání antibiotik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84" name="Google Shape;784;g300444c808d_0_5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g300444c808d_0_51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6" name="Google Shape;786;g300444c808d_0_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g300444c808d_0_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4450" y="1485275"/>
            <a:ext cx="6389800" cy="476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g300444c808d_0_51"/>
          <p:cNvPicPr preferRelativeResize="0"/>
          <p:nvPr/>
        </p:nvPicPr>
        <p:blipFill rotWithShape="1">
          <a:blip r:embed="rId6">
            <a:alphaModFix/>
          </a:blip>
          <a:srcRect b="52550"/>
          <a:stretch/>
        </p:blipFill>
        <p:spPr>
          <a:xfrm>
            <a:off x="690350" y="2766148"/>
            <a:ext cx="3115201" cy="132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g300444c808d_0_51"/>
          <p:cNvSpPr txBox="1"/>
          <p:nvPr/>
        </p:nvSpPr>
        <p:spPr>
          <a:xfrm>
            <a:off x="0" y="6554850"/>
            <a:ext cx="10010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hlinkClick r:id="rId7"/>
              </a:rPr>
              <a:t>https://pubmed.ncbi.nlm.nih.gov/35237702/</a:t>
            </a:r>
            <a:r>
              <a:rPr lang="sk-SK" sz="600"/>
              <a:t>, </a:t>
            </a:r>
            <a:r>
              <a:rPr lang="sk-SK" sz="6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https://journals.plos.org/plosone/article?id=10.1371%2Fjournal.pone.0221133#pone.0221133.ref037</a:t>
            </a:r>
            <a:r>
              <a:rPr lang="sk-SK" sz="600"/>
              <a:t> </a:t>
            </a:r>
            <a:endParaRPr sz="600"/>
          </a:p>
        </p:txBody>
      </p:sp>
      <p:pic>
        <p:nvPicPr>
          <p:cNvPr id="790" name="Google Shape;790;g300444c808d_0_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0338" y="4635400"/>
            <a:ext cx="3360401" cy="7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g300444c808d_0_51"/>
          <p:cNvSpPr txBox="1">
            <a:spLocks noGrp="1"/>
          </p:cNvSpPr>
          <p:nvPr>
            <p:ph type="body" idx="1"/>
          </p:nvPr>
        </p:nvSpPr>
        <p:spPr>
          <a:xfrm>
            <a:off x="472440" y="1825625"/>
            <a:ext cx="10515600" cy="16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sezónní zvýšení rezistence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010d1f8c10_0_507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Nevhodné užívání antibiotik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97" name="Google Shape;797;g3010d1f8c10_0_507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10515600" cy="12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sk-SK"/>
              <a:t>sezónní zvýšení rezistence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selekční tlak na bakterie</a:t>
            </a:r>
            <a:endParaRPr/>
          </a:p>
        </p:txBody>
      </p:sp>
      <p:pic>
        <p:nvPicPr>
          <p:cNvPr id="798" name="Google Shape;798;g3010d1f8c10_0_507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g3010d1f8c10_0_507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0" name="Google Shape;800;g3010d1f8c10_0_5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g3010d1f8c10_0_507"/>
          <p:cNvSpPr txBox="1"/>
          <p:nvPr/>
        </p:nvSpPr>
        <p:spPr>
          <a:xfrm>
            <a:off x="472440" y="3429000"/>
            <a:ext cx="10515600" cy="30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2" name="Google Shape;802;g3010d1f8c10_0_5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5657" y="3170025"/>
            <a:ext cx="8809179" cy="327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g3010d1f8c10_0_507"/>
          <p:cNvSpPr txBox="1"/>
          <p:nvPr/>
        </p:nvSpPr>
        <p:spPr>
          <a:xfrm>
            <a:off x="0" y="6559675"/>
            <a:ext cx="112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https://www.dhs.wisconsin.gov/hai/microbiology-surveillance-mdros.pdf</a:t>
            </a:r>
            <a:endParaRPr sz="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010d1f8c10_0_528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Nevhodné užívání antibiotik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09" name="Google Shape;809;g3010d1f8c10_0_528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10515600" cy="12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sk-SK"/>
              <a:t>sezónní zvýšení rezistence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/>
              <a:t>selekční tlak na bakterie</a:t>
            </a:r>
            <a:endParaRPr/>
          </a:p>
        </p:txBody>
      </p:sp>
      <p:pic>
        <p:nvPicPr>
          <p:cNvPr id="810" name="Google Shape;810;g3010d1f8c10_0_52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g3010d1f8c10_0_52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2" name="Google Shape;812;g3010d1f8c10_0_5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g3010d1f8c10_0_528"/>
          <p:cNvSpPr txBox="1"/>
          <p:nvPr/>
        </p:nvSpPr>
        <p:spPr>
          <a:xfrm>
            <a:off x="472440" y="3429000"/>
            <a:ext cx="10515600" cy="30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4" name="Google Shape;814;g3010d1f8c10_0_5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5657" y="3170025"/>
            <a:ext cx="8809179" cy="327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g3010d1f8c10_0_5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2875" y="1873213"/>
            <a:ext cx="4333875" cy="111442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g3010d1f8c10_0_528"/>
          <p:cNvSpPr txBox="1"/>
          <p:nvPr/>
        </p:nvSpPr>
        <p:spPr>
          <a:xfrm>
            <a:off x="0" y="6559675"/>
            <a:ext cx="112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https://www.dhs.wisconsin.gov/hai/microbiology-surveillance-mdros.pdf</a:t>
            </a:r>
            <a:r>
              <a:rPr lang="sk-SK" sz="600"/>
              <a:t>, </a:t>
            </a:r>
            <a:r>
              <a:rPr lang="sk-SK" sz="6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Immediate versus delayed versus no antibiotics for respiratory infections - Spurling, GKP - 2023 | Cochrane Library</a:t>
            </a:r>
            <a:r>
              <a:rPr lang="sk-SK" sz="600">
                <a:solidFill>
                  <a:schemeClr val="dk1"/>
                </a:solidFill>
              </a:rPr>
              <a:t> </a:t>
            </a:r>
            <a:endParaRPr sz="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00444c808d_0_61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Důsledky antibiotické rezistence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22" name="Google Shape;822;g300444c808d_0_61"/>
          <p:cNvSpPr txBox="1">
            <a:spLocks noGrp="1"/>
          </p:cNvSpPr>
          <p:nvPr>
            <p:ph type="body" idx="1"/>
          </p:nvPr>
        </p:nvSpPr>
        <p:spPr>
          <a:xfrm>
            <a:off x="134075" y="2835088"/>
            <a:ext cx="5044500" cy="10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/>
              <a:t>rizika spojená s hospitalizací</a:t>
            </a:r>
            <a:endParaRPr sz="240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/>
              <a:t>osídlení dalšími rezistentními kmeny</a:t>
            </a:r>
            <a:endParaRPr sz="2400"/>
          </a:p>
        </p:txBody>
      </p:sp>
      <p:pic>
        <p:nvPicPr>
          <p:cNvPr id="823" name="Google Shape;823;g300444c808d_0_6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g300444c808d_0_61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5" name="Google Shape;825;g300444c808d_0_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g300444c808d_0_61"/>
          <p:cNvSpPr/>
          <p:nvPr/>
        </p:nvSpPr>
        <p:spPr>
          <a:xfrm>
            <a:off x="8187875" y="4041213"/>
            <a:ext cx="415800" cy="7131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34343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g300444c808d_0_61"/>
          <p:cNvSpPr/>
          <p:nvPr/>
        </p:nvSpPr>
        <p:spPr>
          <a:xfrm rot="10800000">
            <a:off x="1560775" y="3751466"/>
            <a:ext cx="415800" cy="7131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34343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g300444c808d_0_61"/>
          <p:cNvSpPr/>
          <p:nvPr/>
        </p:nvSpPr>
        <p:spPr>
          <a:xfrm rot="5398826">
            <a:off x="7736178" y="1805940"/>
            <a:ext cx="878400" cy="963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g300444c808d_0_61"/>
          <p:cNvSpPr txBox="1"/>
          <p:nvPr/>
        </p:nvSpPr>
        <p:spPr>
          <a:xfrm>
            <a:off x="2898225" y="1690850"/>
            <a:ext cx="46032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selhání běžné empirické terapie</a:t>
            </a:r>
            <a:endParaRPr sz="1000"/>
          </a:p>
        </p:txBody>
      </p:sp>
      <p:sp>
        <p:nvSpPr>
          <p:cNvPr id="830" name="Google Shape;830;g300444c808d_0_61"/>
          <p:cNvSpPr txBox="1"/>
          <p:nvPr/>
        </p:nvSpPr>
        <p:spPr>
          <a:xfrm>
            <a:off x="7005825" y="2848713"/>
            <a:ext cx="30000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progrese stavu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vznik komplikací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g300444c808d_0_61"/>
          <p:cNvSpPr txBox="1"/>
          <p:nvPr/>
        </p:nvSpPr>
        <p:spPr>
          <a:xfrm>
            <a:off x="6571575" y="4876875"/>
            <a:ext cx="38685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zpoždění cílené terapie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g300444c808d_0_61"/>
          <p:cNvSpPr/>
          <p:nvPr/>
        </p:nvSpPr>
        <p:spPr>
          <a:xfrm rot="10798826">
            <a:off x="7736178" y="5516778"/>
            <a:ext cx="878400" cy="963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g300444c808d_0_61"/>
          <p:cNvSpPr txBox="1"/>
          <p:nvPr/>
        </p:nvSpPr>
        <p:spPr>
          <a:xfrm>
            <a:off x="3393825" y="5676025"/>
            <a:ext cx="36120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dostupnost léčby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finanční nákladnost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g300444c808d_0_61"/>
          <p:cNvSpPr/>
          <p:nvPr/>
        </p:nvSpPr>
        <p:spPr>
          <a:xfrm rot="-5401174">
            <a:off x="1724145" y="5683214"/>
            <a:ext cx="878400" cy="963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g300444c808d_0_61"/>
          <p:cNvSpPr txBox="1"/>
          <p:nvPr/>
        </p:nvSpPr>
        <p:spPr>
          <a:xfrm>
            <a:off x="472450" y="4550850"/>
            <a:ext cx="36120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parenterální podání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nutnost hospitalizace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g300444c808d_0_61"/>
          <p:cNvSpPr/>
          <p:nvPr/>
        </p:nvSpPr>
        <p:spPr>
          <a:xfrm rot="-1174">
            <a:off x="1560775" y="1754920"/>
            <a:ext cx="878400" cy="8781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010d1f8c10_0_586"/>
          <p:cNvSpPr txBox="1">
            <a:spLocks noGrp="1"/>
          </p:cNvSpPr>
          <p:nvPr>
            <p:ph type="title"/>
          </p:nvPr>
        </p:nvSpPr>
        <p:spPr>
          <a:xfrm>
            <a:off x="47244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Spotřeba antibiotik během zimní sezóny v EU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842" name="Google Shape;842;g3010d1f8c10_0_586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g3010d1f8c10_0_586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4" name="Google Shape;844;g3010d1f8c10_0_5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g3010d1f8c10_0_586"/>
          <p:cNvSpPr txBox="1"/>
          <p:nvPr/>
        </p:nvSpPr>
        <p:spPr>
          <a:xfrm>
            <a:off x="0" y="6577900"/>
            <a:ext cx="6102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hlinkClick r:id="rId5"/>
              </a:rPr>
              <a:t>https://qap.ecdc.europa.eu/public/extensions/AMC2_Dashboard/AMC2_Dashboard.html#eu-consumption-tab</a:t>
            </a:r>
            <a:r>
              <a:rPr lang="sk-SK" sz="600"/>
              <a:t> </a:t>
            </a:r>
            <a:endParaRPr sz="600">
              <a:solidFill>
                <a:schemeClr val="dk1"/>
              </a:solidFill>
            </a:endParaRPr>
          </a:p>
        </p:txBody>
      </p:sp>
      <p:pic>
        <p:nvPicPr>
          <p:cNvPr id="846" name="Google Shape;846;g3010d1f8c10_0_5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813" y="1890338"/>
            <a:ext cx="5327725" cy="3742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g3010d1f8c10_0_5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1350" y="2093588"/>
            <a:ext cx="5327725" cy="2670818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g3010d1f8c10_0_586"/>
          <p:cNvSpPr txBox="1"/>
          <p:nvPr/>
        </p:nvSpPr>
        <p:spPr>
          <a:xfrm>
            <a:off x="5881350" y="4764400"/>
            <a:ext cx="6102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 19,4 DDD*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 17,1 DDD*→ cca 2,05 DDD na č</a:t>
            </a:r>
            <a:r>
              <a:rPr lang="sk-SK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lověka/zimní sezónu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g3010d1f8c10_0_586"/>
          <p:cNvSpPr txBox="1"/>
          <p:nvPr/>
        </p:nvSpPr>
        <p:spPr>
          <a:xfrm>
            <a:off x="9175600" y="6566650"/>
            <a:ext cx="6102600" cy="2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*DDD= definovaná denní dávka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g300444c808d_0_71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4883271" y="1553092"/>
            <a:ext cx="7308727" cy="3751812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g300444c808d_0_71"/>
          <p:cNvSpPr/>
          <p:nvPr/>
        </p:nvSpPr>
        <p:spPr>
          <a:xfrm>
            <a:off x="0" y="2286139"/>
            <a:ext cx="10040400" cy="228570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g300444c808d_0_71"/>
          <p:cNvSpPr txBox="1">
            <a:spLocks noGrp="1"/>
          </p:cNvSpPr>
          <p:nvPr>
            <p:ph type="ctrTitle"/>
          </p:nvPr>
        </p:nvSpPr>
        <p:spPr>
          <a:xfrm>
            <a:off x="2151530" y="2325051"/>
            <a:ext cx="73086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EM"/>
              <a:buNone/>
            </a:pPr>
            <a:r>
              <a:rPr lang="sk-SK" sz="3200">
                <a:solidFill>
                  <a:schemeClr val="lt1"/>
                </a:solidFill>
                <a:latin typeface="REM"/>
                <a:ea typeface="REM"/>
                <a:cs typeface="REM"/>
                <a:sym typeface="REM"/>
              </a:rPr>
              <a:t>Prevence a vzdělávání</a:t>
            </a:r>
            <a:endParaRPr sz="3200">
              <a:solidFill>
                <a:schemeClr val="lt1"/>
              </a:solidFill>
              <a:latin typeface="REM"/>
              <a:ea typeface="REM"/>
              <a:cs typeface="REM"/>
              <a:sym typeface="REM"/>
            </a:endParaRPr>
          </a:p>
        </p:txBody>
      </p:sp>
      <p:pic>
        <p:nvPicPr>
          <p:cNvPr id="857" name="Google Shape;857;g300444c808d_0_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80" y="2945962"/>
            <a:ext cx="960360" cy="966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g3010d1f8c10_0_619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g3010d1f8c10_0_619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g3010d1f8c10_0_6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g3010d1f8c10_0_619"/>
          <p:cNvSpPr txBox="1">
            <a:spLocks noGrp="1"/>
          </p:cNvSpPr>
          <p:nvPr>
            <p:ph type="body" idx="1"/>
          </p:nvPr>
        </p:nvSpPr>
        <p:spPr>
          <a:xfrm>
            <a:off x="472445" y="1825625"/>
            <a:ext cx="5083500" cy="16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b="1" dirty="0"/>
              <a:t>KOMUNIKACE</a:t>
            </a:r>
            <a:endParaRPr b="1" dirty="0"/>
          </a:p>
          <a:p>
            <a:pPr marL="685800" lvl="1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laici i odborníci </a:t>
            </a:r>
            <a:r>
              <a:rPr lang="sk-SK" dirty="0" err="1"/>
              <a:t>ve</a:t>
            </a:r>
            <a:r>
              <a:rPr lang="sk-SK" dirty="0"/>
              <a:t> </a:t>
            </a:r>
            <a:r>
              <a:rPr lang="sk-SK" dirty="0" err="1"/>
              <a:t>zdravotnictví</a:t>
            </a:r>
            <a:endParaRPr dirty="0"/>
          </a:p>
        </p:txBody>
      </p:sp>
      <p:sp>
        <p:nvSpPr>
          <p:cNvPr id="866" name="Google Shape;866;g3010d1f8c10_0_619"/>
          <p:cNvSpPr txBox="1">
            <a:spLocks noGrp="1"/>
          </p:cNvSpPr>
          <p:nvPr>
            <p:ph type="title"/>
          </p:nvPr>
        </p:nvSpPr>
        <p:spPr>
          <a:xfrm>
            <a:off x="153224" y="365125"/>
            <a:ext cx="616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36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Zvýšení proočkovanosti</a:t>
            </a:r>
            <a:endParaRPr sz="36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010d1f8c10_0_631"/>
          <p:cNvSpPr txBox="1">
            <a:spLocks noGrp="1"/>
          </p:cNvSpPr>
          <p:nvPr>
            <p:ph type="title"/>
          </p:nvPr>
        </p:nvSpPr>
        <p:spPr>
          <a:xfrm>
            <a:off x="153224" y="365125"/>
            <a:ext cx="616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36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Zvýšení proočkovanosti</a:t>
            </a:r>
            <a:endParaRPr sz="36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872" name="Google Shape;872;g3010d1f8c10_0_63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g3010d1f8c10_0_631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4" name="Google Shape;874;g3010d1f8c10_0_6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g3010d1f8c10_0_631"/>
          <p:cNvSpPr txBox="1">
            <a:spLocks noGrp="1"/>
          </p:cNvSpPr>
          <p:nvPr>
            <p:ph type="body" idx="1"/>
          </p:nvPr>
        </p:nvSpPr>
        <p:spPr>
          <a:xfrm>
            <a:off x="472445" y="1825625"/>
            <a:ext cx="5083500" cy="16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KOMUNIKACE</a:t>
            </a:r>
            <a:endParaRPr dirty="0"/>
          </a:p>
          <a:p>
            <a:pPr marL="685800" lvl="1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laici i odborníci </a:t>
            </a:r>
            <a:r>
              <a:rPr lang="sk-SK" dirty="0" err="1"/>
              <a:t>ve</a:t>
            </a:r>
            <a:r>
              <a:rPr lang="sk-SK" dirty="0"/>
              <a:t> </a:t>
            </a:r>
            <a:r>
              <a:rPr lang="sk-SK" dirty="0" err="1"/>
              <a:t>zdravotnictví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b="1" dirty="0" err="1"/>
              <a:t>přesná</a:t>
            </a:r>
            <a:r>
              <a:rPr lang="sk-SK" b="1" dirty="0"/>
              <a:t> </a:t>
            </a:r>
            <a:r>
              <a:rPr lang="sk-SK" b="1" dirty="0" err="1"/>
              <a:t>srozumitelná</a:t>
            </a:r>
            <a:r>
              <a:rPr lang="sk-SK" b="1" dirty="0"/>
              <a:t> </a:t>
            </a:r>
            <a:r>
              <a:rPr lang="sk-SK" b="1" dirty="0" err="1"/>
              <a:t>data</a:t>
            </a:r>
            <a:endParaRPr b="1" dirty="0"/>
          </a:p>
        </p:txBody>
      </p:sp>
      <p:sp>
        <p:nvSpPr>
          <p:cNvPr id="876" name="Google Shape;876;g3010d1f8c10_0_631"/>
          <p:cNvSpPr txBox="1"/>
          <p:nvPr/>
        </p:nvSpPr>
        <p:spPr>
          <a:xfrm>
            <a:off x="7073250" y="2342450"/>
            <a:ext cx="4378200" cy="16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g3010d1f8c10_0_631"/>
          <p:cNvSpPr txBox="1"/>
          <p:nvPr/>
        </p:nvSpPr>
        <p:spPr>
          <a:xfrm>
            <a:off x="7239525" y="2287025"/>
            <a:ext cx="4793700" cy="23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přenos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prevence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rizika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dezinformace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" name="Google Shape;882;g3010d1f8c10_0_640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g3010d1f8c10_0_640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4" name="Google Shape;884;g3010d1f8c10_0_6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g3010d1f8c10_0_640"/>
          <p:cNvSpPr txBox="1">
            <a:spLocks noGrp="1"/>
          </p:cNvSpPr>
          <p:nvPr>
            <p:ph type="body" idx="1"/>
          </p:nvPr>
        </p:nvSpPr>
        <p:spPr>
          <a:xfrm>
            <a:off x="472449" y="1825625"/>
            <a:ext cx="5405837" cy="29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KOMUNIKACE</a:t>
            </a:r>
            <a:endParaRPr dirty="0"/>
          </a:p>
          <a:p>
            <a:pPr marL="685800" lvl="1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laici i odborníci </a:t>
            </a:r>
            <a:r>
              <a:rPr lang="sk-SK" dirty="0" err="1"/>
              <a:t>ve</a:t>
            </a:r>
            <a:r>
              <a:rPr lang="sk-SK" dirty="0"/>
              <a:t> </a:t>
            </a:r>
            <a:r>
              <a:rPr lang="sk-SK" dirty="0" err="1"/>
              <a:t>zdravotnictví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přesná</a:t>
            </a:r>
            <a:r>
              <a:rPr lang="sk-SK" dirty="0"/>
              <a:t> </a:t>
            </a:r>
            <a:r>
              <a:rPr lang="sk-SK" dirty="0" err="1"/>
              <a:t>srozumitelná</a:t>
            </a:r>
            <a:r>
              <a:rPr lang="sk-SK" dirty="0"/>
              <a:t> </a:t>
            </a:r>
            <a:r>
              <a:rPr lang="sk-SK" dirty="0" err="1"/>
              <a:t>data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/>
              <a:t>celá </a:t>
            </a:r>
            <a:r>
              <a:rPr lang="sk-SK" dirty="0" err="1"/>
              <a:t>populace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b="1" dirty="0" err="1"/>
              <a:t>informace</a:t>
            </a:r>
            <a:r>
              <a:rPr lang="sk-SK" b="1" dirty="0"/>
              <a:t> od </a:t>
            </a:r>
            <a:r>
              <a:rPr lang="sk-SK" b="1" dirty="0" err="1"/>
              <a:t>všech</a:t>
            </a:r>
            <a:r>
              <a:rPr lang="sk-SK" b="1" dirty="0"/>
              <a:t> </a:t>
            </a:r>
            <a:r>
              <a:rPr lang="sk-SK" b="1" dirty="0" err="1"/>
              <a:t>zdravotníků</a:t>
            </a:r>
            <a:endParaRPr b="1" dirty="0"/>
          </a:p>
        </p:txBody>
      </p:sp>
      <p:pic>
        <p:nvPicPr>
          <p:cNvPr id="886" name="Google Shape;886;g3010d1f8c10_0_6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8450" y="1378050"/>
            <a:ext cx="3561599" cy="1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g3010d1f8c10_0_6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9312" y="2693800"/>
            <a:ext cx="2899874" cy="2372249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g3010d1f8c10_0_640"/>
          <p:cNvSpPr txBox="1"/>
          <p:nvPr/>
        </p:nvSpPr>
        <p:spPr>
          <a:xfrm>
            <a:off x="6538900" y="6550200"/>
            <a:ext cx="6984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hlinkClick r:id="rId7"/>
              </a:rPr>
              <a:t>https://bmcpublichealth.biomedcentral.com/articles/10.1186/s12889-019-7172-8</a:t>
            </a:r>
            <a:endParaRPr sz="600"/>
          </a:p>
        </p:txBody>
      </p:sp>
      <p:sp>
        <p:nvSpPr>
          <p:cNvPr id="889" name="Google Shape;889;g3010d1f8c10_0_640"/>
          <p:cNvSpPr txBox="1">
            <a:spLocks noGrp="1"/>
          </p:cNvSpPr>
          <p:nvPr>
            <p:ph type="title"/>
          </p:nvPr>
        </p:nvSpPr>
        <p:spPr>
          <a:xfrm>
            <a:off x="153224" y="365125"/>
            <a:ext cx="616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36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Zvýšení proočkovanosti</a:t>
            </a:r>
            <a:endParaRPr sz="36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g3010d1f8c10_0_659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g3010d1f8c10_0_659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6" name="Google Shape;896;g3010d1f8c10_0_6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g3010d1f8c10_0_6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6025" y="193825"/>
            <a:ext cx="5403550" cy="3293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g3010d1f8c10_0_6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1650" y="3487425"/>
            <a:ext cx="4717105" cy="31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g3010d1f8c10_0_659"/>
          <p:cNvSpPr txBox="1"/>
          <p:nvPr/>
        </p:nvSpPr>
        <p:spPr>
          <a:xfrm>
            <a:off x="6511200" y="6415925"/>
            <a:ext cx="565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</a:t>
            </a:r>
            <a:r>
              <a:rPr lang="sk-SK" sz="600" u="sng">
                <a:solidFill>
                  <a:schemeClr val="hlink"/>
                </a:solidFill>
                <a:hlinkClick r:id="rId7"/>
              </a:rPr>
              <a:t>https://lekarnici.cz/ockovani-proti-chripce-v-lekarne-by-uvitala-nadpolovicni-vetsina-cechu-pro-tri-ctvrtiny-z-nich-je-lekarna-dostupnejsi-nez-ordinace-praktickeho-lekare/</a:t>
            </a:r>
            <a:r>
              <a:rPr lang="sk-SK" sz="600"/>
              <a:t> </a:t>
            </a:r>
            <a:endParaRPr sz="600"/>
          </a:p>
        </p:txBody>
      </p:sp>
      <p:sp>
        <p:nvSpPr>
          <p:cNvPr id="900" name="Google Shape;900;g3010d1f8c10_0_659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5083500" cy="49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KOMUNIKACE</a:t>
            </a:r>
            <a:endParaRPr dirty="0"/>
          </a:p>
          <a:p>
            <a:pPr marL="685800" lvl="1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laici i odborníci </a:t>
            </a:r>
            <a:r>
              <a:rPr lang="sk-SK" dirty="0" err="1"/>
              <a:t>ve</a:t>
            </a:r>
            <a:r>
              <a:rPr lang="sk-SK" dirty="0"/>
              <a:t> </a:t>
            </a:r>
            <a:r>
              <a:rPr lang="sk-SK" dirty="0" err="1"/>
              <a:t>zdravotnictví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přesná</a:t>
            </a:r>
            <a:r>
              <a:rPr lang="sk-SK" dirty="0"/>
              <a:t> </a:t>
            </a:r>
            <a:r>
              <a:rPr lang="sk-SK" dirty="0" err="1"/>
              <a:t>srozumitelná</a:t>
            </a:r>
            <a:r>
              <a:rPr lang="sk-SK" dirty="0"/>
              <a:t> </a:t>
            </a:r>
            <a:r>
              <a:rPr lang="sk-SK" dirty="0" err="1"/>
              <a:t>data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/>
              <a:t>celá </a:t>
            </a:r>
            <a:r>
              <a:rPr lang="sk-SK" dirty="0" err="1"/>
              <a:t>populace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informace</a:t>
            </a:r>
            <a:r>
              <a:rPr lang="sk-SK" dirty="0"/>
              <a:t> od </a:t>
            </a:r>
            <a:r>
              <a:rPr lang="sk-SK" dirty="0" err="1"/>
              <a:t>všech</a:t>
            </a:r>
            <a:r>
              <a:rPr lang="sk-SK" dirty="0"/>
              <a:t> </a:t>
            </a:r>
            <a:r>
              <a:rPr lang="sk-SK" dirty="0" err="1"/>
              <a:t>zdravotníků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b="1" dirty="0" err="1"/>
              <a:t>dostupnost</a:t>
            </a:r>
            <a:r>
              <a:rPr lang="sk-SK" b="1" dirty="0"/>
              <a:t> očkovacích </a:t>
            </a:r>
            <a:r>
              <a:rPr lang="sk-SK" b="1" dirty="0" err="1"/>
              <a:t>míst</a:t>
            </a:r>
            <a:endParaRPr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1" name="Google Shape;901;g3010d1f8c10_0_659"/>
          <p:cNvSpPr txBox="1"/>
          <p:nvPr/>
        </p:nvSpPr>
        <p:spPr>
          <a:xfrm>
            <a:off x="693525" y="4832000"/>
            <a:ext cx="50835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+"/>
            </a:pPr>
            <a:r>
              <a:rPr lang="sk-S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očkování ve večerních hodinách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+"/>
            </a:pPr>
            <a:r>
              <a:rPr lang="sk-S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očkování přímo na pracovišti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+"/>
            </a:pPr>
            <a:r>
              <a:rPr lang="sk-S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mobilní očkovací týmy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g3010d1f8c10_0_659"/>
          <p:cNvSpPr txBox="1">
            <a:spLocks noGrp="1"/>
          </p:cNvSpPr>
          <p:nvPr>
            <p:ph type="title"/>
          </p:nvPr>
        </p:nvSpPr>
        <p:spPr>
          <a:xfrm>
            <a:off x="153224" y="365125"/>
            <a:ext cx="616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36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Zvýšení proočkovanosti</a:t>
            </a:r>
            <a:endParaRPr sz="36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g30333537016_0_1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g30333537016_0_18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9" name="Google Shape;909;g30333537016_0_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g30333537016_0_18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5083500" cy="49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KOMUNIKACE</a:t>
            </a:r>
            <a:endParaRPr dirty="0"/>
          </a:p>
          <a:p>
            <a:pPr marL="685800" lvl="1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laici i odborníci </a:t>
            </a:r>
            <a:r>
              <a:rPr lang="sk-SK" dirty="0" err="1"/>
              <a:t>ve</a:t>
            </a:r>
            <a:r>
              <a:rPr lang="sk-SK" dirty="0"/>
              <a:t> </a:t>
            </a:r>
            <a:r>
              <a:rPr lang="sk-SK" dirty="0" err="1"/>
              <a:t>zdravotnictví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přesná</a:t>
            </a:r>
            <a:r>
              <a:rPr lang="sk-SK" dirty="0"/>
              <a:t> </a:t>
            </a:r>
            <a:r>
              <a:rPr lang="sk-SK" dirty="0" err="1"/>
              <a:t>srozumitelná</a:t>
            </a:r>
            <a:r>
              <a:rPr lang="sk-SK" dirty="0"/>
              <a:t> </a:t>
            </a:r>
            <a:r>
              <a:rPr lang="sk-SK" dirty="0" err="1"/>
              <a:t>data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/>
              <a:t>celá </a:t>
            </a:r>
            <a:r>
              <a:rPr lang="sk-SK" dirty="0" err="1"/>
              <a:t>populace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informace</a:t>
            </a:r>
            <a:r>
              <a:rPr lang="sk-SK" dirty="0"/>
              <a:t> od </a:t>
            </a:r>
            <a:r>
              <a:rPr lang="sk-SK" dirty="0" err="1"/>
              <a:t>všech</a:t>
            </a:r>
            <a:r>
              <a:rPr lang="sk-SK" dirty="0"/>
              <a:t> </a:t>
            </a:r>
            <a:r>
              <a:rPr lang="sk-SK" dirty="0" err="1"/>
              <a:t>zdravotníků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dostupnost</a:t>
            </a:r>
            <a:r>
              <a:rPr lang="sk-SK" dirty="0"/>
              <a:t> očkovacích </a:t>
            </a:r>
            <a:r>
              <a:rPr lang="sk-SK" dirty="0" err="1"/>
              <a:t>míst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b="1" dirty="0" err="1"/>
              <a:t>koadministrace</a:t>
            </a:r>
            <a:endParaRPr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1" name="Google Shape;911;g30333537016_0_18"/>
          <p:cNvSpPr txBox="1">
            <a:spLocks noGrp="1"/>
          </p:cNvSpPr>
          <p:nvPr>
            <p:ph type="title"/>
          </p:nvPr>
        </p:nvSpPr>
        <p:spPr>
          <a:xfrm>
            <a:off x="153224" y="365125"/>
            <a:ext cx="616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36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Zvýšení proočkovanosti</a:t>
            </a:r>
            <a:endParaRPr sz="36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12" name="Google Shape;912;g30333537016_0_18"/>
          <p:cNvSpPr txBox="1"/>
          <p:nvPr/>
        </p:nvSpPr>
        <p:spPr>
          <a:xfrm>
            <a:off x="6875825" y="2889000"/>
            <a:ext cx="50835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+"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covid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+"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chřipka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+"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pneumokoky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+"/>
            </a:pPr>
            <a:r>
              <a:rPr lang="sk-SK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RSV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g30333537016_0_31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5653087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g30333537016_0_31"/>
          <p:cNvSpPr/>
          <p:nvPr/>
        </p:nvSpPr>
        <p:spPr>
          <a:xfrm>
            <a:off x="5555999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9" name="Google Shape;919;g30333537016_0_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1523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g30333537016_0_31"/>
          <p:cNvSpPr txBox="1">
            <a:spLocks noGrp="1"/>
          </p:cNvSpPr>
          <p:nvPr>
            <p:ph type="body" idx="1"/>
          </p:nvPr>
        </p:nvSpPr>
        <p:spPr>
          <a:xfrm>
            <a:off x="472450" y="1825625"/>
            <a:ext cx="5083500" cy="49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KOMUNIKACE</a:t>
            </a:r>
            <a:endParaRPr dirty="0"/>
          </a:p>
          <a:p>
            <a:pPr marL="685800" lvl="1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k-SK" dirty="0"/>
              <a:t>laici i odborníci </a:t>
            </a:r>
            <a:r>
              <a:rPr lang="sk-SK" dirty="0" err="1"/>
              <a:t>ve</a:t>
            </a:r>
            <a:r>
              <a:rPr lang="sk-SK" dirty="0"/>
              <a:t> </a:t>
            </a:r>
            <a:r>
              <a:rPr lang="sk-SK" dirty="0" err="1"/>
              <a:t>zdravotnictví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přesná</a:t>
            </a:r>
            <a:r>
              <a:rPr lang="sk-SK" dirty="0"/>
              <a:t> </a:t>
            </a:r>
            <a:r>
              <a:rPr lang="sk-SK" dirty="0" err="1"/>
              <a:t>srozumitelná</a:t>
            </a:r>
            <a:r>
              <a:rPr lang="sk-SK" dirty="0"/>
              <a:t> </a:t>
            </a:r>
            <a:r>
              <a:rPr lang="sk-SK" dirty="0" err="1"/>
              <a:t>data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/>
              <a:t>celá </a:t>
            </a:r>
            <a:r>
              <a:rPr lang="sk-SK" dirty="0" err="1"/>
              <a:t>populace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informace</a:t>
            </a:r>
            <a:r>
              <a:rPr lang="sk-SK" dirty="0"/>
              <a:t> od </a:t>
            </a:r>
            <a:r>
              <a:rPr lang="sk-SK" dirty="0" err="1"/>
              <a:t>všech</a:t>
            </a:r>
            <a:r>
              <a:rPr lang="sk-SK" dirty="0"/>
              <a:t> </a:t>
            </a:r>
            <a:r>
              <a:rPr lang="sk-SK" dirty="0" err="1"/>
              <a:t>zdravotníků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dostupnost</a:t>
            </a:r>
            <a:r>
              <a:rPr lang="sk-SK" dirty="0"/>
              <a:t> očkovacích </a:t>
            </a:r>
            <a:r>
              <a:rPr lang="sk-SK" dirty="0" err="1"/>
              <a:t>míst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dirty="0" err="1"/>
              <a:t>koadministrace</a:t>
            </a:r>
            <a:endParaRPr dirty="0"/>
          </a:p>
          <a:p>
            <a:pPr marL="228600" lvl="0" indent="-2921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k-SK" b="1" dirty="0" err="1"/>
              <a:t>proočkovanost</a:t>
            </a:r>
            <a:r>
              <a:rPr lang="sk-SK" b="1" dirty="0"/>
              <a:t> </a:t>
            </a:r>
            <a:r>
              <a:rPr lang="sk-SK" b="1" dirty="0" err="1"/>
              <a:t>zdravotnického</a:t>
            </a:r>
            <a:r>
              <a:rPr lang="sk-SK" b="1" dirty="0"/>
              <a:t> personálu</a:t>
            </a:r>
            <a:endParaRPr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1" name="Google Shape;921;g30333537016_0_31"/>
          <p:cNvSpPr txBox="1">
            <a:spLocks noGrp="1"/>
          </p:cNvSpPr>
          <p:nvPr>
            <p:ph type="title"/>
          </p:nvPr>
        </p:nvSpPr>
        <p:spPr>
          <a:xfrm>
            <a:off x="153224" y="365125"/>
            <a:ext cx="616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36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Zvýšení proočkovanosti</a:t>
            </a:r>
            <a:endParaRPr sz="36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300444c808d_0_98"/>
          <p:cNvSpPr txBox="1">
            <a:spLocks noGrp="1"/>
          </p:cNvSpPr>
          <p:nvPr>
            <p:ph type="title"/>
          </p:nvPr>
        </p:nvSpPr>
        <p:spPr>
          <a:xfrm>
            <a:off x="118275" y="235775"/>
            <a:ext cx="10702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Moderní doba ≠ nekonečné možnosti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928" name="Google Shape;928;g300444c808d_0_98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g300444c808d_0_98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0" name="Google Shape;930;g300444c808d_0_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g300444c808d_0_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525" y="1378050"/>
            <a:ext cx="5623401" cy="5037626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g300444c808d_0_98"/>
          <p:cNvSpPr txBox="1"/>
          <p:nvPr/>
        </p:nvSpPr>
        <p:spPr>
          <a:xfrm>
            <a:off x="0" y="6568075"/>
            <a:ext cx="1120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600"/>
              <a:t>Zdroj: </a:t>
            </a:r>
            <a:r>
              <a:rPr lang="sk-SK" sz="600" u="sng">
                <a:solidFill>
                  <a:schemeClr val="hlink"/>
                </a:solidFill>
                <a:hlinkClick r:id="rId6"/>
              </a:rPr>
              <a:t>https://atlas.ecdc.europa.eu/public/index.aspx</a:t>
            </a:r>
            <a:r>
              <a:rPr lang="sk-SK" sz="600"/>
              <a:t>, </a:t>
            </a:r>
            <a:r>
              <a:rPr lang="sk-SK" sz="6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https://cdn.who.int/media/docs/default-source/influenza/influenza-updates/2024/202435_who-respiratory-virus-update_492.pdf?sfvrsn=63007b63_5&amp;download=true</a:t>
            </a:r>
            <a:r>
              <a:rPr lang="sk-SK" sz="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pic>
        <p:nvPicPr>
          <p:cNvPr id="933" name="Google Shape;933;g300444c808d_0_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73100" y="2182600"/>
            <a:ext cx="4000500" cy="23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g300444c808d_0_9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87875" y="4501500"/>
            <a:ext cx="4170949" cy="2080425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g300444c808d_0_98"/>
          <p:cNvSpPr txBox="1"/>
          <p:nvPr/>
        </p:nvSpPr>
        <p:spPr>
          <a:xfrm>
            <a:off x="6287875" y="1511175"/>
            <a:ext cx="52188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Týdenní aktualizace globální aktivity respiračních virů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sk-S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shrnutí dat do 35.týdne do 1.září 2024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010d1f8c10_0_722"/>
          <p:cNvSpPr txBox="1">
            <a:spLocks noGrp="1"/>
          </p:cNvSpPr>
          <p:nvPr>
            <p:ph type="title"/>
          </p:nvPr>
        </p:nvSpPr>
        <p:spPr>
          <a:xfrm>
            <a:off x="9368567" y="5385375"/>
            <a:ext cx="1840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4000"/>
              <a:buFont typeface="Corbel"/>
              <a:buNone/>
            </a:pPr>
            <a:r>
              <a:rPr lang="sk-SK" sz="4000" b="1">
                <a:solidFill>
                  <a:srgbClr val="222A35"/>
                </a:solidFill>
                <a:latin typeface="Corbel"/>
                <a:ea typeface="Corbel"/>
                <a:cs typeface="Corbel"/>
                <a:sym typeface="Corbel"/>
              </a:rPr>
              <a:t>Děkuji.</a:t>
            </a:r>
            <a:endParaRPr sz="4000" b="1">
              <a:solidFill>
                <a:srgbClr val="222A3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942" name="Google Shape;942;g3010d1f8c10_0_722"/>
          <p:cNvPicPr preferRelativeResize="0"/>
          <p:nvPr/>
        </p:nvPicPr>
        <p:blipFill rotWithShape="1">
          <a:blip r:embed="rId3">
            <a:alphaModFix amt="80000"/>
          </a:blip>
          <a:srcRect/>
          <a:stretch/>
        </p:blipFill>
        <p:spPr>
          <a:xfrm>
            <a:off x="11306175" y="0"/>
            <a:ext cx="88582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g3010d1f8c10_0_722"/>
          <p:cNvSpPr/>
          <p:nvPr/>
        </p:nvSpPr>
        <p:spPr>
          <a:xfrm>
            <a:off x="11209087" y="481465"/>
            <a:ext cx="1080000" cy="1080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4" name="Google Shape;944;g3010d1f8c10_0_7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4611" y="664879"/>
            <a:ext cx="708952" cy="713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balík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3312</Words>
  <Application>Microsoft Office PowerPoint</Application>
  <PresentationFormat>Widescreen</PresentationFormat>
  <Paragraphs>436</Paragraphs>
  <Slides>61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Calibri</vt:lpstr>
      <vt:lpstr>Times New Roman</vt:lpstr>
      <vt:lpstr>Arial</vt:lpstr>
      <vt:lpstr>REM</vt:lpstr>
      <vt:lpstr>Roboto</vt:lpstr>
      <vt:lpstr>Corbel</vt:lpstr>
      <vt:lpstr>Motív balíka Office</vt:lpstr>
      <vt:lpstr>Chřipka</vt:lpstr>
      <vt:lpstr>Vnímání chřipky v porovnání s jinými infekcemi</vt:lpstr>
      <vt:lpstr>Podceňování infekce</vt:lpstr>
      <vt:lpstr>Podceňování infekce</vt:lpstr>
      <vt:lpstr>Podceňování infekce</vt:lpstr>
      <vt:lpstr>Medializace “nových infekcí”</vt:lpstr>
      <vt:lpstr>Medializace “nových infekcí”</vt:lpstr>
      <vt:lpstr>Rizika spojená s chřipkou</vt:lpstr>
      <vt:lpstr>Proč by neměla být chřipka podceňována</vt:lpstr>
      <vt:lpstr>Proč by neměla být chřipka podceňována</vt:lpstr>
      <vt:lpstr>Rizikové skupiny</vt:lpstr>
      <vt:lpstr>Rizikové skupiny</vt:lpstr>
      <vt:lpstr>Rizikové skupiny</vt:lpstr>
      <vt:lpstr>Rizikové skupiny</vt:lpstr>
      <vt:lpstr>Rizikové skupiny</vt:lpstr>
      <vt:lpstr>Rizikové skupiny</vt:lpstr>
      <vt:lpstr>Rizikové skupiny</vt:lpstr>
      <vt:lpstr>Rizikové skupiny</vt:lpstr>
      <vt:lpstr>Komplikace chřipky</vt:lpstr>
      <vt:lpstr>Komplikace chřipky</vt:lpstr>
      <vt:lpstr>Komplikace chřipky</vt:lpstr>
      <vt:lpstr>Komplikace chřipky</vt:lpstr>
      <vt:lpstr>Komplikace chřipky</vt:lpstr>
      <vt:lpstr>Epidemie a chřipka</vt:lpstr>
      <vt:lpstr>Historický kontext</vt:lpstr>
      <vt:lpstr>Historický kontext</vt:lpstr>
      <vt:lpstr>Prasečí chřipka 2009</vt:lpstr>
      <vt:lpstr>Prasečí chřipka 2009</vt:lpstr>
      <vt:lpstr>Prasečí chřipka 2009</vt:lpstr>
      <vt:lpstr>Prasečí chřipka 2009- 27. duben</vt:lpstr>
      <vt:lpstr>Prasečí chřipka 2009- 27. květen</vt:lpstr>
      <vt:lpstr>Prasečí chřipka 2009- 17. červen</vt:lpstr>
      <vt:lpstr>Prasečí chřipka 2009- 1. červenec</vt:lpstr>
      <vt:lpstr>Prasečí chřipka 2009- 2. srpen</vt:lpstr>
      <vt:lpstr>Prasečí chřipka 2009- 6. září</vt:lpstr>
      <vt:lpstr>Prasečí chřipka 2009- 4. října</vt:lpstr>
      <vt:lpstr>Prasečí chřipka 2009- 1. listopadu</vt:lpstr>
      <vt:lpstr>Prasečí chřipka 2009- 6. prosince</vt:lpstr>
      <vt:lpstr>Prasečí chřipka 2009- 2.ledna</vt:lpstr>
      <vt:lpstr>Prasečí chřipka 2009- 7.února</vt:lpstr>
      <vt:lpstr>Prasečí chřipka 2009- 14.března</vt:lpstr>
      <vt:lpstr>Historický kontext</vt:lpstr>
      <vt:lpstr>Současné trendy v epidemiologii chřipky</vt:lpstr>
      <vt:lpstr>Současné trendy v epidemiologii chřipky</vt:lpstr>
      <vt:lpstr>Současné trendy v epidemiologii chřipky</vt:lpstr>
      <vt:lpstr>Současné trendy v epidemiologii chřipky</vt:lpstr>
      <vt:lpstr>Antibiotická rezistence</vt:lpstr>
      <vt:lpstr>Nevhodné užívání antibiotik</vt:lpstr>
      <vt:lpstr>Nevhodné užívání antibiotik</vt:lpstr>
      <vt:lpstr>Nevhodné užívání antibiotik</vt:lpstr>
      <vt:lpstr>Důsledky antibiotické rezistence</vt:lpstr>
      <vt:lpstr>Spotřeba antibiotik během zimní sezóny v EU</vt:lpstr>
      <vt:lpstr>Prevence a vzdělávání</vt:lpstr>
      <vt:lpstr>Zvýšení proočkovanosti </vt:lpstr>
      <vt:lpstr>Zvýšení proočkovanosti </vt:lpstr>
      <vt:lpstr>Zvýšení proočkovanosti </vt:lpstr>
      <vt:lpstr>Zvýšení proočkovanosti </vt:lpstr>
      <vt:lpstr>Zvýšení proočkovanosti </vt:lpstr>
      <vt:lpstr>Zvýšení proočkovanosti </vt:lpstr>
      <vt:lpstr>Moderní doba ≠ nekonečné možnosti</vt:lpstr>
      <vt:lpstr>Děkuji.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Chřipka</dc:title>
  <dc:creator>Microsoft Office User</dc:creator>
  <cp:lastModifiedBy>Mackova, Jana /CZ</cp:lastModifiedBy>
  <cp:revision>5</cp:revision>
  <dcterms:created xsi:type="dcterms:W3CDTF">2022-09-21T11:03:56Z</dcterms:created>
  <dcterms:modified xsi:type="dcterms:W3CDTF">2024-09-24T11:10:26Z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9088468-0951-4aef-9cc3-0a346e475ddc_Enabled">
    <vt:lpwstr>true</vt:lpwstr>
  </property>
  <property fmtid="{D5CDD505-2E9C-101B-9397-08002B2CF9AE}" pid="3" name="MSIP_Label_d9088468-0951-4aef-9cc3-0a346e475ddc_SetDate">
    <vt:lpwstr>2024-09-24T11:09:26Z</vt:lpwstr>
  </property>
  <property fmtid="{D5CDD505-2E9C-101B-9397-08002B2CF9AE}" pid="4" name="MSIP_Label_d9088468-0951-4aef-9cc3-0a346e475ddc_Method">
    <vt:lpwstr>Privileged</vt:lpwstr>
  </property>
  <property fmtid="{D5CDD505-2E9C-101B-9397-08002B2CF9AE}" pid="5" name="MSIP_Label_d9088468-0951-4aef-9cc3-0a346e475ddc_Name">
    <vt:lpwstr>Public</vt:lpwstr>
  </property>
  <property fmtid="{D5CDD505-2E9C-101B-9397-08002B2CF9AE}" pid="6" name="MSIP_Label_d9088468-0951-4aef-9cc3-0a346e475ddc_SiteId">
    <vt:lpwstr>aca3c8d6-aa71-4e1a-a10e-03572fc58c0b</vt:lpwstr>
  </property>
  <property fmtid="{D5CDD505-2E9C-101B-9397-08002B2CF9AE}" pid="7" name="MSIP_Label_d9088468-0951-4aef-9cc3-0a346e475ddc_ActionId">
    <vt:lpwstr>fe5efee0-e531-48dd-9350-63295571be36</vt:lpwstr>
  </property>
  <property fmtid="{D5CDD505-2E9C-101B-9397-08002B2CF9AE}" pid="8" name="MSIP_Label_d9088468-0951-4aef-9cc3-0a346e475ddc_ContentBits">
    <vt:lpwstr>0</vt:lpwstr>
  </property>
</Properties>
</file>