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notesSlides/notesSlide6.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8.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9.xml" ContentType="application/vnd.openxmlformats-officedocument.presentationml.notesSlid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3.xml" ContentType="application/vnd.openxmlformats-officedocument.themeOverride+xml"/>
  <Override PartName="/ppt/drawings/drawing3.xml" ContentType="application/vnd.openxmlformats-officedocument.drawingml.chartshapes+xml"/>
  <Override PartName="/ppt/notesSlides/notesSlide10.xml" ContentType="application/vnd.openxmlformats-officedocument.presentationml.notesSlid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drawings/drawing4.xml" ContentType="application/vnd.openxmlformats-officedocument.drawingml.chartshapes+xml"/>
  <Override PartName="/ppt/notesSlides/notesSlide11.xml" ContentType="application/vnd.openxmlformats-officedocument.presentationml.notesSlide+xml"/>
  <Override PartName="/ppt/charts/chart1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bookmarkIdSeed="6">
  <p:sldMasterIdLst>
    <p:sldMasterId id="2147484377" r:id="rId4"/>
  </p:sldMasterIdLst>
  <p:notesMasterIdLst>
    <p:notesMasterId r:id="rId33"/>
  </p:notesMasterIdLst>
  <p:handoutMasterIdLst>
    <p:handoutMasterId r:id="rId34"/>
  </p:handoutMasterIdLst>
  <p:sldIdLst>
    <p:sldId id="2144446208" r:id="rId5"/>
    <p:sldId id="2144446220" r:id="rId6"/>
    <p:sldId id="2147471520" r:id="rId7"/>
    <p:sldId id="2147478453" r:id="rId8"/>
    <p:sldId id="2147478506" r:id="rId9"/>
    <p:sldId id="2147478510" r:id="rId10"/>
    <p:sldId id="2147475520" r:id="rId11"/>
    <p:sldId id="2147478511" r:id="rId12"/>
    <p:sldId id="2147478546" r:id="rId13"/>
    <p:sldId id="2147478539" r:id="rId14"/>
    <p:sldId id="2147478540" r:id="rId15"/>
    <p:sldId id="2147478541" r:id="rId16"/>
    <p:sldId id="2147478493" r:id="rId17"/>
    <p:sldId id="2147478515" r:id="rId18"/>
    <p:sldId id="2147478512" r:id="rId19"/>
    <p:sldId id="2147478549" r:id="rId20"/>
    <p:sldId id="2147478521" r:id="rId21"/>
    <p:sldId id="2147478534" r:id="rId22"/>
    <p:sldId id="2147478531" r:id="rId23"/>
    <p:sldId id="2147478556" r:id="rId24"/>
    <p:sldId id="2147478548" r:id="rId25"/>
    <p:sldId id="2147478547" r:id="rId26"/>
    <p:sldId id="2147478513" r:id="rId27"/>
    <p:sldId id="2147478544" r:id="rId28"/>
    <p:sldId id="2147478558" r:id="rId29"/>
    <p:sldId id="2147471553" r:id="rId30"/>
    <p:sldId id="2147478479" r:id="rId31"/>
    <p:sldId id="2147471503" r:id="rId32"/>
  </p:sldIdLst>
  <p:sldSz cx="12192000" cy="6858000"/>
  <p:notesSz cx="6858000" cy="9144000"/>
  <p:embeddedFontLst>
    <p:embeddedFont>
      <p:font typeface="Roboto" panose="020B0604020202020204" charset="0"/>
      <p:regular r:id="rId35"/>
      <p:bold r:id="rId36"/>
      <p:italic r:id="rId37"/>
      <p:boldItalic r:id="rId38"/>
    </p:embeddedFont>
    <p:embeddedFont>
      <p:font typeface="Calibri" panose="020F0502020204030204" pitchFamily="34" charset="0"/>
      <p:regular r:id="rId39"/>
      <p:bold r:id="rId40"/>
      <p:italic r:id="rId41"/>
      <p:boldItalic r:id="rId42"/>
    </p:embeddedFont>
    <p:embeddedFont>
      <p:font typeface="Barlow" panose="020B0604020202020204" charset="-18"/>
      <p:regular r:id="rId43"/>
      <p:bold r:id="rId44"/>
      <p:italic r:id="rId45"/>
      <p:boldItalic r:id="rId46"/>
    </p:embeddedFont>
    <p:embeddedFont>
      <p:font typeface="Wingdings 2" panose="05020102010507070707" pitchFamily="18" charset="2"/>
      <p:regular r:id="rId47"/>
    </p:embeddedFont>
  </p:embeddedFontLst>
  <p:custDataLst>
    <p:tags r:id="rId48"/>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psos" id="{478143B8-0C8F-4CD4-AA66-53370CBF439F}">
          <p14:sldIdLst>
            <p14:sldId id="2144446208"/>
            <p14:sldId id="2144446220"/>
          </p14:sldIdLst>
        </p14:section>
        <p14:section name="Výsledky výzkumu" id="{8DAA6D36-72DF-48B2-8DCF-C5904AB74783}">
          <p14:sldIdLst>
            <p14:sldId id="2147471520"/>
            <p14:sldId id="2147478453"/>
            <p14:sldId id="2147478506"/>
            <p14:sldId id="2147478510"/>
            <p14:sldId id="2147475520"/>
            <p14:sldId id="2147478511"/>
            <p14:sldId id="2147478546"/>
            <p14:sldId id="2147478539"/>
            <p14:sldId id="2147478540"/>
            <p14:sldId id="2147478541"/>
            <p14:sldId id="2147478493"/>
            <p14:sldId id="2147478515"/>
            <p14:sldId id="2147478512"/>
            <p14:sldId id="2147478549"/>
            <p14:sldId id="2147478521"/>
            <p14:sldId id="2147478534"/>
            <p14:sldId id="2147478531"/>
            <p14:sldId id="2147478556"/>
            <p14:sldId id="2147478548"/>
            <p14:sldId id="2147478547"/>
            <p14:sldId id="2147478513"/>
            <p14:sldId id="2147478544"/>
            <p14:sldId id="2147478558"/>
            <p14:sldId id="2147471553"/>
            <p14:sldId id="2147478479"/>
            <p14:sldId id="2147471503"/>
          </p14:sldIdLst>
        </p14:section>
      </p14:sectionLst>
    </p:ext>
    <p:ext uri="{EFAFB233-063F-42B5-8137-9DF3F51BA10A}">
      <p15:sldGuideLst xmlns:p15="http://schemas.microsoft.com/office/powerpoint/2012/main">
        <p15:guide id="1" pos="4112" userDrawn="1">
          <p15:clr>
            <a:srgbClr val="A4A3A4"/>
          </p15:clr>
        </p15:guide>
        <p15:guide id="2" orient="horz" pos="1457" userDrawn="1">
          <p15:clr>
            <a:srgbClr val="A4A3A4"/>
          </p15:clr>
        </p15:guide>
        <p15:guide id="3" pos="5382" userDrawn="1">
          <p15:clr>
            <a:srgbClr val="A4A3A4"/>
          </p15:clr>
        </p15:guide>
        <p15:guide id="4" pos="6811" userDrawn="1">
          <p15:clr>
            <a:srgbClr val="A4A3A4"/>
          </p15:clr>
        </p15:guide>
        <p15:guide id="5" orient="horz" pos="2455"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416A3C-4CA3-FB8F-1AAE-ACEAA1B8323E}" name="Miloslav Drábik - Ipsos" initials="MDI" userId="S::Miloslav.Drabik@ipsos.com::dfff232b-972e-4d0a-b82f-ad749c95e4ca" providerId="AD"/>
  <p188:author id="{32B5C052-2FBA-47DF-4C53-83876D01DF50}" name="Anna Steinbachova" initials="AS" userId="S::Anna.Steinbachova@ipsos.com::e55ade7d-9e94-43db-986f-686bfcbe7ff7" providerId="AD"/>
  <p188:author id="{854A019A-6131-7FDA-9F18-22D85D2D75F9}" name="Julia Nurse" initials="JN" userId="S::julia.nurse@Ipsos.com::a0f02c22-5676-46e0-8925-6d7c362befa2" providerId="AD"/>
  <p188:author id="{B7DA17F6-AC22-4516-95EE-6D293414D6DB}" name="Lenka Kuželová" initials="LK" userId="Lenka Kuželová"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main Carette" initials="RC" lastIdx="1" clrIdx="0">
    <p:extLst>
      <p:ext uri="{19B8F6BF-5375-455C-9EA6-DF929625EA0E}">
        <p15:presenceInfo xmlns:p15="http://schemas.microsoft.com/office/powerpoint/2012/main" userId="f5b5fcd6593eb51e" providerId="Windows Live"/>
      </p:ext>
    </p:extLst>
  </p:cmAuthor>
  <p:cmAuthor id="2" name="Julia Nurse" initials="JN" lastIdx="80" clrIdx="1">
    <p:extLst>
      <p:ext uri="{19B8F6BF-5375-455C-9EA6-DF929625EA0E}">
        <p15:presenceInfo xmlns:p15="http://schemas.microsoft.com/office/powerpoint/2012/main" userId="S::julia.nurse@Ipsos.com::a0f02c22-5676-46e0-8925-6d7c362befa2" providerId="AD"/>
      </p:ext>
    </p:extLst>
  </p:cmAuthor>
  <p:cmAuthor id="3" name="Ian Jarvis" initials="IJ" lastIdx="14" clrIdx="2">
    <p:extLst>
      <p:ext uri="{19B8F6BF-5375-455C-9EA6-DF929625EA0E}">
        <p15:presenceInfo xmlns:p15="http://schemas.microsoft.com/office/powerpoint/2012/main" userId="S-1-5-21-3343930222-3471731563-1258133589-336814" providerId="AD"/>
      </p:ext>
    </p:extLst>
  </p:cmAuthor>
  <p:cmAuthor id="4" name="Hannah Williams" initials="HW" lastIdx="3" clrIdx="3">
    <p:extLst>
      <p:ext uri="{19B8F6BF-5375-455C-9EA6-DF929625EA0E}">
        <p15:presenceInfo xmlns:p15="http://schemas.microsoft.com/office/powerpoint/2012/main" userId="S::hannah.williams@ipsos.com::5910482a-1124-4d8f-8118-860f2cd0264e" providerId="AD"/>
      </p:ext>
    </p:extLst>
  </p:cmAuthor>
  <p:cmAuthor id="5" name="Lenka Kuželová" initials="LK" lastIdx="48" clrIdx="4">
    <p:extLst>
      <p:ext uri="{19B8F6BF-5375-455C-9EA6-DF929625EA0E}">
        <p15:presenceInfo xmlns:p15="http://schemas.microsoft.com/office/powerpoint/2012/main" userId="Lenka Kuželová"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21B5A"/>
    <a:srgbClr val="168382"/>
    <a:srgbClr val="AC0142"/>
    <a:srgbClr val="E7EBF0"/>
    <a:srgbClr val="2DB574"/>
    <a:srgbClr val="BCC3F2"/>
    <a:srgbClr val="C6CFBB"/>
    <a:srgbClr val="ECFAF7"/>
    <a:srgbClr val="E2DA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47" autoAdjust="0"/>
    <p:restoredTop sz="92607" autoAdjust="0"/>
  </p:normalViewPr>
  <p:slideViewPr>
    <p:cSldViewPr snapToGrid="0" showGuides="1">
      <p:cViewPr varScale="1">
        <p:scale>
          <a:sx n="69" d="100"/>
          <a:sy n="69" d="100"/>
        </p:scale>
        <p:origin x="460" y="40"/>
      </p:cViewPr>
      <p:guideLst>
        <p:guide pos="4112"/>
        <p:guide orient="horz" pos="1457"/>
        <p:guide pos="5382"/>
        <p:guide pos="6811"/>
        <p:guide orient="horz" pos="2455"/>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90" d="100"/>
        <a:sy n="90" d="100"/>
      </p:scale>
      <p:origin x="0" y="-2580"/>
    </p:cViewPr>
  </p:sorterViewPr>
  <p:notesViewPr>
    <p:cSldViewPr snapToGrid="0" showGuides="1">
      <p:cViewPr>
        <p:scale>
          <a:sx n="75" d="100"/>
          <a:sy n="75" d="100"/>
        </p:scale>
        <p:origin x="4008" y="2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5.fntdata"/><Relationship Id="rId21" Type="http://schemas.openxmlformats.org/officeDocument/2006/relationships/slide" Target="slides/slide17.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0.fntdata"/><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tags" Target="tags/tag1.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6.xml"/><Relationship Id="rId41" Type="http://schemas.openxmlformats.org/officeDocument/2006/relationships/font" Target="fonts/font7.fntdata"/><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4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List_aplikace_Microsoft_Excel.xlsx"/></Relationships>
</file>

<file path=ppt/charts/_rels/chart2.xml.rels><?xml version="1.0" encoding="UTF-8" standalone="yes"?>
<Relationships xmlns="http://schemas.openxmlformats.org/package/2006/relationships"><Relationship Id="rId3" Type="http://schemas.openxmlformats.org/officeDocument/2006/relationships/package" Target="../embeddings/List_aplikace_Microsoft_Excel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1.xml"/><Relationship Id="rId4" Type="http://schemas.openxmlformats.org/officeDocument/2006/relationships/package" Target="../embeddings/List_aplikace_Microsoft_Excel2.xlsx"/></Relationships>
</file>

<file path=ppt/charts/_rels/chart4.xml.rels><?xml version="1.0" encoding="UTF-8" standalone="yes"?>
<Relationships xmlns="http://schemas.openxmlformats.org/package/2006/relationships"><Relationship Id="rId3" Type="http://schemas.openxmlformats.org/officeDocument/2006/relationships/package" Target="../embeddings/List_aplikace_Microsoft_Excel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1" Type="http://schemas.openxmlformats.org/officeDocument/2006/relationships/package" Target="../embeddings/List_aplikace_Microsoft_Excel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2.xml"/><Relationship Id="rId4" Type="http://schemas.openxmlformats.org/officeDocument/2006/relationships/package" Target="../embeddings/List_aplikace_Microsoft_Excel5.xlsx"/></Relationships>
</file>

<file path=ppt/charts/_rels/chart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package" Target="../embeddings/List_aplikace_Microsoft_Excel6.xlsx"/><Relationship Id="rId2" Type="http://schemas.microsoft.com/office/2011/relationships/chartColorStyle" Target="colors5.xml"/><Relationship Id="rId1" Type="http://schemas.microsoft.com/office/2011/relationships/chartStyle" Target="style5.xml"/><Relationship Id="rId6" Type="http://schemas.openxmlformats.org/officeDocument/2006/relationships/image" Target="../media/image20.svg"/><Relationship Id="rId5" Type="http://schemas.openxmlformats.org/officeDocument/2006/relationships/image" Target="../media/image11.png"/><Relationship Id="rId4" Type="http://schemas.openxmlformats.org/officeDocument/2006/relationships/image" Target="../media/image18.svg"/></Relationships>
</file>

<file path=ppt/charts/_rels/chart8.xml.rels><?xml version="1.0" encoding="UTF-8" standalone="yes"?>
<Relationships xmlns="http://schemas.openxmlformats.org/package/2006/relationships"><Relationship Id="rId3" Type="http://schemas.openxmlformats.org/officeDocument/2006/relationships/image" Target="../media/image12.png"/><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package" Target="../embeddings/List_aplikace_Microsoft_Excel7.xlsx"/><Relationship Id="rId4" Type="http://schemas.openxmlformats.org/officeDocument/2006/relationships/image" Target="../media/image13.png"/></Relationships>
</file>

<file path=ppt/charts/_rels/chart9.xml.rels><?xml version="1.0" encoding="UTF-8" standalone="yes"?>
<Relationships xmlns="http://schemas.openxmlformats.org/package/2006/relationships"><Relationship Id="rId3" Type="http://schemas.openxmlformats.org/officeDocument/2006/relationships/package" Target="../embeddings/List_aplikace_Microsoft_Excel8.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List_aplikace_Microsoft_Excel9.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List_aplikace_Microsoft_Excel10.xlsx"/><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package" Target="../embeddings/List_aplikace_Microsoft_Excel11.xlsx"/><Relationship Id="rId2" Type="http://schemas.microsoft.com/office/2011/relationships/chartColorStyle" Target="colors10.xml"/><Relationship Id="rId1" Type="http://schemas.microsoft.com/office/2011/relationships/chartStyle" Target="style10.xml"/></Relationships>
</file>

<file path=ppt/charts/_rels/chart13.xml.rels><?xml version="1.0" encoding="UTF-8" standalone="yes"?>
<Relationships xmlns="http://schemas.openxmlformats.org/package/2006/relationships"><Relationship Id="rId3" Type="http://schemas.openxmlformats.org/officeDocument/2006/relationships/package" Target="../embeddings/List_aplikace_Microsoft_Excel12.xlsx"/><Relationship Id="rId2" Type="http://schemas.microsoft.com/office/2011/relationships/chartColorStyle" Target="colors11.xml"/><Relationship Id="rId1" Type="http://schemas.microsoft.com/office/2011/relationships/chartStyle" Target="style11.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2.xml"/><Relationship Id="rId1" Type="http://schemas.microsoft.com/office/2011/relationships/chartStyle" Target="style12.xml"/><Relationship Id="rId5" Type="http://schemas.openxmlformats.org/officeDocument/2006/relationships/chartUserShapes" Target="../drawings/drawing3.xml"/><Relationship Id="rId4" Type="http://schemas.openxmlformats.org/officeDocument/2006/relationships/package" Target="../embeddings/List_aplikace_Microsoft_Excel13.xlsx"/></Relationships>
</file>

<file path=ppt/charts/_rels/chart15.xml.rels><?xml version="1.0" encoding="UTF-8" standalone="yes"?>
<Relationships xmlns="http://schemas.openxmlformats.org/package/2006/relationships"><Relationship Id="rId3" Type="http://schemas.openxmlformats.org/officeDocument/2006/relationships/package" Target="../embeddings/List_aplikace_Microsoft_Excel14.xlsx"/><Relationship Id="rId2" Type="http://schemas.microsoft.com/office/2011/relationships/chartColorStyle" Target="colors13.xml"/><Relationship Id="rId1" Type="http://schemas.microsoft.com/office/2011/relationships/chartStyle" Target="style13.xml"/></Relationships>
</file>

<file path=ppt/charts/_rels/chart16.xml.rels><?xml version="1.0" encoding="UTF-8" standalone="yes"?>
<Relationships xmlns="http://schemas.openxmlformats.org/package/2006/relationships"><Relationship Id="rId3" Type="http://schemas.openxmlformats.org/officeDocument/2006/relationships/package" Target="../embeddings/List_aplikace_Microsoft_Excel15.xlsx"/><Relationship Id="rId2" Type="http://schemas.microsoft.com/office/2011/relationships/chartColorStyle" Target="colors14.xml"/><Relationship Id="rId1" Type="http://schemas.microsoft.com/office/2011/relationships/chartStyle" Target="style14.xm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5" Type="http://schemas.openxmlformats.org/officeDocument/2006/relationships/chartUserShapes" Target="../drawings/drawing4.xml"/><Relationship Id="rId4" Type="http://schemas.openxmlformats.org/officeDocument/2006/relationships/package" Target="../embeddings/List_aplikace_Microsoft_Excel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List_aplikace_Microsoft_Excel1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171494383519963E-2"/>
          <c:y val="5.81708657199832E-2"/>
          <c:w val="0.87454786927849515"/>
          <c:h val="0.69283204980747104"/>
        </c:manualLayout>
      </c:layout>
      <c:doughnutChart>
        <c:varyColors val="1"/>
        <c:ser>
          <c:idx val="0"/>
          <c:order val="0"/>
          <c:tx>
            <c:strRef>
              <c:f>Sheet1!$B$1</c:f>
              <c:strCache>
                <c:ptCount val="1"/>
                <c:pt idx="0">
                  <c:v>Data (Donut)</c:v>
                </c:pt>
              </c:strCache>
            </c:strRef>
          </c:tx>
          <c:spPr>
            <a:solidFill>
              <a:srgbClr val="BCC3F2"/>
            </a:solidFill>
            <a:ln w="6350">
              <a:solidFill>
                <a:schemeClr val="accent1"/>
              </a:solidFill>
            </a:ln>
          </c:spPr>
          <c:dPt>
            <c:idx val="0"/>
            <c:bubble3D val="0"/>
            <c:spPr>
              <a:solidFill>
                <a:schemeClr val="accent1"/>
              </a:solidFill>
              <a:ln w="6350">
                <a:solidFill>
                  <a:schemeClr val="accent1"/>
                </a:solidFill>
              </a:ln>
              <a:effectLst/>
            </c:spPr>
            <c:extLst>
              <c:ext xmlns:c16="http://schemas.microsoft.com/office/drawing/2014/chart" uri="{C3380CC4-5D6E-409C-BE32-E72D297353CC}">
                <c16:uniqueId val="{00000001-CA8E-4720-B6C0-3C13415BEA07}"/>
              </c:ext>
            </c:extLst>
          </c:dPt>
          <c:dPt>
            <c:idx val="1"/>
            <c:bubble3D val="0"/>
            <c:spPr>
              <a:solidFill>
                <a:srgbClr val="BCC3F2"/>
              </a:solidFill>
              <a:ln w="6350">
                <a:solidFill>
                  <a:schemeClr val="accent1"/>
                </a:solidFill>
              </a:ln>
              <a:effectLst/>
            </c:spPr>
            <c:extLst>
              <c:ext xmlns:c16="http://schemas.microsoft.com/office/drawing/2014/chart" uri="{C3380CC4-5D6E-409C-BE32-E72D297353CC}">
                <c16:uniqueId val="{00000003-CA8E-4720-B6C0-3C13415BEA07}"/>
              </c:ext>
            </c:extLst>
          </c:dPt>
          <c:dPt>
            <c:idx val="2"/>
            <c:bubble3D val="0"/>
            <c:spPr>
              <a:solidFill>
                <a:schemeClr val="accent5">
                  <a:lumMod val="75000"/>
                </a:schemeClr>
              </a:solidFill>
              <a:ln w="6350">
                <a:solidFill>
                  <a:schemeClr val="accent5">
                    <a:lumMod val="75000"/>
                  </a:schemeClr>
                </a:solidFill>
              </a:ln>
              <a:effectLst/>
            </c:spPr>
            <c:extLst>
              <c:ext xmlns:c16="http://schemas.microsoft.com/office/drawing/2014/chart" uri="{C3380CC4-5D6E-409C-BE32-E72D297353CC}">
                <c16:uniqueId val="{00000005-CA8E-4720-B6C0-3C13415BEA07}"/>
              </c:ext>
            </c:extLst>
          </c:dPt>
          <c:dLbls>
            <c:numFmt formatCode="###0&quot; %&quot;;\-###0\ &quot; %&quot;" sourceLinked="0"/>
            <c:spPr>
              <a:noFill/>
              <a:ln>
                <a:noFill/>
              </a:ln>
              <a:effectLst/>
            </c:spPr>
            <c:txPr>
              <a:bodyPr wrap="square" lIns="38100" tIns="19050" rIns="38100" bIns="19050" anchor="ctr">
                <a:spAutoFit/>
              </a:bodyPr>
              <a:lstStyle/>
              <a:p>
                <a:pPr>
                  <a:defRPr sz="1400">
                    <a:solidFill>
                      <a:schemeClr val="bg1"/>
                    </a:solidFill>
                  </a:defRPr>
                </a:pPr>
                <a:endParaRPr lang="cs-CZ"/>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Sheet1!$A$2:$A$4</c:f>
              <c:strCache>
                <c:ptCount val="3"/>
                <c:pt idx="0">
                  <c:v>Ano</c:v>
                </c:pt>
                <c:pt idx="1">
                  <c:v>Ano, částečně</c:v>
                </c:pt>
                <c:pt idx="2">
                  <c:v>Ne</c:v>
                </c:pt>
              </c:strCache>
            </c:strRef>
          </c:cat>
          <c:val>
            <c:numRef>
              <c:f>Sheet1!$B$2:$B$4</c:f>
              <c:numCache>
                <c:formatCode>General</c:formatCode>
                <c:ptCount val="3"/>
                <c:pt idx="0">
                  <c:v>6.58</c:v>
                </c:pt>
                <c:pt idx="1">
                  <c:v>38.085999999999999</c:v>
                </c:pt>
                <c:pt idx="2">
                  <c:v>55.334000000000003</c:v>
                </c:pt>
              </c:numCache>
            </c:numRef>
          </c:val>
          <c:extLst>
            <c:ext xmlns:c16="http://schemas.microsoft.com/office/drawing/2014/chart" uri="{C3380CC4-5D6E-409C-BE32-E72D297353CC}">
              <c16:uniqueId val="{00000006-CA8E-4720-B6C0-3C13415BEA07}"/>
            </c:ext>
          </c:extLst>
        </c:ser>
        <c:dLbls>
          <c:showLegendKey val="0"/>
          <c:showVal val="0"/>
          <c:showCatName val="0"/>
          <c:showSerName val="0"/>
          <c:showPercent val="0"/>
          <c:showBubbleSize val="0"/>
          <c:showLeaderLines val="1"/>
        </c:dLbls>
        <c:firstSliceAng val="319"/>
        <c:holeSize val="75"/>
      </c:doughnutChart>
      <c:barChart>
        <c:barDir val="col"/>
        <c:grouping val="percentStacked"/>
        <c:varyColors val="0"/>
        <c:ser>
          <c:idx val="1"/>
          <c:order val="1"/>
          <c:tx>
            <c:strRef>
              <c:f>Sheet1!$C$1</c:f>
              <c:strCache>
                <c:ptCount val="1"/>
                <c:pt idx="0">
                  <c:v>Label (Column)</c:v>
                </c:pt>
              </c:strCache>
            </c:strRef>
          </c:tx>
          <c:spPr>
            <a:noFill/>
            <a:ln w="19050">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CA8E-4720-B6C0-3C13415BEA07}"/>
                </c:ext>
              </c:extLst>
            </c:dLbl>
            <c:dLbl>
              <c:idx val="1"/>
              <c:layout>
                <c:manualLayout>
                  <c:x val="2.7329587290952865E-2"/>
                  <c:y val="-3.1884518506111681E-2"/>
                </c:manualLayout>
              </c:layout>
              <c:numFmt formatCode="0\ %" sourceLinked="0"/>
              <c:spPr>
                <a:noFill/>
                <a:ln>
                  <a:noFill/>
                </a:ln>
                <a:effectLst/>
              </c:spPr>
              <c:txPr>
                <a:bodyPr rot="0" vert="horz" wrap="none" lIns="0" tIns="0" rIns="0" bIns="0"/>
                <a:lstStyle/>
                <a:p>
                  <a:pPr>
                    <a:defRPr sz="3200" b="1"/>
                  </a:pPr>
                  <a:endParaRPr lang="cs-CZ"/>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ext>
                <c:ext xmlns:c16="http://schemas.microsoft.com/office/drawing/2014/chart" uri="{C3380CC4-5D6E-409C-BE32-E72D297353CC}">
                  <c16:uniqueId val="{00000008-CA8E-4720-B6C0-3C13415BEA07}"/>
                </c:ext>
              </c:extLst>
            </c:dLbl>
            <c:dLbl>
              <c:idx val="2"/>
              <c:delete val="1"/>
              <c:extLst>
                <c:ext xmlns:c15="http://schemas.microsoft.com/office/drawing/2012/chart" uri="{CE6537A1-D6FC-4f65-9D91-7224C49458BB}"/>
                <c:ext xmlns:c16="http://schemas.microsoft.com/office/drawing/2014/chart" uri="{C3380CC4-5D6E-409C-BE32-E72D297353CC}">
                  <c16:uniqueId val="{00000009-CA8E-4720-B6C0-3C13415BEA07}"/>
                </c:ext>
              </c:extLst>
            </c:dLbl>
            <c:numFmt formatCode="0\ %" sourceLinked="0"/>
            <c:spPr>
              <a:noFill/>
              <a:ln>
                <a:noFill/>
              </a:ln>
              <a:effectLst/>
            </c:spPr>
            <c:txPr>
              <a:bodyPr rot="0" vert="horz"/>
              <a:lstStyle/>
              <a:p>
                <a:pPr>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Sheet1!$A$2:$A$4</c:f>
              <c:strCache>
                <c:ptCount val="3"/>
                <c:pt idx="0">
                  <c:v>Ano</c:v>
                </c:pt>
                <c:pt idx="1">
                  <c:v>Ano, částečně</c:v>
                </c:pt>
                <c:pt idx="2">
                  <c:v>Ne</c:v>
                </c:pt>
              </c:strCache>
            </c:strRef>
          </c:cat>
          <c:val>
            <c:numRef>
              <c:f>Sheet1!$C$2:$C$4</c:f>
              <c:numCache>
                <c:formatCode>0%</c:formatCode>
                <c:ptCount val="3"/>
                <c:pt idx="1">
                  <c:v>0.45</c:v>
                </c:pt>
              </c:numCache>
            </c:numRef>
          </c:val>
          <c:extLst>
            <c:ext xmlns:c16="http://schemas.microsoft.com/office/drawing/2014/chart" uri="{C3380CC4-5D6E-409C-BE32-E72D297353CC}">
              <c16:uniqueId val="{0000000A-CA8E-4720-B6C0-3C13415BEA07}"/>
            </c:ext>
          </c:extLst>
        </c:ser>
        <c:dLbls>
          <c:showLegendKey val="0"/>
          <c:showVal val="0"/>
          <c:showCatName val="0"/>
          <c:showSerName val="0"/>
          <c:showPercent val="0"/>
          <c:showBubbleSize val="0"/>
        </c:dLbls>
        <c:gapWidth val="500"/>
        <c:overlap val="100"/>
        <c:axId val="1055510112"/>
        <c:axId val="1055508672"/>
      </c:barChart>
      <c:valAx>
        <c:axId val="1055508672"/>
        <c:scaling>
          <c:orientation val="minMax"/>
        </c:scaling>
        <c:delete val="1"/>
        <c:axPos val="l"/>
        <c:numFmt formatCode="0%" sourceLinked="1"/>
        <c:majorTickMark val="out"/>
        <c:minorTickMark val="none"/>
        <c:tickLblPos val="nextTo"/>
        <c:crossAx val="1055510112"/>
        <c:crosses val="autoZero"/>
        <c:crossBetween val="between"/>
      </c:valAx>
      <c:catAx>
        <c:axId val="1055510112"/>
        <c:scaling>
          <c:orientation val="minMax"/>
        </c:scaling>
        <c:delete val="1"/>
        <c:axPos val="t"/>
        <c:numFmt formatCode="General" sourceLinked="1"/>
        <c:majorTickMark val="out"/>
        <c:minorTickMark val="none"/>
        <c:tickLblPos val="nextTo"/>
        <c:crossAx val="1055508672"/>
        <c:crosses val="max"/>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400">
          <a:latin typeface="+mn-lt"/>
        </a:defRPr>
      </a:pPr>
      <a:endParaRPr lang="cs-CZ"/>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100058557233013"/>
          <c:y val="4.5866847018172216E-2"/>
          <c:w val="0.61895837682954047"/>
          <c:h val="0.87547007453115089"/>
        </c:manualLayout>
      </c:layout>
      <c:barChart>
        <c:barDir val="bar"/>
        <c:grouping val="clustered"/>
        <c:varyColors val="0"/>
        <c:ser>
          <c:idx val="1"/>
          <c:order val="0"/>
          <c:tx>
            <c:strRef>
              <c:f>List1!$B$1</c:f>
              <c:strCache>
                <c:ptCount val="1"/>
                <c:pt idx="0">
                  <c:v>Ti, kteří uvedli, že by stát měl investovat </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2-3094-4C83-AD8C-2866F93162CE}"/>
              </c:ext>
            </c:extLst>
          </c:dPt>
          <c:dLbls>
            <c:numFmt formatCode="###0&quot; %&quot;;\-###0\ &quot; %&quot;"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List1!$A$2:$A$6</c:f>
              <c:strCache>
                <c:ptCount val="2"/>
                <c:pt idx="0">
                  <c:v>1 milion až 10 milionů Kč (články v médiích,</c:v>
                </c:pt>
                <c:pt idx="1">
                  <c:v>Cca 100 tisíc Kč (1 až 2 články v médiích)</c:v>
                </c:pt>
              </c:strCache>
            </c:strRef>
          </c:cat>
          <c:val>
            <c:numRef>
              <c:f>List1!$B$2:$B$6</c:f>
              <c:numCache>
                <c:formatCode>General</c:formatCode>
                <c:ptCount val="2"/>
                <c:pt idx="0">
                  <c:v>43</c:v>
                </c:pt>
                <c:pt idx="1">
                  <c:v>22</c:v>
                </c:pt>
              </c:numCache>
            </c:numRef>
          </c:val>
          <c:extLst>
            <c:ext xmlns:c16="http://schemas.microsoft.com/office/drawing/2014/chart" uri="{C3380CC4-5D6E-409C-BE32-E72D297353CC}">
              <c16:uniqueId val="{00000001-14D1-4AD1-9624-B6FB90D20D6D}"/>
            </c:ext>
          </c:extLst>
        </c:ser>
        <c:dLbls>
          <c:dLblPos val="outEnd"/>
          <c:showLegendKey val="0"/>
          <c:showVal val="1"/>
          <c:showCatName val="0"/>
          <c:showSerName val="0"/>
          <c:showPercent val="0"/>
          <c:showBubbleSize val="0"/>
        </c:dLbls>
        <c:gapWidth val="150"/>
        <c:overlap val="-5"/>
        <c:axId val="1692075999"/>
        <c:axId val="1692076959"/>
      </c:barChart>
      <c:catAx>
        <c:axId val="1692075999"/>
        <c:scaling>
          <c:orientation val="minMax"/>
        </c:scaling>
        <c:delete val="1"/>
        <c:axPos val="l"/>
        <c:numFmt formatCode="General" sourceLinked="1"/>
        <c:majorTickMark val="out"/>
        <c:minorTickMark val="none"/>
        <c:tickLblPos val="nextTo"/>
        <c:crossAx val="1692076959"/>
        <c:crosses val="autoZero"/>
        <c:auto val="1"/>
        <c:lblAlgn val="ctr"/>
        <c:lblOffset val="100"/>
        <c:noMultiLvlLbl val="0"/>
      </c:catAx>
      <c:valAx>
        <c:axId val="1692076959"/>
        <c:scaling>
          <c:orientation val="minMax"/>
          <c:max val="100"/>
        </c:scaling>
        <c:delete val="1"/>
        <c:axPos val="b"/>
        <c:numFmt formatCode="###0&quot; %&quot;;\-###0\ &quot; %&quot;" sourceLinked="0"/>
        <c:majorTickMark val="out"/>
        <c:minorTickMark val="none"/>
        <c:tickLblPos val="nextTo"/>
        <c:crossAx val="16920759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cs-CZ"/>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720731224557604E-2"/>
          <c:y val="9.2688701144363235E-3"/>
          <c:w val="0.98967790641176789"/>
          <c:h val="0.63213320474663925"/>
        </c:manualLayout>
      </c:layout>
      <c:barChart>
        <c:barDir val="col"/>
        <c:grouping val="clustered"/>
        <c:varyColors val="0"/>
        <c:ser>
          <c:idx val="0"/>
          <c:order val="0"/>
          <c:tx>
            <c:strRef>
              <c:f>List1!$A$2</c:f>
              <c:strCache>
                <c:ptCount val="1"/>
                <c:pt idx="0">
                  <c:v>Pravděpodobné</c:v>
                </c:pt>
              </c:strCache>
            </c:strRef>
          </c:tx>
          <c:spPr>
            <a:solidFill>
              <a:srgbClr val="002060"/>
            </a:solidFill>
            <a:ln>
              <a:noFill/>
            </a:ln>
            <a:effectLst/>
          </c:spPr>
          <c:invertIfNegative val="0"/>
          <c:dPt>
            <c:idx val="3"/>
            <c:invertIfNegative val="0"/>
            <c:bubble3D val="0"/>
            <c:spPr>
              <a:solidFill>
                <a:sysClr val="window" lastClr="FFFFFF">
                  <a:lumMod val="75000"/>
                </a:sysClr>
              </a:solidFill>
              <a:ln>
                <a:noFill/>
              </a:ln>
              <a:effectLst/>
            </c:spPr>
            <c:extLst>
              <c:ext xmlns:c16="http://schemas.microsoft.com/office/drawing/2014/chart" uri="{C3380CC4-5D6E-409C-BE32-E72D297353CC}">
                <c16:uniqueId val="{00000000-F011-4975-90B2-FA27100709B3}"/>
              </c:ext>
            </c:extLst>
          </c:dPt>
          <c:dLbls>
            <c:dLbl>
              <c:idx val="1"/>
              <c:layout>
                <c:manualLayout>
                  <c:x val="-8.0591548799504122E-4"/>
                  <c:y val="-4.7999713958134672E-3"/>
                </c:manualLayout>
              </c:layout>
              <c:numFmt formatCode="#,##0&quot; %&quot;;\-#,##0" sourceLinked="0"/>
              <c:spPr>
                <a:noFill/>
                <a:ln w="19050">
                  <a:noFill/>
                  <a:prstDash val="sysDash"/>
                </a:ln>
                <a:effectLst/>
              </c:spPr>
              <c:txPr>
                <a:bodyPr rot="0" spcFirstLastPara="1" vertOverflow="clip" horzOverflow="clip" vert="horz" wrap="square" lIns="36576" tIns="18288" rIns="36576" bIns="18288" anchor="ctr" anchorCtr="1">
                  <a:spAutoFit/>
                </a:bodyPr>
                <a:lstStyle/>
                <a:p>
                  <a:pPr>
                    <a:defRPr sz="1200" b="1" i="0" u="none" strike="noStrike" kern="1200" baseline="0">
                      <a:solidFill>
                        <a:srgbClr val="0D0D0D"/>
                      </a:solidFill>
                      <a:latin typeface="+mn-lt"/>
                      <a:ea typeface="+mn-ea"/>
                      <a:cs typeface="+mn-cs"/>
                    </a:defRPr>
                  </a:pPr>
                  <a:endParaRPr lang="cs-CZ"/>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ext>
                <c:ext xmlns:c16="http://schemas.microsoft.com/office/drawing/2014/chart" uri="{C3380CC4-5D6E-409C-BE32-E72D297353CC}">
                  <c16:uniqueId val="{00000000-87A5-4B0C-A11D-EE9BD9B17966}"/>
                </c:ext>
              </c:extLst>
            </c:dLbl>
            <c:dLbl>
              <c:idx val="2"/>
              <c:layout>
                <c:manualLayout>
                  <c:x val="0"/>
                  <c:y val="-1.9634231019104225E-17"/>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87A5-4B0C-A11D-EE9BD9B17966}"/>
                </c:ext>
              </c:extLst>
            </c:dLbl>
            <c:numFmt formatCode="#,##0&quot; %&quot;;\-#,##0" sourceLinked="0"/>
            <c:spPr>
              <a:noFill/>
              <a:ln>
                <a:noFill/>
              </a:ln>
              <a:effectLst/>
            </c:spPr>
            <c:txPr>
              <a:bodyPr rot="0" spcFirstLastPara="1" vertOverflow="clip" horzOverflow="clip" vert="horz" wrap="square" lIns="36576" tIns="18288" rIns="36576" bIns="18288" anchor="ctr" anchorCtr="1">
                <a:spAutoFit/>
              </a:bodyPr>
              <a:lstStyle/>
              <a:p>
                <a:pPr>
                  <a:defRPr sz="1200" b="1" i="0" u="none" strike="noStrike" kern="1200" baseline="0">
                    <a:solidFill>
                      <a:srgbClr val="0D0D0D"/>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0"/>
              </c:ext>
            </c:extLst>
          </c:dLbls>
          <c:cat>
            <c:strRef>
              <c:f>List1!$B$1:$E$1</c:f>
              <c:strCache>
                <c:ptCount val="4"/>
                <c:pt idx="0">
                  <c:v>Podpora individuálního 
spoření a možnost odejít do důchodu dříve</c:v>
                </c:pt>
                <c:pt idx="1">
                  <c:v>Vyšší odchodový věk 
do důchodu a zachování penzí, které budou valorizovány minimálně stejně jako před navrhovanou reformou</c:v>
                </c:pt>
                <c:pt idx="2">
                  <c:v>Snižování penzí a zachování současného odchodového věku</c:v>
                </c:pt>
                <c:pt idx="3">
                  <c:v>Žádnou z uvedených</c:v>
                </c:pt>
              </c:strCache>
            </c:strRef>
          </c:cat>
          <c:val>
            <c:numRef>
              <c:f>List1!$B$2:$E$2</c:f>
              <c:numCache>
                <c:formatCode>General</c:formatCode>
                <c:ptCount val="4"/>
                <c:pt idx="0">
                  <c:v>58.561999999999998</c:v>
                </c:pt>
                <c:pt idx="1">
                  <c:v>21.247</c:v>
                </c:pt>
                <c:pt idx="2">
                  <c:v>7.6109999999999998</c:v>
                </c:pt>
                <c:pt idx="3">
                  <c:v>12.579000000000001</c:v>
                </c:pt>
              </c:numCache>
            </c:numRef>
          </c:val>
          <c:extLst>
            <c:ext xmlns:c16="http://schemas.microsoft.com/office/drawing/2014/chart" uri="{C3380CC4-5D6E-409C-BE32-E72D297353CC}">
              <c16:uniqueId val="{00000003-87A5-4B0C-A11D-EE9BD9B17966}"/>
            </c:ext>
          </c:extLst>
        </c:ser>
        <c:dLbls>
          <c:showLegendKey val="0"/>
          <c:showVal val="0"/>
          <c:showCatName val="0"/>
          <c:showSerName val="0"/>
          <c:showPercent val="0"/>
          <c:showBubbleSize val="0"/>
        </c:dLbls>
        <c:gapWidth val="100"/>
        <c:overlap val="40"/>
        <c:axId val="107991808"/>
        <c:axId val="107993344"/>
      </c:barChart>
      <c:catAx>
        <c:axId val="107991808"/>
        <c:scaling>
          <c:orientation val="minMax"/>
        </c:scaling>
        <c:delete val="0"/>
        <c:axPos val="b"/>
        <c:numFmt formatCode="General" sourceLinked="1"/>
        <c:majorTickMark val="none"/>
        <c:minorTickMark val="none"/>
        <c:tickLblPos val="nextTo"/>
        <c:spPr>
          <a:noFill/>
          <a:ln w="9525" cap="flat" cmpd="sng" algn="ctr">
            <a:noFill/>
            <a:round/>
          </a:ln>
          <a:effectLst/>
        </c:spPr>
        <c:txPr>
          <a:bodyPr rot="0" spcFirstLastPara="1" vertOverflow="ellipsis" wrap="square" anchor="ctr" anchorCtr="1"/>
          <a:lstStyle/>
          <a:p>
            <a:pPr>
              <a:defRPr sz="1400" b="0" i="0" u="none" strike="noStrike" kern="1200" baseline="0">
                <a:solidFill>
                  <a:srgbClr val="0D0D0D"/>
                </a:solidFill>
                <a:latin typeface="+mn-lt"/>
                <a:ea typeface="+mn-ea"/>
                <a:cs typeface="+mn-cs"/>
              </a:defRPr>
            </a:pPr>
            <a:endParaRPr lang="cs-CZ"/>
          </a:p>
        </c:txPr>
        <c:crossAx val="107993344"/>
        <c:crosses val="autoZero"/>
        <c:auto val="1"/>
        <c:lblAlgn val="ctr"/>
        <c:lblOffset val="100"/>
        <c:noMultiLvlLbl val="0"/>
      </c:catAx>
      <c:valAx>
        <c:axId val="107993344"/>
        <c:scaling>
          <c:orientation val="minMax"/>
          <c:max val="100"/>
          <c:min val="0"/>
        </c:scaling>
        <c:delete val="1"/>
        <c:axPos val="l"/>
        <c:numFmt formatCode="General" sourceLinked="1"/>
        <c:majorTickMark val="out"/>
        <c:minorTickMark val="none"/>
        <c:tickLblPos val="nextTo"/>
        <c:crossAx val="10799180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bg1"/>
          </a:solidFill>
        </a:defRPr>
      </a:pPr>
      <a:endParaRPr lang="cs-CZ"/>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671146291798082"/>
          <c:y val="4.5866847018172216E-2"/>
          <c:w val="0.72324747834855674"/>
          <c:h val="0.87547003961534675"/>
        </c:manualLayout>
      </c:layout>
      <c:barChart>
        <c:barDir val="bar"/>
        <c:grouping val="clustered"/>
        <c:varyColors val="0"/>
        <c:ser>
          <c:idx val="1"/>
          <c:order val="0"/>
          <c:tx>
            <c:strRef>
              <c:f>List1!$C$1</c:f>
              <c:strCache>
                <c:ptCount val="1"/>
              </c:strCache>
            </c:strRef>
          </c:tx>
          <c:spPr>
            <a:solidFill>
              <a:schemeClr val="tx2"/>
            </a:solidFill>
            <a:ln>
              <a:noFill/>
            </a:ln>
            <a:effectLst/>
          </c:spPr>
          <c:invertIfNegative val="0"/>
          <c:dLbls>
            <c:dLbl>
              <c:idx val="3"/>
              <c:layout>
                <c:manualLayout>
                  <c:x val="-1.5100037750094375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47E-4F5D-9BD2-8DA42D2C27BA}"/>
                </c:ext>
              </c:extLst>
            </c:dLbl>
            <c:numFmt formatCode="###0&quot; %&quot;;\-###0\ &quot; %&quot;"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List1!$A$2:$A$7</c:f>
              <c:strCache>
                <c:ptCount val="6"/>
                <c:pt idx="0">
                  <c:v>Nevím (bez odpovědi)</c:v>
                </c:pt>
                <c:pt idx="1">
                  <c:v>Žádné z uvedených</c:v>
                </c:pt>
                <c:pt idx="2">
                  <c:v>Více než 15 let</c:v>
                </c:pt>
                <c:pt idx="3">
                  <c:v>11 - 15 let</c:v>
                </c:pt>
                <c:pt idx="4">
                  <c:v>6 - 10 let</c:v>
                </c:pt>
                <c:pt idx="5">
                  <c:v>Do 5 let</c:v>
                </c:pt>
              </c:strCache>
            </c:strRef>
          </c:cat>
          <c:val>
            <c:numRef>
              <c:f>List1!$C$2:$C$6</c:f>
              <c:numCache>
                <c:formatCode>General</c:formatCode>
                <c:ptCount val="5"/>
              </c:numCache>
            </c:numRef>
          </c:val>
          <c:extLst>
            <c:ext xmlns:c16="http://schemas.microsoft.com/office/drawing/2014/chart" uri="{C3380CC4-5D6E-409C-BE32-E72D297353CC}">
              <c16:uniqueId val="{00000001-B47E-4F5D-9BD2-8DA42D2C27BA}"/>
            </c:ext>
          </c:extLst>
        </c:ser>
        <c:ser>
          <c:idx val="0"/>
          <c:order val="1"/>
          <c:tx>
            <c:strRef>
              <c:f>List1!$B$1</c:f>
              <c:strCache>
                <c:ptCount val="1"/>
                <c:pt idx="0">
                  <c:v>Total</c:v>
                </c:pt>
              </c:strCache>
            </c:strRef>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9E59-42D1-862B-5A896C18DCD8}"/>
              </c:ext>
            </c:extLst>
          </c:dPt>
          <c:dPt>
            <c:idx val="1"/>
            <c:invertIfNegative val="0"/>
            <c:bubble3D val="0"/>
            <c:spPr>
              <a:solidFill>
                <a:schemeClr val="bg1">
                  <a:lumMod val="75000"/>
                </a:schemeClr>
              </a:solidFill>
              <a:ln>
                <a:noFill/>
              </a:ln>
              <a:effectLst/>
            </c:spPr>
            <c:extLst>
              <c:ext xmlns:c16="http://schemas.microsoft.com/office/drawing/2014/chart" uri="{C3380CC4-5D6E-409C-BE32-E72D297353CC}">
                <c16:uniqueId val="{00000003-9E59-42D1-862B-5A896C18DCD8}"/>
              </c:ext>
            </c:extLst>
          </c:dPt>
          <c:dLbls>
            <c:dLbl>
              <c:idx val="2"/>
              <c:layout>
                <c:manualLayout>
                  <c:x val="1.5100037750094375E-3"/>
                  <c:y val="3.9281904602998527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9E59-42D1-862B-5A896C18DCD8}"/>
                </c:ext>
              </c:extLst>
            </c:dLbl>
            <c:numFmt formatCode="###0&quot; %&quot;;\-###0\ &quot; %&quot;"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List1!$A$2:$A$7</c:f>
              <c:strCache>
                <c:ptCount val="6"/>
                <c:pt idx="0">
                  <c:v>Nevím (bez odpovědi)</c:v>
                </c:pt>
                <c:pt idx="1">
                  <c:v>Žádné z uvedených</c:v>
                </c:pt>
                <c:pt idx="2">
                  <c:v>Více než 15 let</c:v>
                </c:pt>
                <c:pt idx="3">
                  <c:v>11 - 15 let</c:v>
                </c:pt>
                <c:pt idx="4">
                  <c:v>6 - 10 let</c:v>
                </c:pt>
                <c:pt idx="5">
                  <c:v>Do 5 let</c:v>
                </c:pt>
              </c:strCache>
            </c:strRef>
          </c:cat>
          <c:val>
            <c:numRef>
              <c:f>List1!$B$2:$B$7</c:f>
              <c:numCache>
                <c:formatCode>General</c:formatCode>
                <c:ptCount val="6"/>
                <c:pt idx="0">
                  <c:v>4.8630000000000004</c:v>
                </c:pt>
                <c:pt idx="1">
                  <c:v>2.3260000000000001</c:v>
                </c:pt>
                <c:pt idx="2">
                  <c:v>19.343999999999998</c:v>
                </c:pt>
                <c:pt idx="3">
                  <c:v>17.759</c:v>
                </c:pt>
                <c:pt idx="4">
                  <c:v>32.241</c:v>
                </c:pt>
                <c:pt idx="5">
                  <c:v>23.466999999999999</c:v>
                </c:pt>
              </c:numCache>
            </c:numRef>
          </c:val>
          <c:extLst>
            <c:ext xmlns:c16="http://schemas.microsoft.com/office/drawing/2014/chart" uri="{C3380CC4-5D6E-409C-BE32-E72D297353CC}">
              <c16:uniqueId val="{00000003-B47E-4F5D-9BD2-8DA42D2C27BA}"/>
            </c:ext>
          </c:extLst>
        </c:ser>
        <c:dLbls>
          <c:dLblPos val="outEnd"/>
          <c:showLegendKey val="0"/>
          <c:showVal val="1"/>
          <c:showCatName val="0"/>
          <c:showSerName val="0"/>
          <c:showPercent val="0"/>
          <c:showBubbleSize val="0"/>
        </c:dLbls>
        <c:gapWidth val="150"/>
        <c:overlap val="-5"/>
        <c:axId val="1692075999"/>
        <c:axId val="1692076959"/>
      </c:barChart>
      <c:catAx>
        <c:axId val="1692075999"/>
        <c:scaling>
          <c:orientation val="minMax"/>
        </c:scaling>
        <c:delete val="1"/>
        <c:axPos val="l"/>
        <c:numFmt formatCode="General" sourceLinked="1"/>
        <c:majorTickMark val="out"/>
        <c:minorTickMark val="none"/>
        <c:tickLblPos val="nextTo"/>
        <c:crossAx val="1692076959"/>
        <c:crosses val="autoZero"/>
        <c:auto val="1"/>
        <c:lblAlgn val="ctr"/>
        <c:lblOffset val="100"/>
        <c:noMultiLvlLbl val="0"/>
      </c:catAx>
      <c:valAx>
        <c:axId val="1692076959"/>
        <c:scaling>
          <c:orientation val="minMax"/>
          <c:max val="50"/>
        </c:scaling>
        <c:delete val="1"/>
        <c:axPos val="b"/>
        <c:numFmt formatCode="###0&quot; %&quot;;\-###0\ &quot; %&quot;" sourceLinked="0"/>
        <c:majorTickMark val="out"/>
        <c:minorTickMark val="none"/>
        <c:tickLblPos val="nextTo"/>
        <c:crossAx val="16920759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cs-CZ"/>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171494383519963E-2"/>
          <c:y val="5.81708657199832E-2"/>
          <c:w val="0.88365763989649682"/>
          <c:h val="0.88365763989649682"/>
        </c:manualLayout>
      </c:layout>
      <c:doughnutChart>
        <c:varyColors val="1"/>
        <c:ser>
          <c:idx val="0"/>
          <c:order val="0"/>
          <c:tx>
            <c:strRef>
              <c:f>Sheet1!$B$1</c:f>
              <c:strCache>
                <c:ptCount val="1"/>
                <c:pt idx="0">
                  <c:v>Data (Donut)</c:v>
                </c:pt>
              </c:strCache>
            </c:strRef>
          </c:tx>
          <c:spPr>
            <a:ln w="6350">
              <a:solidFill>
                <a:schemeClr val="accent1"/>
              </a:solidFill>
            </a:ln>
          </c:spPr>
          <c:dPt>
            <c:idx val="0"/>
            <c:bubble3D val="0"/>
            <c:spPr>
              <a:solidFill>
                <a:schemeClr val="accent1"/>
              </a:solidFill>
              <a:ln w="6350">
                <a:solidFill>
                  <a:schemeClr val="accent1"/>
                </a:solidFill>
              </a:ln>
              <a:effectLst/>
            </c:spPr>
            <c:extLst>
              <c:ext xmlns:c16="http://schemas.microsoft.com/office/drawing/2014/chart" uri="{C3380CC4-5D6E-409C-BE32-E72D297353CC}">
                <c16:uniqueId val="{00000001-D201-4D34-995A-539F6E3DE0A0}"/>
              </c:ext>
            </c:extLst>
          </c:dPt>
          <c:dPt>
            <c:idx val="1"/>
            <c:bubble3D val="0"/>
            <c:spPr>
              <a:solidFill>
                <a:schemeClr val="accent1"/>
              </a:solidFill>
              <a:ln w="6350">
                <a:solidFill>
                  <a:schemeClr val="accent1"/>
                </a:solidFill>
              </a:ln>
              <a:effectLst/>
            </c:spPr>
            <c:extLst>
              <c:ext xmlns:c16="http://schemas.microsoft.com/office/drawing/2014/chart" uri="{C3380CC4-5D6E-409C-BE32-E72D297353CC}">
                <c16:uniqueId val="{00000003-D201-4D34-995A-539F6E3DE0A0}"/>
              </c:ext>
            </c:extLst>
          </c:dPt>
          <c:dPt>
            <c:idx val="2"/>
            <c:bubble3D val="0"/>
            <c:spPr>
              <a:solidFill>
                <a:schemeClr val="accent1">
                  <a:lumMod val="20000"/>
                  <a:lumOff val="80000"/>
                </a:schemeClr>
              </a:solidFill>
              <a:ln w="6350">
                <a:solidFill>
                  <a:schemeClr val="accent1"/>
                </a:solidFill>
              </a:ln>
              <a:effectLst/>
            </c:spPr>
            <c:extLst>
              <c:ext xmlns:c16="http://schemas.microsoft.com/office/drawing/2014/chart" uri="{C3380CC4-5D6E-409C-BE32-E72D297353CC}">
                <c16:uniqueId val="{00000005-D201-4D34-995A-539F6E3DE0A0}"/>
              </c:ext>
            </c:extLst>
          </c:dPt>
          <c:cat>
            <c:strRef>
              <c:f>Sheet1!$A$2:$A$4</c:f>
              <c:strCache>
                <c:ptCount val="3"/>
                <c:pt idx="0">
                  <c:v>Buffer</c:v>
                </c:pt>
                <c:pt idx="1">
                  <c:v>Add series title here</c:v>
                </c:pt>
                <c:pt idx="2">
                  <c:v>Buffer</c:v>
                </c:pt>
              </c:strCache>
            </c:strRef>
          </c:cat>
          <c:val>
            <c:numRef>
              <c:f>Sheet1!$B$2:$B$4</c:f>
              <c:numCache>
                <c:formatCode>0%</c:formatCode>
                <c:ptCount val="3"/>
                <c:pt idx="1">
                  <c:v>0.22198999999999999</c:v>
                </c:pt>
                <c:pt idx="2">
                  <c:v>0.77800999999999998</c:v>
                </c:pt>
              </c:numCache>
            </c:numRef>
          </c:val>
          <c:extLst>
            <c:ext xmlns:c16="http://schemas.microsoft.com/office/drawing/2014/chart" uri="{C3380CC4-5D6E-409C-BE32-E72D297353CC}">
              <c16:uniqueId val="{00000006-D201-4D34-995A-539F6E3DE0A0}"/>
            </c:ext>
          </c:extLst>
        </c:ser>
        <c:dLbls>
          <c:showLegendKey val="0"/>
          <c:showVal val="0"/>
          <c:showCatName val="0"/>
          <c:showSerName val="0"/>
          <c:showPercent val="0"/>
          <c:showBubbleSize val="0"/>
          <c:showLeaderLines val="1"/>
        </c:dLbls>
        <c:firstSliceAng val="0"/>
        <c:holeSize val="75"/>
      </c:doughnutChart>
      <c:barChart>
        <c:barDir val="col"/>
        <c:grouping val="percentStacked"/>
        <c:varyColors val="0"/>
        <c:ser>
          <c:idx val="1"/>
          <c:order val="1"/>
          <c:tx>
            <c:strRef>
              <c:f>Sheet1!$C$1</c:f>
              <c:strCache>
                <c:ptCount val="1"/>
                <c:pt idx="0">
                  <c:v>Label (Column)</c:v>
                </c:pt>
              </c:strCache>
            </c:strRef>
          </c:tx>
          <c:spPr>
            <a:noFill/>
            <a:ln w="19050">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D201-4D34-995A-539F6E3DE0A0}"/>
                </c:ext>
              </c:extLst>
            </c:dLbl>
            <c:dLbl>
              <c:idx val="1"/>
              <c:numFmt formatCode="0\ %" sourceLinked="0"/>
              <c:spPr>
                <a:noFill/>
                <a:ln>
                  <a:noFill/>
                </a:ln>
                <a:effectLst/>
              </c:spPr>
              <c:txPr>
                <a:bodyPr rot="0" vert="horz" wrap="none" lIns="0" tIns="0" rIns="0" bIns="0"/>
                <a:lstStyle/>
                <a:p>
                  <a:pPr>
                    <a:defRPr sz="4000" b="1"/>
                  </a:pPr>
                  <a:endParaRPr lang="cs-CZ"/>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D201-4D34-995A-539F6E3DE0A0}"/>
                </c:ext>
              </c:extLst>
            </c:dLbl>
            <c:dLbl>
              <c:idx val="2"/>
              <c:delete val="1"/>
              <c:extLst>
                <c:ext xmlns:c15="http://schemas.microsoft.com/office/drawing/2012/chart" uri="{CE6537A1-D6FC-4f65-9D91-7224C49458BB}"/>
                <c:ext xmlns:c16="http://schemas.microsoft.com/office/drawing/2014/chart" uri="{C3380CC4-5D6E-409C-BE32-E72D297353CC}">
                  <c16:uniqueId val="{00000009-D201-4D34-995A-539F6E3DE0A0}"/>
                </c:ext>
              </c:extLst>
            </c:dLbl>
            <c:numFmt formatCode="0\ %" sourceLinked="0"/>
            <c:spPr>
              <a:noFill/>
              <a:ln>
                <a:noFill/>
              </a:ln>
              <a:effectLst/>
            </c:spPr>
            <c:txPr>
              <a:bodyPr rot="0" vert="horz"/>
              <a:lstStyle/>
              <a:p>
                <a:pPr>
                  <a:defRPr sz="4000"/>
                </a:pPr>
                <a:endParaRPr lang="cs-CZ"/>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Sheet1!$A$2:$A$4</c:f>
              <c:strCache>
                <c:ptCount val="3"/>
                <c:pt idx="0">
                  <c:v>Buffer</c:v>
                </c:pt>
                <c:pt idx="1">
                  <c:v>Add series title here</c:v>
                </c:pt>
                <c:pt idx="2">
                  <c:v>Buffer</c:v>
                </c:pt>
              </c:strCache>
            </c:strRef>
          </c:cat>
          <c:val>
            <c:numRef>
              <c:f>Sheet1!$C$2:$C$4</c:f>
              <c:numCache>
                <c:formatCode>0%</c:formatCode>
                <c:ptCount val="3"/>
                <c:pt idx="1">
                  <c:v>0.22198999999999999</c:v>
                </c:pt>
              </c:numCache>
            </c:numRef>
          </c:val>
          <c:extLst>
            <c:ext xmlns:c16="http://schemas.microsoft.com/office/drawing/2014/chart" uri="{C3380CC4-5D6E-409C-BE32-E72D297353CC}">
              <c16:uniqueId val="{0000000A-D201-4D34-995A-539F6E3DE0A0}"/>
            </c:ext>
          </c:extLst>
        </c:ser>
        <c:dLbls>
          <c:showLegendKey val="0"/>
          <c:showVal val="0"/>
          <c:showCatName val="0"/>
          <c:showSerName val="0"/>
          <c:showPercent val="0"/>
          <c:showBubbleSize val="0"/>
        </c:dLbls>
        <c:gapWidth val="500"/>
        <c:overlap val="100"/>
        <c:axId val="1055510112"/>
        <c:axId val="1055508672"/>
      </c:barChart>
      <c:valAx>
        <c:axId val="1055508672"/>
        <c:scaling>
          <c:orientation val="minMax"/>
        </c:scaling>
        <c:delete val="1"/>
        <c:axPos val="l"/>
        <c:numFmt formatCode="0%" sourceLinked="1"/>
        <c:majorTickMark val="out"/>
        <c:minorTickMark val="none"/>
        <c:tickLblPos val="nextTo"/>
        <c:crossAx val="1055510112"/>
        <c:crosses val="autoZero"/>
        <c:crossBetween val="between"/>
      </c:valAx>
      <c:catAx>
        <c:axId val="1055510112"/>
        <c:scaling>
          <c:orientation val="minMax"/>
        </c:scaling>
        <c:delete val="1"/>
        <c:axPos val="t"/>
        <c:numFmt formatCode="General" sourceLinked="1"/>
        <c:majorTickMark val="out"/>
        <c:minorTickMark val="none"/>
        <c:tickLblPos val="nextTo"/>
        <c:crossAx val="1055508672"/>
        <c:crosses val="max"/>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400">
          <a:latin typeface="+mn-lt"/>
        </a:defRPr>
      </a:pPr>
      <a:endParaRPr lang="cs-CZ"/>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2493493624967721E-3"/>
          <c:y val="9.2689490939739348E-3"/>
          <c:w val="0.98967790641176789"/>
          <c:h val="0.79899937258830223"/>
        </c:manualLayout>
      </c:layout>
      <c:barChart>
        <c:barDir val="col"/>
        <c:grouping val="clustered"/>
        <c:varyColors val="0"/>
        <c:ser>
          <c:idx val="0"/>
          <c:order val="0"/>
          <c:tx>
            <c:strRef>
              <c:f>List1!$A$2</c:f>
              <c:strCache>
                <c:ptCount val="1"/>
                <c:pt idx="0">
                  <c:v>Pravděpodobné</c:v>
                </c:pt>
              </c:strCache>
            </c:strRef>
          </c:tx>
          <c:spPr>
            <a:solidFill>
              <a:srgbClr val="002060"/>
            </a:solidFill>
            <a:ln>
              <a:noFill/>
            </a:ln>
            <a:effectLst/>
          </c:spPr>
          <c:invertIfNegative val="0"/>
          <c:dPt>
            <c:idx val="4"/>
            <c:invertIfNegative val="0"/>
            <c:bubble3D val="0"/>
            <c:spPr>
              <a:solidFill>
                <a:sysClr val="window" lastClr="FFFFFF">
                  <a:lumMod val="75000"/>
                </a:sysClr>
              </a:solidFill>
              <a:ln>
                <a:noFill/>
              </a:ln>
              <a:effectLst/>
            </c:spPr>
            <c:extLst>
              <c:ext xmlns:c16="http://schemas.microsoft.com/office/drawing/2014/chart" uri="{C3380CC4-5D6E-409C-BE32-E72D297353CC}">
                <c16:uniqueId val="{00000001-280A-4517-AA1A-FD2798A52535}"/>
              </c:ext>
            </c:extLst>
          </c:dPt>
          <c:dLbls>
            <c:dLbl>
              <c:idx val="1"/>
              <c:layout>
                <c:manualLayout>
                  <c:x val="-8.0591548799504122E-4"/>
                  <c:y val="-4.7999713958134672E-3"/>
                </c:manualLayout>
              </c:layout>
              <c:numFmt formatCode="#,##0&quot; %&quot;;\-#,##0" sourceLinked="0"/>
              <c:spPr>
                <a:noFill/>
                <a:ln w="19050">
                  <a:noFill/>
                  <a:prstDash val="sysDash"/>
                </a:ln>
                <a:effectLst/>
              </c:spPr>
              <c:txPr>
                <a:bodyPr rot="0" spcFirstLastPara="1" vertOverflow="clip" horzOverflow="clip" vert="horz" wrap="square" lIns="36576" tIns="18288" rIns="36576" bIns="18288" anchor="ctr" anchorCtr="1">
                  <a:spAutoFit/>
                </a:bodyPr>
                <a:lstStyle/>
                <a:p>
                  <a:pPr>
                    <a:defRPr sz="1200" b="1" i="0" u="none" strike="noStrike" kern="1200" baseline="0">
                      <a:solidFill>
                        <a:srgbClr val="0D0D0D"/>
                      </a:solidFill>
                      <a:latin typeface="+mn-lt"/>
                      <a:ea typeface="+mn-ea"/>
                      <a:cs typeface="+mn-cs"/>
                    </a:defRPr>
                  </a:pPr>
                  <a:endParaRPr lang="cs-CZ"/>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ext>
                <c:ext xmlns:c16="http://schemas.microsoft.com/office/drawing/2014/chart" uri="{C3380CC4-5D6E-409C-BE32-E72D297353CC}">
                  <c16:uniqueId val="{00000002-280A-4517-AA1A-FD2798A52535}"/>
                </c:ext>
              </c:extLst>
            </c:dLbl>
            <c:numFmt formatCode="#,##0&quot; %&quot;;\-#,##0" sourceLinked="0"/>
            <c:spPr>
              <a:noFill/>
              <a:ln>
                <a:noFill/>
              </a:ln>
              <a:effectLst/>
            </c:spPr>
            <c:txPr>
              <a:bodyPr rot="0" spcFirstLastPara="1" vertOverflow="clip" horzOverflow="clip" vert="horz" wrap="square" lIns="36576" tIns="18288" rIns="36576" bIns="18288" anchor="ctr" anchorCtr="1">
                <a:spAutoFit/>
              </a:bodyPr>
              <a:lstStyle/>
              <a:p>
                <a:pPr>
                  <a:defRPr sz="1200" b="1" i="0" u="none" strike="noStrike" kern="1200" baseline="0">
                    <a:solidFill>
                      <a:srgbClr val="0D0D0D"/>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0"/>
              </c:ext>
            </c:extLst>
          </c:dLbls>
          <c:cat>
            <c:strRef>
              <c:f>List1!$B$1:$F$1</c:f>
              <c:strCache>
                <c:ptCount val="5"/>
                <c:pt idx="0">
                  <c:v>0 až 10 % z výplaty</c:v>
                </c:pt>
                <c:pt idx="1">
                  <c:v>11 až 33 %</c:v>
                </c:pt>
                <c:pt idx="2">
                  <c:v>34 až 50 %</c:v>
                </c:pt>
                <c:pt idx="3">
                  <c:v>51 % a více</c:v>
                </c:pt>
                <c:pt idx="4">
                  <c:v>Nevím, nedokážu říct</c:v>
                </c:pt>
              </c:strCache>
            </c:strRef>
          </c:cat>
          <c:val>
            <c:numRef>
              <c:f>List1!$B$2:$F$2</c:f>
              <c:numCache>
                <c:formatCode>General</c:formatCode>
                <c:ptCount val="5"/>
                <c:pt idx="0">
                  <c:v>32.003999999999998</c:v>
                </c:pt>
                <c:pt idx="1">
                  <c:v>35.195</c:v>
                </c:pt>
                <c:pt idx="2">
                  <c:v>12.263</c:v>
                </c:pt>
                <c:pt idx="3">
                  <c:v>5.8819999999999997</c:v>
                </c:pt>
                <c:pt idx="4">
                  <c:v>14.157999999999999</c:v>
                </c:pt>
              </c:numCache>
            </c:numRef>
          </c:val>
          <c:extLst>
            <c:ext xmlns:c16="http://schemas.microsoft.com/office/drawing/2014/chart" uri="{C3380CC4-5D6E-409C-BE32-E72D297353CC}">
              <c16:uniqueId val="{00000003-280A-4517-AA1A-FD2798A52535}"/>
            </c:ext>
          </c:extLst>
        </c:ser>
        <c:dLbls>
          <c:showLegendKey val="0"/>
          <c:showVal val="0"/>
          <c:showCatName val="0"/>
          <c:showSerName val="0"/>
          <c:showPercent val="0"/>
          <c:showBubbleSize val="0"/>
        </c:dLbls>
        <c:gapWidth val="100"/>
        <c:overlap val="40"/>
        <c:axId val="107991808"/>
        <c:axId val="107993344"/>
      </c:barChart>
      <c:catAx>
        <c:axId val="107991808"/>
        <c:scaling>
          <c:orientation val="minMax"/>
        </c:scaling>
        <c:delete val="0"/>
        <c:axPos val="b"/>
        <c:numFmt formatCode="General" sourceLinked="1"/>
        <c:majorTickMark val="none"/>
        <c:minorTickMark val="none"/>
        <c:tickLblPos val="nextTo"/>
        <c:spPr>
          <a:noFill/>
          <a:ln w="9525" cap="flat" cmpd="sng" algn="ctr">
            <a:noFill/>
            <a:round/>
          </a:ln>
          <a:effectLst/>
        </c:spPr>
        <c:txPr>
          <a:bodyPr rot="0" spcFirstLastPara="1" vertOverflow="ellipsis" wrap="square" anchor="ctr" anchorCtr="1"/>
          <a:lstStyle/>
          <a:p>
            <a:pPr>
              <a:defRPr sz="1200" b="0" i="0" u="none" strike="noStrike" kern="1200" baseline="0">
                <a:solidFill>
                  <a:srgbClr val="0D0D0D"/>
                </a:solidFill>
                <a:latin typeface="+mn-lt"/>
                <a:ea typeface="+mn-ea"/>
                <a:cs typeface="+mn-cs"/>
              </a:defRPr>
            </a:pPr>
            <a:endParaRPr lang="cs-CZ"/>
          </a:p>
        </c:txPr>
        <c:crossAx val="107993344"/>
        <c:crosses val="autoZero"/>
        <c:auto val="1"/>
        <c:lblAlgn val="ctr"/>
        <c:lblOffset val="100"/>
        <c:noMultiLvlLbl val="0"/>
      </c:catAx>
      <c:valAx>
        <c:axId val="107993344"/>
        <c:scaling>
          <c:orientation val="minMax"/>
          <c:max val="50"/>
          <c:min val="0"/>
        </c:scaling>
        <c:delete val="1"/>
        <c:axPos val="l"/>
        <c:numFmt formatCode="General" sourceLinked="1"/>
        <c:majorTickMark val="out"/>
        <c:minorTickMark val="none"/>
        <c:tickLblPos val="nextTo"/>
        <c:crossAx val="10799180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bg1"/>
          </a:solidFill>
        </a:defRPr>
      </a:pPr>
      <a:endParaRPr lang="cs-CZ"/>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978801169590654E-3"/>
          <c:y val="3.8412698412698412E-2"/>
          <c:w val="0.96283698830409359"/>
          <c:h val="0.68240211640211634"/>
        </c:manualLayout>
      </c:layout>
      <c:barChart>
        <c:barDir val="bar"/>
        <c:grouping val="clustered"/>
        <c:varyColors val="0"/>
        <c:ser>
          <c:idx val="0"/>
          <c:order val="0"/>
          <c:tx>
            <c:strRef>
              <c:f>Sheet1!$B$1</c:f>
              <c:strCache>
                <c:ptCount val="1"/>
                <c:pt idx="0">
                  <c:v>Background</c:v>
                </c:pt>
              </c:strCache>
            </c:strRef>
          </c:tx>
          <c:spPr>
            <a:blipFill>
              <a:blip xmlns:r="http://schemas.openxmlformats.org/officeDocument/2006/relationships" r:embed="rId3">
                <a:extLst>
                  <a:ext uri="{96DAC541-7B7A-43D3-8B79-37D633B846F1}">
                    <asvg:svgBlip xmlns:asvg="http://schemas.microsoft.com/office/drawing/2016/SVG/main" xmlns:c16r2="http://schemas.microsoft.com/office/drawing/2015/06/chart" xmlns="" r:embed="rId4"/>
                  </a:ext>
                </a:extLst>
              </a:blip>
              <a:stretch>
                <a:fillRect/>
              </a:stretch>
            </a:blipFill>
            <a:ln>
              <a:noFill/>
            </a:ln>
            <a:effectLst/>
          </c:spPr>
          <c:invertIfNegative val="0"/>
          <c:pictureOptions>
            <c:pictureFormat val="stack"/>
          </c:pictureOptions>
          <c:dPt>
            <c:idx val="0"/>
            <c:invertIfNegative val="0"/>
            <c:bubble3D val="0"/>
            <c:spPr>
              <a:blipFill>
                <a:blip xmlns:r="http://schemas.openxmlformats.org/officeDocument/2006/relationships" r:embed="rId3">
                  <a:extLst>
                    <a:ext uri="{96DAC541-7B7A-43D3-8B79-37D633B846F1}">
                      <asvg:svgBlip xmlns:asvg="http://schemas.microsoft.com/office/drawing/2016/SVG/main" xmlns:c16r2="http://schemas.microsoft.com/office/drawing/2015/06/chart" xmlns="" r:embed="rId4"/>
                    </a:ext>
                  </a:extLst>
                </a:blip>
                <a:stretch>
                  <a:fillRect/>
                </a:stretch>
              </a:blipFill>
              <a:ln>
                <a:noFill/>
              </a:ln>
              <a:effectLst/>
            </c:spPr>
            <c:pictureOptions>
              <c:pictureFormat val="stack"/>
            </c:pictureOptions>
            <c:extLst>
              <c:ext xmlns:c16="http://schemas.microsoft.com/office/drawing/2014/chart" uri="{C3380CC4-5D6E-409C-BE32-E72D297353CC}">
                <c16:uniqueId val="{00000001-2663-4BF5-A3A5-88614FEBC7B6}"/>
              </c:ext>
            </c:extLst>
          </c:dPt>
          <c:cat>
            <c:numRef>
              <c:f>Sheet1!$A$2</c:f>
              <c:numCache>
                <c:formatCode>General</c:formatCode>
                <c:ptCount val="1"/>
              </c:numCache>
            </c:numRef>
          </c:cat>
          <c:val>
            <c:numRef>
              <c:f>Sheet1!$B$2</c:f>
              <c:numCache>
                <c:formatCode>General</c:formatCode>
                <c:ptCount val="1"/>
                <c:pt idx="0">
                  <c:v>100</c:v>
                </c:pt>
              </c:numCache>
            </c:numRef>
          </c:val>
          <c:extLst>
            <c:ext xmlns:c16="http://schemas.microsoft.com/office/drawing/2014/chart" uri="{C3380CC4-5D6E-409C-BE32-E72D297353CC}">
              <c16:uniqueId val="{00000002-2663-4BF5-A3A5-88614FEBC7B6}"/>
            </c:ext>
          </c:extLst>
        </c:ser>
        <c:ser>
          <c:idx val="1"/>
          <c:order val="1"/>
          <c:tx>
            <c:strRef>
              <c:f>Sheet1!$C$1</c:f>
              <c:strCache>
                <c:ptCount val="1"/>
                <c:pt idx="0">
                  <c:v>Data</c:v>
                </c:pt>
              </c:strCache>
            </c:strRef>
          </c:tx>
          <c:spPr>
            <a:blipFill>
              <a:blip xmlns:r="http://schemas.openxmlformats.org/officeDocument/2006/relationships" r:embed="rId5">
                <a:extLst>
                  <a:ext uri="{96DAC541-7B7A-43D3-8B79-37D633B846F1}">
                    <asvg:svgBlip xmlns:asvg="http://schemas.microsoft.com/office/drawing/2016/SVG/main" xmlns:c16r2="http://schemas.microsoft.com/office/drawing/2015/06/chart" xmlns="" r:embed="rId6"/>
                  </a:ext>
                </a:extLst>
              </a:blip>
              <a:stretch>
                <a:fillRect/>
              </a:stretch>
            </a:blipFill>
            <a:ln>
              <a:noFill/>
            </a:ln>
            <a:effectLst/>
          </c:spPr>
          <c:invertIfNegative val="0"/>
          <c:pictureOptions>
            <c:pictureFormat val="stack"/>
          </c:pictureOptions>
          <c:cat>
            <c:numRef>
              <c:f>Sheet1!$A$2</c:f>
              <c:numCache>
                <c:formatCode>General</c:formatCode>
                <c:ptCount val="1"/>
              </c:numCache>
            </c:numRef>
          </c:cat>
          <c:val>
            <c:numRef>
              <c:f>Sheet1!$C$2</c:f>
              <c:numCache>
                <c:formatCode>General</c:formatCode>
                <c:ptCount val="1"/>
                <c:pt idx="0">
                  <c:v>29</c:v>
                </c:pt>
              </c:numCache>
            </c:numRef>
          </c:val>
          <c:extLst>
            <c:ext xmlns:c16="http://schemas.microsoft.com/office/drawing/2014/chart" uri="{C3380CC4-5D6E-409C-BE32-E72D297353CC}">
              <c16:uniqueId val="{00000003-2663-4BF5-A3A5-88614FEBC7B6}"/>
            </c:ext>
          </c:extLst>
        </c:ser>
        <c:dLbls>
          <c:showLegendKey val="0"/>
          <c:showVal val="0"/>
          <c:showCatName val="0"/>
          <c:showSerName val="0"/>
          <c:showPercent val="0"/>
          <c:showBubbleSize val="0"/>
        </c:dLbls>
        <c:gapWidth val="10"/>
        <c:overlap val="100"/>
        <c:axId val="729248463"/>
        <c:axId val="393478015"/>
      </c:barChart>
      <c:barChart>
        <c:barDir val="bar"/>
        <c:grouping val="clustered"/>
        <c:varyColors val="0"/>
        <c:ser>
          <c:idx val="2"/>
          <c:order val="2"/>
          <c:tx>
            <c:strRef>
              <c:f>Sheet1!$D$1</c:f>
              <c:strCache>
                <c:ptCount val="1"/>
                <c:pt idx="0">
                  <c:v>Data Label (Number)</c:v>
                </c:pt>
              </c:strCache>
            </c:strRef>
          </c:tx>
          <c:spPr>
            <a:noFill/>
            <a:ln>
              <a:noFill/>
            </a:ln>
            <a:effectLst/>
          </c:spPr>
          <c:invertIfNegative val="0"/>
          <c:cat>
            <c:numRef>
              <c:f>Sheet1!$A$2</c:f>
              <c:numCache>
                <c:formatCode>General</c:formatCode>
                <c:ptCount val="1"/>
              </c:numCache>
            </c:numRef>
          </c:cat>
          <c:val>
            <c:numRef>
              <c:f>Sheet1!$D$2</c:f>
              <c:numCache>
                <c:formatCode>General</c:formatCode>
                <c:ptCount val="1"/>
                <c:pt idx="0">
                  <c:v>15</c:v>
                </c:pt>
              </c:numCache>
            </c:numRef>
          </c:val>
          <c:extLst>
            <c:ext xmlns:c16="http://schemas.microsoft.com/office/drawing/2014/chart" uri="{C3380CC4-5D6E-409C-BE32-E72D297353CC}">
              <c16:uniqueId val="{00000004-2663-4BF5-A3A5-88614FEBC7B6}"/>
            </c:ext>
          </c:extLst>
        </c:ser>
        <c:ser>
          <c:idx val="3"/>
          <c:order val="3"/>
          <c:tx>
            <c:strRef>
              <c:f>Sheet1!$E$1</c:f>
              <c:strCache>
                <c:ptCount val="1"/>
                <c:pt idx="0">
                  <c:v>Data Label (Text)</c:v>
                </c:pt>
              </c:strCache>
            </c:strRef>
          </c:tx>
          <c:spPr>
            <a:noFill/>
            <a:ln>
              <a:noFill/>
            </a:ln>
            <a:effectLst/>
          </c:spPr>
          <c:invertIfNegative val="0"/>
          <c:dLbls>
            <c:dLbl>
              <c:idx val="0"/>
              <c:spPr>
                <a:noFill/>
                <a:ln>
                  <a:noFill/>
                </a:ln>
                <a:effectLst/>
              </c:spPr>
              <c:txPr>
                <a:bodyPr rot="0" spcFirstLastPara="1" vertOverflow="ellipsis" horzOverflow="clip" vert="horz" wrap="none" lIns="38100" tIns="19050" rIns="38100" bIns="19050" anchor="ctr" anchorCtr="1">
                  <a:spAutoFit/>
                </a:bodyPr>
                <a:lstStyle/>
                <a:p>
                  <a:pPr>
                    <a:spcBef>
                      <a:spcPts val="8400"/>
                    </a:spcBef>
                    <a:defRPr sz="1600" b="1" i="0" u="none" strike="noStrike" kern="1200" baseline="0">
                      <a:solidFill>
                        <a:schemeClr val="accent1"/>
                      </a:solidFill>
                      <a:latin typeface="+mn-lt"/>
                      <a:ea typeface="+mn-ea"/>
                      <a:cs typeface="+mn-cs"/>
                    </a:defRPr>
                  </a:pPr>
                  <a:endParaRPr lang="cs-CZ"/>
                </a:p>
              </c:txPr>
              <c:dLblPos val="inBase"/>
              <c:showLegendKey val="0"/>
              <c:showVal val="0"/>
              <c:showCatName val="1"/>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5-2663-4BF5-A3A5-88614FEBC7B6}"/>
                </c:ext>
              </c:extLst>
            </c:dLbl>
            <c:spPr>
              <a:noFill/>
              <a:ln>
                <a:noFill/>
              </a:ln>
              <a:effectLst/>
            </c:spPr>
            <c:txPr>
              <a:bodyPr rot="0" spcFirstLastPara="1" vertOverflow="ellipsis" horzOverflow="clip" vert="horz" wrap="none" lIns="38100" tIns="19050" rIns="38100" bIns="19050" anchor="ctr" anchorCtr="1">
                <a:spAutoFit/>
              </a:bodyPr>
              <a:lstStyle/>
              <a:p>
                <a:pPr>
                  <a:spcBef>
                    <a:spcPts val="18600"/>
                  </a:spcBef>
                  <a:defRPr sz="1600" b="1" i="0" u="none" strike="noStrike" kern="1200" baseline="0">
                    <a:solidFill>
                      <a:schemeClr val="accent1"/>
                    </a:solidFill>
                    <a:latin typeface="+mn-lt"/>
                    <a:ea typeface="+mn-ea"/>
                    <a:cs typeface="+mn-cs"/>
                  </a:defRPr>
                </a:pPr>
                <a:endParaRPr lang="cs-CZ"/>
              </a:p>
            </c:txPr>
            <c:dLblPos val="inBase"/>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0"/>
              </c:ext>
            </c:extLst>
          </c:dLbls>
          <c:cat>
            <c:numRef>
              <c:f>Sheet1!$A$2</c:f>
              <c:numCache>
                <c:formatCode>General</c:formatCode>
                <c:ptCount val="1"/>
              </c:numCache>
            </c:numRef>
          </c:cat>
          <c:val>
            <c:numRef>
              <c:f>Sheet1!$E$2</c:f>
              <c:numCache>
                <c:formatCode>General</c:formatCode>
                <c:ptCount val="1"/>
                <c:pt idx="0">
                  <c:v>10</c:v>
                </c:pt>
              </c:numCache>
            </c:numRef>
          </c:val>
          <c:extLst>
            <c:ext xmlns:c16="http://schemas.microsoft.com/office/drawing/2014/chart" uri="{C3380CC4-5D6E-409C-BE32-E72D297353CC}">
              <c16:uniqueId val="{00000006-2663-4BF5-A3A5-88614FEBC7B6}"/>
            </c:ext>
          </c:extLst>
        </c:ser>
        <c:dLbls>
          <c:showLegendKey val="0"/>
          <c:showVal val="0"/>
          <c:showCatName val="0"/>
          <c:showSerName val="0"/>
          <c:showPercent val="0"/>
          <c:showBubbleSize val="0"/>
        </c:dLbls>
        <c:gapWidth val="70"/>
        <c:overlap val="100"/>
        <c:axId val="1691742192"/>
        <c:axId val="393442303"/>
      </c:barChart>
      <c:catAx>
        <c:axId val="729248463"/>
        <c:scaling>
          <c:orientation val="minMax"/>
        </c:scaling>
        <c:delete val="1"/>
        <c:axPos val="l"/>
        <c:numFmt formatCode="General" sourceLinked="1"/>
        <c:majorTickMark val="none"/>
        <c:minorTickMark val="none"/>
        <c:tickLblPos val="nextTo"/>
        <c:crossAx val="393478015"/>
        <c:crosses val="autoZero"/>
        <c:auto val="1"/>
        <c:lblAlgn val="ctr"/>
        <c:lblOffset val="100"/>
        <c:noMultiLvlLbl val="0"/>
      </c:catAx>
      <c:valAx>
        <c:axId val="393478015"/>
        <c:scaling>
          <c:orientation val="minMax"/>
          <c:max val="100"/>
          <c:min val="0"/>
        </c:scaling>
        <c:delete val="1"/>
        <c:axPos val="b"/>
        <c:numFmt formatCode="General" sourceLinked="1"/>
        <c:majorTickMark val="out"/>
        <c:minorTickMark val="none"/>
        <c:tickLblPos val="nextTo"/>
        <c:crossAx val="729248463"/>
        <c:crosses val="autoZero"/>
        <c:crossBetween val="between"/>
        <c:majorUnit val="5"/>
      </c:valAx>
      <c:valAx>
        <c:axId val="393442303"/>
        <c:scaling>
          <c:orientation val="minMax"/>
          <c:max val="100"/>
          <c:min val="0"/>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1691742192"/>
        <c:crosses val="max"/>
        <c:crossBetween val="between"/>
      </c:valAx>
      <c:catAx>
        <c:axId val="1691742192"/>
        <c:scaling>
          <c:orientation val="minMax"/>
        </c:scaling>
        <c:delete val="1"/>
        <c:axPos val="l"/>
        <c:numFmt formatCode="General" sourceLinked="1"/>
        <c:majorTickMark val="out"/>
        <c:minorTickMark val="none"/>
        <c:tickLblPos val="nextTo"/>
        <c:crossAx val="393442303"/>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s-CZ"/>
    </a:p>
  </c:txPr>
  <c:externalData r:id="rId7">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978801169590654E-3"/>
          <c:y val="3.8412698412698412E-2"/>
          <c:w val="0.96283698830409359"/>
          <c:h val="0.68240211640211634"/>
        </c:manualLayout>
      </c:layout>
      <c:barChart>
        <c:barDir val="bar"/>
        <c:grouping val="clustered"/>
        <c:varyColors val="0"/>
        <c:ser>
          <c:idx val="0"/>
          <c:order val="0"/>
          <c:tx>
            <c:strRef>
              <c:f>Sheet1!$B$1</c:f>
              <c:strCache>
                <c:ptCount val="1"/>
                <c:pt idx="0">
                  <c:v>Background</c:v>
                </c:pt>
              </c:strCache>
            </c:strRef>
          </c:tx>
          <c:spPr>
            <a:blipFill>
              <a:blip xmlns:r="http://schemas.openxmlformats.org/officeDocument/2006/relationships" r:embed="rId3"/>
              <a:stretch>
                <a:fillRect/>
              </a:stretch>
            </a:blipFill>
            <a:ln>
              <a:noFill/>
            </a:ln>
            <a:effectLst/>
          </c:spPr>
          <c:invertIfNegative val="0"/>
          <c:pictureOptions>
            <c:pictureFormat val="stack"/>
          </c:pictureOptions>
          <c:dPt>
            <c:idx val="0"/>
            <c:invertIfNegative val="0"/>
            <c:bubble3D val="0"/>
            <c:spPr>
              <a:blipFill>
                <a:blip xmlns:r="http://schemas.openxmlformats.org/officeDocument/2006/relationships" r:embed="rId3"/>
                <a:stretch>
                  <a:fillRect/>
                </a:stretch>
              </a:blipFill>
              <a:ln>
                <a:noFill/>
              </a:ln>
              <a:effectLst/>
            </c:spPr>
            <c:pictureOptions>
              <c:pictureFormat val="stack"/>
            </c:pictureOptions>
            <c:extLst>
              <c:ext xmlns:c16="http://schemas.microsoft.com/office/drawing/2014/chart" uri="{C3380CC4-5D6E-409C-BE32-E72D297353CC}">
                <c16:uniqueId val="{00000001-1653-40F6-BF92-F81EE377D8BB}"/>
              </c:ext>
            </c:extLst>
          </c:dPt>
          <c:cat>
            <c:numRef>
              <c:f>Sheet1!$A$2</c:f>
              <c:numCache>
                <c:formatCode>General</c:formatCode>
                <c:ptCount val="1"/>
              </c:numCache>
            </c:numRef>
          </c:cat>
          <c:val>
            <c:numRef>
              <c:f>Sheet1!$B$2</c:f>
              <c:numCache>
                <c:formatCode>General</c:formatCode>
                <c:ptCount val="1"/>
                <c:pt idx="0">
                  <c:v>100</c:v>
                </c:pt>
              </c:numCache>
            </c:numRef>
          </c:val>
          <c:extLst>
            <c:ext xmlns:c16="http://schemas.microsoft.com/office/drawing/2014/chart" uri="{C3380CC4-5D6E-409C-BE32-E72D297353CC}">
              <c16:uniqueId val="{00000002-1653-40F6-BF92-F81EE377D8BB}"/>
            </c:ext>
          </c:extLst>
        </c:ser>
        <c:ser>
          <c:idx val="1"/>
          <c:order val="1"/>
          <c:tx>
            <c:strRef>
              <c:f>Sheet1!$C$1</c:f>
              <c:strCache>
                <c:ptCount val="1"/>
                <c:pt idx="0">
                  <c:v>Data</c:v>
                </c:pt>
              </c:strCache>
            </c:strRef>
          </c:tx>
          <c:spPr>
            <a:blipFill>
              <a:blip xmlns:r="http://schemas.openxmlformats.org/officeDocument/2006/relationships" r:embed="rId4"/>
              <a:stretch>
                <a:fillRect/>
              </a:stretch>
            </a:blipFill>
            <a:ln>
              <a:noFill/>
            </a:ln>
            <a:effectLst/>
          </c:spPr>
          <c:invertIfNegative val="0"/>
          <c:pictureOptions>
            <c:pictureFormat val="stack"/>
          </c:pictureOptions>
          <c:cat>
            <c:numRef>
              <c:f>Sheet1!$A$2</c:f>
              <c:numCache>
                <c:formatCode>General</c:formatCode>
                <c:ptCount val="1"/>
              </c:numCache>
            </c:numRef>
          </c:cat>
          <c:val>
            <c:numRef>
              <c:f>Sheet1!$C$2</c:f>
              <c:numCache>
                <c:formatCode>General</c:formatCode>
                <c:ptCount val="1"/>
                <c:pt idx="0">
                  <c:v>66</c:v>
                </c:pt>
              </c:numCache>
            </c:numRef>
          </c:val>
          <c:extLst>
            <c:ext xmlns:c16="http://schemas.microsoft.com/office/drawing/2014/chart" uri="{C3380CC4-5D6E-409C-BE32-E72D297353CC}">
              <c16:uniqueId val="{00000003-1653-40F6-BF92-F81EE377D8BB}"/>
            </c:ext>
          </c:extLst>
        </c:ser>
        <c:dLbls>
          <c:showLegendKey val="0"/>
          <c:showVal val="0"/>
          <c:showCatName val="0"/>
          <c:showSerName val="0"/>
          <c:showPercent val="0"/>
          <c:showBubbleSize val="0"/>
        </c:dLbls>
        <c:gapWidth val="8"/>
        <c:overlap val="100"/>
        <c:axId val="729248463"/>
        <c:axId val="393478015"/>
      </c:barChart>
      <c:barChart>
        <c:barDir val="bar"/>
        <c:grouping val="clustered"/>
        <c:varyColors val="0"/>
        <c:ser>
          <c:idx val="2"/>
          <c:order val="2"/>
          <c:tx>
            <c:strRef>
              <c:f>Sheet1!$D$1</c:f>
              <c:strCache>
                <c:ptCount val="1"/>
                <c:pt idx="0">
                  <c:v>Data Label (Number)</c:v>
                </c:pt>
              </c:strCache>
            </c:strRef>
          </c:tx>
          <c:spPr>
            <a:noFill/>
            <a:ln>
              <a:noFill/>
            </a:ln>
            <a:effectLst/>
          </c:spPr>
          <c:invertIfNegative val="0"/>
          <c:cat>
            <c:numRef>
              <c:f>Sheet1!$A$2</c:f>
              <c:numCache>
                <c:formatCode>General</c:formatCode>
                <c:ptCount val="1"/>
              </c:numCache>
            </c:numRef>
          </c:cat>
          <c:val>
            <c:numRef>
              <c:f>Sheet1!$D$2</c:f>
              <c:numCache>
                <c:formatCode>General</c:formatCode>
                <c:ptCount val="1"/>
                <c:pt idx="0">
                  <c:v>15</c:v>
                </c:pt>
              </c:numCache>
            </c:numRef>
          </c:val>
          <c:extLst>
            <c:ext xmlns:c16="http://schemas.microsoft.com/office/drawing/2014/chart" uri="{C3380CC4-5D6E-409C-BE32-E72D297353CC}">
              <c16:uniqueId val="{00000004-1653-40F6-BF92-F81EE377D8BB}"/>
            </c:ext>
          </c:extLst>
        </c:ser>
        <c:ser>
          <c:idx val="3"/>
          <c:order val="3"/>
          <c:tx>
            <c:strRef>
              <c:f>Sheet1!$E$1</c:f>
              <c:strCache>
                <c:ptCount val="1"/>
                <c:pt idx="0">
                  <c:v>Data Label (Text)</c:v>
                </c:pt>
              </c:strCache>
            </c:strRef>
          </c:tx>
          <c:spPr>
            <a:noFill/>
            <a:ln>
              <a:noFill/>
            </a:ln>
            <a:effectLst/>
          </c:spPr>
          <c:invertIfNegative val="0"/>
          <c:dLbls>
            <c:dLbl>
              <c:idx val="0"/>
              <c:spPr>
                <a:noFill/>
                <a:ln>
                  <a:noFill/>
                </a:ln>
                <a:effectLst/>
              </c:spPr>
              <c:txPr>
                <a:bodyPr rot="0" spcFirstLastPara="1" vertOverflow="ellipsis" horzOverflow="clip" vert="horz" wrap="none" lIns="38100" tIns="19050" rIns="38100" bIns="19050" anchor="ctr" anchorCtr="1">
                  <a:spAutoFit/>
                </a:bodyPr>
                <a:lstStyle/>
                <a:p>
                  <a:pPr>
                    <a:spcBef>
                      <a:spcPts val="8400"/>
                    </a:spcBef>
                    <a:defRPr sz="1600" b="1" i="0" u="none" strike="noStrike" kern="1200" baseline="0">
                      <a:solidFill>
                        <a:schemeClr val="accent1"/>
                      </a:solidFill>
                      <a:latin typeface="+mn-lt"/>
                      <a:ea typeface="+mn-ea"/>
                      <a:cs typeface="+mn-cs"/>
                    </a:defRPr>
                  </a:pPr>
                  <a:endParaRPr lang="cs-CZ"/>
                </a:p>
              </c:txPr>
              <c:dLblPos val="inBase"/>
              <c:showLegendKey val="0"/>
              <c:showVal val="0"/>
              <c:showCatName val="1"/>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5-1653-40F6-BF92-F81EE377D8BB}"/>
                </c:ext>
              </c:extLst>
            </c:dLbl>
            <c:spPr>
              <a:noFill/>
              <a:ln>
                <a:noFill/>
              </a:ln>
              <a:effectLst/>
            </c:spPr>
            <c:txPr>
              <a:bodyPr rot="0" spcFirstLastPara="1" vertOverflow="ellipsis" horzOverflow="clip" vert="horz" wrap="none" lIns="38100" tIns="19050" rIns="38100" bIns="19050" anchor="ctr" anchorCtr="1">
                <a:spAutoFit/>
              </a:bodyPr>
              <a:lstStyle/>
              <a:p>
                <a:pPr>
                  <a:spcBef>
                    <a:spcPts val="18600"/>
                  </a:spcBef>
                  <a:defRPr sz="1600" b="1" i="0" u="none" strike="noStrike" kern="1200" baseline="0">
                    <a:solidFill>
                      <a:schemeClr val="accent1"/>
                    </a:solidFill>
                    <a:latin typeface="+mn-lt"/>
                    <a:ea typeface="+mn-ea"/>
                    <a:cs typeface="+mn-cs"/>
                  </a:defRPr>
                </a:pPr>
                <a:endParaRPr lang="cs-CZ"/>
              </a:p>
            </c:txPr>
            <c:dLblPos val="inBase"/>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0"/>
              </c:ext>
            </c:extLst>
          </c:dLbls>
          <c:cat>
            <c:numRef>
              <c:f>Sheet1!$A$2</c:f>
              <c:numCache>
                <c:formatCode>General</c:formatCode>
                <c:ptCount val="1"/>
              </c:numCache>
            </c:numRef>
          </c:cat>
          <c:val>
            <c:numRef>
              <c:f>Sheet1!$E$2</c:f>
              <c:numCache>
                <c:formatCode>General</c:formatCode>
                <c:ptCount val="1"/>
                <c:pt idx="0">
                  <c:v>10</c:v>
                </c:pt>
              </c:numCache>
            </c:numRef>
          </c:val>
          <c:extLst>
            <c:ext xmlns:c16="http://schemas.microsoft.com/office/drawing/2014/chart" uri="{C3380CC4-5D6E-409C-BE32-E72D297353CC}">
              <c16:uniqueId val="{00000006-1653-40F6-BF92-F81EE377D8BB}"/>
            </c:ext>
          </c:extLst>
        </c:ser>
        <c:dLbls>
          <c:showLegendKey val="0"/>
          <c:showVal val="0"/>
          <c:showCatName val="0"/>
          <c:showSerName val="0"/>
          <c:showPercent val="0"/>
          <c:showBubbleSize val="0"/>
        </c:dLbls>
        <c:gapWidth val="70"/>
        <c:overlap val="100"/>
        <c:axId val="1691742192"/>
        <c:axId val="393442303"/>
      </c:barChart>
      <c:catAx>
        <c:axId val="729248463"/>
        <c:scaling>
          <c:orientation val="minMax"/>
        </c:scaling>
        <c:delete val="1"/>
        <c:axPos val="l"/>
        <c:numFmt formatCode="General" sourceLinked="1"/>
        <c:majorTickMark val="none"/>
        <c:minorTickMark val="none"/>
        <c:tickLblPos val="nextTo"/>
        <c:crossAx val="393478015"/>
        <c:crosses val="autoZero"/>
        <c:auto val="1"/>
        <c:lblAlgn val="ctr"/>
        <c:lblOffset val="100"/>
        <c:noMultiLvlLbl val="0"/>
      </c:catAx>
      <c:valAx>
        <c:axId val="393478015"/>
        <c:scaling>
          <c:orientation val="minMax"/>
          <c:max val="100"/>
          <c:min val="0"/>
        </c:scaling>
        <c:delete val="1"/>
        <c:axPos val="b"/>
        <c:numFmt formatCode="General" sourceLinked="1"/>
        <c:majorTickMark val="out"/>
        <c:minorTickMark val="none"/>
        <c:tickLblPos val="nextTo"/>
        <c:crossAx val="729248463"/>
        <c:crosses val="autoZero"/>
        <c:crossBetween val="between"/>
        <c:majorUnit val="5"/>
      </c:valAx>
      <c:valAx>
        <c:axId val="393442303"/>
        <c:scaling>
          <c:orientation val="minMax"/>
          <c:max val="100"/>
          <c:min val="0"/>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cs-CZ"/>
          </a:p>
        </c:txPr>
        <c:crossAx val="1691742192"/>
        <c:crosses val="max"/>
        <c:crossBetween val="between"/>
      </c:valAx>
      <c:catAx>
        <c:axId val="1691742192"/>
        <c:scaling>
          <c:orientation val="minMax"/>
        </c:scaling>
        <c:delete val="1"/>
        <c:axPos val="l"/>
        <c:numFmt formatCode="General" sourceLinked="1"/>
        <c:majorTickMark val="out"/>
        <c:minorTickMark val="none"/>
        <c:tickLblPos val="nextTo"/>
        <c:crossAx val="393442303"/>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s-CZ"/>
    </a:p>
  </c:txPr>
  <c:externalData r:id="rId5">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48763769596376"/>
          <c:y val="4.5866847018172216E-2"/>
          <c:w val="0.69508263159655281"/>
          <c:h val="0.95413311517980237"/>
        </c:manualLayout>
      </c:layout>
      <c:barChart>
        <c:barDir val="bar"/>
        <c:grouping val="clustered"/>
        <c:varyColors val="0"/>
        <c:ser>
          <c:idx val="1"/>
          <c:order val="0"/>
          <c:tx>
            <c:strRef>
              <c:f>List1!$C$1</c:f>
              <c:strCache>
                <c:ptCount val="1"/>
                <c:pt idx="0">
                  <c:v>2023</c:v>
                </c:pt>
              </c:strCache>
            </c:strRef>
          </c:tx>
          <c:spPr>
            <a:solidFill>
              <a:schemeClr val="tx2"/>
            </a:solidFill>
            <a:ln>
              <a:noFill/>
            </a:ln>
            <a:effectLst/>
          </c:spPr>
          <c:invertIfNegative val="0"/>
          <c:dLbls>
            <c:dLbl>
              <c:idx val="5"/>
              <c:layout>
                <c:manualLayout>
                  <c:x val="-1.5100037750094375E-3"/>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122-4F4F-80F0-E970A3669290}"/>
                </c:ext>
              </c:extLst>
            </c:dLbl>
            <c:numFmt formatCode="###0&quot; %&quot;;\-###0\ &quot; %&quot;"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List1!$A$2:$A$10</c:f>
              <c:strCache>
                <c:ptCount val="9"/>
                <c:pt idx="0">
                  <c:v>Spoření na běžný účet</c:v>
                </c:pt>
                <c:pt idx="1">
                  <c:v>Stavební spoření</c:v>
                </c:pt>
                <c:pt idx="2">
                  <c:v>Podílové fondy</c:v>
                </c:pt>
                <c:pt idx="3">
                  <c:v>Investice do nemovitosti (koupě domu, bytu, ...)</c:v>
                </c:pt>
                <c:pt idx="4">
                  <c:v>Akcie dluhopisy, komodity a jiné</c:v>
                </c:pt>
                <c:pt idx="5">
                  <c:v>Životní pojištění</c:v>
                </c:pt>
                <c:pt idx="6">
                  <c:v>Doplňkové penzijní spoření vč. PS</c:v>
                </c:pt>
                <c:pt idx="7">
                  <c:v>Penzijní připojištění</c:v>
                </c:pt>
                <c:pt idx="8">
                  <c:v>Spořicí účet</c:v>
                </c:pt>
              </c:strCache>
            </c:strRef>
          </c:cat>
          <c:val>
            <c:numRef>
              <c:f>List1!$C$2:$C$10</c:f>
              <c:numCache>
                <c:formatCode>General</c:formatCode>
                <c:ptCount val="9"/>
                <c:pt idx="0">
                  <c:v>24.225000000000001</c:v>
                </c:pt>
                <c:pt idx="1">
                  <c:v>20.155000000000001</c:v>
                </c:pt>
                <c:pt idx="2">
                  <c:v>13.178000000000001</c:v>
                </c:pt>
                <c:pt idx="3">
                  <c:v>12.403</c:v>
                </c:pt>
                <c:pt idx="4">
                  <c:v>15.31</c:v>
                </c:pt>
                <c:pt idx="5">
                  <c:v>25.774999999999999</c:v>
                </c:pt>
                <c:pt idx="6">
                  <c:v>28.488</c:v>
                </c:pt>
                <c:pt idx="7">
                  <c:v>56.395000000000003</c:v>
                </c:pt>
                <c:pt idx="8">
                  <c:v>46.124000000000002</c:v>
                </c:pt>
              </c:numCache>
            </c:numRef>
          </c:val>
          <c:extLst>
            <c:ext xmlns:c16="http://schemas.microsoft.com/office/drawing/2014/chart" uri="{C3380CC4-5D6E-409C-BE32-E72D297353CC}">
              <c16:uniqueId val="{00000001-F8E3-4DB4-A477-8967DBAF12C3}"/>
            </c:ext>
          </c:extLst>
        </c:ser>
        <c:ser>
          <c:idx val="0"/>
          <c:order val="1"/>
          <c:tx>
            <c:strRef>
              <c:f>List1!$B$1</c:f>
              <c:strCache>
                <c:ptCount val="1"/>
                <c:pt idx="0">
                  <c:v>2024</c:v>
                </c:pt>
              </c:strCache>
            </c:strRef>
          </c:tx>
          <c:spPr>
            <a:solidFill>
              <a:schemeClr val="accent1"/>
            </a:solidFill>
            <a:ln>
              <a:noFill/>
            </a:ln>
            <a:effectLst/>
          </c:spPr>
          <c:invertIfNegative val="0"/>
          <c:dLbls>
            <c:dLbl>
              <c:idx val="5"/>
              <c:layout>
                <c:manualLayout>
                  <c:x val="1.5100037750094375E-3"/>
                  <c:y val="3.9281904602998527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122-4F4F-80F0-E970A3669290}"/>
                </c:ext>
              </c:extLst>
            </c:dLbl>
            <c:numFmt formatCode="###0&quot; %&quot;;\-###0\ &quot; %&quot;" sourceLinked="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List1!$A$2:$A$10</c:f>
              <c:strCache>
                <c:ptCount val="9"/>
                <c:pt idx="0">
                  <c:v>Spoření na běžný účet</c:v>
                </c:pt>
                <c:pt idx="1">
                  <c:v>Stavební spoření</c:v>
                </c:pt>
                <c:pt idx="2">
                  <c:v>Podílové fondy</c:v>
                </c:pt>
                <c:pt idx="3">
                  <c:v>Investice do nemovitosti (koupě domu, bytu, ...)</c:v>
                </c:pt>
                <c:pt idx="4">
                  <c:v>Akcie dluhopisy, komodity a jiné</c:v>
                </c:pt>
                <c:pt idx="5">
                  <c:v>Životní pojištění</c:v>
                </c:pt>
                <c:pt idx="6">
                  <c:v>Doplňkové penzijní spoření vč. PS</c:v>
                </c:pt>
                <c:pt idx="7">
                  <c:v>Penzijní připojištění</c:v>
                </c:pt>
                <c:pt idx="8">
                  <c:v>Spořicí účet</c:v>
                </c:pt>
              </c:strCache>
            </c:strRef>
          </c:cat>
          <c:val>
            <c:numRef>
              <c:f>List1!$B$2:$B$10</c:f>
              <c:numCache>
                <c:formatCode>General</c:formatCode>
                <c:ptCount val="9"/>
                <c:pt idx="0">
                  <c:v>15.287000000000001</c:v>
                </c:pt>
                <c:pt idx="1">
                  <c:v>15.763999999999999</c:v>
                </c:pt>
                <c:pt idx="2">
                  <c:v>15.763999999999999</c:v>
                </c:pt>
                <c:pt idx="3">
                  <c:v>15.923999999999999</c:v>
                </c:pt>
                <c:pt idx="4">
                  <c:v>16.401</c:v>
                </c:pt>
                <c:pt idx="5">
                  <c:v>22.452000000000002</c:v>
                </c:pt>
                <c:pt idx="6">
                  <c:v>55.414000000000001</c:v>
                </c:pt>
                <c:pt idx="7">
                  <c:v>37.58</c:v>
                </c:pt>
                <c:pt idx="8">
                  <c:v>40.127000000000002</c:v>
                </c:pt>
              </c:numCache>
            </c:numRef>
          </c:val>
          <c:extLst>
            <c:ext xmlns:c16="http://schemas.microsoft.com/office/drawing/2014/chart" uri="{C3380CC4-5D6E-409C-BE32-E72D297353CC}">
              <c16:uniqueId val="{00000003-F8E3-4DB4-A477-8967DBAF12C3}"/>
            </c:ext>
          </c:extLst>
        </c:ser>
        <c:dLbls>
          <c:dLblPos val="outEnd"/>
          <c:showLegendKey val="0"/>
          <c:showVal val="1"/>
          <c:showCatName val="0"/>
          <c:showSerName val="0"/>
          <c:showPercent val="0"/>
          <c:showBubbleSize val="0"/>
        </c:dLbls>
        <c:gapWidth val="150"/>
        <c:overlap val="-5"/>
        <c:axId val="1692075999"/>
        <c:axId val="1692076959"/>
      </c:barChart>
      <c:catAx>
        <c:axId val="1692075999"/>
        <c:scaling>
          <c:orientation val="minMax"/>
        </c:scaling>
        <c:delete val="1"/>
        <c:axPos val="l"/>
        <c:numFmt formatCode="General" sourceLinked="1"/>
        <c:majorTickMark val="out"/>
        <c:minorTickMark val="none"/>
        <c:tickLblPos val="nextTo"/>
        <c:crossAx val="1692076959"/>
        <c:crosses val="autoZero"/>
        <c:auto val="1"/>
        <c:lblAlgn val="ctr"/>
        <c:lblOffset val="100"/>
        <c:noMultiLvlLbl val="0"/>
      </c:catAx>
      <c:valAx>
        <c:axId val="1692076959"/>
        <c:scaling>
          <c:orientation val="minMax"/>
          <c:max val="100"/>
        </c:scaling>
        <c:delete val="1"/>
        <c:axPos val="b"/>
        <c:numFmt formatCode="###0&quot; %&quot;;\-###0\ &quot; %&quot;" sourceLinked="0"/>
        <c:majorTickMark val="out"/>
        <c:minorTickMark val="none"/>
        <c:tickLblPos val="nextTo"/>
        <c:crossAx val="1692075999"/>
        <c:crosses val="autoZero"/>
        <c:crossBetween val="between"/>
      </c:valAx>
      <c:spPr>
        <a:noFill/>
        <a:ln>
          <a:noFill/>
        </a:ln>
        <a:effectLst/>
      </c:spPr>
    </c:plotArea>
    <c:legend>
      <c:legendPos val="r"/>
      <c:layout>
        <c:manualLayout>
          <c:xMode val="edge"/>
          <c:yMode val="edge"/>
          <c:x val="0.58694024201580453"/>
          <c:y val="0.72822542461704032"/>
          <c:w val="0.17732028490600293"/>
          <c:h val="0.120476640735604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cs-CZ"/>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cs-CZ"/>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899209853825689E-2"/>
          <c:y val="4.5866847018172216E-2"/>
          <c:w val="0.98505979481056116"/>
          <c:h val="0.7320558409986152"/>
        </c:manualLayout>
      </c:layout>
      <c:barChart>
        <c:barDir val="col"/>
        <c:grouping val="clustered"/>
        <c:varyColors val="0"/>
        <c:ser>
          <c:idx val="1"/>
          <c:order val="0"/>
          <c:tx>
            <c:strRef>
              <c:f>List1!$B$1</c:f>
              <c:strCache>
                <c:ptCount val="1"/>
                <c:pt idx="0">
                  <c:v>Ti, kteří si spoří na důchod</c:v>
                </c:pt>
              </c:strCache>
            </c:strRef>
          </c:tx>
          <c:spPr>
            <a:solidFill>
              <a:schemeClr val="accent1"/>
            </a:solidFill>
            <a:ln>
              <a:solidFill>
                <a:schemeClr val="bg1"/>
              </a:solidFill>
            </a:ln>
            <a:effectLst/>
          </c:spPr>
          <c:invertIfNegative val="0"/>
          <c:dLbls>
            <c:numFmt formatCode="###0&quot; %&quot;;\-###0\ &quot; %&quot;" sourceLinked="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List1!$A$2:$A$16</c:f>
              <c:strCache>
                <c:ptCount val="15"/>
                <c:pt idx="0">
                  <c:v>Spořicí účet</c:v>
                </c:pt>
                <c:pt idx="1">
                  <c:v>Spoření na běžný účet</c:v>
                </c:pt>
                <c:pt idx="2">
                  <c:v>Penzijní spoření</c:v>
                </c:pt>
                <c:pt idx="3">
                  <c:v>Životní pojištění</c:v>
                </c:pt>
                <c:pt idx="4">
                  <c:v>Akcie dluhopisy, 
komodity a jiné</c:v>
                </c:pt>
                <c:pt idx="5">
                  <c:v>ETF</c:v>
                </c:pt>
                <c:pt idx="6">
                  <c:v>Stavební spoření</c:v>
                </c:pt>
                <c:pt idx="7">
                  <c:v>Podílové fondy</c:v>
                </c:pt>
                <c:pt idx="8">
                  <c:v>Penzijní připojištění</c:v>
                </c:pt>
                <c:pt idx="9">
                  <c:v>Kryptoměny</c:v>
                </c:pt>
                <c:pt idx="10">
                  <c:v>Doplňkové penzijní spoření</c:v>
                </c:pt>
                <c:pt idx="11">
                  <c:v>Investice 
do drahých kovů</c:v>
                </c:pt>
                <c:pt idx="12">
                  <c:v>Nemovitostní fondy</c:v>
                </c:pt>
                <c:pt idx="13">
                  <c:v>Investice do nemovitosti</c:v>
                </c:pt>
                <c:pt idx="14">
                  <c:v>Investice do umění</c:v>
                </c:pt>
              </c:strCache>
            </c:strRef>
          </c:cat>
          <c:val>
            <c:numRef>
              <c:f>List1!$B$2:$B$16</c:f>
              <c:numCache>
                <c:formatCode>General</c:formatCode>
                <c:ptCount val="15"/>
                <c:pt idx="0">
                  <c:v>40.127000000000002</c:v>
                </c:pt>
                <c:pt idx="1">
                  <c:v>15.287000000000001</c:v>
                </c:pt>
                <c:pt idx="2">
                  <c:v>37.42</c:v>
                </c:pt>
                <c:pt idx="3">
                  <c:v>22.452000000000002</c:v>
                </c:pt>
                <c:pt idx="4">
                  <c:v>16.401</c:v>
                </c:pt>
                <c:pt idx="5">
                  <c:v>8.1210000000000004</c:v>
                </c:pt>
                <c:pt idx="6">
                  <c:v>15.763999999999999</c:v>
                </c:pt>
                <c:pt idx="7">
                  <c:v>15.763999999999999</c:v>
                </c:pt>
                <c:pt idx="8">
                  <c:v>37.58</c:v>
                </c:pt>
                <c:pt idx="9">
                  <c:v>7.3250000000000002</c:v>
                </c:pt>
                <c:pt idx="10">
                  <c:v>25.158999999999999</c:v>
                </c:pt>
                <c:pt idx="11">
                  <c:v>8.7579999999999991</c:v>
                </c:pt>
                <c:pt idx="12">
                  <c:v>4.2990000000000004</c:v>
                </c:pt>
                <c:pt idx="13">
                  <c:v>15.923999999999999</c:v>
                </c:pt>
                <c:pt idx="14">
                  <c:v>2.7069999999999999</c:v>
                </c:pt>
              </c:numCache>
            </c:numRef>
          </c:val>
          <c:extLst>
            <c:ext xmlns:c16="http://schemas.microsoft.com/office/drawing/2014/chart" uri="{C3380CC4-5D6E-409C-BE32-E72D297353CC}">
              <c16:uniqueId val="{00000001-F8E3-4DB4-A477-8967DBAF12C3}"/>
            </c:ext>
          </c:extLst>
        </c:ser>
        <c:ser>
          <c:idx val="0"/>
          <c:order val="1"/>
          <c:tx>
            <c:strRef>
              <c:f>List1!$C$1</c:f>
              <c:strCache>
                <c:ptCount val="1"/>
                <c:pt idx="0">
                  <c:v>18-24 let</c:v>
                </c:pt>
              </c:strCache>
            </c:strRef>
          </c:tx>
          <c:spPr>
            <a:solidFill>
              <a:schemeClr val="tx2"/>
            </a:solidFill>
            <a:ln>
              <a:noFill/>
            </a:ln>
            <a:effectLst/>
          </c:spPr>
          <c:invertIfNegative val="0"/>
          <c:dPt>
            <c:idx val="3"/>
            <c:invertIfNegative val="0"/>
            <c:bubble3D val="0"/>
            <c:spPr>
              <a:solidFill>
                <a:schemeClr val="tx2"/>
              </a:solidFill>
              <a:ln>
                <a:noFill/>
              </a:ln>
              <a:effectLst/>
            </c:spPr>
            <c:extLst>
              <c:ext xmlns:c16="http://schemas.microsoft.com/office/drawing/2014/chart" uri="{C3380CC4-5D6E-409C-BE32-E72D297353CC}">
                <c16:uniqueId val="{0000000B-6521-46B8-ADF7-E302AA448109}"/>
              </c:ext>
            </c:extLst>
          </c:dPt>
          <c:dPt>
            <c:idx val="6"/>
            <c:invertIfNegative val="0"/>
            <c:bubble3D val="0"/>
            <c:spPr>
              <a:solidFill>
                <a:schemeClr val="tx2"/>
              </a:solidFill>
              <a:ln>
                <a:noFill/>
              </a:ln>
              <a:effectLst/>
            </c:spPr>
            <c:extLst>
              <c:ext xmlns:c16="http://schemas.microsoft.com/office/drawing/2014/chart" uri="{C3380CC4-5D6E-409C-BE32-E72D297353CC}">
                <c16:uniqueId val="{00000014-6521-46B8-ADF7-E302AA448109}"/>
              </c:ext>
            </c:extLst>
          </c:dPt>
          <c:dPt>
            <c:idx val="7"/>
            <c:invertIfNegative val="0"/>
            <c:bubble3D val="0"/>
            <c:spPr>
              <a:solidFill>
                <a:schemeClr val="tx2"/>
              </a:solidFill>
              <a:ln>
                <a:noFill/>
              </a:ln>
              <a:effectLst/>
            </c:spPr>
            <c:extLst>
              <c:ext xmlns:c16="http://schemas.microsoft.com/office/drawing/2014/chart" uri="{C3380CC4-5D6E-409C-BE32-E72D297353CC}">
                <c16:uniqueId val="{00000026-24FC-4301-BF47-89579EA3191E}"/>
              </c:ext>
            </c:extLst>
          </c:dPt>
          <c:dPt>
            <c:idx val="10"/>
            <c:invertIfNegative val="0"/>
            <c:bubble3D val="0"/>
            <c:spPr>
              <a:solidFill>
                <a:schemeClr val="tx2"/>
              </a:solidFill>
              <a:ln>
                <a:noFill/>
              </a:ln>
              <a:effectLst/>
            </c:spPr>
            <c:extLst>
              <c:ext xmlns:c16="http://schemas.microsoft.com/office/drawing/2014/chart" uri="{C3380CC4-5D6E-409C-BE32-E72D297353CC}">
                <c16:uniqueId val="{00000024-24FC-4301-BF47-89579EA3191E}"/>
              </c:ext>
            </c:extLst>
          </c:dPt>
          <c:dPt>
            <c:idx val="13"/>
            <c:invertIfNegative val="0"/>
            <c:bubble3D val="0"/>
            <c:spPr>
              <a:solidFill>
                <a:schemeClr val="tx2"/>
              </a:solidFill>
              <a:ln>
                <a:noFill/>
              </a:ln>
              <a:effectLst/>
            </c:spPr>
            <c:extLst>
              <c:ext xmlns:c16="http://schemas.microsoft.com/office/drawing/2014/chart" uri="{C3380CC4-5D6E-409C-BE32-E72D297353CC}">
                <c16:uniqueId val="{00000025-24FC-4301-BF47-89579EA3191E}"/>
              </c:ext>
            </c:extLst>
          </c:dPt>
          <c:dLbls>
            <c:dLbl>
              <c:idx val="2"/>
              <c:layout>
                <c:manualLayout>
                  <c:x val="8.5397900422013763E-3"/>
                  <c:y val="2.973853041080853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6521-46B8-ADF7-E302AA448109}"/>
                </c:ext>
              </c:extLst>
            </c:dLbl>
            <c:dLbl>
              <c:idx val="3"/>
              <c:layout>
                <c:manualLayout>
                  <c:x val="5.3373687763758476E-3"/>
                  <c:y val="2.9738530410807437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6521-46B8-ADF7-E302AA448109}"/>
                </c:ext>
              </c:extLst>
            </c:dLbl>
            <c:dLbl>
              <c:idx val="4"/>
              <c:layout>
                <c:manualLayout>
                  <c:x val="6.4048425316510175E-3"/>
                  <c:y val="2.9738530410807437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8239139000884911E-2"/>
                      <c:h val="5.8882290213400891E-2"/>
                    </c:manualLayout>
                  </c15:layout>
                </c:ext>
                <c:ext xmlns:c16="http://schemas.microsoft.com/office/drawing/2014/chart" uri="{C3380CC4-5D6E-409C-BE32-E72D297353CC}">
                  <c16:uniqueId val="{00000013-6521-46B8-ADF7-E302AA448109}"/>
                </c:ext>
              </c:extLst>
            </c:dLbl>
            <c:dLbl>
              <c:idx val="6"/>
              <c:layout>
                <c:manualLayout>
                  <c:x val="1.1742211308026865E-2"/>
                  <c:y val="-1.0904001853336576E-16"/>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4-6521-46B8-ADF7-E302AA448109}"/>
                </c:ext>
              </c:extLst>
            </c:dLbl>
            <c:dLbl>
              <c:idx val="7"/>
              <c:layout>
                <c:manualLayout>
                  <c:x val="1.0674737552751617E-2"/>
                  <c:y val="-1.0904001853336576E-16"/>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6-24FC-4301-BF47-89579EA3191E}"/>
                </c:ext>
              </c:extLst>
            </c:dLbl>
            <c:dLbl>
              <c:idx val="8"/>
              <c:layout>
                <c:manualLayout>
                  <c:x val="7.4723162869261865E-3"/>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7-24FC-4301-BF47-89579EA3191E}"/>
                </c:ext>
              </c:extLst>
            </c:dLbl>
            <c:dLbl>
              <c:idx val="10"/>
              <c:layout>
                <c:manualLayout>
                  <c:x val="5.3373687763757695E-3"/>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4-24FC-4301-BF47-89579EA3191E}"/>
                </c:ext>
              </c:extLst>
            </c:dLbl>
            <c:dLbl>
              <c:idx val="13"/>
              <c:layout>
                <c:manualLayout>
                  <c:x val="4.2698950211006777E-3"/>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24FC-4301-BF47-89579EA3191E}"/>
                </c:ext>
              </c:extLst>
            </c:dLbl>
            <c:numFmt formatCode="###0&quot; %&quot;;\-###0\ &quot; %&quot;"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List1!$A$2:$A$16</c:f>
              <c:strCache>
                <c:ptCount val="15"/>
                <c:pt idx="0">
                  <c:v>Spořicí účet</c:v>
                </c:pt>
                <c:pt idx="1">
                  <c:v>Spoření na běžný účet</c:v>
                </c:pt>
                <c:pt idx="2">
                  <c:v>Penzijní spoření</c:v>
                </c:pt>
                <c:pt idx="3">
                  <c:v>Životní pojištění</c:v>
                </c:pt>
                <c:pt idx="4">
                  <c:v>Akcie dluhopisy, 
komodity a jiné</c:v>
                </c:pt>
                <c:pt idx="5">
                  <c:v>ETF</c:v>
                </c:pt>
                <c:pt idx="6">
                  <c:v>Stavební spoření</c:v>
                </c:pt>
                <c:pt idx="7">
                  <c:v>Podílové fondy</c:v>
                </c:pt>
                <c:pt idx="8">
                  <c:v>Penzijní připojištění</c:v>
                </c:pt>
                <c:pt idx="9">
                  <c:v>Kryptoměny</c:v>
                </c:pt>
                <c:pt idx="10">
                  <c:v>Doplňkové penzijní spoření</c:v>
                </c:pt>
                <c:pt idx="11">
                  <c:v>Investice 
do drahých kovů</c:v>
                </c:pt>
                <c:pt idx="12">
                  <c:v>Nemovitostní fondy</c:v>
                </c:pt>
                <c:pt idx="13">
                  <c:v>Investice do nemovitosti</c:v>
                </c:pt>
                <c:pt idx="14">
                  <c:v>Investice do umění</c:v>
                </c:pt>
              </c:strCache>
            </c:strRef>
          </c:cat>
          <c:val>
            <c:numRef>
              <c:f>List1!$C$2:$C$16</c:f>
              <c:numCache>
                <c:formatCode>General</c:formatCode>
                <c:ptCount val="15"/>
                <c:pt idx="0">
                  <c:v>59.573999999999998</c:v>
                </c:pt>
                <c:pt idx="1">
                  <c:v>23.404</c:v>
                </c:pt>
                <c:pt idx="2">
                  <c:v>23.404</c:v>
                </c:pt>
                <c:pt idx="3">
                  <c:v>17.021000000000001</c:v>
                </c:pt>
                <c:pt idx="4">
                  <c:v>17.021000000000001</c:v>
                </c:pt>
                <c:pt idx="5">
                  <c:v>17.021000000000001</c:v>
                </c:pt>
                <c:pt idx="6">
                  <c:v>14.894</c:v>
                </c:pt>
                <c:pt idx="7">
                  <c:v>14.894</c:v>
                </c:pt>
                <c:pt idx="8">
                  <c:v>12.766</c:v>
                </c:pt>
                <c:pt idx="9">
                  <c:v>12.766</c:v>
                </c:pt>
                <c:pt idx="10">
                  <c:v>10.638</c:v>
                </c:pt>
                <c:pt idx="11">
                  <c:v>10.638</c:v>
                </c:pt>
                <c:pt idx="12">
                  <c:v>8.5109999999999992</c:v>
                </c:pt>
                <c:pt idx="13">
                  <c:v>6.383</c:v>
                </c:pt>
                <c:pt idx="14">
                  <c:v>2.1280000000000001</c:v>
                </c:pt>
              </c:numCache>
            </c:numRef>
          </c:val>
          <c:extLst>
            <c:ext xmlns:c16="http://schemas.microsoft.com/office/drawing/2014/chart" uri="{C3380CC4-5D6E-409C-BE32-E72D297353CC}">
              <c16:uniqueId val="{00000003-F8E3-4DB4-A477-8967DBAF12C3}"/>
            </c:ext>
          </c:extLst>
        </c:ser>
        <c:dLbls>
          <c:dLblPos val="outEnd"/>
          <c:showLegendKey val="0"/>
          <c:showVal val="1"/>
          <c:showCatName val="0"/>
          <c:showSerName val="0"/>
          <c:showPercent val="0"/>
          <c:showBubbleSize val="0"/>
        </c:dLbls>
        <c:gapWidth val="150"/>
        <c:overlap val="-1"/>
        <c:axId val="1692075999"/>
        <c:axId val="1692076959"/>
      </c:barChart>
      <c:catAx>
        <c:axId val="1692075999"/>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cs-CZ"/>
          </a:p>
        </c:txPr>
        <c:crossAx val="1692076959"/>
        <c:crosses val="autoZero"/>
        <c:auto val="1"/>
        <c:lblAlgn val="ctr"/>
        <c:lblOffset val="100"/>
        <c:noMultiLvlLbl val="0"/>
      </c:catAx>
      <c:valAx>
        <c:axId val="1692076959"/>
        <c:scaling>
          <c:orientation val="minMax"/>
          <c:max val="100"/>
        </c:scaling>
        <c:delete val="1"/>
        <c:axPos val="l"/>
        <c:numFmt formatCode="###0&quot; %&quot;;\-###0\ &quot; %&quot;" sourceLinked="0"/>
        <c:majorTickMark val="out"/>
        <c:minorTickMark val="none"/>
        <c:tickLblPos val="nextTo"/>
        <c:crossAx val="1692075999"/>
        <c:crosses val="autoZero"/>
        <c:crossBetween val="between"/>
      </c:valAx>
      <c:spPr>
        <a:noFill/>
        <a:ln>
          <a:noFill/>
        </a:ln>
        <a:effectLst/>
      </c:spPr>
    </c:plotArea>
    <c:legend>
      <c:legendPos val="r"/>
      <c:layout>
        <c:manualLayout>
          <c:xMode val="edge"/>
          <c:yMode val="edge"/>
          <c:x val="0.17389962788033"/>
          <c:y val="0.12453325727762721"/>
          <c:w val="0.67878899389169667"/>
          <c:h val="0.1168127132919991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cs-CZ"/>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cs-CZ"/>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100058557233013"/>
          <c:y val="4.5866847018172216E-2"/>
          <c:w val="0.61895837682954047"/>
          <c:h val="0.90162523563674213"/>
        </c:manualLayout>
      </c:layout>
      <c:barChart>
        <c:barDir val="bar"/>
        <c:grouping val="clustered"/>
        <c:varyColors val="0"/>
        <c:ser>
          <c:idx val="1"/>
          <c:order val="0"/>
          <c:tx>
            <c:strRef>
              <c:f>List1!$B$1</c:f>
              <c:strCache>
                <c:ptCount val="1"/>
                <c:pt idx="0">
                  <c:v>2024</c:v>
                </c:pt>
              </c:strCache>
            </c:strRef>
          </c:tx>
          <c:spPr>
            <a:solidFill>
              <a:srgbClr val="168382"/>
            </a:solidFill>
            <a:ln>
              <a:noFill/>
            </a:ln>
            <a:effectLst/>
          </c:spPr>
          <c:invertIfNegative val="0"/>
          <c:dPt>
            <c:idx val="6"/>
            <c:invertIfNegative val="0"/>
            <c:bubble3D val="0"/>
            <c:spPr>
              <a:solidFill>
                <a:srgbClr val="168382"/>
              </a:solidFill>
              <a:ln>
                <a:noFill/>
              </a:ln>
              <a:effectLst/>
            </c:spPr>
            <c:extLst>
              <c:ext xmlns:c16="http://schemas.microsoft.com/office/drawing/2014/chart" uri="{C3380CC4-5D6E-409C-BE32-E72D297353CC}">
                <c16:uniqueId val="{00000001-C19A-492B-95D1-3589DDD1000E}"/>
              </c:ext>
            </c:extLst>
          </c:dPt>
          <c:dLbls>
            <c:dLbl>
              <c:idx val="1"/>
              <c:layout>
                <c:manualLayout>
                  <c:x val="-1.5100037750094375E-3"/>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C19A-492B-95D1-3589DDD1000E}"/>
                </c:ext>
              </c:extLst>
            </c:dLbl>
            <c:numFmt formatCode="###0&quot; %&quot;;\-###0\ &quot; %&quot;"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List1!$A$2:$A$8</c:f>
              <c:strCache>
                <c:ptCount val="7"/>
                <c:pt idx="0">
                  <c:v>Méně než 500 000 Kč</c:v>
                </c:pt>
                <c:pt idx="1">
                  <c:v>500 001 - 1 000 000 Kč</c:v>
                </c:pt>
                <c:pt idx="2">
                  <c:v>1 000 001 - 1 500 000 Kč</c:v>
                </c:pt>
                <c:pt idx="3">
                  <c:v>1 500 001 - 2 000 000 Kč</c:v>
                </c:pt>
                <c:pt idx="4">
                  <c:v>2 000 001 - 2 500 000 Kč</c:v>
                </c:pt>
                <c:pt idx="5">
                  <c:v>2 500 001 Kč a více </c:v>
                </c:pt>
                <c:pt idx="6">
                  <c:v>Nevím, nechci odpovídat</c:v>
                </c:pt>
              </c:strCache>
            </c:strRef>
          </c:cat>
          <c:val>
            <c:numRef>
              <c:f>List1!$B$2:$B$8</c:f>
              <c:numCache>
                <c:formatCode>General</c:formatCode>
                <c:ptCount val="7"/>
                <c:pt idx="0">
                  <c:v>26.751999999999999</c:v>
                </c:pt>
                <c:pt idx="1">
                  <c:v>17.038</c:v>
                </c:pt>
                <c:pt idx="2">
                  <c:v>11.465</c:v>
                </c:pt>
                <c:pt idx="3">
                  <c:v>8.9169999999999998</c:v>
                </c:pt>
                <c:pt idx="4">
                  <c:v>6.21</c:v>
                </c:pt>
                <c:pt idx="5">
                  <c:v>12.102</c:v>
                </c:pt>
                <c:pt idx="6">
                  <c:v>17.515999999999998</c:v>
                </c:pt>
              </c:numCache>
            </c:numRef>
          </c:val>
          <c:extLst>
            <c:ext xmlns:c16="http://schemas.microsoft.com/office/drawing/2014/chart" uri="{C3380CC4-5D6E-409C-BE32-E72D297353CC}">
              <c16:uniqueId val="{00000003-C19A-492B-95D1-3589DDD1000E}"/>
            </c:ext>
          </c:extLst>
        </c:ser>
        <c:dLbls>
          <c:dLblPos val="outEnd"/>
          <c:showLegendKey val="0"/>
          <c:showVal val="1"/>
          <c:showCatName val="0"/>
          <c:showSerName val="0"/>
          <c:showPercent val="0"/>
          <c:showBubbleSize val="0"/>
        </c:dLbls>
        <c:gapWidth val="150"/>
        <c:overlap val="-5"/>
        <c:axId val="1692075999"/>
        <c:axId val="1692076959"/>
      </c:barChart>
      <c:catAx>
        <c:axId val="1692075999"/>
        <c:scaling>
          <c:orientation val="maxMin"/>
        </c:scaling>
        <c:delete val="1"/>
        <c:axPos val="l"/>
        <c:numFmt formatCode="General" sourceLinked="1"/>
        <c:majorTickMark val="out"/>
        <c:minorTickMark val="none"/>
        <c:tickLblPos val="nextTo"/>
        <c:crossAx val="1692076959"/>
        <c:crosses val="autoZero"/>
        <c:auto val="1"/>
        <c:lblAlgn val="ctr"/>
        <c:lblOffset val="100"/>
        <c:noMultiLvlLbl val="0"/>
      </c:catAx>
      <c:valAx>
        <c:axId val="1692076959"/>
        <c:scaling>
          <c:orientation val="minMax"/>
          <c:max val="100"/>
        </c:scaling>
        <c:delete val="1"/>
        <c:axPos val="t"/>
        <c:numFmt formatCode="###0&quot; %&quot;;\-###0\ &quot; %&quot;" sourceLinked="0"/>
        <c:majorTickMark val="out"/>
        <c:minorTickMark val="none"/>
        <c:tickLblPos val="nextTo"/>
        <c:crossAx val="16920759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cs-CZ"/>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321504107223487"/>
          <c:y val="4.5866847018172216E-2"/>
          <c:w val="0.66674396590648044"/>
          <c:h val="0.87547007453115089"/>
        </c:manualLayout>
      </c:layout>
      <c:barChart>
        <c:barDir val="bar"/>
        <c:grouping val="clustered"/>
        <c:varyColors val="0"/>
        <c:ser>
          <c:idx val="1"/>
          <c:order val="0"/>
          <c:tx>
            <c:strRef>
              <c:f>List1!$B$1</c:f>
              <c:strCache>
                <c:ptCount val="1"/>
                <c:pt idx="0">
                  <c:v>2024</c:v>
                </c:pt>
              </c:strCache>
            </c:strRef>
          </c:tx>
          <c:spPr>
            <a:solidFill>
              <a:schemeClr val="accent1"/>
            </a:solidFill>
            <a:ln>
              <a:noFill/>
            </a:ln>
            <a:effectLst/>
          </c:spPr>
          <c:invertIfNegative val="0"/>
          <c:dLbls>
            <c:dLbl>
              <c:idx val="3"/>
              <c:layout>
                <c:manualLayout>
                  <c:x val="1.5100037750094375E-3"/>
                  <c:y val="3.9281904602998527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77A6-4A60-BFE9-E325B17A1C3C}"/>
                </c:ext>
              </c:extLst>
            </c:dLbl>
            <c:numFmt formatCode="###0&quot; %&quot;;\-###0\ &quot; %&quot;"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List1!$A$2:$A$7</c:f>
              <c:strCache>
                <c:ptCount val="6"/>
                <c:pt idx="0">
                  <c:v>Méně než 100 tisícKč</c:v>
                </c:pt>
                <c:pt idx="1">
                  <c:v>100 001 - 250 000 Kč</c:v>
                </c:pt>
                <c:pt idx="2">
                  <c:v>250 001 - 500 000 Kč</c:v>
                </c:pt>
                <c:pt idx="3">
                  <c:v>500 001 Kč - 1 000 000 Kč</c:v>
                </c:pt>
                <c:pt idx="4">
                  <c:v> Více než 1 milion Kč </c:v>
                </c:pt>
                <c:pt idx="5">
                  <c:v>Nevím, nechci odpovídat</c:v>
                </c:pt>
              </c:strCache>
            </c:strRef>
          </c:cat>
          <c:val>
            <c:numRef>
              <c:f>List1!$B$2:$B$7</c:f>
              <c:numCache>
                <c:formatCode>General</c:formatCode>
                <c:ptCount val="6"/>
                <c:pt idx="0">
                  <c:v>28.184999999999999</c:v>
                </c:pt>
                <c:pt idx="1">
                  <c:v>21.975000000000001</c:v>
                </c:pt>
                <c:pt idx="2">
                  <c:v>17.675000000000001</c:v>
                </c:pt>
                <c:pt idx="3">
                  <c:v>10.35</c:v>
                </c:pt>
                <c:pt idx="4">
                  <c:v>7.3250000000000002</c:v>
                </c:pt>
                <c:pt idx="5">
                  <c:v>14.49</c:v>
                </c:pt>
              </c:numCache>
            </c:numRef>
          </c:val>
          <c:extLst>
            <c:ext xmlns:c16="http://schemas.microsoft.com/office/drawing/2014/chart" uri="{C3380CC4-5D6E-409C-BE32-E72D297353CC}">
              <c16:uniqueId val="{00000001-77A6-4A60-BFE9-E325B17A1C3C}"/>
            </c:ext>
          </c:extLst>
        </c:ser>
        <c:dLbls>
          <c:dLblPos val="outEnd"/>
          <c:showLegendKey val="0"/>
          <c:showVal val="1"/>
          <c:showCatName val="0"/>
          <c:showSerName val="0"/>
          <c:showPercent val="0"/>
          <c:showBubbleSize val="0"/>
        </c:dLbls>
        <c:gapWidth val="150"/>
        <c:overlap val="-5"/>
        <c:axId val="1692075999"/>
        <c:axId val="1692076959"/>
        <c:extLst>
          <c:ext xmlns:c15="http://schemas.microsoft.com/office/drawing/2012/chart" uri="{02D57815-91ED-43cb-92C2-25804820EDAC}">
            <c15:filteredBarSeries>
              <c15:ser>
                <c:idx val="0"/>
                <c:order val="1"/>
                <c:tx>
                  <c:strRef>
                    <c:extLst>
                      <c:ext uri="{02D57815-91ED-43cb-92C2-25804820EDAC}">
                        <c15:formulaRef>
                          <c15:sqref>List1!$C$1</c15:sqref>
                        </c15:formulaRef>
                      </c:ext>
                    </c:extLst>
                    <c:strCache>
                      <c:ptCount val="1"/>
                      <c:pt idx="0">
                        <c:v>2023</c:v>
                      </c:pt>
                    </c:strCache>
                  </c:strRef>
                </c:tx>
                <c:spPr>
                  <a:solidFill>
                    <a:schemeClr val="tx2"/>
                  </a:solidFill>
                  <a:ln>
                    <a:noFill/>
                  </a:ln>
                  <a:effectLst/>
                </c:spPr>
                <c:invertIfNegative val="0"/>
                <c:dLbls>
                  <c:dLbl>
                    <c:idx val="3"/>
                    <c:layout>
                      <c:manualLayout>
                        <c:x val="-1.5100037750094375E-3"/>
                        <c:y val="0"/>
                      </c:manualLayout>
                    </c:layout>
                    <c:dLblPos val="outEnd"/>
                    <c:showLegendKey val="0"/>
                    <c:showVal val="1"/>
                    <c:showCatName val="0"/>
                    <c:showSerName val="0"/>
                    <c:showPercent val="0"/>
                    <c:showBubbleSize val="0"/>
                    <c:extLst>
                      <c:ext uri="{CE6537A1-D6FC-4f65-9D91-7224C49458BB}"/>
                      <c:ext xmlns:c16="http://schemas.microsoft.com/office/drawing/2014/chart" uri="{C3380CC4-5D6E-409C-BE32-E72D297353CC}">
                        <c16:uniqueId val="{00000002-77A6-4A60-BFE9-E325B17A1C3C}"/>
                      </c:ext>
                    </c:extLst>
                  </c:dLbl>
                  <c:numFmt formatCode="###0&quot; %&quot;;\-###0\ &quot; %&quot;"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cs-CZ"/>
                    </a:p>
                  </c:txPr>
                  <c:dLblPos val="outEnd"/>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List1!$A$2:$A$7</c15:sqref>
                        </c15:formulaRef>
                      </c:ext>
                    </c:extLst>
                    <c:strCache>
                      <c:ptCount val="6"/>
                      <c:pt idx="0">
                        <c:v>Méně než 100 tisícKč</c:v>
                      </c:pt>
                      <c:pt idx="1">
                        <c:v>100 001 - 250 000 Kč</c:v>
                      </c:pt>
                      <c:pt idx="2">
                        <c:v>250 001 - 500 000 Kč</c:v>
                      </c:pt>
                      <c:pt idx="3">
                        <c:v>500 001 Kč - 1 000 000 Kč</c:v>
                      </c:pt>
                      <c:pt idx="4">
                        <c:v> Více než 1 milion Kč </c:v>
                      </c:pt>
                      <c:pt idx="5">
                        <c:v>Nevím, nechci odpovídat</c:v>
                      </c:pt>
                    </c:strCache>
                  </c:strRef>
                </c:cat>
                <c:val>
                  <c:numRef>
                    <c:extLst>
                      <c:ext uri="{02D57815-91ED-43cb-92C2-25804820EDAC}">
                        <c15:formulaRef>
                          <c15:sqref>List1!$C$2:$C$7</c15:sqref>
                        </c15:formulaRef>
                      </c:ext>
                    </c:extLst>
                    <c:numCache>
                      <c:formatCode>General</c:formatCode>
                      <c:ptCount val="6"/>
                      <c:pt idx="0">
                        <c:v>38.177999999999997</c:v>
                      </c:pt>
                      <c:pt idx="1">
                        <c:v>24.030999999999999</c:v>
                      </c:pt>
                      <c:pt idx="2">
                        <c:v>14.147</c:v>
                      </c:pt>
                      <c:pt idx="3">
                        <c:v>6.008</c:v>
                      </c:pt>
                      <c:pt idx="4">
                        <c:v>3.2960000000000003</c:v>
                      </c:pt>
                      <c:pt idx="5">
                        <c:v>14.340999999999999</c:v>
                      </c:pt>
                    </c:numCache>
                  </c:numRef>
                </c:val>
                <c:extLst>
                  <c:ext xmlns:c16="http://schemas.microsoft.com/office/drawing/2014/chart" uri="{C3380CC4-5D6E-409C-BE32-E72D297353CC}">
                    <c16:uniqueId val="{00000003-77A6-4A60-BFE9-E325B17A1C3C}"/>
                  </c:ext>
                </c:extLst>
              </c15:ser>
            </c15:filteredBarSeries>
          </c:ext>
        </c:extLst>
      </c:barChart>
      <c:catAx>
        <c:axId val="1692075999"/>
        <c:scaling>
          <c:orientation val="maxMin"/>
        </c:scaling>
        <c:delete val="1"/>
        <c:axPos val="l"/>
        <c:numFmt formatCode="General" sourceLinked="1"/>
        <c:majorTickMark val="out"/>
        <c:minorTickMark val="none"/>
        <c:tickLblPos val="nextTo"/>
        <c:crossAx val="1692076959"/>
        <c:crosses val="autoZero"/>
        <c:auto val="1"/>
        <c:lblAlgn val="ctr"/>
        <c:lblOffset val="100"/>
        <c:noMultiLvlLbl val="0"/>
      </c:catAx>
      <c:valAx>
        <c:axId val="1692076959"/>
        <c:scaling>
          <c:orientation val="minMax"/>
          <c:max val="100"/>
        </c:scaling>
        <c:delete val="1"/>
        <c:axPos val="t"/>
        <c:numFmt formatCode="###0&quot; %&quot;;\-###0\ &quot; %&quot;" sourceLinked="0"/>
        <c:majorTickMark val="out"/>
        <c:minorTickMark val="none"/>
        <c:tickLblPos val="nextTo"/>
        <c:crossAx val="16920759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cs-CZ"/>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100064591253269"/>
          <c:y val="4.0155196028982099E-2"/>
          <c:w val="0.61895837682954047"/>
          <c:h val="0.88118180687700809"/>
        </c:manualLayout>
      </c:layout>
      <c:barChart>
        <c:barDir val="bar"/>
        <c:grouping val="clustered"/>
        <c:varyColors val="0"/>
        <c:ser>
          <c:idx val="1"/>
          <c:order val="0"/>
          <c:tx>
            <c:strRef>
              <c:f>List1!$B$1</c:f>
              <c:strCache>
                <c:ptCount val="1"/>
                <c:pt idx="0">
                  <c:v>2024</c:v>
                </c:pt>
              </c:strCache>
            </c:strRef>
          </c:tx>
          <c:spPr>
            <a:solidFill>
              <a:srgbClr val="168382"/>
            </a:solidFill>
            <a:ln>
              <a:noFill/>
            </a:ln>
            <a:effectLst/>
          </c:spPr>
          <c:invertIfNegative val="0"/>
          <c:dPt>
            <c:idx val="6"/>
            <c:invertIfNegative val="0"/>
            <c:bubble3D val="0"/>
            <c:spPr>
              <a:solidFill>
                <a:srgbClr val="168382"/>
              </a:solidFill>
              <a:ln>
                <a:noFill/>
              </a:ln>
              <a:effectLst/>
            </c:spPr>
            <c:extLst>
              <c:ext xmlns:c16="http://schemas.microsoft.com/office/drawing/2014/chart" uri="{C3380CC4-5D6E-409C-BE32-E72D297353CC}">
                <c16:uniqueId val="{00000001-F349-450C-9BB2-52A981B75923}"/>
              </c:ext>
            </c:extLst>
          </c:dPt>
          <c:dLbls>
            <c:dLbl>
              <c:idx val="1"/>
              <c:layout>
                <c:manualLayout>
                  <c:x val="1.5100037750094375E-3"/>
                  <c:y val="3.9281904602998527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F349-450C-9BB2-52A981B75923}"/>
                </c:ext>
              </c:extLst>
            </c:dLbl>
            <c:numFmt formatCode="###0&quot; %&quot;;\-###0\ &quot; %&quot;"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List1!$A$2:$A$8</c:f>
              <c:strCache>
                <c:ptCount val="7"/>
                <c:pt idx="0">
                  <c:v>Méně než 500 000 Kč</c:v>
                </c:pt>
                <c:pt idx="1">
                  <c:v>500 001 - 1 000 000 Kč</c:v>
                </c:pt>
                <c:pt idx="2">
                  <c:v>1 000 001 - 1 500 000 Kč</c:v>
                </c:pt>
                <c:pt idx="3">
                  <c:v>1 500 001 - 2 000 000 Kč</c:v>
                </c:pt>
                <c:pt idx="4">
                  <c:v>2 000 001 - 2 500 000 Kč</c:v>
                </c:pt>
                <c:pt idx="5">
                  <c:v>Více než 2 500 000 Kč</c:v>
                </c:pt>
                <c:pt idx="6">
                  <c:v>Nevím, nechci odpovídat</c:v>
                </c:pt>
              </c:strCache>
            </c:strRef>
          </c:cat>
          <c:val>
            <c:numRef>
              <c:f>List1!$B$2:$B$8</c:f>
              <c:numCache>
                <c:formatCode>General</c:formatCode>
                <c:ptCount val="7"/>
                <c:pt idx="0">
                  <c:v>18.631</c:v>
                </c:pt>
                <c:pt idx="1">
                  <c:v>13.375999999999999</c:v>
                </c:pt>
                <c:pt idx="2">
                  <c:v>14.49</c:v>
                </c:pt>
                <c:pt idx="3">
                  <c:v>10.191000000000001</c:v>
                </c:pt>
                <c:pt idx="4">
                  <c:v>8.1210000000000004</c:v>
                </c:pt>
                <c:pt idx="5">
                  <c:v>18.470999999999997</c:v>
                </c:pt>
                <c:pt idx="6">
                  <c:v>16.72</c:v>
                </c:pt>
              </c:numCache>
            </c:numRef>
          </c:val>
          <c:extLst>
            <c:ext xmlns:c16="http://schemas.microsoft.com/office/drawing/2014/chart" uri="{C3380CC4-5D6E-409C-BE32-E72D297353CC}">
              <c16:uniqueId val="{00000003-F349-450C-9BB2-52A981B75923}"/>
            </c:ext>
          </c:extLst>
        </c:ser>
        <c:dLbls>
          <c:dLblPos val="outEnd"/>
          <c:showLegendKey val="0"/>
          <c:showVal val="1"/>
          <c:showCatName val="0"/>
          <c:showSerName val="0"/>
          <c:showPercent val="0"/>
          <c:showBubbleSize val="0"/>
        </c:dLbls>
        <c:gapWidth val="150"/>
        <c:overlap val="-5"/>
        <c:axId val="1692075999"/>
        <c:axId val="1692076959"/>
        <c:extLst>
          <c:ext xmlns:c15="http://schemas.microsoft.com/office/drawing/2012/chart" uri="{02D57815-91ED-43cb-92C2-25804820EDAC}">
            <c15:filteredBarSeries>
              <c15:ser>
                <c:idx val="0"/>
                <c:order val="1"/>
                <c:tx>
                  <c:strRef>
                    <c:extLst>
                      <c:ext uri="{02D57815-91ED-43cb-92C2-25804820EDAC}">
                        <c15:formulaRef>
                          <c15:sqref>List1!$C$1</c15:sqref>
                        </c15:formulaRef>
                      </c:ext>
                    </c:extLst>
                    <c:strCache>
                      <c:ptCount val="1"/>
                      <c:pt idx="0">
                        <c:v>2023</c:v>
                      </c:pt>
                    </c:strCache>
                  </c:strRef>
                </c:tx>
                <c:spPr>
                  <a:solidFill>
                    <a:schemeClr val="tx2"/>
                  </a:solidFill>
                  <a:ln>
                    <a:noFill/>
                  </a:ln>
                  <a:effectLst/>
                </c:spPr>
                <c:invertIfNegative val="0"/>
                <c:dLbls>
                  <c:numFmt formatCode="###0&quot; %&quot;;\-###0\ &quot; %&quot;"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cs-CZ"/>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List1!$A$2:$A$8</c15:sqref>
                        </c15:formulaRef>
                      </c:ext>
                    </c:extLst>
                    <c:strCache>
                      <c:ptCount val="7"/>
                      <c:pt idx="0">
                        <c:v>Méně než 500 000 Kč</c:v>
                      </c:pt>
                      <c:pt idx="1">
                        <c:v>500 001 - 1 000 000 Kč</c:v>
                      </c:pt>
                      <c:pt idx="2">
                        <c:v>1 000 001 - 1 500 000 Kč</c:v>
                      </c:pt>
                      <c:pt idx="3">
                        <c:v>1 500 001 - 2 000 000 Kč</c:v>
                      </c:pt>
                      <c:pt idx="4">
                        <c:v>2 000 001 - 2 500 000 Kč</c:v>
                      </c:pt>
                      <c:pt idx="5">
                        <c:v>Více než 2 500 000 Kč</c:v>
                      </c:pt>
                      <c:pt idx="6">
                        <c:v>Nevím, nechci odpovídat</c:v>
                      </c:pt>
                    </c:strCache>
                  </c:strRef>
                </c:cat>
                <c:val>
                  <c:numRef>
                    <c:extLst>
                      <c:ext uri="{02D57815-91ED-43cb-92C2-25804820EDAC}">
                        <c15:formulaRef>
                          <c15:sqref>List1!$C$2:$C$8</c15:sqref>
                        </c15:formulaRef>
                      </c:ext>
                    </c:extLst>
                    <c:numCache>
                      <c:formatCode>General</c:formatCode>
                      <c:ptCount val="7"/>
                      <c:pt idx="0">
                        <c:v>28.100999999999999</c:v>
                      </c:pt>
                      <c:pt idx="1">
                        <c:v>20.542999999999999</c:v>
                      </c:pt>
                      <c:pt idx="2">
                        <c:v>8.9149999999999991</c:v>
                      </c:pt>
                      <c:pt idx="3">
                        <c:v>9.109</c:v>
                      </c:pt>
                      <c:pt idx="4">
                        <c:v>3.6819999999999999</c:v>
                      </c:pt>
                      <c:pt idx="5">
                        <c:v>11.82</c:v>
                      </c:pt>
                      <c:pt idx="6">
                        <c:v>17.829000000000001</c:v>
                      </c:pt>
                    </c:numCache>
                  </c:numRef>
                </c:val>
                <c:extLst>
                  <c:ext xmlns:c16="http://schemas.microsoft.com/office/drawing/2014/chart" uri="{C3380CC4-5D6E-409C-BE32-E72D297353CC}">
                    <c16:uniqueId val="{00000004-F349-450C-9BB2-52A981B75923}"/>
                  </c:ext>
                </c:extLst>
              </c15:ser>
            </c15:filteredBarSeries>
          </c:ext>
        </c:extLst>
      </c:barChart>
      <c:catAx>
        <c:axId val="1692075999"/>
        <c:scaling>
          <c:orientation val="maxMin"/>
        </c:scaling>
        <c:delete val="1"/>
        <c:axPos val="l"/>
        <c:numFmt formatCode="General" sourceLinked="1"/>
        <c:majorTickMark val="out"/>
        <c:minorTickMark val="none"/>
        <c:tickLblPos val="nextTo"/>
        <c:crossAx val="1692076959"/>
        <c:crosses val="autoZero"/>
        <c:auto val="1"/>
        <c:lblAlgn val="ctr"/>
        <c:lblOffset val="100"/>
        <c:noMultiLvlLbl val="0"/>
      </c:catAx>
      <c:valAx>
        <c:axId val="1692076959"/>
        <c:scaling>
          <c:orientation val="minMax"/>
          <c:max val="100"/>
        </c:scaling>
        <c:delete val="1"/>
        <c:axPos val="t"/>
        <c:numFmt formatCode="###0&quot; %&quot;;\-###0\ &quot; %&quot;" sourceLinked="0"/>
        <c:majorTickMark val="out"/>
        <c:minorTickMark val="none"/>
        <c:tickLblPos val="nextTo"/>
        <c:crossAx val="16920759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cs-CZ"/>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720731224557604E-2"/>
          <c:y val="9.2688701144363235E-3"/>
          <c:w val="0.98967790641176789"/>
          <c:h val="0.67149808823231905"/>
        </c:manualLayout>
      </c:layout>
      <c:barChart>
        <c:barDir val="col"/>
        <c:grouping val="clustered"/>
        <c:varyColors val="0"/>
        <c:ser>
          <c:idx val="0"/>
          <c:order val="0"/>
          <c:tx>
            <c:strRef>
              <c:f>List1!$A$2</c:f>
              <c:strCache>
                <c:ptCount val="1"/>
                <c:pt idx="0">
                  <c:v>2024</c:v>
                </c:pt>
              </c:strCache>
            </c:strRef>
          </c:tx>
          <c:spPr>
            <a:solidFill>
              <a:srgbClr val="121B5A"/>
            </a:solidFill>
            <a:ln>
              <a:noFill/>
            </a:ln>
            <a:effectLst/>
          </c:spPr>
          <c:invertIfNegative val="0"/>
          <c:dPt>
            <c:idx val="5"/>
            <c:invertIfNegative val="0"/>
            <c:bubble3D val="0"/>
            <c:spPr>
              <a:solidFill>
                <a:sysClr val="window" lastClr="FFFFFF">
                  <a:lumMod val="75000"/>
                </a:sysClr>
              </a:solidFill>
              <a:ln>
                <a:noFill/>
              </a:ln>
              <a:effectLst/>
            </c:spPr>
            <c:extLst>
              <c:ext xmlns:c16="http://schemas.microsoft.com/office/drawing/2014/chart" uri="{C3380CC4-5D6E-409C-BE32-E72D297353CC}">
                <c16:uniqueId val="{00000000-92EE-4C2A-A2C9-625AEF2AF124}"/>
              </c:ext>
            </c:extLst>
          </c:dPt>
          <c:dLbls>
            <c:numFmt formatCode="###0&quot; %&quot;;\-###0\ &quot; %&quot;"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0000"/>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List1!$B$1:$G$1</c:f>
              <c:strCache>
                <c:ptCount val="6"/>
                <c:pt idx="0">
                  <c:v>Méně než 
500 Kč</c:v>
                </c:pt>
                <c:pt idx="1">
                  <c:v>501 - 1000 Kč</c:v>
                </c:pt>
                <c:pt idx="2">
                  <c:v>1 001 - 2000 Kč</c:v>
                </c:pt>
                <c:pt idx="3">
                  <c:v>2 001 - 3 500 Kč</c:v>
                </c:pt>
                <c:pt idx="4">
                  <c:v>Více než 3 500 Kč</c:v>
                </c:pt>
                <c:pt idx="5">
                  <c:v>Nevím, nechci odpovídat</c:v>
                </c:pt>
              </c:strCache>
            </c:strRef>
          </c:cat>
          <c:val>
            <c:numRef>
              <c:f>List1!$B$2:$G$2</c:f>
              <c:numCache>
                <c:formatCode>General</c:formatCode>
                <c:ptCount val="6"/>
                <c:pt idx="0">
                  <c:v>18.79</c:v>
                </c:pt>
                <c:pt idx="1">
                  <c:v>25.478000000000002</c:v>
                </c:pt>
                <c:pt idx="2">
                  <c:v>23.725999999999999</c:v>
                </c:pt>
                <c:pt idx="3">
                  <c:v>12.260999999999999</c:v>
                </c:pt>
                <c:pt idx="4">
                  <c:v>16.879000000000001</c:v>
                </c:pt>
                <c:pt idx="5">
                  <c:v>2.8660000000000001</c:v>
                </c:pt>
              </c:numCache>
            </c:numRef>
          </c:val>
          <c:extLst>
            <c:ext xmlns:c16="http://schemas.microsoft.com/office/drawing/2014/chart" uri="{C3380CC4-5D6E-409C-BE32-E72D297353CC}">
              <c16:uniqueId val="{00000003-87A5-4B0C-A11D-EE9BD9B17966}"/>
            </c:ext>
          </c:extLst>
        </c:ser>
        <c:dLbls>
          <c:showLegendKey val="0"/>
          <c:showVal val="0"/>
          <c:showCatName val="0"/>
          <c:showSerName val="0"/>
          <c:showPercent val="0"/>
          <c:showBubbleSize val="0"/>
        </c:dLbls>
        <c:gapWidth val="100"/>
        <c:overlap val="-26"/>
        <c:axId val="107991808"/>
        <c:axId val="107993344"/>
      </c:barChart>
      <c:catAx>
        <c:axId val="107991808"/>
        <c:scaling>
          <c:orientation val="minMax"/>
        </c:scaling>
        <c:delete val="0"/>
        <c:axPos val="b"/>
        <c:numFmt formatCode="General" sourceLinked="1"/>
        <c:majorTickMark val="none"/>
        <c:minorTickMark val="none"/>
        <c:tickLblPos val="nextTo"/>
        <c:spPr>
          <a:noFill/>
          <a:ln w="9525" cap="flat" cmpd="sng" algn="ctr">
            <a:noFill/>
            <a:round/>
          </a:ln>
          <a:effectLst/>
        </c:spPr>
        <c:txPr>
          <a:bodyPr rot="0" spcFirstLastPara="1" vertOverflow="ellipsis" wrap="square" anchor="ctr" anchorCtr="1"/>
          <a:lstStyle/>
          <a:p>
            <a:pPr>
              <a:defRPr sz="1200" b="0" i="0" u="none" strike="noStrike" kern="1200" baseline="0">
                <a:solidFill>
                  <a:srgbClr val="0D0D0D"/>
                </a:solidFill>
                <a:latin typeface="+mn-lt"/>
                <a:ea typeface="+mn-ea"/>
                <a:cs typeface="+mn-cs"/>
              </a:defRPr>
            </a:pPr>
            <a:endParaRPr lang="cs-CZ"/>
          </a:p>
        </c:txPr>
        <c:crossAx val="107993344"/>
        <c:crosses val="autoZero"/>
        <c:auto val="1"/>
        <c:lblAlgn val="ctr"/>
        <c:lblOffset val="100"/>
        <c:noMultiLvlLbl val="0"/>
      </c:catAx>
      <c:valAx>
        <c:axId val="107993344"/>
        <c:scaling>
          <c:orientation val="minMax"/>
          <c:max val="50"/>
          <c:min val="0"/>
        </c:scaling>
        <c:delete val="1"/>
        <c:axPos val="l"/>
        <c:numFmt formatCode="General" sourceLinked="1"/>
        <c:majorTickMark val="out"/>
        <c:minorTickMark val="none"/>
        <c:tickLblPos val="nextTo"/>
        <c:crossAx val="10799180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bg1"/>
          </a:solidFill>
        </a:defRPr>
      </a:pPr>
      <a:endParaRPr lang="cs-CZ"/>
    </a:p>
  </c:txPr>
  <c:externalData r:id="rId4">
    <c:autoUpdate val="0"/>
  </c:externalData>
  <c:userShapes r:id="rId5"/>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899209853825689E-2"/>
          <c:y val="4.5866847018172216E-2"/>
          <c:w val="0.98505979481056116"/>
          <c:h val="0.7320558409986152"/>
        </c:manualLayout>
      </c:layout>
      <c:barChart>
        <c:barDir val="col"/>
        <c:grouping val="clustered"/>
        <c:varyColors val="0"/>
        <c:ser>
          <c:idx val="1"/>
          <c:order val="0"/>
          <c:tx>
            <c:strRef>
              <c:f>List1!$B$1</c:f>
              <c:strCache>
                <c:ptCount val="1"/>
                <c:pt idx="0">
                  <c:v>total</c:v>
                </c:pt>
              </c:strCache>
            </c:strRef>
          </c:tx>
          <c:spPr>
            <a:solidFill>
              <a:srgbClr val="121B5A"/>
            </a:solidFill>
            <a:ln>
              <a:solidFill>
                <a:schemeClr val="bg1"/>
              </a:solidFill>
            </a:ln>
            <a:effectLst/>
          </c:spPr>
          <c:invertIfNegative val="0"/>
          <c:dLbls>
            <c:numFmt formatCode="#,##0&quot; %&quot;;\-#,##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List1!$A$2:$A$11</c:f>
              <c:strCache>
                <c:ptCount val="8"/>
                <c:pt idx="0">
                  <c:v>Zájmy a koníčky</c:v>
                </c:pt>
                <c:pt idx="1">
                  <c:v>Cestováním, turistikou</c:v>
                </c:pt>
                <c:pt idx="2">
                  <c:v>Péčí o rodinu, vnoučata</c:v>
                </c:pt>
                <c:pt idx="3">
                  <c:v>Péčí o zahradu, zahradničením</c:v>
                </c:pt>
                <c:pt idx="4">
                  <c:v>Trávením času s přáteli</c:v>
                </c:pt>
                <c:pt idx="5">
                  <c:v>Chozením za kulturou (divadla, koncerty)</c:v>
                </c:pt>
                <c:pt idx="6">
                  <c:v>Sportem, pohybovými aktivitami</c:v>
                </c:pt>
                <c:pt idx="7">
                  <c:v>Studiem, dalším vzděláváním</c:v>
                </c:pt>
              </c:strCache>
              <c:extLst/>
            </c:strRef>
          </c:cat>
          <c:val>
            <c:numRef>
              <c:f>List1!$B$2:$B$11</c:f>
              <c:numCache>
                <c:formatCode>General</c:formatCode>
                <c:ptCount val="8"/>
                <c:pt idx="0">
                  <c:v>58.561999999999998</c:v>
                </c:pt>
                <c:pt idx="1">
                  <c:v>57.4</c:v>
                </c:pt>
                <c:pt idx="2">
                  <c:v>52.853999999999999</c:v>
                </c:pt>
                <c:pt idx="3">
                  <c:v>39.534999999999997</c:v>
                </c:pt>
                <c:pt idx="4">
                  <c:v>38.689</c:v>
                </c:pt>
                <c:pt idx="5">
                  <c:v>30.021000000000001</c:v>
                </c:pt>
                <c:pt idx="6">
                  <c:v>27.696000000000002</c:v>
                </c:pt>
                <c:pt idx="7">
                  <c:v>11.628</c:v>
                </c:pt>
              </c:numCache>
              <c:extLst/>
            </c:numRef>
          </c:val>
          <c:extLst>
            <c:ext xmlns:c16="http://schemas.microsoft.com/office/drawing/2014/chart" uri="{C3380CC4-5D6E-409C-BE32-E72D297353CC}">
              <c16:uniqueId val="{00000001-F8E3-4DB4-A477-8967DBAF12C3}"/>
            </c:ext>
          </c:extLst>
        </c:ser>
        <c:dLbls>
          <c:dLblPos val="outEnd"/>
          <c:showLegendKey val="0"/>
          <c:showVal val="1"/>
          <c:showCatName val="0"/>
          <c:showSerName val="0"/>
          <c:showPercent val="0"/>
          <c:showBubbleSize val="0"/>
        </c:dLbls>
        <c:gapWidth val="150"/>
        <c:overlap val="-1"/>
        <c:axId val="1692075999"/>
        <c:axId val="1692076959"/>
        <c:extLst>
          <c:ext xmlns:c15="http://schemas.microsoft.com/office/drawing/2012/chart" uri="{02D57815-91ED-43cb-92C2-25804820EDAC}">
            <c15:filteredBarSeries>
              <c15:ser>
                <c:idx val="0"/>
                <c:order val="1"/>
                <c:tx>
                  <c:strRef>
                    <c:extLst>
                      <c:ext uri="{02D57815-91ED-43cb-92C2-25804820EDAC}">
                        <c15:formulaRef>
                          <c15:sqref>List1!$C$1</c15:sqref>
                        </c15:formulaRef>
                      </c:ext>
                    </c:extLst>
                    <c:strCache>
                      <c:ptCount val="1"/>
                      <c:pt idx="0">
                        <c:v>Sloupec2</c:v>
                      </c:pt>
                    </c:strCache>
                  </c:strRef>
                </c:tx>
                <c:spPr>
                  <a:solidFill>
                    <a:schemeClr val="accent2"/>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7-6521-46B8-ADF7-E302AA448109}"/>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9-6521-46B8-ADF7-E302AA448109}"/>
                    </c:ext>
                  </c:extLst>
                </c:dPt>
                <c:dLbls>
                  <c:dLbl>
                    <c:idx val="0"/>
                    <c:layout>
                      <c:manualLayout>
                        <c:x val="8.9918761585005801E-3"/>
                        <c:y val="0"/>
                      </c:manualLayout>
                    </c:layout>
                    <c:dLblPos val="outEnd"/>
                    <c:showLegendKey val="0"/>
                    <c:showVal val="1"/>
                    <c:showCatName val="0"/>
                    <c:showSerName val="0"/>
                    <c:showPercent val="0"/>
                    <c:showBubbleSize val="0"/>
                    <c:extLst>
                      <c:ext uri="{CE6537A1-D6FC-4f65-9D91-7224C49458BB}"/>
                      <c:ext xmlns:c16="http://schemas.microsoft.com/office/drawing/2014/chart" uri="{C3380CC4-5D6E-409C-BE32-E72D297353CC}">
                        <c16:uniqueId val="{00000025-63C9-4D04-A4B4-7BD75FD98C56}"/>
                      </c:ext>
                    </c:extLst>
                  </c:dLbl>
                  <c:dLbl>
                    <c:idx val="2"/>
                    <c:showLegendKey val="0"/>
                    <c:showVal val="1"/>
                    <c:showCatName val="0"/>
                    <c:showSerName val="0"/>
                    <c:showPercent val="0"/>
                    <c:showBubbleSize val="0"/>
                    <c:extLst>
                      <c:ext uri="{CE6537A1-D6FC-4f65-9D91-7224C49458BB}"/>
                      <c:ext xmlns:c16="http://schemas.microsoft.com/office/drawing/2014/chart" uri="{C3380CC4-5D6E-409C-BE32-E72D297353CC}">
                        <c16:uniqueId val="{00000009-6521-46B8-ADF7-E302AA448109}"/>
                      </c:ext>
                    </c:extLst>
                  </c:dLbl>
                  <c:numFmt formatCode="#,##0&quot; %&quot;;\-#,##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cs-CZ"/>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List1!$A$2:$A$11</c15:sqref>
                        </c15:formulaRef>
                      </c:ext>
                    </c:extLst>
                    <c:strCache>
                      <c:ptCount val="8"/>
                      <c:pt idx="0">
                        <c:v>Zájmy a koníčky</c:v>
                      </c:pt>
                      <c:pt idx="1">
                        <c:v>Cestováním, turistikou</c:v>
                      </c:pt>
                      <c:pt idx="2">
                        <c:v>Péčí o rodinu, vnoučata</c:v>
                      </c:pt>
                      <c:pt idx="3">
                        <c:v>Péčí o zahradu, zahradničením</c:v>
                      </c:pt>
                      <c:pt idx="4">
                        <c:v>Trávením času s přáteli</c:v>
                      </c:pt>
                      <c:pt idx="5">
                        <c:v>Chozením za kulturou (divadla, koncerty)</c:v>
                      </c:pt>
                      <c:pt idx="6">
                        <c:v>Sportem, pohybovými aktivitami</c:v>
                      </c:pt>
                      <c:pt idx="7">
                        <c:v>Studiem, dalším vzděláváním</c:v>
                      </c:pt>
                    </c:strCache>
                  </c:strRef>
                </c:cat>
                <c:val>
                  <c:numRef>
                    <c:extLst>
                      <c:ext uri="{02D57815-91ED-43cb-92C2-25804820EDAC}">
                        <c15:formulaRef>
                          <c15:sqref>List1!$C$2:$C$11</c15:sqref>
                        </c15:formulaRef>
                      </c:ext>
                    </c:extLst>
                    <c:numCache>
                      <c:formatCode>General</c:formatCode>
                      <c:ptCount val="8"/>
                    </c:numCache>
                  </c:numRef>
                </c:val>
                <c:extLst>
                  <c:ext xmlns:c16="http://schemas.microsoft.com/office/drawing/2014/chart" uri="{C3380CC4-5D6E-409C-BE32-E72D297353CC}">
                    <c16:uniqueId val="{00000003-F8E3-4DB4-A477-8967DBAF12C3}"/>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List1!$D$1</c15:sqref>
                        </c15:formulaRef>
                      </c:ext>
                    </c:extLst>
                    <c:strCache>
                      <c:ptCount val="1"/>
                      <c:pt idx="0">
                        <c:v>Sloupec3</c:v>
                      </c:pt>
                    </c:strCache>
                  </c:strRef>
                </c:tx>
                <c:spPr>
                  <a:solidFill>
                    <a:schemeClr val="accent3"/>
                  </a:solidFill>
                  <a:ln>
                    <a:noFill/>
                  </a:ln>
                  <a:effectLst/>
                </c:spPr>
                <c:invertIfNegative val="0"/>
                <c:dPt>
                  <c:idx val="0"/>
                  <c:invertIfNegative val="0"/>
                  <c:bubble3D val="0"/>
                  <c:spPr>
                    <a:solidFill>
                      <a:schemeClr val="accent3"/>
                    </a:solidFill>
                    <a:ln>
                      <a:noFill/>
                    </a:ln>
                    <a:effectLst/>
                  </c:spPr>
                  <c:extLst xmlns:c15="http://schemas.microsoft.com/office/drawing/2012/chart">
                    <c:ext xmlns:c16="http://schemas.microsoft.com/office/drawing/2014/chart" uri="{C3380CC4-5D6E-409C-BE32-E72D297353CC}">
                      <c16:uniqueId val="{00000005-6521-46B8-ADF7-E302AA448109}"/>
                    </c:ext>
                  </c:extLst>
                </c:dPt>
                <c:dPt>
                  <c:idx val="1"/>
                  <c:invertIfNegative val="0"/>
                  <c:bubble3D val="0"/>
                  <c:spPr>
                    <a:solidFill>
                      <a:schemeClr val="accent3"/>
                    </a:solidFill>
                    <a:ln>
                      <a:noFill/>
                    </a:ln>
                    <a:effectLst/>
                  </c:spPr>
                  <c:extLst xmlns:c15="http://schemas.microsoft.com/office/drawing/2012/chart">
                    <c:ext xmlns:c16="http://schemas.microsoft.com/office/drawing/2014/chart" uri="{C3380CC4-5D6E-409C-BE32-E72D297353CC}">
                      <c16:uniqueId val="{00000006-6521-46B8-ADF7-E302AA448109}"/>
                    </c:ext>
                  </c:extLst>
                </c:dPt>
                <c:dPt>
                  <c:idx val="2"/>
                  <c:invertIfNegative val="0"/>
                  <c:bubble3D val="0"/>
                  <c:spPr>
                    <a:solidFill>
                      <a:schemeClr val="accent3"/>
                    </a:solidFill>
                    <a:ln>
                      <a:noFill/>
                    </a:ln>
                    <a:effectLst/>
                  </c:spPr>
                  <c:extLst xmlns:c15="http://schemas.microsoft.com/office/drawing/2012/chart">
                    <c:ext xmlns:c16="http://schemas.microsoft.com/office/drawing/2014/chart" uri="{C3380CC4-5D6E-409C-BE32-E72D297353CC}">
                      <c16:uniqueId val="{00000008-6521-46B8-ADF7-E302AA448109}"/>
                    </c:ext>
                  </c:extLst>
                </c:dPt>
                <c:dLbls>
                  <c:numFmt formatCode="###0&quot; %&quot;;\-###0\ &quot; %&quot;"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cs-CZ"/>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List1!$A$2:$A$11</c15:sqref>
                        </c15:formulaRef>
                      </c:ext>
                    </c:extLst>
                    <c:strCache>
                      <c:ptCount val="8"/>
                      <c:pt idx="0">
                        <c:v>Zájmy a koníčky</c:v>
                      </c:pt>
                      <c:pt idx="1">
                        <c:v>Cestováním, turistikou</c:v>
                      </c:pt>
                      <c:pt idx="2">
                        <c:v>Péčí o rodinu, vnoučata</c:v>
                      </c:pt>
                      <c:pt idx="3">
                        <c:v>Péčí o zahradu, zahradničením</c:v>
                      </c:pt>
                      <c:pt idx="4">
                        <c:v>Trávením času s přáteli</c:v>
                      </c:pt>
                      <c:pt idx="5">
                        <c:v>Chozením za kulturou (divadla, koncerty)</c:v>
                      </c:pt>
                      <c:pt idx="6">
                        <c:v>Sportem, pohybovými aktivitami</c:v>
                      </c:pt>
                      <c:pt idx="7">
                        <c:v>Studiem, dalším vzděláváním</c:v>
                      </c:pt>
                    </c:strCache>
                  </c:strRef>
                </c:cat>
                <c:val>
                  <c:numRef>
                    <c:extLst xmlns:c15="http://schemas.microsoft.com/office/drawing/2012/chart">
                      <c:ext xmlns:c15="http://schemas.microsoft.com/office/drawing/2012/chart" uri="{02D57815-91ED-43cb-92C2-25804820EDAC}">
                        <c15:formulaRef>
                          <c15:sqref>List1!$D$2:$D$11</c15:sqref>
                        </c15:formulaRef>
                      </c:ext>
                    </c:extLst>
                    <c:numCache>
                      <c:formatCode>General</c:formatCode>
                      <c:ptCount val="8"/>
                    </c:numCache>
                  </c:numRef>
                </c:val>
                <c:extLst xmlns:c15="http://schemas.microsoft.com/office/drawing/2012/chart">
                  <c:ext xmlns:c16="http://schemas.microsoft.com/office/drawing/2014/chart" uri="{C3380CC4-5D6E-409C-BE32-E72D297353CC}">
                    <c16:uniqueId val="{00000000-6521-46B8-ADF7-E302AA448109}"/>
                  </c:ext>
                </c:extLst>
              </c15:ser>
            </c15:filteredBarSeries>
          </c:ext>
        </c:extLst>
      </c:barChart>
      <c:catAx>
        <c:axId val="1692075999"/>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cs-CZ"/>
          </a:p>
        </c:txPr>
        <c:crossAx val="1692076959"/>
        <c:crosses val="autoZero"/>
        <c:auto val="1"/>
        <c:lblAlgn val="ctr"/>
        <c:lblOffset val="100"/>
        <c:noMultiLvlLbl val="0"/>
      </c:catAx>
      <c:valAx>
        <c:axId val="1692076959"/>
        <c:scaling>
          <c:orientation val="minMax"/>
          <c:max val="100"/>
        </c:scaling>
        <c:delete val="1"/>
        <c:axPos val="l"/>
        <c:numFmt formatCode="###0&quot; %&quot;;\-###0\ &quot; %&quot;" sourceLinked="0"/>
        <c:majorTickMark val="out"/>
        <c:minorTickMark val="none"/>
        <c:tickLblPos val="nextTo"/>
        <c:crossAx val="16920759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cs-CZ"/>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36187501862309E-2"/>
          <c:y val="4.5866847018172216E-2"/>
          <c:w val="0.96162275376467532"/>
          <c:h val="0.95413324223956453"/>
        </c:manualLayout>
      </c:layout>
      <c:barChart>
        <c:barDir val="bar"/>
        <c:grouping val="clustered"/>
        <c:varyColors val="0"/>
        <c:ser>
          <c:idx val="0"/>
          <c:order val="1"/>
          <c:tx>
            <c:strRef>
              <c:f>List1!$B$1</c:f>
              <c:strCache>
                <c:ptCount val="1"/>
                <c:pt idx="0">
                  <c:v>Total</c:v>
                </c:pt>
              </c:strCache>
            </c:strRef>
          </c:tx>
          <c:spPr>
            <a:solidFill>
              <a:schemeClr val="accent1"/>
            </a:solidFill>
            <a:ln>
              <a:noFill/>
            </a:ln>
            <a:effectLst/>
          </c:spPr>
          <c:invertIfNegative val="0"/>
          <c:dLbls>
            <c:numFmt formatCode="###0&quot; %&quot;;\-###0\ &quot; %&quot;"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List1!$A$2:$A$11</c:f>
              <c:strCache>
                <c:ptCount val="4"/>
                <c:pt idx="0">
                  <c:v>Na produkt může přispívat zaměstnavatel a nemusel by odvádět daně a odvody</c:v>
                </c:pt>
                <c:pt idx="1">
                  <c:v>Investovaná měsíční částka by šla měnit (navyšovat/snižovat) nebo přerušit</c:v>
                </c:pt>
                <c:pt idx="2">
                  <c:v>Peníze by šly vybrat na konci spoření jednorázově, nikoliv pouze formou pravidelné renty</c:v>
                </c:pt>
                <c:pt idx="3">
                  <c:v>Výnos produktu by nebyl zdaněný</c:v>
                </c:pt>
              </c:strCache>
              <c:extLst/>
            </c:strRef>
          </c:cat>
          <c:val>
            <c:numRef>
              <c:f>List1!$B$2:$B$11</c:f>
              <c:numCache>
                <c:formatCode>General</c:formatCode>
                <c:ptCount val="4"/>
                <c:pt idx="0">
                  <c:v>48</c:v>
                </c:pt>
                <c:pt idx="1">
                  <c:v>48</c:v>
                </c:pt>
                <c:pt idx="2">
                  <c:v>50</c:v>
                </c:pt>
                <c:pt idx="3">
                  <c:v>56.000000000000007</c:v>
                </c:pt>
              </c:numCache>
              <c:extLst/>
            </c:numRef>
          </c:val>
          <c:extLst>
            <c:ext xmlns:c16="http://schemas.microsoft.com/office/drawing/2014/chart" uri="{C3380CC4-5D6E-409C-BE32-E72D297353CC}">
              <c16:uniqueId val="{00000007-36F1-4F97-A8D1-8B7D2BE9908B}"/>
            </c:ext>
          </c:extLst>
        </c:ser>
        <c:dLbls>
          <c:dLblPos val="outEnd"/>
          <c:showLegendKey val="0"/>
          <c:showVal val="1"/>
          <c:showCatName val="0"/>
          <c:showSerName val="0"/>
          <c:showPercent val="0"/>
          <c:showBubbleSize val="0"/>
        </c:dLbls>
        <c:gapWidth val="150"/>
        <c:overlap val="-5"/>
        <c:axId val="1692075999"/>
        <c:axId val="1692076959"/>
        <c:extLst>
          <c:ext xmlns:c15="http://schemas.microsoft.com/office/drawing/2012/chart" uri="{02D57815-91ED-43cb-92C2-25804820EDAC}">
            <c15:filteredBarSeries>
              <c15:ser>
                <c:idx val="1"/>
                <c:order val="0"/>
                <c:tx>
                  <c:strRef>
                    <c:extLst>
                      <c:ext uri="{02D57815-91ED-43cb-92C2-25804820EDAC}">
                        <c15:formulaRef>
                          <c15:sqref>List1!$C$1</c15:sqref>
                        </c15:formulaRef>
                      </c:ext>
                    </c:extLst>
                    <c:strCache>
                      <c:ptCount val="1"/>
                    </c:strCache>
                  </c:strRef>
                </c:tx>
                <c:spPr>
                  <a:solidFill>
                    <a:schemeClr val="tx2"/>
                  </a:solidFill>
                  <a:ln>
                    <a:noFill/>
                  </a:ln>
                  <a:effectLst/>
                </c:spPr>
                <c:invertIfNegative val="0"/>
                <c:dLbls>
                  <c:numFmt formatCode="###0&quot; %&quot;;\-###0\ &quot; %&quot;"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cs-CZ"/>
                    </a:p>
                  </c:txPr>
                  <c:dLblPos val="outEnd"/>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List1!$A$2:$A$11</c15:sqref>
                        </c15:formulaRef>
                      </c:ext>
                    </c:extLst>
                    <c:strCache>
                      <c:ptCount val="5"/>
                      <c:pt idx="0">
                        <c:v>Měl by být dotován státem tak, že lidé, kteří mají produkt založený, mohou ročně na daních ušetřit tisíce korun</c:v>
                      </c:pt>
                      <c:pt idx="1">
                        <c:v>Na produkt může přispívat zaměstnavatel a nemusel by odvádět daně a odvody</c:v>
                      </c:pt>
                      <c:pt idx="2">
                        <c:v>Investovaná měsíční částka by šla měnit (navyšovat/snižovat) nebo přerušit</c:v>
                      </c:pt>
                      <c:pt idx="3">
                        <c:v>Peníze by šly vybrat na konci spoření jednorázově, nikoliv pouze formou pravidelné renty</c:v>
                      </c:pt>
                      <c:pt idx="4">
                        <c:v>Výnos produktu by nebyl zdaněný</c:v>
                      </c:pt>
                    </c:strCache>
                  </c:strRef>
                </c:cat>
                <c:val>
                  <c:numLit>
                    <c:ptCount val="0"/>
                  </c:numLit>
                </c:val>
                <c:extLst>
                  <c:ext xmlns:c16="http://schemas.microsoft.com/office/drawing/2014/chart" uri="{C3380CC4-5D6E-409C-BE32-E72D297353CC}">
                    <c16:uniqueId val="{00000001-36F1-4F97-A8D1-8B7D2BE9908B}"/>
                  </c:ext>
                </c:extLst>
              </c15:ser>
            </c15:filteredBarSeries>
          </c:ext>
        </c:extLst>
      </c:barChart>
      <c:catAx>
        <c:axId val="1692075999"/>
        <c:scaling>
          <c:orientation val="minMax"/>
        </c:scaling>
        <c:delete val="1"/>
        <c:axPos val="l"/>
        <c:numFmt formatCode="General" sourceLinked="1"/>
        <c:majorTickMark val="out"/>
        <c:minorTickMark val="none"/>
        <c:tickLblPos val="nextTo"/>
        <c:crossAx val="1692076959"/>
        <c:crosses val="autoZero"/>
        <c:auto val="1"/>
        <c:lblAlgn val="ctr"/>
        <c:lblOffset val="100"/>
        <c:noMultiLvlLbl val="0"/>
      </c:catAx>
      <c:valAx>
        <c:axId val="1692076959"/>
        <c:scaling>
          <c:orientation val="minMax"/>
          <c:max val="70"/>
          <c:min val="0"/>
        </c:scaling>
        <c:delete val="1"/>
        <c:axPos val="b"/>
        <c:numFmt formatCode="###0&quot; %&quot;;\-###0\ &quot; %&quot;" sourceLinked="0"/>
        <c:majorTickMark val="out"/>
        <c:minorTickMark val="none"/>
        <c:tickLblPos val="nextTo"/>
        <c:crossAx val="16920759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cs-CZ"/>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2426759856885001E-4"/>
          <c:y val="9.2688701144363235E-3"/>
          <c:w val="0.99987573240143113"/>
          <c:h val="0.62538327427628526"/>
        </c:manualLayout>
      </c:layout>
      <c:barChart>
        <c:barDir val="col"/>
        <c:grouping val="clustered"/>
        <c:varyColors val="0"/>
        <c:ser>
          <c:idx val="0"/>
          <c:order val="0"/>
          <c:tx>
            <c:strRef>
              <c:f>List1!$A$2</c:f>
              <c:strCache>
                <c:ptCount val="1"/>
                <c:pt idx="0">
                  <c:v>Pravděpodobné</c:v>
                </c:pt>
              </c:strCache>
            </c:strRef>
          </c:tx>
          <c:spPr>
            <a:solidFill>
              <a:srgbClr val="002060"/>
            </a:solidFill>
            <a:ln>
              <a:noFill/>
            </a:ln>
            <a:effectLst/>
          </c:spPr>
          <c:invertIfNegative val="0"/>
          <c:dLbls>
            <c:dLbl>
              <c:idx val="1"/>
              <c:numFmt formatCode="#,##0&quot; %&quot;;\-#,##0" sourceLinked="0"/>
              <c:spPr>
                <a:noFill/>
                <a:ln w="19050">
                  <a:noFill/>
                  <a:prstDash val="sysDash"/>
                </a:ln>
                <a:effectLst/>
              </c:spPr>
              <c:txPr>
                <a:bodyPr rot="0" spcFirstLastPara="1" vertOverflow="clip" horzOverflow="clip" vert="horz" wrap="square" lIns="36576" tIns="18288" rIns="36576" bIns="18288" anchor="ctr" anchorCtr="1">
                  <a:spAutoFit/>
                </a:bodyPr>
                <a:lstStyle/>
                <a:p>
                  <a:pPr>
                    <a:defRPr sz="1200" b="1" i="0" u="none" strike="noStrike" kern="1200" baseline="0">
                      <a:solidFill>
                        <a:srgbClr val="0D0D0D"/>
                      </a:solidFill>
                      <a:latin typeface="+mn-lt"/>
                      <a:ea typeface="+mn-ea"/>
                      <a:cs typeface="+mn-cs"/>
                    </a:defRPr>
                  </a:pPr>
                  <a:endParaRPr lang="cs-CZ"/>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0-76B1-45CE-A2F7-3BB92C39ABFE}"/>
                </c:ext>
              </c:extLst>
            </c:dLbl>
            <c:dLbl>
              <c:idx val="2"/>
              <c:layout>
                <c:manualLayout>
                  <c:x val="-8.0591548799504122E-4"/>
                  <c:y val="-4.7999713958134672E-3"/>
                </c:manualLayout>
              </c:layout>
              <c:numFmt formatCode="#,##0&quot; %&quot;;\-#,##0" sourceLinked="0"/>
              <c:spPr>
                <a:noFill/>
                <a:ln w="19050">
                  <a:noFill/>
                  <a:prstDash val="sysDash"/>
                </a:ln>
                <a:effectLst/>
              </c:spPr>
              <c:txPr>
                <a:bodyPr rot="0" spcFirstLastPara="1" vertOverflow="clip" horzOverflow="clip" vert="horz" wrap="square" lIns="36576" tIns="18288" rIns="36576" bIns="18288" anchor="ctr" anchorCtr="1">
                  <a:spAutoFit/>
                </a:bodyPr>
                <a:lstStyle/>
                <a:p>
                  <a:pPr>
                    <a:defRPr sz="1200" b="1" i="0" u="none" strike="noStrike" kern="1200" baseline="0">
                      <a:solidFill>
                        <a:srgbClr val="0D0D0D"/>
                      </a:solidFill>
                      <a:latin typeface="+mn-lt"/>
                      <a:ea typeface="+mn-ea"/>
                      <a:cs typeface="+mn-cs"/>
                    </a:defRPr>
                  </a:pPr>
                  <a:endParaRPr lang="cs-CZ"/>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ext>
                <c:ext xmlns:c16="http://schemas.microsoft.com/office/drawing/2014/chart" uri="{C3380CC4-5D6E-409C-BE32-E72D297353CC}">
                  <c16:uniqueId val="{00000001-76B1-45CE-A2F7-3BB92C39ABFE}"/>
                </c:ext>
              </c:extLst>
            </c:dLbl>
            <c:numFmt formatCode="#,##0&quot; %&quot;;\-#,##0" sourceLinked="0"/>
            <c:spPr>
              <a:noFill/>
              <a:ln>
                <a:noFill/>
              </a:ln>
              <a:effectLst/>
            </c:spPr>
            <c:txPr>
              <a:bodyPr rot="0" spcFirstLastPara="1" vertOverflow="clip" horzOverflow="clip" vert="horz" wrap="square" lIns="36576" tIns="18288" rIns="36576" bIns="18288" anchor="ctr" anchorCtr="1">
                <a:spAutoFit/>
              </a:bodyPr>
              <a:lstStyle/>
              <a:p>
                <a:pPr>
                  <a:defRPr sz="1200" b="1" i="0" u="none" strike="noStrike" kern="1200" baseline="0">
                    <a:solidFill>
                      <a:srgbClr val="0D0D0D"/>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0"/>
              </c:ext>
            </c:extLst>
          </c:dLbls>
          <c:cat>
            <c:strRef>
              <c:f>List1!$B$1:$K$1</c:f>
              <c:strCache>
                <c:ptCount val="6"/>
                <c:pt idx="0">
                  <c:v>Stát v budoucnu zvýší částku, kterou si budu muset spořit na můj produkt, pro dosažení státního příspěvku</c:v>
                </c:pt>
                <c:pt idx="1">
                  <c:v> Stát v budoucnu prodlouží dobu, po kterou musí investice v rámci Dlouhodobého investičního produktu probíhat, nad 10 let (zvýší investiční horizont)</c:v>
                </c:pt>
                <c:pt idx="2">
                  <c:v>Stát v budoucnu prodlouží věk, do kterého je nutné u mého produktu spořit</c:v>
                </c:pt>
                <c:pt idx="3">
                  <c:v>Stát v budoucnu zvýší minimální měsíční příspěvek u mého produktu</c:v>
                </c:pt>
                <c:pt idx="4">
                  <c:v>Stát v budoucnu u mého produktu zavede zdanění výnosu</c:v>
                </c:pt>
                <c:pt idx="5">
                  <c:v>Stát v budoucnu zruší slevu na dani u mého produktu</c:v>
                </c:pt>
              </c:strCache>
              <c:extLst/>
            </c:strRef>
          </c:cat>
          <c:val>
            <c:numRef>
              <c:f>List1!$B$2:$K$2</c:f>
              <c:numCache>
                <c:formatCode>General</c:formatCode>
                <c:ptCount val="6"/>
                <c:pt idx="0" formatCode="0.0">
                  <c:v>83.201999999999998</c:v>
                </c:pt>
                <c:pt idx="1">
                  <c:v>81.355999999999995</c:v>
                </c:pt>
                <c:pt idx="2" formatCode="0.0">
                  <c:v>81.224999999999994</c:v>
                </c:pt>
                <c:pt idx="3" formatCode="0.0">
                  <c:v>68.971999999999994</c:v>
                </c:pt>
                <c:pt idx="4" formatCode="0.0">
                  <c:v>66.206000000000003</c:v>
                </c:pt>
                <c:pt idx="5" formatCode="0.0">
                  <c:v>61.857999999999997</c:v>
                </c:pt>
              </c:numCache>
              <c:extLst/>
            </c:numRef>
          </c:val>
          <c:extLst>
            <c:ext xmlns:c16="http://schemas.microsoft.com/office/drawing/2014/chart" uri="{C3380CC4-5D6E-409C-BE32-E72D297353CC}">
              <c16:uniqueId val="{00000003-76B1-45CE-A2F7-3BB92C39ABFE}"/>
            </c:ext>
          </c:extLst>
        </c:ser>
        <c:dLbls>
          <c:showLegendKey val="0"/>
          <c:showVal val="0"/>
          <c:showCatName val="0"/>
          <c:showSerName val="0"/>
          <c:showPercent val="0"/>
          <c:showBubbleSize val="0"/>
        </c:dLbls>
        <c:gapWidth val="140"/>
        <c:axId val="107991808"/>
        <c:axId val="107993344"/>
      </c:barChart>
      <c:catAx>
        <c:axId val="107991808"/>
        <c:scaling>
          <c:orientation val="minMax"/>
        </c:scaling>
        <c:delete val="1"/>
        <c:axPos val="b"/>
        <c:numFmt formatCode="General" sourceLinked="1"/>
        <c:majorTickMark val="none"/>
        <c:minorTickMark val="none"/>
        <c:tickLblPos val="nextTo"/>
        <c:crossAx val="107993344"/>
        <c:crosses val="autoZero"/>
        <c:auto val="1"/>
        <c:lblAlgn val="ctr"/>
        <c:lblOffset val="100"/>
        <c:noMultiLvlLbl val="0"/>
      </c:catAx>
      <c:valAx>
        <c:axId val="107993344"/>
        <c:scaling>
          <c:orientation val="minMax"/>
          <c:max val="100"/>
          <c:min val="0"/>
        </c:scaling>
        <c:delete val="1"/>
        <c:axPos val="l"/>
        <c:numFmt formatCode="0.0" sourceLinked="1"/>
        <c:majorTickMark val="out"/>
        <c:minorTickMark val="none"/>
        <c:tickLblPos val="nextTo"/>
        <c:crossAx val="10799180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bg1"/>
          </a:solidFill>
        </a:defRPr>
      </a:pPr>
      <a:endParaRPr lang="cs-CZ"/>
    </a:p>
  </c:txPr>
  <c:externalData r:id="rId4">
    <c:autoUpdate val="0"/>
  </c:externalData>
  <c:userShapes r:id="rId5"/>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171494383519963E-2"/>
          <c:y val="5.81708657199832E-2"/>
          <c:w val="0.88365763989649682"/>
          <c:h val="0.88365763989649682"/>
        </c:manualLayout>
      </c:layout>
      <c:doughnutChart>
        <c:varyColors val="1"/>
        <c:ser>
          <c:idx val="0"/>
          <c:order val="0"/>
          <c:tx>
            <c:strRef>
              <c:f>Sheet1!$B$1</c:f>
              <c:strCache>
                <c:ptCount val="1"/>
                <c:pt idx="0">
                  <c:v>Data (Donut)</c:v>
                </c:pt>
              </c:strCache>
            </c:strRef>
          </c:tx>
          <c:spPr>
            <a:ln w="6350">
              <a:solidFill>
                <a:schemeClr val="accent1"/>
              </a:solidFill>
            </a:ln>
          </c:spPr>
          <c:dPt>
            <c:idx val="0"/>
            <c:bubble3D val="0"/>
            <c:spPr>
              <a:solidFill>
                <a:schemeClr val="accent1"/>
              </a:solidFill>
              <a:ln w="6350">
                <a:solidFill>
                  <a:schemeClr val="accent1"/>
                </a:solidFill>
              </a:ln>
              <a:effectLst/>
            </c:spPr>
            <c:extLst>
              <c:ext xmlns:c16="http://schemas.microsoft.com/office/drawing/2014/chart" uri="{C3380CC4-5D6E-409C-BE32-E72D297353CC}">
                <c16:uniqueId val="{00000001-D201-4D34-995A-539F6E3DE0A0}"/>
              </c:ext>
            </c:extLst>
          </c:dPt>
          <c:dPt>
            <c:idx val="1"/>
            <c:bubble3D val="0"/>
            <c:spPr>
              <a:solidFill>
                <a:schemeClr val="accent1"/>
              </a:solidFill>
              <a:ln w="6350">
                <a:solidFill>
                  <a:schemeClr val="accent1"/>
                </a:solidFill>
              </a:ln>
              <a:effectLst/>
            </c:spPr>
            <c:extLst>
              <c:ext xmlns:c16="http://schemas.microsoft.com/office/drawing/2014/chart" uri="{C3380CC4-5D6E-409C-BE32-E72D297353CC}">
                <c16:uniqueId val="{00000003-D201-4D34-995A-539F6E3DE0A0}"/>
              </c:ext>
            </c:extLst>
          </c:dPt>
          <c:dPt>
            <c:idx val="2"/>
            <c:bubble3D val="0"/>
            <c:spPr>
              <a:solidFill>
                <a:schemeClr val="accent1">
                  <a:lumMod val="20000"/>
                  <a:lumOff val="80000"/>
                </a:schemeClr>
              </a:solidFill>
              <a:ln w="6350">
                <a:solidFill>
                  <a:schemeClr val="accent1"/>
                </a:solidFill>
              </a:ln>
              <a:effectLst/>
            </c:spPr>
            <c:extLst>
              <c:ext xmlns:c16="http://schemas.microsoft.com/office/drawing/2014/chart" uri="{C3380CC4-5D6E-409C-BE32-E72D297353CC}">
                <c16:uniqueId val="{00000005-D201-4D34-995A-539F6E3DE0A0}"/>
              </c:ext>
            </c:extLst>
          </c:dPt>
          <c:cat>
            <c:strRef>
              <c:f>Sheet1!$A$2:$A$4</c:f>
              <c:strCache>
                <c:ptCount val="3"/>
                <c:pt idx="0">
                  <c:v>Buffer</c:v>
                </c:pt>
                <c:pt idx="1">
                  <c:v>Add series title here</c:v>
                </c:pt>
                <c:pt idx="2">
                  <c:v>Buffer</c:v>
                </c:pt>
              </c:strCache>
            </c:strRef>
          </c:cat>
          <c:val>
            <c:numRef>
              <c:f>Sheet1!$B$2:$B$4</c:f>
              <c:numCache>
                <c:formatCode>0%</c:formatCode>
                <c:ptCount val="3"/>
                <c:pt idx="1">
                  <c:v>0.37</c:v>
                </c:pt>
                <c:pt idx="2">
                  <c:v>0.63</c:v>
                </c:pt>
              </c:numCache>
            </c:numRef>
          </c:val>
          <c:extLst>
            <c:ext xmlns:c16="http://schemas.microsoft.com/office/drawing/2014/chart" uri="{C3380CC4-5D6E-409C-BE32-E72D297353CC}">
              <c16:uniqueId val="{00000006-D201-4D34-995A-539F6E3DE0A0}"/>
            </c:ext>
          </c:extLst>
        </c:ser>
        <c:dLbls>
          <c:showLegendKey val="0"/>
          <c:showVal val="0"/>
          <c:showCatName val="0"/>
          <c:showSerName val="0"/>
          <c:showPercent val="0"/>
          <c:showBubbleSize val="0"/>
          <c:showLeaderLines val="1"/>
        </c:dLbls>
        <c:firstSliceAng val="0"/>
        <c:holeSize val="75"/>
      </c:doughnutChart>
      <c:barChart>
        <c:barDir val="col"/>
        <c:grouping val="percentStacked"/>
        <c:varyColors val="0"/>
        <c:ser>
          <c:idx val="1"/>
          <c:order val="1"/>
          <c:tx>
            <c:strRef>
              <c:f>Sheet1!$C$1</c:f>
              <c:strCache>
                <c:ptCount val="1"/>
                <c:pt idx="0">
                  <c:v>Label (Column)</c:v>
                </c:pt>
              </c:strCache>
            </c:strRef>
          </c:tx>
          <c:spPr>
            <a:noFill/>
            <a:ln w="19050">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D201-4D34-995A-539F6E3DE0A0}"/>
                </c:ext>
              </c:extLst>
            </c:dLbl>
            <c:dLbl>
              <c:idx val="1"/>
              <c:layout>
                <c:manualLayout>
                  <c:x val="0"/>
                  <c:y val="-5.0104243366746966E-2"/>
                </c:manualLayout>
              </c:layout>
              <c:numFmt formatCode="0\ %" sourceLinked="0"/>
              <c:spPr>
                <a:noFill/>
                <a:ln>
                  <a:noFill/>
                </a:ln>
                <a:effectLst/>
              </c:spPr>
              <c:txPr>
                <a:bodyPr rot="0" vert="horz" wrap="none" lIns="0" tIns="0" rIns="0" bIns="0"/>
                <a:lstStyle/>
                <a:p>
                  <a:pPr>
                    <a:defRPr sz="3200" b="1"/>
                  </a:pPr>
                  <a:endParaRPr lang="cs-CZ"/>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ext>
                <c:ext xmlns:c16="http://schemas.microsoft.com/office/drawing/2014/chart" uri="{C3380CC4-5D6E-409C-BE32-E72D297353CC}">
                  <c16:uniqueId val="{00000008-D201-4D34-995A-539F6E3DE0A0}"/>
                </c:ext>
              </c:extLst>
            </c:dLbl>
            <c:dLbl>
              <c:idx val="2"/>
              <c:delete val="1"/>
              <c:extLst>
                <c:ext xmlns:c15="http://schemas.microsoft.com/office/drawing/2012/chart" uri="{CE6537A1-D6FC-4f65-9D91-7224C49458BB}"/>
                <c:ext xmlns:c16="http://schemas.microsoft.com/office/drawing/2014/chart" uri="{C3380CC4-5D6E-409C-BE32-E72D297353CC}">
                  <c16:uniqueId val="{00000009-D201-4D34-995A-539F6E3DE0A0}"/>
                </c:ext>
              </c:extLst>
            </c:dLbl>
            <c:numFmt formatCode="0\ %" sourceLinked="0"/>
            <c:spPr>
              <a:noFill/>
              <a:ln>
                <a:noFill/>
              </a:ln>
              <a:effectLst/>
            </c:spPr>
            <c:txPr>
              <a:bodyPr rot="0" vert="horz"/>
              <a:lstStyle/>
              <a:p>
                <a:pPr>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Sheet1!$A$2:$A$4</c:f>
              <c:strCache>
                <c:ptCount val="3"/>
                <c:pt idx="0">
                  <c:v>Buffer</c:v>
                </c:pt>
                <c:pt idx="1">
                  <c:v>Add series title here</c:v>
                </c:pt>
                <c:pt idx="2">
                  <c:v>Buffer</c:v>
                </c:pt>
              </c:strCache>
            </c:strRef>
          </c:cat>
          <c:val>
            <c:numRef>
              <c:f>Sheet1!$C$2:$C$4</c:f>
              <c:numCache>
                <c:formatCode>0%</c:formatCode>
                <c:ptCount val="3"/>
                <c:pt idx="1">
                  <c:v>0.37</c:v>
                </c:pt>
              </c:numCache>
            </c:numRef>
          </c:val>
          <c:extLst>
            <c:ext xmlns:c16="http://schemas.microsoft.com/office/drawing/2014/chart" uri="{C3380CC4-5D6E-409C-BE32-E72D297353CC}">
              <c16:uniqueId val="{0000000A-D201-4D34-995A-539F6E3DE0A0}"/>
            </c:ext>
          </c:extLst>
        </c:ser>
        <c:dLbls>
          <c:showLegendKey val="0"/>
          <c:showVal val="0"/>
          <c:showCatName val="0"/>
          <c:showSerName val="0"/>
          <c:showPercent val="0"/>
          <c:showBubbleSize val="0"/>
        </c:dLbls>
        <c:gapWidth val="500"/>
        <c:overlap val="100"/>
        <c:axId val="1055510112"/>
        <c:axId val="1055508672"/>
      </c:barChart>
      <c:valAx>
        <c:axId val="1055508672"/>
        <c:scaling>
          <c:orientation val="minMax"/>
        </c:scaling>
        <c:delete val="1"/>
        <c:axPos val="l"/>
        <c:numFmt formatCode="0%" sourceLinked="1"/>
        <c:majorTickMark val="out"/>
        <c:minorTickMark val="none"/>
        <c:tickLblPos val="nextTo"/>
        <c:crossAx val="1055510112"/>
        <c:crosses val="autoZero"/>
        <c:crossBetween val="between"/>
      </c:valAx>
      <c:catAx>
        <c:axId val="1055510112"/>
        <c:scaling>
          <c:orientation val="minMax"/>
        </c:scaling>
        <c:delete val="1"/>
        <c:axPos val="t"/>
        <c:numFmt formatCode="General" sourceLinked="1"/>
        <c:majorTickMark val="out"/>
        <c:minorTickMark val="none"/>
        <c:tickLblPos val="nextTo"/>
        <c:crossAx val="1055508672"/>
        <c:crosses val="max"/>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400">
          <a:latin typeface="+mn-lt"/>
        </a:defRPr>
      </a:pPr>
      <a:endParaRPr lang="cs-CZ"/>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0.16748</cdr:x>
      <cdr:y>0.86951</cdr:y>
    </cdr:from>
    <cdr:to>
      <cdr:x>0.29029</cdr:x>
      <cdr:y>0.93603</cdr:y>
    </cdr:to>
    <cdr:sp macro="" textlink="">
      <cdr:nvSpPr>
        <cdr:cNvPr id="2" name="TextovéPole 1">
          <a:extLst xmlns:a="http://schemas.openxmlformats.org/drawingml/2006/main">
            <a:ext uri="{FF2B5EF4-FFF2-40B4-BE49-F238E27FC236}">
              <a16:creationId xmlns:a16="http://schemas.microsoft.com/office/drawing/2014/main" id="{6A3C914E-64BA-A483-CD7E-9ACBBA17A7D1}"/>
            </a:ext>
          </a:extLst>
        </cdr:cNvPr>
        <cdr:cNvSpPr txBox="1"/>
      </cdr:nvSpPr>
      <cdr:spPr>
        <a:xfrm xmlns:a="http://schemas.openxmlformats.org/drawingml/2006/main">
          <a:off x="2000557" y="2232809"/>
          <a:ext cx="1467059" cy="17082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cs-CZ"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0.16748</cdr:x>
      <cdr:y>0.86951</cdr:y>
    </cdr:from>
    <cdr:to>
      <cdr:x>0.29029</cdr:x>
      <cdr:y>0.93603</cdr:y>
    </cdr:to>
    <cdr:sp macro="" textlink="">
      <cdr:nvSpPr>
        <cdr:cNvPr id="2" name="TextovéPole 1">
          <a:extLst xmlns:a="http://schemas.openxmlformats.org/drawingml/2006/main">
            <a:ext uri="{FF2B5EF4-FFF2-40B4-BE49-F238E27FC236}">
              <a16:creationId xmlns:a16="http://schemas.microsoft.com/office/drawing/2014/main" id="{6A3C914E-64BA-A483-CD7E-9ACBBA17A7D1}"/>
            </a:ext>
          </a:extLst>
        </cdr:cNvPr>
        <cdr:cNvSpPr txBox="1"/>
      </cdr:nvSpPr>
      <cdr:spPr>
        <a:xfrm xmlns:a="http://schemas.openxmlformats.org/drawingml/2006/main">
          <a:off x="2000557" y="2232809"/>
          <a:ext cx="1467059" cy="17082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cs-CZ"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0.16748</cdr:x>
      <cdr:y>0.86951</cdr:y>
    </cdr:from>
    <cdr:to>
      <cdr:x>0.29029</cdr:x>
      <cdr:y>0.93603</cdr:y>
    </cdr:to>
    <cdr:sp macro="" textlink="">
      <cdr:nvSpPr>
        <cdr:cNvPr id="2" name="TextovéPole 1">
          <a:extLst xmlns:a="http://schemas.openxmlformats.org/drawingml/2006/main">
            <a:ext uri="{FF2B5EF4-FFF2-40B4-BE49-F238E27FC236}">
              <a16:creationId xmlns:a16="http://schemas.microsoft.com/office/drawing/2014/main" id="{6A3C914E-64BA-A483-CD7E-9ACBBA17A7D1}"/>
            </a:ext>
          </a:extLst>
        </cdr:cNvPr>
        <cdr:cNvSpPr txBox="1"/>
      </cdr:nvSpPr>
      <cdr:spPr>
        <a:xfrm xmlns:a="http://schemas.openxmlformats.org/drawingml/2006/main">
          <a:off x="2000557" y="2232809"/>
          <a:ext cx="1467059" cy="17082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cs-CZ" sz="1100" dirty="0"/>
        </a:p>
      </cdr:txBody>
    </cdr:sp>
  </cdr:relSizeAnchor>
</c:userShapes>
</file>

<file path=ppt/drawings/drawing4.xml><?xml version="1.0" encoding="utf-8"?>
<c:userShapes xmlns:c="http://schemas.openxmlformats.org/drawingml/2006/chart">
  <cdr:relSizeAnchor xmlns:cdr="http://schemas.openxmlformats.org/drawingml/2006/chartDrawing">
    <cdr:from>
      <cdr:x>0.16748</cdr:x>
      <cdr:y>0.86951</cdr:y>
    </cdr:from>
    <cdr:to>
      <cdr:x>0.29029</cdr:x>
      <cdr:y>0.93603</cdr:y>
    </cdr:to>
    <cdr:sp macro="" textlink="">
      <cdr:nvSpPr>
        <cdr:cNvPr id="2" name="TextovéPole 1">
          <a:extLst xmlns:a="http://schemas.openxmlformats.org/drawingml/2006/main">
            <a:ext uri="{FF2B5EF4-FFF2-40B4-BE49-F238E27FC236}">
              <a16:creationId xmlns:a16="http://schemas.microsoft.com/office/drawing/2014/main" id="{6A3C914E-64BA-A483-CD7E-9ACBBA17A7D1}"/>
            </a:ext>
          </a:extLst>
        </cdr:cNvPr>
        <cdr:cNvSpPr txBox="1"/>
      </cdr:nvSpPr>
      <cdr:spPr>
        <a:xfrm xmlns:a="http://schemas.openxmlformats.org/drawingml/2006/main">
          <a:off x="2000557" y="2232809"/>
          <a:ext cx="1467059" cy="17082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cs-CZ" sz="1100" dirty="0"/>
        </a:p>
      </cdr:txBody>
    </cdr:sp>
  </cdr:relSizeAnchor>
</c:userShapes>
</file>

<file path=ppt/handoutMasters/_rels/handout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numéro de diapositive 6">
            <a:extLst>
              <a:ext uri="{FF2B5EF4-FFF2-40B4-BE49-F238E27FC236}">
                <a16:creationId xmlns:a16="http://schemas.microsoft.com/office/drawing/2014/main" id="{24EDE16D-8876-4EF1-8863-60C2FE4CD79C}"/>
              </a:ext>
            </a:extLst>
          </p:cNvPr>
          <p:cNvSpPr>
            <a:spLocks noGrp="1"/>
          </p:cNvSpPr>
          <p:nvPr>
            <p:ph type="sldNum" sz="quarter" idx="3"/>
          </p:nvPr>
        </p:nvSpPr>
        <p:spPr>
          <a:xfrm>
            <a:off x="3188970" y="8562234"/>
            <a:ext cx="480060" cy="362639"/>
          </a:xfrm>
          <a:prstGeom prst="rect">
            <a:avLst/>
          </a:prstGeom>
        </p:spPr>
        <p:txBody>
          <a:bodyPr vert="horz" lIns="91440" tIns="45720" rIns="91440" bIns="45720" rtlCol="0" anchor="b"/>
          <a:lstStyle>
            <a:lvl1pPr algn="l">
              <a:defRPr sz="800" b="1">
                <a:latin typeface="Barlow" panose="020B0604020202020204" pitchFamily="34" charset="0"/>
              </a:defRPr>
            </a:lvl1pPr>
          </a:lstStyle>
          <a:p>
            <a:pPr algn="ctr"/>
            <a:fld id="{3B8578AD-0529-46A5-84EB-6338160D5A7D}" type="slidenum">
              <a:rPr lang="en-GB" smtClean="0"/>
              <a:pPr algn="ctr"/>
              <a:t>‹#›</a:t>
            </a:fld>
            <a:endParaRPr lang="en-GB" dirty="0"/>
          </a:p>
        </p:txBody>
      </p:sp>
      <p:pic>
        <p:nvPicPr>
          <p:cNvPr id="2" name="object 9">
            <a:extLst>
              <a:ext uri="{FF2B5EF4-FFF2-40B4-BE49-F238E27FC236}">
                <a16:creationId xmlns:a16="http://schemas.microsoft.com/office/drawing/2014/main" id="{1B3F5568-0B61-BD77-DA18-CA7F7AD5FAB1}"/>
              </a:ext>
            </a:extLst>
          </p:cNvPr>
          <p:cNvPicPr>
            <a:picLocks noChangeAspect="1"/>
          </p:cNvPicPr>
          <p:nvPr/>
        </p:nvPicPr>
        <p:blipFill>
          <a:blip r:embed="rId2" cstate="print"/>
          <a:stretch>
            <a:fillRect/>
          </a:stretch>
        </p:blipFill>
        <p:spPr>
          <a:xfrm>
            <a:off x="5970250" y="8478471"/>
            <a:ext cx="487701" cy="446400"/>
          </a:xfrm>
          <a:prstGeom prst="rect">
            <a:avLst/>
          </a:prstGeom>
        </p:spPr>
      </p:pic>
    </p:spTree>
    <p:extLst>
      <p:ext uri="{BB962C8B-B14F-4D97-AF65-F5344CB8AC3E}">
        <p14:creationId xmlns:p14="http://schemas.microsoft.com/office/powerpoint/2010/main" val="11439508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e l'image des diapositives 3"/>
          <p:cNvSpPr>
            <a:spLocks noGrp="1" noRot="1" noChangeAspect="1"/>
          </p:cNvSpPr>
          <p:nvPr>
            <p:ph type="sldImg" idx="2"/>
          </p:nvPr>
        </p:nvSpPr>
        <p:spPr>
          <a:xfrm>
            <a:off x="149225" y="152400"/>
            <a:ext cx="6569075" cy="3695700"/>
          </a:xfrm>
          <a:prstGeom prst="rect">
            <a:avLst/>
          </a:prstGeom>
          <a:noFill/>
          <a:ln w="12700">
            <a:solidFill>
              <a:srgbClr val="878787"/>
            </a:solidFill>
          </a:ln>
        </p:spPr>
        <p:txBody>
          <a:bodyPr vert="horz" lIns="91440" tIns="45720" rIns="91440" bIns="45720" rtlCol="0" anchor="ctr"/>
          <a:lstStyle/>
          <a:p>
            <a:endParaRPr lang="en-GB" dirty="0"/>
          </a:p>
        </p:txBody>
      </p:sp>
      <p:sp>
        <p:nvSpPr>
          <p:cNvPr id="6" name="Espace réservé des notes 4">
            <a:extLst>
              <a:ext uri="{FF2B5EF4-FFF2-40B4-BE49-F238E27FC236}">
                <a16:creationId xmlns:a16="http://schemas.microsoft.com/office/drawing/2014/main" id="{D3C969E9-D72B-43D0-96E0-B91161682A16}"/>
              </a:ext>
            </a:extLst>
          </p:cNvPr>
          <p:cNvSpPr>
            <a:spLocks noGrp="1"/>
          </p:cNvSpPr>
          <p:nvPr>
            <p:ph type="body" sz="quarter" idx="3"/>
          </p:nvPr>
        </p:nvSpPr>
        <p:spPr>
          <a:xfrm>
            <a:off x="317501" y="4273075"/>
            <a:ext cx="6223000" cy="4025107"/>
          </a:xfrm>
          <a:prstGeom prst="rect">
            <a:avLst/>
          </a:prstGeom>
        </p:spPr>
        <p:txBody>
          <a:bodyPr vert="horz" lIns="0" tIns="0" rIns="0" bIns="0" rtlCol="0"/>
          <a:lstStyle/>
          <a:p>
            <a:pPr marL="0" lvl="0" algn="l" defTabSz="914400" rtl="0" eaLnBrk="1" latinLnBrk="0" hangingPunct="1">
              <a:lnSpc>
                <a:spcPct val="110000"/>
              </a:lnSpc>
              <a:spcBef>
                <a:spcPts val="300"/>
              </a:spcBef>
              <a:spcAft>
                <a:spcPts val="300"/>
              </a:spcAft>
            </a:pPr>
            <a:r>
              <a:rPr lang="en-GB" noProof="0" dirty="0"/>
              <a:t>Click here to add text</a:t>
            </a:r>
          </a:p>
          <a:p>
            <a:pPr marL="171450" lvl="1" indent="-171450" algn="l" defTabSz="914400" rtl="0" eaLnBrk="1" latinLnBrk="0" hangingPunct="1">
              <a:lnSpc>
                <a:spcPct val="110000"/>
              </a:lnSpc>
              <a:spcBef>
                <a:spcPts val="300"/>
              </a:spcBef>
              <a:spcAft>
                <a:spcPts val="300"/>
              </a:spcAft>
              <a:buFont typeface="Wingdings" panose="05000000000000000000" pitchFamily="2" charset="2"/>
              <a:buChar char=""/>
            </a:pPr>
            <a:r>
              <a:rPr lang="en-GB" noProof="0" dirty="0"/>
              <a:t>First level bullet</a:t>
            </a:r>
          </a:p>
          <a:p>
            <a:pPr marL="357188" lvl="2" indent="-171450" algn="l" defTabSz="914400" rtl="0" eaLnBrk="1" latinLnBrk="0" hangingPunct="1">
              <a:lnSpc>
                <a:spcPct val="110000"/>
              </a:lnSpc>
              <a:spcBef>
                <a:spcPts val="300"/>
              </a:spcBef>
              <a:spcAft>
                <a:spcPts val="300"/>
              </a:spcAft>
              <a:buFont typeface="Barlow" panose="020B0502040204020203" pitchFamily="34" charset="0"/>
              <a:buChar char="-"/>
            </a:pPr>
            <a:r>
              <a:rPr lang="en-GB" noProof="0" dirty="0"/>
              <a:t>Second level bullet</a:t>
            </a:r>
          </a:p>
          <a:p>
            <a:pPr marL="628650" lvl="3" indent="-182563" algn="l" defTabSz="914400" rtl="0" eaLnBrk="1" latinLnBrk="0" hangingPunct="1">
              <a:lnSpc>
                <a:spcPct val="110000"/>
              </a:lnSpc>
              <a:spcBef>
                <a:spcPts val="300"/>
              </a:spcBef>
              <a:spcAft>
                <a:spcPts val="300"/>
              </a:spcAft>
              <a:buFont typeface="Barlow" panose="020B0604020202020204" pitchFamily="34" charset="0"/>
              <a:buChar char="•"/>
            </a:pPr>
            <a:r>
              <a:rPr lang="en-GB" noProof="0" dirty="0"/>
              <a:t>Third level bullet</a:t>
            </a:r>
          </a:p>
        </p:txBody>
      </p:sp>
      <p:sp>
        <p:nvSpPr>
          <p:cNvPr id="10" name="Espace réservé du numéro de diapositive 6">
            <a:extLst>
              <a:ext uri="{FF2B5EF4-FFF2-40B4-BE49-F238E27FC236}">
                <a16:creationId xmlns:a16="http://schemas.microsoft.com/office/drawing/2014/main" id="{9CC188B7-201A-41CF-A8C8-B17F56565C7C}"/>
              </a:ext>
            </a:extLst>
          </p:cNvPr>
          <p:cNvSpPr>
            <a:spLocks noGrp="1"/>
          </p:cNvSpPr>
          <p:nvPr>
            <p:ph type="sldNum" sz="quarter" idx="5"/>
          </p:nvPr>
        </p:nvSpPr>
        <p:spPr>
          <a:xfrm>
            <a:off x="3188970" y="8621402"/>
            <a:ext cx="480060" cy="362639"/>
          </a:xfrm>
          <a:prstGeom prst="rect">
            <a:avLst/>
          </a:prstGeom>
        </p:spPr>
        <p:txBody>
          <a:bodyPr vert="horz" lIns="91440" tIns="45720" rIns="91440" bIns="45720" rtlCol="0" anchor="b"/>
          <a:lstStyle>
            <a:lvl1pPr algn="ctr">
              <a:defRPr sz="800" b="1">
                <a:latin typeface="Barlow" panose="020B0604020202020204" pitchFamily="34" charset="0"/>
              </a:defRPr>
            </a:lvl1pPr>
          </a:lstStyle>
          <a:p>
            <a:fld id="{3B8578AD-0529-46A5-84EB-6338160D5A7D}" type="slidenum">
              <a:rPr lang="en-GB" smtClean="0"/>
              <a:pPr/>
              <a:t>‹#›</a:t>
            </a:fld>
            <a:endParaRPr lang="en-GB" dirty="0"/>
          </a:p>
        </p:txBody>
      </p:sp>
      <p:pic>
        <p:nvPicPr>
          <p:cNvPr id="2" name="object 9">
            <a:extLst>
              <a:ext uri="{FF2B5EF4-FFF2-40B4-BE49-F238E27FC236}">
                <a16:creationId xmlns:a16="http://schemas.microsoft.com/office/drawing/2014/main" id="{1B3F5568-0B61-BD77-DA18-CA7F7AD5FAB1}"/>
              </a:ext>
            </a:extLst>
          </p:cNvPr>
          <p:cNvPicPr>
            <a:picLocks noChangeAspect="1"/>
          </p:cNvPicPr>
          <p:nvPr/>
        </p:nvPicPr>
        <p:blipFill>
          <a:blip r:embed="rId2" cstate="print"/>
          <a:stretch>
            <a:fillRect/>
          </a:stretch>
        </p:blipFill>
        <p:spPr>
          <a:xfrm>
            <a:off x="6128381" y="8606821"/>
            <a:ext cx="412119" cy="377219"/>
          </a:xfrm>
          <a:prstGeom prst="rect">
            <a:avLst/>
          </a:prstGeom>
        </p:spPr>
      </p:pic>
    </p:spTree>
    <p:extLst>
      <p:ext uri="{BB962C8B-B14F-4D97-AF65-F5344CB8AC3E}">
        <p14:creationId xmlns:p14="http://schemas.microsoft.com/office/powerpoint/2010/main" val="424219422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lang="en-GB" sz="1000" kern="1200" noProof="0" dirty="0" smtClean="0">
        <a:solidFill>
          <a:schemeClr val="tx1"/>
        </a:solidFill>
        <a:latin typeface="Barlow" panose="020B0604020202020204" pitchFamily="34" charset="0"/>
        <a:ea typeface="+mn-ea"/>
        <a:cs typeface="+mn-cs"/>
      </a:defRPr>
    </a:lvl1pPr>
    <a:lvl2pPr marL="457200" algn="l" defTabSz="914400" rtl="0" eaLnBrk="1" latinLnBrk="0" hangingPunct="1">
      <a:defRPr lang="en-GB" sz="1000" kern="1200" noProof="0" dirty="0" smtClean="0">
        <a:solidFill>
          <a:schemeClr val="tx1"/>
        </a:solidFill>
        <a:latin typeface="Barlow" panose="020B0604020202020204" pitchFamily="34" charset="0"/>
        <a:ea typeface="+mn-ea"/>
        <a:cs typeface="+mn-cs"/>
      </a:defRPr>
    </a:lvl2pPr>
    <a:lvl3pPr marL="914400" algn="l" defTabSz="914400" rtl="0" eaLnBrk="1" latinLnBrk="0" hangingPunct="1">
      <a:defRPr lang="en-GB" sz="1000" kern="1200" noProof="0" dirty="0" smtClean="0">
        <a:solidFill>
          <a:schemeClr val="tx1"/>
        </a:solidFill>
        <a:latin typeface="Barlow" panose="020B0604020202020204" pitchFamily="34" charset="0"/>
        <a:ea typeface="+mn-ea"/>
        <a:cs typeface="+mn-cs"/>
      </a:defRPr>
    </a:lvl3pPr>
    <a:lvl4pPr marL="1371600" algn="l" defTabSz="914400" rtl="0" eaLnBrk="1" latinLnBrk="0" hangingPunct="1">
      <a:defRPr lang="en-GB" sz="1000" kern="1200" noProof="0" dirty="0">
        <a:solidFill>
          <a:schemeClr val="tx1"/>
        </a:solidFill>
        <a:latin typeface="Barlow" panose="020B0604020202020204" pitchFamily="34" charset="0"/>
        <a:ea typeface="+mn-ea"/>
        <a:cs typeface="+mn-cs"/>
      </a:defRPr>
    </a:lvl4pPr>
    <a:lvl5pPr marL="1828800" algn="l" defTabSz="914400" rtl="0" eaLnBrk="1" latinLnBrk="0" hangingPunct="1">
      <a:defRPr sz="1200" kern="1200">
        <a:solidFill>
          <a:schemeClr val="tx1"/>
        </a:solidFill>
        <a:latin typeface="Barlow"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8578AD-0529-46A5-84EB-6338160D5A7D}" type="slidenum">
              <a:rPr lang="en-GB" smtClean="0"/>
              <a:pPr/>
              <a:t>2</a:t>
            </a:fld>
            <a:endParaRPr lang="en-GB" dirty="0"/>
          </a:p>
        </p:txBody>
      </p:sp>
    </p:spTree>
    <p:extLst>
      <p:ext uri="{BB962C8B-B14F-4D97-AF65-F5344CB8AC3E}">
        <p14:creationId xmlns:p14="http://schemas.microsoft.com/office/powerpoint/2010/main" val="1219052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3B8578AD-0529-46A5-84EB-6338160D5A7D}" type="slidenum">
              <a:rPr lang="en-GB" smtClean="0"/>
              <a:pPr/>
              <a:t>3</a:t>
            </a:fld>
            <a:endParaRPr lang="en-GB" dirty="0"/>
          </a:p>
        </p:txBody>
      </p:sp>
    </p:spTree>
    <p:extLst>
      <p:ext uri="{BB962C8B-B14F-4D97-AF65-F5344CB8AC3E}">
        <p14:creationId xmlns:p14="http://schemas.microsoft.com/office/powerpoint/2010/main" val="2888174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DB465-173D-BE62-5184-1728290A4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FF09F4-FAAC-3F25-915C-9E1DAD25AB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04A5C-129D-6973-0318-00C6DFCF26D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4DAAF6-DAD0-029B-D15B-A76895B39EA8}"/>
              </a:ext>
            </a:extLst>
          </p:cNvPr>
          <p:cNvSpPr>
            <a:spLocks noGrp="1"/>
          </p:cNvSpPr>
          <p:nvPr>
            <p:ph type="sldNum" sz="quarter" idx="5"/>
          </p:nvPr>
        </p:nvSpPr>
        <p:spPr/>
        <p:txBody>
          <a:bodyPr/>
          <a:lstStyle/>
          <a:p>
            <a:fld id="{3B8578AD-0529-46A5-84EB-6338160D5A7D}" type="slidenum">
              <a:rPr lang="en-GB" smtClean="0"/>
              <a:pPr/>
              <a:t>5</a:t>
            </a:fld>
            <a:endParaRPr lang="en-GB" dirty="0"/>
          </a:p>
        </p:txBody>
      </p:sp>
    </p:spTree>
    <p:extLst>
      <p:ext uri="{BB962C8B-B14F-4D97-AF65-F5344CB8AC3E}">
        <p14:creationId xmlns:p14="http://schemas.microsoft.com/office/powerpoint/2010/main" val="1335241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DB465-173D-BE62-5184-1728290A4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FF09F4-FAAC-3F25-915C-9E1DAD25AB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04A5C-129D-6973-0318-00C6DFCF26D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4DAAF6-DAD0-029B-D15B-A76895B39EA8}"/>
              </a:ext>
            </a:extLst>
          </p:cNvPr>
          <p:cNvSpPr>
            <a:spLocks noGrp="1"/>
          </p:cNvSpPr>
          <p:nvPr>
            <p:ph type="sldNum" sz="quarter" idx="5"/>
          </p:nvPr>
        </p:nvSpPr>
        <p:spPr/>
        <p:txBody>
          <a:bodyPr/>
          <a:lstStyle/>
          <a:p>
            <a:fld id="{3B8578AD-0529-46A5-84EB-6338160D5A7D}" type="slidenum">
              <a:rPr lang="en-GB" smtClean="0"/>
              <a:pPr/>
              <a:t>6</a:t>
            </a:fld>
            <a:endParaRPr lang="en-GB" dirty="0"/>
          </a:p>
        </p:txBody>
      </p:sp>
    </p:spTree>
    <p:extLst>
      <p:ext uri="{BB962C8B-B14F-4D97-AF65-F5344CB8AC3E}">
        <p14:creationId xmlns:p14="http://schemas.microsoft.com/office/powerpoint/2010/main" val="220789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DB465-173D-BE62-5184-1728290A4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FF09F4-FAAC-3F25-915C-9E1DAD25AB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04A5C-129D-6973-0318-00C6DFCF26D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4DAAF6-DAD0-029B-D15B-A76895B39EA8}"/>
              </a:ext>
            </a:extLst>
          </p:cNvPr>
          <p:cNvSpPr>
            <a:spLocks noGrp="1"/>
          </p:cNvSpPr>
          <p:nvPr>
            <p:ph type="sldNum" sz="quarter" idx="5"/>
          </p:nvPr>
        </p:nvSpPr>
        <p:spPr/>
        <p:txBody>
          <a:bodyPr/>
          <a:lstStyle/>
          <a:p>
            <a:fld id="{3B8578AD-0529-46A5-84EB-6338160D5A7D}" type="slidenum">
              <a:rPr lang="en-GB" smtClean="0"/>
              <a:pPr/>
              <a:t>8</a:t>
            </a:fld>
            <a:endParaRPr lang="en-GB" dirty="0"/>
          </a:p>
        </p:txBody>
      </p:sp>
    </p:spTree>
    <p:extLst>
      <p:ext uri="{BB962C8B-B14F-4D97-AF65-F5344CB8AC3E}">
        <p14:creationId xmlns:p14="http://schemas.microsoft.com/office/powerpoint/2010/main" val="2341603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3B8578AD-0529-46A5-84EB-6338160D5A7D}" type="slidenum">
              <a:rPr lang="en-GB" smtClean="0"/>
              <a:pPr/>
              <a:t>14</a:t>
            </a:fld>
            <a:endParaRPr lang="en-GB" dirty="0"/>
          </a:p>
        </p:txBody>
      </p:sp>
    </p:spTree>
    <p:extLst>
      <p:ext uri="{BB962C8B-B14F-4D97-AF65-F5344CB8AC3E}">
        <p14:creationId xmlns:p14="http://schemas.microsoft.com/office/powerpoint/2010/main" val="4149777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DB465-173D-BE62-5184-1728290A4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FF09F4-FAAC-3F25-915C-9E1DAD25AB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04A5C-129D-6973-0318-00C6DFCF26D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4DAAF6-DAD0-029B-D15B-A76895B39EA8}"/>
              </a:ext>
            </a:extLst>
          </p:cNvPr>
          <p:cNvSpPr>
            <a:spLocks noGrp="1"/>
          </p:cNvSpPr>
          <p:nvPr>
            <p:ph type="sldNum" sz="quarter" idx="5"/>
          </p:nvPr>
        </p:nvSpPr>
        <p:spPr/>
        <p:txBody>
          <a:bodyPr/>
          <a:lstStyle/>
          <a:p>
            <a:fld id="{3B8578AD-0529-46A5-84EB-6338160D5A7D}" type="slidenum">
              <a:rPr lang="en-GB" smtClean="0"/>
              <a:pPr/>
              <a:t>15</a:t>
            </a:fld>
            <a:endParaRPr lang="en-GB" dirty="0"/>
          </a:p>
        </p:txBody>
      </p:sp>
    </p:spTree>
    <p:extLst>
      <p:ext uri="{BB962C8B-B14F-4D97-AF65-F5344CB8AC3E}">
        <p14:creationId xmlns:p14="http://schemas.microsoft.com/office/powerpoint/2010/main" val="2924880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DB465-173D-BE62-5184-1728290A4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FF09F4-FAAC-3F25-915C-9E1DAD25AB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04A5C-129D-6973-0318-00C6DFCF26D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4DAAF6-DAD0-029B-D15B-A76895B39EA8}"/>
              </a:ext>
            </a:extLst>
          </p:cNvPr>
          <p:cNvSpPr>
            <a:spLocks noGrp="1"/>
          </p:cNvSpPr>
          <p:nvPr>
            <p:ph type="sldNum" sz="quarter" idx="5"/>
          </p:nvPr>
        </p:nvSpPr>
        <p:spPr/>
        <p:txBody>
          <a:bodyPr/>
          <a:lstStyle/>
          <a:p>
            <a:fld id="{3B8578AD-0529-46A5-84EB-6338160D5A7D}" type="slidenum">
              <a:rPr lang="en-GB" smtClean="0"/>
              <a:pPr/>
              <a:t>16</a:t>
            </a:fld>
            <a:endParaRPr lang="en-GB" dirty="0"/>
          </a:p>
        </p:txBody>
      </p:sp>
    </p:spTree>
    <p:extLst>
      <p:ext uri="{BB962C8B-B14F-4D97-AF65-F5344CB8AC3E}">
        <p14:creationId xmlns:p14="http://schemas.microsoft.com/office/powerpoint/2010/main" val="1761755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5"/>
          </p:nvPr>
        </p:nvSpPr>
        <p:spPr/>
        <p:txBody>
          <a:bodyPr/>
          <a:lstStyle/>
          <a:p>
            <a:fld id="{3B8578AD-0529-46A5-84EB-6338160D5A7D}" type="slidenum">
              <a:rPr lang="en-GB" smtClean="0"/>
              <a:pPr/>
              <a:t>19</a:t>
            </a:fld>
            <a:endParaRPr lang="en-GB" dirty="0"/>
          </a:p>
        </p:txBody>
      </p:sp>
    </p:spTree>
    <p:extLst>
      <p:ext uri="{BB962C8B-B14F-4D97-AF65-F5344CB8AC3E}">
        <p14:creationId xmlns:p14="http://schemas.microsoft.com/office/powerpoint/2010/main" val="34743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DB465-173D-BE62-5184-1728290A4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FF09F4-FAAC-3F25-915C-9E1DAD25AB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04A5C-129D-6973-0318-00C6DFCF26D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4DAAF6-DAD0-029B-D15B-A76895B39EA8}"/>
              </a:ext>
            </a:extLst>
          </p:cNvPr>
          <p:cNvSpPr>
            <a:spLocks noGrp="1"/>
          </p:cNvSpPr>
          <p:nvPr>
            <p:ph type="sldNum" sz="quarter" idx="5"/>
          </p:nvPr>
        </p:nvSpPr>
        <p:spPr/>
        <p:txBody>
          <a:bodyPr/>
          <a:lstStyle/>
          <a:p>
            <a:fld id="{3B8578AD-0529-46A5-84EB-6338160D5A7D}" type="slidenum">
              <a:rPr lang="en-GB" smtClean="0"/>
              <a:pPr/>
              <a:t>20</a:t>
            </a:fld>
            <a:endParaRPr lang="en-GB" dirty="0"/>
          </a:p>
        </p:txBody>
      </p:sp>
    </p:spTree>
    <p:extLst>
      <p:ext uri="{BB962C8B-B14F-4D97-AF65-F5344CB8AC3E}">
        <p14:creationId xmlns:p14="http://schemas.microsoft.com/office/powerpoint/2010/main" val="1761755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3B8578AD-0529-46A5-84EB-6338160D5A7D}" type="slidenum">
              <a:rPr lang="en-GB" smtClean="0"/>
              <a:pPr/>
              <a:t>24</a:t>
            </a:fld>
            <a:endParaRPr lang="en-GB" dirty="0"/>
          </a:p>
        </p:txBody>
      </p:sp>
    </p:spTree>
    <p:extLst>
      <p:ext uri="{BB962C8B-B14F-4D97-AF65-F5344CB8AC3E}">
        <p14:creationId xmlns:p14="http://schemas.microsoft.com/office/powerpoint/2010/main" val="3229625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1 (White)">
    <p:bg>
      <p:bgPr>
        <a:solidFill>
          <a:schemeClr val="bg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31999" y="1350000"/>
            <a:ext cx="5825925" cy="715669"/>
          </a:xfrm>
        </p:spPr>
        <p:txBody>
          <a:bodyPr/>
          <a:lstStyle>
            <a:lvl1pPr>
              <a:defRPr sz="4800" cap="all" baseline="0">
                <a:solidFill>
                  <a:schemeClr val="tx1"/>
                </a:solidFill>
                <a:latin typeface="+mj-lt"/>
              </a:defRPr>
            </a:lvl1pPr>
          </a:lstStyle>
          <a:p>
            <a:r>
              <a:rPr lang="en-US" dirty="0"/>
              <a:t>CLICK TO EDIT MASTER TITLE STYLE</a:t>
            </a:r>
            <a:endParaRPr lang="en-GB" dirty="0"/>
          </a:p>
        </p:txBody>
      </p:sp>
      <p:sp>
        <p:nvSpPr>
          <p:cNvPr id="5" name="Subtitle">
            <a:extLst>
              <a:ext uri="{FF2B5EF4-FFF2-40B4-BE49-F238E27FC236}">
                <a16:creationId xmlns:a16="http://schemas.microsoft.com/office/drawing/2014/main" id="{8CDCDA0A-C736-B40F-7E80-2D0FC7024AC3}"/>
              </a:ext>
            </a:extLst>
          </p:cNvPr>
          <p:cNvSpPr>
            <a:spLocks noGrp="1"/>
          </p:cNvSpPr>
          <p:nvPr>
            <p:ph type="body" sz="quarter" idx="12" hasCustomPrompt="1"/>
          </p:nvPr>
        </p:nvSpPr>
        <p:spPr>
          <a:xfrm>
            <a:off x="431799" y="3494989"/>
            <a:ext cx="3851275" cy="1274763"/>
          </a:xfrm>
          <a:prstGeom prst="rect">
            <a:avLst/>
          </a:prstGeom>
        </p:spPr>
        <p:txBody>
          <a:bodyPr/>
          <a:lstStyle>
            <a:lvl1pPr>
              <a:defRPr sz="2000">
                <a:solidFill>
                  <a:schemeClr val="tx1"/>
                </a:solidFill>
              </a:defRPr>
            </a:lvl1pPr>
            <a:lvl2pPr marL="0" indent="0">
              <a:buNone/>
              <a:defRPr/>
            </a:lvl2pPr>
          </a:lstStyle>
          <a:p>
            <a:pPr lvl="0"/>
            <a:r>
              <a:rPr lang="en-US" dirty="0"/>
              <a:t>Optional additional information</a:t>
            </a:r>
          </a:p>
        </p:txBody>
      </p:sp>
      <p:sp>
        <p:nvSpPr>
          <p:cNvPr id="7" name="Picture Placeholder">
            <a:extLst>
              <a:ext uri="{FF2B5EF4-FFF2-40B4-BE49-F238E27FC236}">
                <a16:creationId xmlns:a16="http://schemas.microsoft.com/office/drawing/2014/main" id="{67F8163F-D370-5C4C-500A-7D576C590BB1}"/>
              </a:ext>
              <a:ext uri="{C183D7F6-B498-43B3-948B-1728B52AA6E4}">
                <adec:decorative xmlns:adec="http://schemas.microsoft.com/office/drawing/2017/decorative" xmlns="" val="1"/>
              </a:ext>
            </a:extLst>
          </p:cNvPr>
          <p:cNvSpPr>
            <a:spLocks noGrp="1"/>
          </p:cNvSpPr>
          <p:nvPr>
            <p:ph type="pic" sz="quarter" idx="11"/>
          </p:nvPr>
        </p:nvSpPr>
        <p:spPr>
          <a:xfrm>
            <a:off x="1905000" y="0"/>
            <a:ext cx="10300263" cy="6870700"/>
          </a:xfrm>
          <a:custGeom>
            <a:avLst/>
            <a:gdLst>
              <a:gd name="connsiteX0" fmla="*/ 6858000 w 10287001"/>
              <a:gd name="connsiteY0" fmla="*/ 0 h 6858000"/>
              <a:gd name="connsiteX1" fmla="*/ 10287001 w 10287001"/>
              <a:gd name="connsiteY1" fmla="*/ 0 h 6858000"/>
              <a:gd name="connsiteX2" fmla="*/ 10287001 w 10287001"/>
              <a:gd name="connsiteY2" fmla="*/ 3467099 h 6858000"/>
              <a:gd name="connsiteX3" fmla="*/ 6896100 w 10287001"/>
              <a:gd name="connsiteY3" fmla="*/ 6858000 h 6858000"/>
              <a:gd name="connsiteX4" fmla="*/ 0 w 10287001"/>
              <a:gd name="connsiteY4" fmla="*/ 6858000 h 6858000"/>
              <a:gd name="connsiteX0" fmla="*/ 6858000 w 10287001"/>
              <a:gd name="connsiteY0" fmla="*/ 0 h 6858000"/>
              <a:gd name="connsiteX1" fmla="*/ 10287001 w 10287001"/>
              <a:gd name="connsiteY1" fmla="*/ 0 h 6858000"/>
              <a:gd name="connsiteX2" fmla="*/ 10287001 w 10287001"/>
              <a:gd name="connsiteY2" fmla="*/ 3467099 h 6858000"/>
              <a:gd name="connsiteX3" fmla="*/ 8636000 w 10287001"/>
              <a:gd name="connsiteY3" fmla="*/ 5080000 h 6858000"/>
              <a:gd name="connsiteX4" fmla="*/ 6896100 w 10287001"/>
              <a:gd name="connsiteY4" fmla="*/ 6858000 h 6858000"/>
              <a:gd name="connsiteX5" fmla="*/ 0 w 10287001"/>
              <a:gd name="connsiteY5" fmla="*/ 6858000 h 6858000"/>
              <a:gd name="connsiteX6" fmla="*/ 6858000 w 10287001"/>
              <a:gd name="connsiteY6" fmla="*/ 0 h 6858000"/>
              <a:gd name="connsiteX0" fmla="*/ 6858000 w 10287001"/>
              <a:gd name="connsiteY0" fmla="*/ 0 h 6870700"/>
              <a:gd name="connsiteX1" fmla="*/ 10287001 w 10287001"/>
              <a:gd name="connsiteY1" fmla="*/ 0 h 6870700"/>
              <a:gd name="connsiteX2" fmla="*/ 10287001 w 10287001"/>
              <a:gd name="connsiteY2" fmla="*/ 3467099 h 6870700"/>
              <a:gd name="connsiteX3" fmla="*/ 10274300 w 10287001"/>
              <a:gd name="connsiteY3" fmla="*/ 6870700 h 6870700"/>
              <a:gd name="connsiteX4" fmla="*/ 6896100 w 10287001"/>
              <a:gd name="connsiteY4" fmla="*/ 6858000 h 6870700"/>
              <a:gd name="connsiteX5" fmla="*/ 0 w 10287001"/>
              <a:gd name="connsiteY5" fmla="*/ 6858000 h 6870700"/>
              <a:gd name="connsiteX6" fmla="*/ 6858000 w 10287001"/>
              <a:gd name="connsiteY6" fmla="*/ 0 h 6870700"/>
              <a:gd name="connsiteX0" fmla="*/ 6858000 w 10300263"/>
              <a:gd name="connsiteY0" fmla="*/ 0 h 6870700"/>
              <a:gd name="connsiteX1" fmla="*/ 10287001 w 10300263"/>
              <a:gd name="connsiteY1" fmla="*/ 0 h 6870700"/>
              <a:gd name="connsiteX2" fmla="*/ 10287001 w 10300263"/>
              <a:gd name="connsiteY2" fmla="*/ 3467099 h 6870700"/>
              <a:gd name="connsiteX3" fmla="*/ 10299700 w 10300263"/>
              <a:gd name="connsiteY3" fmla="*/ 6870700 h 6870700"/>
              <a:gd name="connsiteX4" fmla="*/ 6896100 w 10300263"/>
              <a:gd name="connsiteY4" fmla="*/ 6858000 h 6870700"/>
              <a:gd name="connsiteX5" fmla="*/ 0 w 10300263"/>
              <a:gd name="connsiteY5" fmla="*/ 6858000 h 6870700"/>
              <a:gd name="connsiteX6" fmla="*/ 6858000 w 10300263"/>
              <a:gd name="connsiteY6" fmla="*/ 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00263" h="6870700">
                <a:moveTo>
                  <a:pt x="6858000" y="0"/>
                </a:moveTo>
                <a:lnTo>
                  <a:pt x="10287001" y="0"/>
                </a:lnTo>
                <a:lnTo>
                  <a:pt x="10287001" y="3467099"/>
                </a:lnTo>
                <a:cubicBezTo>
                  <a:pt x="10282767" y="4601633"/>
                  <a:pt x="10303934" y="5736166"/>
                  <a:pt x="10299700" y="6870700"/>
                </a:cubicBezTo>
                <a:lnTo>
                  <a:pt x="6896100" y="6858000"/>
                </a:lnTo>
                <a:lnTo>
                  <a:pt x="0" y="6858000"/>
                </a:lnTo>
                <a:lnTo>
                  <a:pt x="6858000" y="0"/>
                </a:lnTo>
                <a:close/>
              </a:path>
            </a:pathLst>
          </a:custGeom>
          <a:pattFill prst="dkUpDiag">
            <a:fgClr>
              <a:schemeClr val="bg1">
                <a:lumMod val="85000"/>
              </a:schemeClr>
            </a:fgClr>
            <a:bgClr>
              <a:schemeClr val="bg1"/>
            </a:bgClr>
          </a:pattFill>
        </p:spPr>
        <p:txBody>
          <a:bodyPr vert="horz" wrap="square" lIns="0" tIns="0" rIns="0" bIns="0" rtlCol="0">
            <a:noAutofit/>
          </a:bodyPr>
          <a:lstStyle>
            <a:lvl1pPr>
              <a:defRPr lang="en-GB"/>
            </a:lvl1pPr>
          </a:lstStyle>
          <a:p>
            <a:pPr lvl="0"/>
            <a:r>
              <a:rPr lang="cs-CZ" dirty="0"/>
              <a:t>Kliknutím na ikonu přidáte obrázek.</a:t>
            </a:r>
            <a:endParaRPr lang="en-GB" dirty="0"/>
          </a:p>
        </p:txBody>
      </p:sp>
      <p:sp>
        <p:nvSpPr>
          <p:cNvPr id="3" name="Classification">
            <a:extLst>
              <a:ext uri="{FF2B5EF4-FFF2-40B4-BE49-F238E27FC236}">
                <a16:creationId xmlns:a16="http://schemas.microsoft.com/office/drawing/2014/main" id="{268034F8-D9C2-8C58-D3F0-75FD7B94D914}"/>
              </a:ext>
              <a:ext uri="{C183D7F6-B498-43B3-948B-1728B52AA6E4}">
                <adec:decorative xmlns:adec="http://schemas.microsoft.com/office/drawing/2017/decorative" xmlns="" val="1"/>
              </a:ext>
            </a:extLst>
          </p:cNvPr>
          <p:cNvSpPr txBox="1">
            <a:spLocks/>
          </p:cNvSpPr>
          <p:nvPr/>
        </p:nvSpPr>
        <p:spPr>
          <a:xfrm>
            <a:off x="440938" y="6312663"/>
            <a:ext cx="1707458" cy="307777"/>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000" dirty="0">
                <a:solidFill>
                  <a:schemeClr val="tx1"/>
                </a:solidFill>
                <a:effectLst/>
              </a:rPr>
              <a:t>© Ipsos | Závěrečná zpráva |</a:t>
            </a:r>
            <a:br>
              <a:rPr lang="en-GB" sz="1000" dirty="0">
                <a:solidFill>
                  <a:schemeClr val="tx1"/>
                </a:solidFill>
                <a:effectLst/>
              </a:rPr>
            </a:br>
            <a:r>
              <a:rPr lang="cs-CZ" sz="1000" dirty="0">
                <a:solidFill>
                  <a:schemeClr val="tx1"/>
                </a:solidFill>
                <a:effectLst/>
              </a:rPr>
              <a:t>Září</a:t>
            </a:r>
            <a:r>
              <a:rPr lang="en-GB" sz="1000" dirty="0">
                <a:solidFill>
                  <a:schemeClr val="tx1"/>
                </a:solidFill>
                <a:effectLst/>
              </a:rPr>
              <a:t> 2024 | Confidential</a:t>
            </a:r>
          </a:p>
        </p:txBody>
      </p:sp>
    </p:spTree>
    <p:extLst>
      <p:ext uri="{BB962C8B-B14F-4D97-AF65-F5344CB8AC3E}">
        <p14:creationId xmlns:p14="http://schemas.microsoft.com/office/powerpoint/2010/main" val="3959379361"/>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Divider 1">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28623" y="1350000"/>
            <a:ext cx="5536747" cy="715669"/>
          </a:xfrm>
        </p:spPr>
        <p:txBody>
          <a:bodyPr/>
          <a:lstStyle>
            <a:lvl1pPr>
              <a:defRPr sz="4800">
                <a:solidFill>
                  <a:schemeClr val="bg1"/>
                </a:solidFill>
                <a:latin typeface="+mj-lt"/>
              </a:defRPr>
            </a:lvl1pPr>
          </a:lstStyle>
          <a:p>
            <a:r>
              <a:rPr lang="en-US" dirty="0"/>
              <a:t>CLICK TO EDIT MASTER TITLE STYLE</a:t>
            </a:r>
            <a:endParaRPr lang="en-GB" dirty="0"/>
          </a:p>
        </p:txBody>
      </p:sp>
      <p:sp>
        <p:nvSpPr>
          <p:cNvPr id="6" name="Subtitle">
            <a:extLst>
              <a:ext uri="{FF2B5EF4-FFF2-40B4-BE49-F238E27FC236}">
                <a16:creationId xmlns:a16="http://schemas.microsoft.com/office/drawing/2014/main" id="{A1A0E186-5FCC-AF1B-9AB2-F4AB588ABD30}"/>
              </a:ext>
            </a:extLst>
          </p:cNvPr>
          <p:cNvSpPr>
            <a:spLocks noGrp="1"/>
          </p:cNvSpPr>
          <p:nvPr>
            <p:ph type="body" sz="quarter" idx="12" hasCustomPrompt="1"/>
          </p:nvPr>
        </p:nvSpPr>
        <p:spPr>
          <a:xfrm>
            <a:off x="431800" y="3494989"/>
            <a:ext cx="3551238" cy="1274763"/>
          </a:xfrm>
          <a:prstGeom prst="rect">
            <a:avLst/>
          </a:prstGeom>
        </p:spPr>
        <p:txBody>
          <a:bodyPr/>
          <a:lstStyle>
            <a:lvl1pPr>
              <a:defRPr sz="2000">
                <a:solidFill>
                  <a:schemeClr val="bg1"/>
                </a:solidFill>
              </a:defRPr>
            </a:lvl1pPr>
            <a:lvl2pPr marL="0" indent="0">
              <a:buNone/>
              <a:defRPr/>
            </a:lvl2pPr>
          </a:lstStyle>
          <a:p>
            <a:pPr lvl="0"/>
            <a:r>
              <a:rPr lang="en-US" dirty="0"/>
              <a:t>Optional additional information</a:t>
            </a:r>
          </a:p>
        </p:txBody>
      </p:sp>
      <p:sp>
        <p:nvSpPr>
          <p:cNvPr id="9" name="Picture Placeholder">
            <a:extLst>
              <a:ext uri="{FF2B5EF4-FFF2-40B4-BE49-F238E27FC236}">
                <a16:creationId xmlns:a16="http://schemas.microsoft.com/office/drawing/2014/main" id="{8ED5220B-285D-EC14-D33F-B34A17FD9E27}"/>
              </a:ext>
              <a:ext uri="{C183D7F6-B498-43B3-948B-1728B52AA6E4}">
                <adec:decorative xmlns:adec="http://schemas.microsoft.com/office/drawing/2017/decorative" xmlns="" val="1"/>
              </a:ext>
            </a:extLst>
          </p:cNvPr>
          <p:cNvSpPr>
            <a:spLocks noGrp="1"/>
          </p:cNvSpPr>
          <p:nvPr>
            <p:ph type="pic" sz="quarter" idx="11"/>
          </p:nvPr>
        </p:nvSpPr>
        <p:spPr>
          <a:xfrm>
            <a:off x="1918724" y="0"/>
            <a:ext cx="10273277" cy="6858000"/>
          </a:xfrm>
          <a:custGeom>
            <a:avLst/>
            <a:gdLst>
              <a:gd name="connsiteX0" fmla="*/ 6858000 w 10273277"/>
              <a:gd name="connsiteY0" fmla="*/ 0 h 6858000"/>
              <a:gd name="connsiteX1" fmla="*/ 10273277 w 10273277"/>
              <a:gd name="connsiteY1" fmla="*/ 0 h 6858000"/>
              <a:gd name="connsiteX2" fmla="*/ 10273277 w 10273277"/>
              <a:gd name="connsiteY2" fmla="*/ 6858000 h 6858000"/>
              <a:gd name="connsiteX3" fmla="*/ 10273276 w 10273277"/>
              <a:gd name="connsiteY3" fmla="*/ 6858000 h 6858000"/>
              <a:gd name="connsiteX4" fmla="*/ 10273276 w 10273277"/>
              <a:gd name="connsiteY4" fmla="*/ 3947601 h 6858000"/>
              <a:gd name="connsiteX5" fmla="*/ 7362877 w 10273277"/>
              <a:gd name="connsiteY5" fmla="*/ 6858000 h 6858000"/>
              <a:gd name="connsiteX6" fmla="*/ 0 w 102732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73277" h="6858000">
                <a:moveTo>
                  <a:pt x="6858000" y="0"/>
                </a:moveTo>
                <a:lnTo>
                  <a:pt x="10273277" y="0"/>
                </a:lnTo>
                <a:lnTo>
                  <a:pt x="10273277" y="6858000"/>
                </a:lnTo>
                <a:lnTo>
                  <a:pt x="10273276" y="6858000"/>
                </a:lnTo>
                <a:lnTo>
                  <a:pt x="10273276" y="3947601"/>
                </a:lnTo>
                <a:lnTo>
                  <a:pt x="7362877" y="6858000"/>
                </a:lnTo>
                <a:lnTo>
                  <a:pt x="0" y="6858000"/>
                </a:lnTo>
                <a:close/>
              </a:path>
            </a:pathLst>
          </a:custGeom>
          <a:pattFill prst="dkVert">
            <a:fgClr>
              <a:schemeClr val="bg1">
                <a:lumMod val="85000"/>
              </a:schemeClr>
            </a:fgClr>
            <a:bgClr>
              <a:schemeClr val="bg1"/>
            </a:bgClr>
          </a:pattFill>
        </p:spPr>
        <p:txBody>
          <a:bodyPr vert="horz" wrap="square" lIns="0" tIns="0" rIns="0" bIns="0" rtlCol="0">
            <a:noAutofit/>
          </a:bodyPr>
          <a:lstStyle>
            <a:lvl1pPr>
              <a:defRPr lang="en-GB"/>
            </a:lvl1pPr>
          </a:lstStyle>
          <a:p>
            <a:pPr lvl="0"/>
            <a:r>
              <a:rPr lang="cs-CZ" dirty="0"/>
              <a:t>Kliknutím na ikonu přidáte obrázek.</a:t>
            </a:r>
            <a:endParaRPr lang="en-GB" dirty="0"/>
          </a:p>
        </p:txBody>
      </p:sp>
      <p:sp>
        <p:nvSpPr>
          <p:cNvPr id="5" name="Classification">
            <a:extLst>
              <a:ext uri="{FF2B5EF4-FFF2-40B4-BE49-F238E27FC236}">
                <a16:creationId xmlns:a16="http://schemas.microsoft.com/office/drawing/2014/main" id="{A2DBDE31-A0D1-C0E0-CFCE-D83929DAC7B6}"/>
              </a:ext>
              <a:ext uri="{C183D7F6-B498-43B3-948B-1728B52AA6E4}">
                <adec:decorative xmlns:adec="http://schemas.microsoft.com/office/drawing/2017/decorative" xmlns="" val="1"/>
              </a:ext>
            </a:extLst>
          </p:cNvPr>
          <p:cNvSpPr txBox="1">
            <a:spLocks/>
          </p:cNvSpPr>
          <p:nvPr/>
        </p:nvSpPr>
        <p:spPr>
          <a:xfrm>
            <a:off x="440938" y="6312663"/>
            <a:ext cx="1695772" cy="307777"/>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000" dirty="0">
                <a:solidFill>
                  <a:schemeClr val="bg1"/>
                </a:solidFill>
                <a:effectLst/>
              </a:rPr>
              <a:t>© Ipsos | Závěrečná zpráva |</a:t>
            </a:r>
            <a:br>
              <a:rPr lang="en-GB" sz="1000" dirty="0">
                <a:solidFill>
                  <a:schemeClr val="bg1"/>
                </a:solidFill>
                <a:effectLst/>
              </a:rPr>
            </a:br>
            <a:r>
              <a:rPr lang="cs-CZ" sz="1000" dirty="0">
                <a:solidFill>
                  <a:schemeClr val="bg1"/>
                </a:solidFill>
                <a:effectLst/>
              </a:rPr>
              <a:t>Září</a:t>
            </a:r>
            <a:r>
              <a:rPr lang="en-GB" sz="1000" dirty="0">
                <a:solidFill>
                  <a:schemeClr val="bg1"/>
                </a:solidFill>
                <a:effectLst/>
              </a:rPr>
              <a:t> 2024 | Confidential</a:t>
            </a:r>
          </a:p>
        </p:txBody>
      </p:sp>
      <p:pic>
        <p:nvPicPr>
          <p:cNvPr id="3" name="Ipsos Logo">
            <a:extLst>
              <a:ext uri="{FF2B5EF4-FFF2-40B4-BE49-F238E27FC236}">
                <a16:creationId xmlns:a16="http://schemas.microsoft.com/office/drawing/2014/main" id="{C738F64B-9716-3D49-6390-B27B601A90A5}"/>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59681128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Divider 3">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024DFEA-2014-1751-E480-8A66CDCDA552}"/>
              </a:ext>
            </a:extLst>
          </p:cNvPr>
          <p:cNvSpPr>
            <a:spLocks noGrp="1"/>
          </p:cNvSpPr>
          <p:nvPr>
            <p:ph type="title"/>
          </p:nvPr>
        </p:nvSpPr>
        <p:spPr>
          <a:xfrm>
            <a:off x="432000" y="1350000"/>
            <a:ext cx="6095800" cy="1610016"/>
          </a:xfrm>
        </p:spPr>
        <p:txBody>
          <a:bodyPr/>
          <a:lstStyle>
            <a:lvl1pPr>
              <a:defRPr sz="4800" cap="all" baseline="0">
                <a:solidFill>
                  <a:schemeClr val="bg1"/>
                </a:solidFill>
                <a:latin typeface="+mj-lt"/>
              </a:defRPr>
            </a:lvl1pPr>
          </a:lstStyle>
          <a:p>
            <a:r>
              <a:rPr lang="cs-CZ"/>
              <a:t>Kliknutím lze upravit styl.</a:t>
            </a:r>
            <a:endParaRPr lang="en-GB" dirty="0"/>
          </a:p>
        </p:txBody>
      </p:sp>
      <p:sp>
        <p:nvSpPr>
          <p:cNvPr id="17" name="Subtitle">
            <a:extLst>
              <a:ext uri="{FF2B5EF4-FFF2-40B4-BE49-F238E27FC236}">
                <a16:creationId xmlns:a16="http://schemas.microsoft.com/office/drawing/2014/main" id="{1C3EC48E-82FF-AD78-A375-4569D055911C}"/>
              </a:ext>
            </a:extLst>
          </p:cNvPr>
          <p:cNvSpPr>
            <a:spLocks noGrp="1"/>
          </p:cNvSpPr>
          <p:nvPr>
            <p:ph type="body" sz="quarter" idx="11" hasCustomPrompt="1"/>
          </p:nvPr>
        </p:nvSpPr>
        <p:spPr>
          <a:xfrm>
            <a:off x="431800" y="3494989"/>
            <a:ext cx="6096000" cy="1274763"/>
          </a:xfrm>
          <a:prstGeom prst="rect">
            <a:avLst/>
          </a:prstGeom>
        </p:spPr>
        <p:txBody>
          <a:bodyPr/>
          <a:lstStyle>
            <a:lvl1pPr>
              <a:defRPr sz="2000">
                <a:solidFill>
                  <a:schemeClr val="bg1"/>
                </a:solidFill>
              </a:defRPr>
            </a:lvl1pPr>
            <a:lvl2pPr marL="0" indent="0">
              <a:buNone/>
              <a:defRPr/>
            </a:lvl2pPr>
          </a:lstStyle>
          <a:p>
            <a:pPr lvl="0"/>
            <a:r>
              <a:rPr lang="en-US" dirty="0"/>
              <a:t>Optional additional information</a:t>
            </a:r>
          </a:p>
        </p:txBody>
      </p:sp>
      <p:sp>
        <p:nvSpPr>
          <p:cNvPr id="11" name="Chapter Number">
            <a:extLst>
              <a:ext uri="{FF2B5EF4-FFF2-40B4-BE49-F238E27FC236}">
                <a16:creationId xmlns:a16="http://schemas.microsoft.com/office/drawing/2014/main" id="{7066FE41-55CD-1D44-7ED7-B1E742AF1832}"/>
              </a:ext>
              <a:ext uri="{C183D7F6-B498-43B3-948B-1728B52AA6E4}">
                <adec:decorative xmlns:adec="http://schemas.microsoft.com/office/drawing/2017/decorative" xmlns="" val="1"/>
              </a:ext>
            </a:extLst>
          </p:cNvPr>
          <p:cNvSpPr>
            <a:spLocks noGrp="1"/>
          </p:cNvSpPr>
          <p:nvPr>
            <p:ph type="body" sz="quarter" idx="10" hasCustomPrompt="1"/>
          </p:nvPr>
        </p:nvSpPr>
        <p:spPr>
          <a:xfrm>
            <a:off x="9148762" y="1032463"/>
            <a:ext cx="2600325" cy="1820863"/>
          </a:xfrm>
          <a:prstGeom prst="rect">
            <a:avLst/>
          </a:prstGeom>
        </p:spPr>
        <p:txBody>
          <a:bodyPr/>
          <a:lstStyle>
            <a:lvl1pPr algn="ctr">
              <a:lnSpc>
                <a:spcPct val="100000"/>
              </a:lnSpc>
              <a:spcBef>
                <a:spcPts val="0"/>
              </a:spcBef>
              <a:spcAft>
                <a:spcPts val="0"/>
              </a:spcAft>
              <a:defRPr sz="11700" b="1">
                <a:solidFill>
                  <a:schemeClr val="bg1"/>
                </a:solidFill>
              </a:defRPr>
            </a:lvl1pPr>
          </a:lstStyle>
          <a:p>
            <a:pPr lvl="0"/>
            <a:r>
              <a:rPr lang="en-US" dirty="0"/>
              <a:t>##</a:t>
            </a:r>
          </a:p>
        </p:txBody>
      </p:sp>
      <p:sp>
        <p:nvSpPr>
          <p:cNvPr id="3" name="Triangle">
            <a:extLst>
              <a:ext uri="{FF2B5EF4-FFF2-40B4-BE49-F238E27FC236}">
                <a16:creationId xmlns:a16="http://schemas.microsoft.com/office/drawing/2014/main" id="{A47BBA45-30B2-1AE1-4D29-166B974CDEE5}"/>
              </a:ext>
              <a:ext uri="{C183D7F6-B498-43B3-948B-1728B52AA6E4}">
                <adec:decorative xmlns:adec="http://schemas.microsoft.com/office/drawing/2017/decorative" xmlns="" val="1"/>
              </a:ext>
            </a:extLst>
          </p:cNvPr>
          <p:cNvSpPr/>
          <p:nvPr/>
        </p:nvSpPr>
        <p:spPr>
          <a:xfrm rot="16200000">
            <a:off x="9281601" y="3947601"/>
            <a:ext cx="2910399" cy="291039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16" name="Classification">
            <a:extLst>
              <a:ext uri="{FF2B5EF4-FFF2-40B4-BE49-F238E27FC236}">
                <a16:creationId xmlns:a16="http://schemas.microsoft.com/office/drawing/2014/main" id="{FDD80340-4635-16C0-216B-A823C681F101}"/>
              </a:ext>
              <a:ext uri="{C183D7F6-B498-43B3-948B-1728B52AA6E4}">
                <adec:decorative xmlns:adec="http://schemas.microsoft.com/office/drawing/2017/decorative" xmlns="" val="1"/>
              </a:ext>
            </a:extLst>
          </p:cNvPr>
          <p:cNvSpPr txBox="1">
            <a:spLocks/>
          </p:cNvSpPr>
          <p:nvPr userDrawn="1"/>
        </p:nvSpPr>
        <p:spPr>
          <a:xfrm>
            <a:off x="440938" y="6466552"/>
            <a:ext cx="4346962" cy="153888"/>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bg1"/>
                </a:solidFill>
              </a:rPr>
              <a:t>© Ipsos |</a:t>
            </a:r>
            <a:r>
              <a:rPr lang="cs-CZ" sz="1000" dirty="0">
                <a:solidFill>
                  <a:schemeClr val="bg1"/>
                </a:solidFill>
              </a:rPr>
              <a:t> Závěrečná zpráva | Září 2024 |</a:t>
            </a:r>
            <a:r>
              <a:rPr lang="en-US" sz="1000" dirty="0">
                <a:solidFill>
                  <a:schemeClr val="bg1"/>
                </a:solidFill>
              </a:rPr>
              <a:t> Confidential</a:t>
            </a:r>
          </a:p>
        </p:txBody>
      </p:sp>
      <p:sp>
        <p:nvSpPr>
          <p:cNvPr id="14" name="Slide Number">
            <a:extLst>
              <a:ext uri="{FF2B5EF4-FFF2-40B4-BE49-F238E27FC236}">
                <a16:creationId xmlns:a16="http://schemas.microsoft.com/office/drawing/2014/main" id="{72396438-1F17-18D4-E6ED-2C81438578DE}"/>
              </a:ext>
              <a:ext uri="{C183D7F6-B498-43B3-948B-1728B52AA6E4}">
                <adec:decorative xmlns:adec="http://schemas.microsoft.com/office/drawing/2017/decorative" xmlns=""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a:t>
            </a:fld>
            <a:endParaRPr lang="en-GB" sz="900" dirty="0">
              <a:solidFill>
                <a:schemeClr val="bg1"/>
              </a:solidFill>
            </a:endParaRPr>
          </a:p>
        </p:txBody>
      </p:sp>
      <p:pic>
        <p:nvPicPr>
          <p:cNvPr id="5" name="Ipsos Logo">
            <a:extLst>
              <a:ext uri="{FF2B5EF4-FFF2-40B4-BE49-F238E27FC236}">
                <a16:creationId xmlns:a16="http://schemas.microsoft.com/office/drawing/2014/main" id="{0B670EF9-49DC-A59C-6B97-BFCFA58E2722}"/>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4183611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Divider 4">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32000" y="1350000"/>
            <a:ext cx="6797676" cy="715669"/>
          </a:xfrm>
        </p:spPr>
        <p:txBody>
          <a:bodyPr vert="horz" wrap="square" lIns="0" tIns="0" rIns="0" bIns="0" rtlCol="0" anchor="t">
            <a:noAutofit/>
          </a:bodyPr>
          <a:lstStyle>
            <a:lvl1pPr>
              <a:defRPr lang="en-GB" sz="4800" b="0" cap="all" baseline="0" dirty="0">
                <a:solidFill>
                  <a:schemeClr val="bg1"/>
                </a:solidFill>
                <a:latin typeface="+mj-lt"/>
              </a:defRPr>
            </a:lvl1pPr>
          </a:lstStyle>
          <a:p>
            <a:pPr lvl="0"/>
            <a:r>
              <a:rPr lang="en-US" dirty="0"/>
              <a:t>CLICK TO EDIT MASTER TITLE STYLE</a:t>
            </a:r>
            <a:endParaRPr lang="en-GB" dirty="0"/>
          </a:p>
        </p:txBody>
      </p:sp>
      <p:sp>
        <p:nvSpPr>
          <p:cNvPr id="8" name="Subtitle">
            <a:extLst>
              <a:ext uri="{FF2B5EF4-FFF2-40B4-BE49-F238E27FC236}">
                <a16:creationId xmlns:a16="http://schemas.microsoft.com/office/drawing/2014/main" id="{29E5EE94-2CAC-A691-BCF2-845687798E3E}"/>
              </a:ext>
            </a:extLst>
          </p:cNvPr>
          <p:cNvSpPr>
            <a:spLocks noGrp="1"/>
          </p:cNvSpPr>
          <p:nvPr>
            <p:ph type="body" sz="quarter" idx="11" hasCustomPrompt="1"/>
          </p:nvPr>
        </p:nvSpPr>
        <p:spPr>
          <a:xfrm>
            <a:off x="432000" y="3494989"/>
            <a:ext cx="6096000" cy="1274763"/>
          </a:xfrm>
          <a:prstGeom prst="rect">
            <a:avLst/>
          </a:prstGeom>
        </p:spPr>
        <p:txBody>
          <a:bodyPr/>
          <a:lstStyle>
            <a:lvl1pPr>
              <a:defRPr sz="2000">
                <a:solidFill>
                  <a:schemeClr val="bg1"/>
                </a:solidFill>
              </a:defRPr>
            </a:lvl1pPr>
            <a:lvl2pPr marL="0" indent="0">
              <a:buNone/>
              <a:defRPr/>
            </a:lvl2pPr>
          </a:lstStyle>
          <a:p>
            <a:pPr lvl="0"/>
            <a:r>
              <a:rPr lang="en-US" dirty="0"/>
              <a:t>Optional additional information</a:t>
            </a:r>
          </a:p>
        </p:txBody>
      </p:sp>
      <p:sp>
        <p:nvSpPr>
          <p:cNvPr id="10" name="Picture Placeholder">
            <a:extLst>
              <a:ext uri="{FF2B5EF4-FFF2-40B4-BE49-F238E27FC236}">
                <a16:creationId xmlns:a16="http://schemas.microsoft.com/office/drawing/2014/main" id="{92B650A8-9C21-DC86-F471-38B40FC6D582}"/>
              </a:ext>
              <a:ext uri="{C183D7F6-B498-43B3-948B-1728B52AA6E4}">
                <adec:decorative xmlns:adec="http://schemas.microsoft.com/office/drawing/2017/decorative" xmlns="" val="1"/>
              </a:ext>
            </a:extLst>
          </p:cNvPr>
          <p:cNvSpPr>
            <a:spLocks noGrp="1"/>
          </p:cNvSpPr>
          <p:nvPr>
            <p:ph type="pic" sz="quarter" idx="10"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975100 h 6858000"/>
              <a:gd name="connsiteX3" fmla="*/ 9309100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3975100"/>
                </a:lnTo>
                <a:lnTo>
                  <a:pt x="9309100" y="6858000"/>
                </a:lnTo>
                <a:lnTo>
                  <a:pt x="0" y="6858000"/>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GB" dirty="0"/>
              <a:t>Click icon to insert image</a:t>
            </a:r>
          </a:p>
        </p:txBody>
      </p:sp>
      <p:sp>
        <p:nvSpPr>
          <p:cNvPr id="4" name="Classification">
            <a:extLst>
              <a:ext uri="{FF2B5EF4-FFF2-40B4-BE49-F238E27FC236}">
                <a16:creationId xmlns:a16="http://schemas.microsoft.com/office/drawing/2014/main" id="{F24B9245-8C3F-D9F1-7FC8-4D3768017B0D}"/>
              </a:ext>
              <a:ext uri="{C183D7F6-B498-43B3-948B-1728B52AA6E4}">
                <adec:decorative xmlns:adec="http://schemas.microsoft.com/office/drawing/2017/decorative" xmlns="" val="1"/>
              </a:ext>
            </a:extLst>
          </p:cNvPr>
          <p:cNvSpPr txBox="1">
            <a:spLocks/>
          </p:cNvSpPr>
          <p:nvPr userDrawn="1"/>
        </p:nvSpPr>
        <p:spPr>
          <a:xfrm>
            <a:off x="440938" y="6466552"/>
            <a:ext cx="3235712" cy="153888"/>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bg1"/>
                </a:solidFill>
              </a:rPr>
              <a:t>© Ipsos |</a:t>
            </a:r>
            <a:r>
              <a:rPr lang="cs-CZ" sz="1000" dirty="0">
                <a:solidFill>
                  <a:schemeClr val="bg1"/>
                </a:solidFill>
              </a:rPr>
              <a:t> Závěrečná zpráva | Září 2024 |</a:t>
            </a:r>
            <a:r>
              <a:rPr lang="en-US" sz="1000" dirty="0">
                <a:solidFill>
                  <a:schemeClr val="bg1"/>
                </a:solidFill>
              </a:rPr>
              <a:t> Confidential</a:t>
            </a:r>
          </a:p>
        </p:txBody>
      </p:sp>
      <p:sp>
        <p:nvSpPr>
          <p:cNvPr id="6" name="Slide Number">
            <a:extLst>
              <a:ext uri="{FF2B5EF4-FFF2-40B4-BE49-F238E27FC236}">
                <a16:creationId xmlns:a16="http://schemas.microsoft.com/office/drawing/2014/main" id="{202AE276-86A8-A521-58F1-3F84240A5B51}"/>
              </a:ext>
              <a:ext uri="{C183D7F6-B498-43B3-948B-1728B52AA6E4}">
                <adec:decorative xmlns:adec="http://schemas.microsoft.com/office/drawing/2017/decorative" xmlns=""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lumMod val="65000"/>
                  </a:schemeClr>
                </a:solidFill>
              </a:rPr>
              <a:pPr algn="ctr" rtl="0">
                <a:lnSpc>
                  <a:spcPct val="110000"/>
                </a:lnSpc>
                <a:spcBef>
                  <a:spcPts val="400"/>
                </a:spcBef>
                <a:spcAft>
                  <a:spcPts val="400"/>
                </a:spcAft>
              </a:pPr>
              <a:t>‹#›</a:t>
            </a:fld>
            <a:endParaRPr lang="en-GB" sz="900" dirty="0">
              <a:solidFill>
                <a:schemeClr val="bg1">
                  <a:lumMod val="65000"/>
                </a:schemeClr>
              </a:solidFill>
            </a:endParaRPr>
          </a:p>
        </p:txBody>
      </p:sp>
      <p:pic>
        <p:nvPicPr>
          <p:cNvPr id="12" name="Ipsos Logo">
            <a:extLst>
              <a:ext uri="{FF2B5EF4-FFF2-40B4-BE49-F238E27FC236}">
                <a16:creationId xmlns:a16="http://schemas.microsoft.com/office/drawing/2014/main" id="{BEC051CE-FCDB-2EBC-A53E-B4922F048E18}"/>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394836458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63011884-C2D5-14CD-9848-37C5CB013EB4}"/>
              </a:ext>
            </a:extLst>
          </p:cNvPr>
          <p:cNvSpPr>
            <a:spLocks noGrp="1"/>
          </p:cNvSpPr>
          <p:nvPr>
            <p:ph type="title"/>
          </p:nvPr>
        </p:nvSpPr>
        <p:spPr/>
        <p:txBody>
          <a:bodyPr/>
          <a:lstStyle/>
          <a:p>
            <a:r>
              <a:rPr lang="cs-CZ"/>
              <a:t>Kliknutím lze upravit styl.</a:t>
            </a:r>
            <a:endParaRPr lang="en-GB" dirty="0"/>
          </a:p>
        </p:txBody>
      </p:sp>
    </p:spTree>
    <p:extLst>
      <p:ext uri="{BB962C8B-B14F-4D97-AF65-F5344CB8AC3E}">
        <p14:creationId xmlns:p14="http://schemas.microsoft.com/office/powerpoint/2010/main" val="119642856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ouble column layou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p:txBody>
          <a:bodyPr/>
          <a:lstStyle>
            <a:lvl1pPr>
              <a:defRPr/>
            </a:lvl1pPr>
          </a:lstStyle>
          <a:p>
            <a:r>
              <a:rPr lang="en-US" dirty="0"/>
              <a:t>Double column layout</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3"/>
            <a:ext cx="11299088" cy="3861312"/>
          </a:xfrm>
          <a:prstGeom prst="rect">
            <a:avLst/>
          </a:prstGeom>
        </p:spPr>
        <p:txBody>
          <a:bodyPr numCol="2" spcCol="288000">
            <a:noAutofit/>
          </a:bodyPr>
          <a:lstStyle>
            <a:lvl1pPr>
              <a:lnSpc>
                <a:spcPct val="115000"/>
              </a:lnSpc>
              <a:spcBef>
                <a:spcPts val="400"/>
              </a:spcBef>
              <a:defRPr sz="1200">
                <a:solidFill>
                  <a:schemeClr val="tx1"/>
                </a:solidFill>
              </a:defRPr>
            </a:lvl1pPr>
            <a:lvl2pPr marL="180975" indent="-180975">
              <a:lnSpc>
                <a:spcPct val="115000"/>
              </a:lnSpc>
              <a:spcBef>
                <a:spcPts val="400"/>
              </a:spcBef>
              <a:buSzPct val="100000"/>
              <a:defRPr lang="en-GB" sz="1200" kern="1200" dirty="0">
                <a:solidFill>
                  <a:schemeClr val="tx1"/>
                </a:solidFill>
                <a:latin typeface="+mn-lt"/>
                <a:ea typeface="+mn-ea"/>
                <a:cs typeface="+mn-cs"/>
              </a:defRPr>
            </a:lvl2pPr>
            <a:lvl3pPr>
              <a:lnSpc>
                <a:spcPct val="115000"/>
              </a:lnSpc>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Tree>
    <p:extLst>
      <p:ext uri="{BB962C8B-B14F-4D97-AF65-F5344CB8AC3E}">
        <p14:creationId xmlns:p14="http://schemas.microsoft.com/office/powerpoint/2010/main" val="3371838602"/>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column layou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p:txBody>
          <a:bodyPr/>
          <a:lstStyle>
            <a:lvl1pPr>
              <a:defRPr/>
            </a:lvl1pPr>
          </a:lstStyle>
          <a:p>
            <a:r>
              <a:rPr lang="en-US" dirty="0"/>
              <a:t>Four column layout</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3"/>
            <a:ext cx="11299088" cy="3861312"/>
          </a:xfrm>
          <a:prstGeom prst="rect">
            <a:avLst/>
          </a:prstGeom>
        </p:spPr>
        <p:txBody>
          <a:bodyPr numCol="4" spcCol="288000">
            <a:noAutofit/>
          </a:bodyPr>
          <a:lstStyle>
            <a:lvl1pPr>
              <a:spcBef>
                <a:spcPts val="400"/>
              </a:spcBef>
              <a:defRPr sz="1200">
                <a:solidFill>
                  <a:schemeClr val="tx1"/>
                </a:solidFill>
              </a:defRPr>
            </a:lvl1pPr>
            <a:lvl2pPr marL="180975" indent="-180975">
              <a:spcBef>
                <a:spcPts val="400"/>
              </a:spcBef>
              <a:buSzPct val="100000"/>
              <a:buFont typeface="Arial" panose="020B0604020202020204" pitchFamily="34" charset="0"/>
              <a:buChar char="•"/>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Tree>
    <p:extLst>
      <p:ext uri="{BB962C8B-B14F-4D97-AF65-F5344CB8AC3E}">
        <p14:creationId xmlns:p14="http://schemas.microsoft.com/office/powerpoint/2010/main" val="196312471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column image righ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a:xfrm>
            <a:off x="450000" y="701874"/>
            <a:ext cx="8398725" cy="715669"/>
          </a:xfrm>
        </p:spPr>
        <p:txBody>
          <a:bodyPr/>
          <a:lstStyle>
            <a:lvl1pPr>
              <a:defRPr/>
            </a:lvl1pPr>
          </a:lstStyle>
          <a:p>
            <a:r>
              <a:rPr lang="en-US" dirty="0"/>
              <a:t>3 column textbox</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3"/>
            <a:ext cx="8398725" cy="4140200"/>
          </a:xfrm>
          <a:prstGeom prst="rect">
            <a:avLst/>
          </a:prstGeom>
        </p:spPr>
        <p:txBody>
          <a:bodyPr numCol="3"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4" name="Picture Placeholder">
            <a:extLst>
              <a:ext uri="{FF2B5EF4-FFF2-40B4-BE49-F238E27FC236}">
                <a16:creationId xmlns:a16="http://schemas.microsoft.com/office/drawing/2014/main" id="{556ABC33-C372-AF5C-2E2E-D41F4EF2DF98}"/>
              </a:ext>
              <a:ext uri="{C183D7F6-B498-43B3-948B-1728B52AA6E4}">
                <adec:decorative xmlns:adec="http://schemas.microsoft.com/office/drawing/2017/decorative" xmlns="" val="1"/>
              </a:ext>
            </a:extLst>
          </p:cNvPr>
          <p:cNvSpPr>
            <a:spLocks noGrp="1"/>
          </p:cNvSpPr>
          <p:nvPr>
            <p:ph type="pic" sz="quarter" idx="10"/>
          </p:nvPr>
        </p:nvSpPr>
        <p:spPr>
          <a:xfrm>
            <a:off x="9160365" y="0"/>
            <a:ext cx="2591650" cy="5948363"/>
          </a:xfrm>
          <a:custGeom>
            <a:avLst/>
            <a:gdLst>
              <a:gd name="connsiteX0" fmla="*/ 0 w 2591650"/>
              <a:gd name="connsiteY0" fmla="*/ 0 h 5948363"/>
              <a:gd name="connsiteX1" fmla="*/ 2591650 w 2591650"/>
              <a:gd name="connsiteY1" fmla="*/ 0 h 5948363"/>
              <a:gd name="connsiteX2" fmla="*/ 2591650 w 2591650"/>
              <a:gd name="connsiteY2" fmla="*/ 5583497 h 5948363"/>
              <a:gd name="connsiteX3" fmla="*/ 2226784 w 2591650"/>
              <a:gd name="connsiteY3" fmla="*/ 5948363 h 5948363"/>
              <a:gd name="connsiteX4" fmla="*/ 0 w 2591650"/>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650" h="5948363">
                <a:moveTo>
                  <a:pt x="0" y="0"/>
                </a:moveTo>
                <a:lnTo>
                  <a:pt x="2591650" y="0"/>
                </a:lnTo>
                <a:lnTo>
                  <a:pt x="2591650" y="5583497"/>
                </a:lnTo>
                <a:lnTo>
                  <a:pt x="2226784"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cs-CZ" dirty="0"/>
              <a:t>Kliknutím na ikonu přidáte obrázek.</a:t>
            </a:r>
            <a:endParaRPr lang="en-GB" dirty="0"/>
          </a:p>
        </p:txBody>
      </p:sp>
    </p:spTree>
    <p:extLst>
      <p:ext uri="{BB962C8B-B14F-4D97-AF65-F5344CB8AC3E}">
        <p14:creationId xmlns:p14="http://schemas.microsoft.com/office/powerpoint/2010/main" val="406675762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column image lef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a:xfrm>
            <a:off x="3370476" y="701874"/>
            <a:ext cx="8398725" cy="715669"/>
          </a:xfrm>
        </p:spPr>
        <p:txBody>
          <a:bodyPr/>
          <a:lstStyle>
            <a:lvl1pPr>
              <a:defRPr/>
            </a:lvl1pPr>
          </a:lstStyle>
          <a:p>
            <a:r>
              <a:rPr lang="en-US" dirty="0"/>
              <a:t>3 column textbox</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3370476" y="1808163"/>
            <a:ext cx="8398725" cy="4140200"/>
          </a:xfrm>
          <a:prstGeom prst="rect">
            <a:avLst/>
          </a:prstGeom>
        </p:spPr>
        <p:txBody>
          <a:bodyPr numCol="3"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12" name="Picture Placeholder">
            <a:extLst>
              <a:ext uri="{FF2B5EF4-FFF2-40B4-BE49-F238E27FC236}">
                <a16:creationId xmlns:a16="http://schemas.microsoft.com/office/drawing/2014/main" id="{F3960A8C-54BB-8626-EFC5-24884A3D9000}"/>
              </a:ext>
              <a:ext uri="{C183D7F6-B498-43B3-948B-1728B52AA6E4}">
                <adec:decorative xmlns:adec="http://schemas.microsoft.com/office/drawing/2017/decorative" xmlns="" val="1"/>
              </a:ext>
            </a:extLst>
          </p:cNvPr>
          <p:cNvSpPr>
            <a:spLocks noGrp="1"/>
          </p:cNvSpPr>
          <p:nvPr>
            <p:ph type="pic" sz="quarter" idx="10"/>
          </p:nvPr>
        </p:nvSpPr>
        <p:spPr>
          <a:xfrm>
            <a:off x="450001" y="0"/>
            <a:ext cx="2591650" cy="5948363"/>
          </a:xfrm>
          <a:custGeom>
            <a:avLst/>
            <a:gdLst>
              <a:gd name="connsiteX0" fmla="*/ 0 w 2591650"/>
              <a:gd name="connsiteY0" fmla="*/ 0 h 5948363"/>
              <a:gd name="connsiteX1" fmla="*/ 2591650 w 2591650"/>
              <a:gd name="connsiteY1" fmla="*/ 0 h 5948363"/>
              <a:gd name="connsiteX2" fmla="*/ 2591650 w 2591650"/>
              <a:gd name="connsiteY2" fmla="*/ 5583497 h 5948363"/>
              <a:gd name="connsiteX3" fmla="*/ 2226784 w 2591650"/>
              <a:gd name="connsiteY3" fmla="*/ 5948363 h 5948363"/>
              <a:gd name="connsiteX4" fmla="*/ 0 w 2591650"/>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650" h="5948363">
                <a:moveTo>
                  <a:pt x="0" y="0"/>
                </a:moveTo>
                <a:lnTo>
                  <a:pt x="2591650" y="0"/>
                </a:lnTo>
                <a:lnTo>
                  <a:pt x="2591650" y="5583497"/>
                </a:lnTo>
                <a:lnTo>
                  <a:pt x="2226784"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cs-CZ" dirty="0"/>
              <a:t>Kliknutím na ikonu přidáte obrázek.</a:t>
            </a:r>
            <a:endParaRPr lang="en-GB" dirty="0"/>
          </a:p>
        </p:txBody>
      </p:sp>
    </p:spTree>
    <p:extLst>
      <p:ext uri="{BB962C8B-B14F-4D97-AF65-F5344CB8AC3E}">
        <p14:creationId xmlns:p14="http://schemas.microsoft.com/office/powerpoint/2010/main" val="303935037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images with text">
    <p:spTree>
      <p:nvGrpSpPr>
        <p:cNvPr id="1" name=""/>
        <p:cNvGrpSpPr/>
        <p:nvPr/>
      </p:nvGrpSpPr>
      <p:grpSpPr>
        <a:xfrm>
          <a:off x="0" y="0"/>
          <a:ext cx="0" cy="0"/>
          <a:chOff x="0" y="0"/>
          <a:chExt cx="0" cy="0"/>
        </a:xfrm>
      </p:grpSpPr>
      <p:sp>
        <p:nvSpPr>
          <p:cNvPr id="2" name="Title" descr="Header">
            <a:extLst>
              <a:ext uri="{FF2B5EF4-FFF2-40B4-BE49-F238E27FC236}">
                <a16:creationId xmlns:a16="http://schemas.microsoft.com/office/drawing/2014/main" id="{A87C81DC-5176-4847-8B6F-B68FF50589B8}"/>
              </a:ext>
            </a:extLst>
          </p:cNvPr>
          <p:cNvSpPr>
            <a:spLocks noGrp="1"/>
          </p:cNvSpPr>
          <p:nvPr>
            <p:ph type="title"/>
          </p:nvPr>
        </p:nvSpPr>
        <p:spPr/>
        <p:txBody>
          <a:bodyPr/>
          <a:lstStyle/>
          <a:p>
            <a:r>
              <a:rPr lang="cs-CZ"/>
              <a:t>Kliknutím lze upravit styl.</a:t>
            </a:r>
            <a:endParaRPr lang="en-GB"/>
          </a:p>
        </p:txBody>
      </p:sp>
      <p:sp>
        <p:nvSpPr>
          <p:cNvPr id="23" name="Picture Placeholder 1">
            <a:extLst>
              <a:ext uri="{FF2B5EF4-FFF2-40B4-BE49-F238E27FC236}">
                <a16:creationId xmlns:a16="http://schemas.microsoft.com/office/drawing/2014/main" id="{D9563778-0759-A3C7-2077-55D205685E9A}"/>
              </a:ext>
              <a:ext uri="{C183D7F6-B498-43B3-948B-1728B52AA6E4}">
                <adec:decorative xmlns:adec="http://schemas.microsoft.com/office/drawing/2017/decorative" xmlns="" val="1"/>
              </a:ext>
            </a:extLst>
          </p:cNvPr>
          <p:cNvSpPr>
            <a:spLocks noGrp="1"/>
          </p:cNvSpPr>
          <p:nvPr>
            <p:ph type="pic" sz="quarter" idx="21" hasCustomPrompt="1"/>
          </p:nvPr>
        </p:nvSpPr>
        <p:spPr>
          <a:xfrm>
            <a:off x="450000"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710166 h 2060179"/>
              <a:gd name="connsiteX3" fmla="*/ 2213187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710166"/>
                </a:lnTo>
                <a:lnTo>
                  <a:pt x="2213187"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8" name="Placeholder 1">
            <a:extLst>
              <a:ext uri="{FF2B5EF4-FFF2-40B4-BE49-F238E27FC236}">
                <a16:creationId xmlns:a16="http://schemas.microsoft.com/office/drawing/2014/main" id="{1F8BA170-026C-4B90-B5B2-B245369E3B17}"/>
              </a:ext>
            </a:extLst>
          </p:cNvPr>
          <p:cNvSpPr>
            <a:spLocks noGrp="1"/>
          </p:cNvSpPr>
          <p:nvPr>
            <p:ph idx="1" hasCustomPrompt="1"/>
          </p:nvPr>
        </p:nvSpPr>
        <p:spPr>
          <a:xfrm>
            <a:off x="450000" y="4149080"/>
            <a:ext cx="2562696" cy="151194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Caption here</a:t>
            </a:r>
          </a:p>
        </p:txBody>
      </p:sp>
      <p:sp>
        <p:nvSpPr>
          <p:cNvPr id="24" name="Picture Placeholder 2">
            <a:extLst>
              <a:ext uri="{FF2B5EF4-FFF2-40B4-BE49-F238E27FC236}">
                <a16:creationId xmlns:a16="http://schemas.microsoft.com/office/drawing/2014/main" id="{FB1AC80C-DFEB-8A6B-FAF6-4387D370320D}"/>
              </a:ext>
              <a:ext uri="{C183D7F6-B498-43B3-948B-1728B52AA6E4}">
                <adec:decorative xmlns:adec="http://schemas.microsoft.com/office/drawing/2017/decorative" xmlns="" val="1"/>
              </a:ext>
            </a:extLst>
          </p:cNvPr>
          <p:cNvSpPr>
            <a:spLocks noGrp="1"/>
          </p:cNvSpPr>
          <p:nvPr>
            <p:ph type="pic" sz="quarter" idx="23" hasCustomPrompt="1"/>
          </p:nvPr>
        </p:nvSpPr>
        <p:spPr>
          <a:xfrm>
            <a:off x="3352152"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693911 h 2060179"/>
              <a:gd name="connsiteX3" fmla="*/ 2196932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693911"/>
                </a:lnTo>
                <a:lnTo>
                  <a:pt x="2196932"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9" name="Placeholder 2">
            <a:extLst>
              <a:ext uri="{FF2B5EF4-FFF2-40B4-BE49-F238E27FC236}">
                <a16:creationId xmlns:a16="http://schemas.microsoft.com/office/drawing/2014/main" id="{3E6D404C-1B2B-4D62-A705-92420C5E0B10}"/>
              </a:ext>
            </a:extLst>
          </p:cNvPr>
          <p:cNvSpPr>
            <a:spLocks noGrp="1"/>
          </p:cNvSpPr>
          <p:nvPr>
            <p:ph idx="20" hasCustomPrompt="1"/>
          </p:nvPr>
        </p:nvSpPr>
        <p:spPr>
          <a:xfrm>
            <a:off x="3353284" y="4149080"/>
            <a:ext cx="2562696" cy="151194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Caption here</a:t>
            </a:r>
          </a:p>
        </p:txBody>
      </p:sp>
      <p:sp>
        <p:nvSpPr>
          <p:cNvPr id="25" name="Picture Placeholder 3">
            <a:extLst>
              <a:ext uri="{FF2B5EF4-FFF2-40B4-BE49-F238E27FC236}">
                <a16:creationId xmlns:a16="http://schemas.microsoft.com/office/drawing/2014/main" id="{004EB87B-CDC2-8FD8-CC85-2C6F84F137A5}"/>
              </a:ext>
              <a:ext uri="{C183D7F6-B498-43B3-948B-1728B52AA6E4}">
                <adec:decorative xmlns:adec="http://schemas.microsoft.com/office/drawing/2017/decorative" xmlns="" val="1"/>
              </a:ext>
            </a:extLst>
          </p:cNvPr>
          <p:cNvSpPr>
            <a:spLocks noGrp="1"/>
          </p:cNvSpPr>
          <p:nvPr>
            <p:ph type="pic" sz="quarter" idx="24" hasCustomPrompt="1"/>
          </p:nvPr>
        </p:nvSpPr>
        <p:spPr>
          <a:xfrm>
            <a:off x="6261392"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693911 h 2060179"/>
              <a:gd name="connsiteX3" fmla="*/ 2196932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693911"/>
                </a:lnTo>
                <a:lnTo>
                  <a:pt x="2196932"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10" name="Placeholder 3">
            <a:extLst>
              <a:ext uri="{FF2B5EF4-FFF2-40B4-BE49-F238E27FC236}">
                <a16:creationId xmlns:a16="http://schemas.microsoft.com/office/drawing/2014/main" id="{923258DA-B24D-4726-BEDE-A9FF5A9B32FF}"/>
              </a:ext>
            </a:extLst>
          </p:cNvPr>
          <p:cNvSpPr>
            <a:spLocks noGrp="1"/>
          </p:cNvSpPr>
          <p:nvPr>
            <p:ph idx="26" hasCustomPrompt="1"/>
          </p:nvPr>
        </p:nvSpPr>
        <p:spPr>
          <a:xfrm>
            <a:off x="6276263" y="4149080"/>
            <a:ext cx="2562696" cy="151194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Caption here</a:t>
            </a:r>
          </a:p>
        </p:txBody>
      </p:sp>
      <p:sp>
        <p:nvSpPr>
          <p:cNvPr id="26" name="Picture Placeholder 4">
            <a:extLst>
              <a:ext uri="{FF2B5EF4-FFF2-40B4-BE49-F238E27FC236}">
                <a16:creationId xmlns:a16="http://schemas.microsoft.com/office/drawing/2014/main" id="{A79420B5-3D8F-CDB3-2EEE-E20638F61C99}"/>
              </a:ext>
              <a:ext uri="{C183D7F6-B498-43B3-948B-1728B52AA6E4}">
                <adec:decorative xmlns:adec="http://schemas.microsoft.com/office/drawing/2017/decorative" xmlns="" val="1"/>
              </a:ext>
            </a:extLst>
          </p:cNvPr>
          <p:cNvSpPr>
            <a:spLocks noGrp="1"/>
          </p:cNvSpPr>
          <p:nvPr>
            <p:ph type="pic" sz="quarter" idx="25" hasCustomPrompt="1"/>
          </p:nvPr>
        </p:nvSpPr>
        <p:spPr>
          <a:xfrm>
            <a:off x="9170632"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693911 h 2060179"/>
              <a:gd name="connsiteX3" fmla="*/ 2196932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693911"/>
                </a:lnTo>
                <a:lnTo>
                  <a:pt x="2196932"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11" name="Placeholder 4">
            <a:extLst>
              <a:ext uri="{FF2B5EF4-FFF2-40B4-BE49-F238E27FC236}">
                <a16:creationId xmlns:a16="http://schemas.microsoft.com/office/drawing/2014/main" id="{7729A41C-F3D0-4276-AF16-6EBB4FA68499}"/>
              </a:ext>
            </a:extLst>
          </p:cNvPr>
          <p:cNvSpPr>
            <a:spLocks noGrp="1"/>
          </p:cNvSpPr>
          <p:nvPr>
            <p:ph idx="22" hasCustomPrompt="1"/>
          </p:nvPr>
        </p:nvSpPr>
        <p:spPr>
          <a:xfrm>
            <a:off x="9174577" y="4149080"/>
            <a:ext cx="2562696" cy="151194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Caption here</a:t>
            </a:r>
          </a:p>
        </p:txBody>
      </p:sp>
    </p:spTree>
    <p:extLst>
      <p:ext uri="{BB962C8B-B14F-4D97-AF65-F5344CB8AC3E}">
        <p14:creationId xmlns:p14="http://schemas.microsoft.com/office/powerpoint/2010/main" val="774651828"/>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x 4 boxes">
    <p:spTree>
      <p:nvGrpSpPr>
        <p:cNvPr id="1" name=""/>
        <p:cNvGrpSpPr/>
        <p:nvPr/>
      </p:nvGrpSpPr>
      <p:grpSpPr>
        <a:xfrm>
          <a:off x="0" y="0"/>
          <a:ext cx="0" cy="0"/>
          <a:chOff x="0" y="0"/>
          <a:chExt cx="0" cy="0"/>
        </a:xfrm>
      </p:grpSpPr>
      <p:sp>
        <p:nvSpPr>
          <p:cNvPr id="7" name="Title" descr="Header">
            <a:extLst>
              <a:ext uri="{FF2B5EF4-FFF2-40B4-BE49-F238E27FC236}">
                <a16:creationId xmlns:a16="http://schemas.microsoft.com/office/drawing/2014/main" id="{5245E30C-ACBC-4426-8962-C03D3DB3F088}"/>
              </a:ext>
            </a:extLst>
          </p:cNvPr>
          <p:cNvSpPr>
            <a:spLocks noGrp="1"/>
          </p:cNvSpPr>
          <p:nvPr>
            <p:ph type="title"/>
          </p:nvPr>
        </p:nvSpPr>
        <p:spPr/>
        <p:txBody>
          <a:bodyPr/>
          <a:lstStyle/>
          <a:p>
            <a:r>
              <a:rPr lang="cs-CZ"/>
              <a:t>Kliknutím lze upravit styl.</a:t>
            </a:r>
            <a:endParaRPr lang="en-GB" dirty="0"/>
          </a:p>
        </p:txBody>
      </p:sp>
      <p:sp>
        <p:nvSpPr>
          <p:cNvPr id="3" name="Placeholder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10984"/>
            <a:ext cx="2562696" cy="3850041"/>
          </a:xfrm>
          <a:prstGeom prst="rect">
            <a:avLst/>
          </a:prstGeom>
          <a:noFill/>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15" name="Placeholder 2">
            <a:extLst>
              <a:ext uri="{FF2B5EF4-FFF2-40B4-BE49-F238E27FC236}">
                <a16:creationId xmlns:a16="http://schemas.microsoft.com/office/drawing/2014/main" id="{FED60B5C-31E2-4ABE-BB94-6CC89A3FD7F2}"/>
              </a:ext>
            </a:extLst>
          </p:cNvPr>
          <p:cNvSpPr>
            <a:spLocks noGrp="1"/>
          </p:cNvSpPr>
          <p:nvPr>
            <p:ph idx="20" hasCustomPrompt="1"/>
          </p:nvPr>
        </p:nvSpPr>
        <p:spPr>
          <a:xfrm>
            <a:off x="3353284" y="1810984"/>
            <a:ext cx="2562696" cy="3850041"/>
          </a:xfrm>
          <a:prstGeom prst="rect">
            <a:avLst/>
          </a:prstGeom>
          <a:noFill/>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17" name="Placeholder 3">
            <a:extLst>
              <a:ext uri="{FF2B5EF4-FFF2-40B4-BE49-F238E27FC236}">
                <a16:creationId xmlns:a16="http://schemas.microsoft.com/office/drawing/2014/main" id="{F0AC0C8B-24FF-433E-9C4D-B350C449B331}"/>
              </a:ext>
            </a:extLst>
          </p:cNvPr>
          <p:cNvSpPr>
            <a:spLocks noGrp="1"/>
          </p:cNvSpPr>
          <p:nvPr>
            <p:ph idx="21" hasCustomPrompt="1"/>
          </p:nvPr>
        </p:nvSpPr>
        <p:spPr>
          <a:xfrm>
            <a:off x="6276263" y="1810984"/>
            <a:ext cx="2562696" cy="3850041"/>
          </a:xfrm>
          <a:prstGeom prst="rect">
            <a:avLst/>
          </a:prstGeom>
          <a:noFill/>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18" name="Placeholder 4">
            <a:extLst>
              <a:ext uri="{FF2B5EF4-FFF2-40B4-BE49-F238E27FC236}">
                <a16:creationId xmlns:a16="http://schemas.microsoft.com/office/drawing/2014/main" id="{2293604D-A39C-4151-970A-A0EBEBFE9FBE}"/>
              </a:ext>
            </a:extLst>
          </p:cNvPr>
          <p:cNvSpPr>
            <a:spLocks noGrp="1"/>
          </p:cNvSpPr>
          <p:nvPr>
            <p:ph idx="22" hasCustomPrompt="1"/>
          </p:nvPr>
        </p:nvSpPr>
        <p:spPr>
          <a:xfrm>
            <a:off x="9174577" y="1810984"/>
            <a:ext cx="2562696" cy="3850041"/>
          </a:xfrm>
          <a:prstGeom prst="rect">
            <a:avLst/>
          </a:prstGeom>
          <a:noFill/>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Tree>
    <p:extLst>
      <p:ext uri="{BB962C8B-B14F-4D97-AF65-F5344CB8AC3E}">
        <p14:creationId xmlns:p14="http://schemas.microsoft.com/office/powerpoint/2010/main" val="1303186170"/>
      </p:ext>
    </p:extLst>
  </p:cSld>
  <p:clrMapOvr>
    <a:masterClrMapping/>
  </p:clrMapOvr>
  <p:hf hdr="0" ftr="0" dt="0"/>
  <p:extLst>
    <p:ext uri="{DCECCB84-F9BA-43D5-87BE-67443E8EF086}">
      <p15:sldGuideLst xmlns:p15="http://schemas.microsoft.com/office/powerpoint/2012/main">
        <p15:guide id="8" orient="horz" pos="4320">
          <p15:clr>
            <a:srgbClr val="F26B43"/>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Hanging Image Left">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0E9919A9-E10C-40B2-4E9E-9822C6505A93}"/>
              </a:ext>
            </a:extLst>
          </p:cNvPr>
          <p:cNvSpPr>
            <a:spLocks noGrp="1"/>
          </p:cNvSpPr>
          <p:nvPr>
            <p:ph type="title"/>
          </p:nvPr>
        </p:nvSpPr>
        <p:spPr>
          <a:xfrm>
            <a:off x="6264000" y="701874"/>
            <a:ext cx="5481636" cy="715669"/>
          </a:xfrm>
        </p:spPr>
        <p:txBody>
          <a:bodyPr/>
          <a:lstStyle/>
          <a:p>
            <a:r>
              <a:rPr lang="cs-CZ"/>
              <a:t>Kliknutím lze upravit styl.</a:t>
            </a:r>
            <a:endParaRPr lang="en-GB"/>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6264000" y="1792800"/>
            <a:ext cx="5456880" cy="4155563"/>
          </a:xfrm>
          <a:prstGeom prst="rect">
            <a:avLst/>
          </a:prstGeom>
        </p:spPr>
        <p:txBody>
          <a:bodyPr numCol="2"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9" name="Picture Placeholder">
            <a:extLst>
              <a:ext uri="{FF2B5EF4-FFF2-40B4-BE49-F238E27FC236}">
                <a16:creationId xmlns:a16="http://schemas.microsoft.com/office/drawing/2014/main" id="{B46C10D5-25FF-ADE9-303F-74E74487A02F}"/>
              </a:ext>
              <a:ext uri="{C183D7F6-B498-43B3-948B-1728B52AA6E4}">
                <adec:decorative xmlns:adec="http://schemas.microsoft.com/office/drawing/2017/decorative" xmlns="" val="1"/>
              </a:ext>
            </a:extLst>
          </p:cNvPr>
          <p:cNvSpPr>
            <a:spLocks noGrp="1"/>
          </p:cNvSpPr>
          <p:nvPr>
            <p:ph type="pic" sz="quarter" idx="21"/>
          </p:nvPr>
        </p:nvSpPr>
        <p:spPr>
          <a:xfrm>
            <a:off x="442912" y="0"/>
            <a:ext cx="5481637" cy="5948363"/>
          </a:xfrm>
          <a:custGeom>
            <a:avLst/>
            <a:gdLst>
              <a:gd name="connsiteX0" fmla="*/ 0 w 5481637"/>
              <a:gd name="connsiteY0" fmla="*/ 0 h 5948363"/>
              <a:gd name="connsiteX1" fmla="*/ 5481637 w 5481637"/>
              <a:gd name="connsiteY1" fmla="*/ 0 h 5948363"/>
              <a:gd name="connsiteX2" fmla="*/ 5481637 w 5481637"/>
              <a:gd name="connsiteY2" fmla="*/ 5267325 h 5948363"/>
              <a:gd name="connsiteX3" fmla="*/ 4800599 w 5481637"/>
              <a:gd name="connsiteY3" fmla="*/ 5948363 h 5948363"/>
              <a:gd name="connsiteX4" fmla="*/ 0 w 5481637"/>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637" h="5948363">
                <a:moveTo>
                  <a:pt x="0" y="0"/>
                </a:moveTo>
                <a:lnTo>
                  <a:pt x="5481637" y="0"/>
                </a:lnTo>
                <a:lnTo>
                  <a:pt x="5481637" y="5267325"/>
                </a:lnTo>
                <a:lnTo>
                  <a:pt x="4800599"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cs-CZ" dirty="0"/>
              <a:t>Kliknutím na ikonu přidáte obrázek.</a:t>
            </a:r>
            <a:endParaRPr lang="en-GB" dirty="0"/>
          </a:p>
        </p:txBody>
      </p:sp>
    </p:spTree>
    <p:extLst>
      <p:ext uri="{BB962C8B-B14F-4D97-AF65-F5344CB8AC3E}">
        <p14:creationId xmlns:p14="http://schemas.microsoft.com/office/powerpoint/2010/main" val="1434044283"/>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Hanging Image Righ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8B6D4E6-07B9-1C8D-69DD-712BC77D3CDE}"/>
              </a:ext>
            </a:extLst>
          </p:cNvPr>
          <p:cNvSpPr>
            <a:spLocks noGrp="1"/>
          </p:cNvSpPr>
          <p:nvPr>
            <p:ph type="title"/>
          </p:nvPr>
        </p:nvSpPr>
        <p:spPr>
          <a:xfrm>
            <a:off x="450000" y="701874"/>
            <a:ext cx="5498363" cy="715669"/>
          </a:xfrm>
        </p:spPr>
        <p:txBody>
          <a:bodyPr/>
          <a:lstStyle/>
          <a:p>
            <a:r>
              <a:rPr lang="cs-CZ"/>
              <a:t>Kliknutím lze upravit styl.</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49999" y="1792800"/>
            <a:ext cx="5498363" cy="4155563"/>
          </a:xfrm>
          <a:prstGeom prst="rect">
            <a:avLst/>
          </a:prstGeom>
        </p:spPr>
        <p:txBody>
          <a:bodyPr numCol="2"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5" name="Picture Placeholder">
            <a:extLst>
              <a:ext uri="{FF2B5EF4-FFF2-40B4-BE49-F238E27FC236}">
                <a16:creationId xmlns:a16="http://schemas.microsoft.com/office/drawing/2014/main" id="{7DB11690-8C83-E885-3A76-8A5F9425F007}"/>
              </a:ext>
              <a:ext uri="{C183D7F6-B498-43B3-948B-1728B52AA6E4}">
                <adec:decorative xmlns:adec="http://schemas.microsoft.com/office/drawing/2017/decorative" xmlns="" val="1"/>
              </a:ext>
            </a:extLst>
          </p:cNvPr>
          <p:cNvSpPr>
            <a:spLocks noGrp="1"/>
          </p:cNvSpPr>
          <p:nvPr>
            <p:ph type="pic" sz="quarter" idx="21"/>
          </p:nvPr>
        </p:nvSpPr>
        <p:spPr>
          <a:xfrm>
            <a:off x="6262687" y="0"/>
            <a:ext cx="5481637" cy="5948363"/>
          </a:xfrm>
          <a:custGeom>
            <a:avLst/>
            <a:gdLst>
              <a:gd name="connsiteX0" fmla="*/ 0 w 5481637"/>
              <a:gd name="connsiteY0" fmla="*/ 0 h 5948363"/>
              <a:gd name="connsiteX1" fmla="*/ 5481637 w 5481637"/>
              <a:gd name="connsiteY1" fmla="*/ 0 h 5948363"/>
              <a:gd name="connsiteX2" fmla="*/ 5481637 w 5481637"/>
              <a:gd name="connsiteY2" fmla="*/ 5267325 h 5948363"/>
              <a:gd name="connsiteX3" fmla="*/ 4800599 w 5481637"/>
              <a:gd name="connsiteY3" fmla="*/ 5948363 h 5948363"/>
              <a:gd name="connsiteX4" fmla="*/ 0 w 5481637"/>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637" h="5948363">
                <a:moveTo>
                  <a:pt x="0" y="0"/>
                </a:moveTo>
                <a:lnTo>
                  <a:pt x="5481637" y="0"/>
                </a:lnTo>
                <a:lnTo>
                  <a:pt x="5481637" y="5267325"/>
                </a:lnTo>
                <a:lnTo>
                  <a:pt x="4800599"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cs-CZ" dirty="0"/>
              <a:t>Kliknutím na ikonu přidáte obrázek.</a:t>
            </a:r>
            <a:endParaRPr lang="en-GB" dirty="0"/>
          </a:p>
        </p:txBody>
      </p:sp>
    </p:spTree>
    <p:extLst>
      <p:ext uri="{BB962C8B-B14F-4D97-AF65-F5344CB8AC3E}">
        <p14:creationId xmlns:p14="http://schemas.microsoft.com/office/powerpoint/2010/main" val="2320202967"/>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Right half hanging box">
    <p:bg>
      <p:bgPr>
        <a:solidFill>
          <a:schemeClr val="accent6"/>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CD32B23E-10F4-3213-CDDB-986CA542E20F}"/>
              </a:ext>
            </a:extLst>
          </p:cNvPr>
          <p:cNvSpPr/>
          <p:nvPr userDrawn="1"/>
        </p:nvSpPr>
        <p:spPr>
          <a:xfrm>
            <a:off x="0" y="0"/>
            <a:ext cx="12192000" cy="6858000"/>
          </a:xfrm>
          <a:custGeom>
            <a:avLst/>
            <a:gdLst>
              <a:gd name="connsiteX0" fmla="*/ 0 w 12192000"/>
              <a:gd name="connsiteY0" fmla="*/ 0 h 6858000"/>
              <a:gd name="connsiteX1" fmla="*/ 6253164 w 12192000"/>
              <a:gd name="connsiteY1" fmla="*/ 0 h 6858000"/>
              <a:gd name="connsiteX2" fmla="*/ 6253164 w 12192000"/>
              <a:gd name="connsiteY2" fmla="*/ 5948364 h 6858000"/>
              <a:gd name="connsiteX3" fmla="*/ 11083238 w 12192000"/>
              <a:gd name="connsiteY3" fmla="*/ 5948364 h 6858000"/>
              <a:gd name="connsiteX4" fmla="*/ 11772897 w 12192000"/>
              <a:gd name="connsiteY4" fmla="*/ 5258705 h 6858000"/>
              <a:gd name="connsiteX5" fmla="*/ 11772897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6253164" y="0"/>
                </a:lnTo>
                <a:lnTo>
                  <a:pt x="6253164" y="5948364"/>
                </a:lnTo>
                <a:lnTo>
                  <a:pt x="11083238" y="5948364"/>
                </a:lnTo>
                <a:lnTo>
                  <a:pt x="11772897" y="5258705"/>
                </a:lnTo>
                <a:lnTo>
                  <a:pt x="11772897" y="0"/>
                </a:lnTo>
                <a:lnTo>
                  <a:pt x="12192000" y="0"/>
                </a:lnTo>
                <a:lnTo>
                  <a:pt x="12192000" y="6858000"/>
                </a:lnTo>
                <a:lnTo>
                  <a:pt x="0" y="6858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5000"/>
              </a:lnSpc>
              <a:spcBef>
                <a:spcPts val="400"/>
              </a:spcBef>
              <a:spcAft>
                <a:spcPts val="400"/>
              </a:spcAft>
            </a:pPr>
            <a:endParaRPr lang="en-GB" sz="1200" dirty="0">
              <a:solidFill>
                <a:schemeClr val="tx1"/>
              </a:solidFill>
            </a:endParaRPr>
          </a:p>
        </p:txBody>
      </p:sp>
      <p:sp>
        <p:nvSpPr>
          <p:cNvPr id="2" name="Title">
            <a:extLst>
              <a:ext uri="{FF2B5EF4-FFF2-40B4-BE49-F238E27FC236}">
                <a16:creationId xmlns:a16="http://schemas.microsoft.com/office/drawing/2014/main" id="{88B6D4E6-07B9-1C8D-69DD-712BC77D3CDE}"/>
              </a:ext>
            </a:extLst>
          </p:cNvPr>
          <p:cNvSpPr>
            <a:spLocks noGrp="1"/>
          </p:cNvSpPr>
          <p:nvPr>
            <p:ph type="title"/>
          </p:nvPr>
        </p:nvSpPr>
        <p:spPr>
          <a:xfrm>
            <a:off x="450000" y="701874"/>
            <a:ext cx="5498363" cy="715669"/>
          </a:xfrm>
        </p:spPr>
        <p:txBody>
          <a:bodyPr/>
          <a:lstStyle/>
          <a:p>
            <a:r>
              <a:rPr lang="cs-CZ"/>
              <a:t>Kliknutím lze upravit styl.</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49999" y="1792800"/>
            <a:ext cx="5498363" cy="4155563"/>
          </a:xfrm>
          <a:prstGeom prst="rect">
            <a:avLst/>
          </a:prstGeom>
        </p:spPr>
        <p:txBody>
          <a:bodyPr numCol="2"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7" name="Classification">
            <a:extLst>
              <a:ext uri="{FF2B5EF4-FFF2-40B4-BE49-F238E27FC236}">
                <a16:creationId xmlns:a16="http://schemas.microsoft.com/office/drawing/2014/main" id="{E0D72275-B32F-5F9F-35DE-9D695D4DF240}"/>
              </a:ext>
              <a:ext uri="{C183D7F6-B498-43B3-948B-1728B52AA6E4}">
                <adec:decorative xmlns:adec="http://schemas.microsoft.com/office/drawing/2017/decorative" xmlns="" val="1"/>
              </a:ext>
            </a:extLst>
          </p:cNvPr>
          <p:cNvSpPr txBox="1">
            <a:spLocks/>
          </p:cNvSpPr>
          <p:nvPr userDrawn="1"/>
        </p:nvSpPr>
        <p:spPr>
          <a:xfrm>
            <a:off x="440938" y="6488640"/>
            <a:ext cx="4672238" cy="12311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dirty="0">
                <a:solidFill>
                  <a:schemeClr val="tx1"/>
                </a:solidFill>
                <a:effectLst/>
              </a:rPr>
              <a:t>© Ipsos | Doc Name | Month Year | Version # | Public | Internal/Client Use Only | Strictly Confidential</a:t>
            </a:r>
          </a:p>
        </p:txBody>
      </p:sp>
      <p:sp>
        <p:nvSpPr>
          <p:cNvPr id="8" name="Slide Number">
            <a:extLst>
              <a:ext uri="{FF2B5EF4-FFF2-40B4-BE49-F238E27FC236}">
                <a16:creationId xmlns:a16="http://schemas.microsoft.com/office/drawing/2014/main" id="{BA0B601F-CC0B-153E-860F-4900A52C0914}"/>
              </a:ext>
              <a:ext uri="{C183D7F6-B498-43B3-948B-1728B52AA6E4}">
                <adec:decorative xmlns:adec="http://schemas.microsoft.com/office/drawing/2017/decorative" xmlns=""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9" name="Ipsos Logo">
            <a:extLst>
              <a:ext uri="{FF2B5EF4-FFF2-40B4-BE49-F238E27FC236}">
                <a16:creationId xmlns:a16="http://schemas.microsoft.com/office/drawing/2014/main" id="{54777517-18E8-B65B-210B-402639FBF26F}"/>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816321449"/>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Left half hanging box">
    <p:bg>
      <p:bgPr>
        <a:solidFill>
          <a:schemeClr val="bg2"/>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13DA0D89-443F-1536-4630-B3D43B49622B}"/>
              </a:ext>
            </a:extLst>
          </p:cNvPr>
          <p:cNvSpPr/>
          <p:nvPr userDrawn="1"/>
        </p:nvSpPr>
        <p:spPr>
          <a:xfrm>
            <a:off x="0" y="0"/>
            <a:ext cx="12192000" cy="6858000"/>
          </a:xfrm>
          <a:custGeom>
            <a:avLst/>
            <a:gdLst>
              <a:gd name="connsiteX0" fmla="*/ 0 w 12192000"/>
              <a:gd name="connsiteY0" fmla="*/ 0 h 6858000"/>
              <a:gd name="connsiteX1" fmla="*/ 452439 w 12192000"/>
              <a:gd name="connsiteY1" fmla="*/ 0 h 6858000"/>
              <a:gd name="connsiteX2" fmla="*/ 452439 w 12192000"/>
              <a:gd name="connsiteY2" fmla="*/ 5948363 h 6858000"/>
              <a:gd name="connsiteX3" fmla="*/ 5253344 w 12192000"/>
              <a:gd name="connsiteY3" fmla="*/ 5948363 h 6858000"/>
              <a:gd name="connsiteX4" fmla="*/ 5938839 w 12192000"/>
              <a:gd name="connsiteY4" fmla="*/ 5258704 h 6858000"/>
              <a:gd name="connsiteX5" fmla="*/ 5938839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452439" y="0"/>
                </a:lnTo>
                <a:lnTo>
                  <a:pt x="452439" y="5948363"/>
                </a:lnTo>
                <a:lnTo>
                  <a:pt x="5253344" y="5948363"/>
                </a:lnTo>
                <a:lnTo>
                  <a:pt x="5938839" y="5258704"/>
                </a:lnTo>
                <a:lnTo>
                  <a:pt x="5938839" y="0"/>
                </a:lnTo>
                <a:lnTo>
                  <a:pt x="12192000" y="0"/>
                </a:lnTo>
                <a:lnTo>
                  <a:pt x="12192000" y="6858000"/>
                </a:lnTo>
                <a:lnTo>
                  <a:pt x="0" y="6858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5000"/>
              </a:lnSpc>
              <a:spcBef>
                <a:spcPts val="400"/>
              </a:spcBef>
              <a:spcAft>
                <a:spcPts val="400"/>
              </a:spcAft>
            </a:pPr>
            <a:endParaRPr lang="en-GB" sz="1200" dirty="0">
              <a:solidFill>
                <a:schemeClr val="tx1"/>
              </a:solidFill>
            </a:endParaRPr>
          </a:p>
        </p:txBody>
      </p:sp>
      <p:sp>
        <p:nvSpPr>
          <p:cNvPr id="2" name="Title">
            <a:extLst>
              <a:ext uri="{FF2B5EF4-FFF2-40B4-BE49-F238E27FC236}">
                <a16:creationId xmlns:a16="http://schemas.microsoft.com/office/drawing/2014/main" id="{88B6D4E6-07B9-1C8D-69DD-712BC77D3CDE}"/>
              </a:ext>
            </a:extLst>
          </p:cNvPr>
          <p:cNvSpPr>
            <a:spLocks noGrp="1"/>
          </p:cNvSpPr>
          <p:nvPr>
            <p:ph type="title"/>
          </p:nvPr>
        </p:nvSpPr>
        <p:spPr>
          <a:xfrm>
            <a:off x="6264000" y="701874"/>
            <a:ext cx="5498363" cy="715669"/>
          </a:xfrm>
        </p:spPr>
        <p:txBody>
          <a:bodyPr/>
          <a:lstStyle/>
          <a:p>
            <a:r>
              <a:rPr lang="cs-CZ"/>
              <a:t>Kliknutím lze upravit styl.</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6264000" y="1792800"/>
            <a:ext cx="5498363" cy="4155563"/>
          </a:xfrm>
          <a:prstGeom prst="rect">
            <a:avLst/>
          </a:prstGeom>
        </p:spPr>
        <p:txBody>
          <a:bodyPr numCol="2" spcCol="288000">
            <a:noAutofit/>
          </a:bodyPr>
          <a:lstStyle>
            <a:lvl1pPr>
              <a:spcBef>
                <a:spcPts val="400"/>
              </a:spcBef>
              <a:defRPr sz="1200">
                <a:solidFill>
                  <a:schemeClr val="tx1"/>
                </a:solidFill>
              </a:defRPr>
            </a:lvl1pPr>
            <a:lvl2pPr marL="180975" indent="-180975">
              <a:spcBef>
                <a:spcPts val="400"/>
              </a:spcBef>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7" name="Classification">
            <a:extLst>
              <a:ext uri="{FF2B5EF4-FFF2-40B4-BE49-F238E27FC236}">
                <a16:creationId xmlns:a16="http://schemas.microsoft.com/office/drawing/2014/main" id="{1B7F9D42-B89E-2E2D-5BB1-AFFFAA40F303}"/>
              </a:ext>
              <a:ext uri="{C183D7F6-B498-43B3-948B-1728B52AA6E4}">
                <adec:decorative xmlns:adec="http://schemas.microsoft.com/office/drawing/2017/decorative" xmlns="" val="1"/>
              </a:ext>
            </a:extLst>
          </p:cNvPr>
          <p:cNvSpPr txBox="1">
            <a:spLocks/>
          </p:cNvSpPr>
          <p:nvPr userDrawn="1"/>
        </p:nvSpPr>
        <p:spPr>
          <a:xfrm>
            <a:off x="440938" y="6488640"/>
            <a:ext cx="4672238" cy="12311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dirty="0">
                <a:solidFill>
                  <a:schemeClr val="tx1"/>
                </a:solidFill>
                <a:effectLst/>
              </a:rPr>
              <a:t>© Ipsos | Doc Name | Month Year | Version # | Public | Internal/Client Use Only | Strictly Confidential</a:t>
            </a:r>
          </a:p>
        </p:txBody>
      </p:sp>
      <p:sp>
        <p:nvSpPr>
          <p:cNvPr id="8" name="Slide Number">
            <a:extLst>
              <a:ext uri="{FF2B5EF4-FFF2-40B4-BE49-F238E27FC236}">
                <a16:creationId xmlns:a16="http://schemas.microsoft.com/office/drawing/2014/main" id="{F9E6DAF9-96D7-8FA1-51A4-BDE812BB2C78}"/>
              </a:ext>
              <a:ext uri="{C183D7F6-B498-43B3-948B-1728B52AA6E4}">
                <adec:decorative xmlns:adec="http://schemas.microsoft.com/office/drawing/2017/decorative" xmlns=""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9" name="Ipsos Logo">
            <a:extLst>
              <a:ext uri="{FF2B5EF4-FFF2-40B4-BE49-F238E27FC236}">
                <a16:creationId xmlns:a16="http://schemas.microsoft.com/office/drawing/2014/main" id="{290EC8AD-DB22-A6B7-9B7C-FB20889DD6D0}"/>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707597046"/>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rge Image right minimal text">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54E27D68-304E-2851-A717-EC07EC07CA87}"/>
              </a:ext>
            </a:extLst>
          </p:cNvPr>
          <p:cNvSpPr>
            <a:spLocks noGrp="1"/>
          </p:cNvSpPr>
          <p:nvPr>
            <p:ph type="title"/>
          </p:nvPr>
        </p:nvSpPr>
        <p:spPr>
          <a:xfrm>
            <a:off x="450000" y="701874"/>
            <a:ext cx="2598737" cy="715669"/>
          </a:xfrm>
        </p:spPr>
        <p:txBody>
          <a:bodyPr/>
          <a:lstStyle/>
          <a:p>
            <a:r>
              <a:rPr lang="cs-CZ"/>
              <a:t>Kliknutím lze upravit styl.</a:t>
            </a:r>
            <a:endParaRPr lang="en-GB" dirty="0"/>
          </a:p>
        </p:txBody>
      </p:sp>
      <p:sp>
        <p:nvSpPr>
          <p:cNvPr id="7" name="Placeholder">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2133600"/>
            <a:ext cx="2598737" cy="3814763"/>
          </a:xfrm>
          <a:prstGeom prst="rect">
            <a:avLst/>
          </a:prstGeom>
        </p:spPr>
        <p:txBody>
          <a:bodyPr/>
          <a:lstStyle>
            <a:lvl2pPr marL="180975" indent="-180975">
              <a:defRPr lang="en-US" sz="1200" kern="1200" dirty="0">
                <a:solidFill>
                  <a:schemeClr val="tx1"/>
                </a:solidFill>
                <a:latin typeface="+mn-lt"/>
                <a:ea typeface="+mn-ea"/>
                <a:cs typeface="+mn-cs"/>
              </a:defRPr>
            </a:lvl2pPr>
          </a:lstStyle>
          <a:p>
            <a:pPr lvl="0"/>
            <a:r>
              <a:rPr lang="cs-CZ"/>
              <a:t>Po kliknutí můžete upravovat styly textu v předloze.</a:t>
            </a:r>
          </a:p>
          <a:p>
            <a:pPr lvl="1"/>
            <a:r>
              <a:rPr lang="cs-CZ"/>
              <a:t>Druhá úroveň</a:t>
            </a:r>
          </a:p>
          <a:p>
            <a:pPr lvl="2"/>
            <a:r>
              <a:rPr lang="cs-CZ"/>
              <a:t>Třetí úroveň</a:t>
            </a:r>
          </a:p>
        </p:txBody>
      </p:sp>
      <p:sp>
        <p:nvSpPr>
          <p:cNvPr id="3" name="Picture Placeholder">
            <a:extLst>
              <a:ext uri="{FF2B5EF4-FFF2-40B4-BE49-F238E27FC236}">
                <a16:creationId xmlns:a16="http://schemas.microsoft.com/office/drawing/2014/main" id="{B940E09C-FB56-2356-82CD-53290C1A10A0}"/>
              </a:ext>
              <a:ext uri="{C183D7F6-B498-43B3-948B-1728B52AA6E4}">
                <adec:decorative xmlns:adec="http://schemas.microsoft.com/office/drawing/2017/decorative" xmlns="" val="1"/>
              </a:ext>
            </a:extLst>
          </p:cNvPr>
          <p:cNvSpPr>
            <a:spLocks noGrp="1"/>
          </p:cNvSpPr>
          <p:nvPr>
            <p:ph type="pic" sz="quarter" idx="11" hasCustomPrompt="1"/>
          </p:nvPr>
        </p:nvSpPr>
        <p:spPr>
          <a:xfrm>
            <a:off x="3355975" y="0"/>
            <a:ext cx="8386763" cy="5948363"/>
          </a:xfrm>
          <a:custGeom>
            <a:avLst/>
            <a:gdLst>
              <a:gd name="connsiteX0" fmla="*/ 0 w 8386763"/>
              <a:gd name="connsiteY0" fmla="*/ 0 h 5948363"/>
              <a:gd name="connsiteX1" fmla="*/ 8386763 w 8386763"/>
              <a:gd name="connsiteY1" fmla="*/ 0 h 5948363"/>
              <a:gd name="connsiteX2" fmla="*/ 8386763 w 8386763"/>
              <a:gd name="connsiteY2" fmla="*/ 4779992 h 5948363"/>
              <a:gd name="connsiteX3" fmla="*/ 7218392 w 8386763"/>
              <a:gd name="connsiteY3" fmla="*/ 5948363 h 5948363"/>
              <a:gd name="connsiteX4" fmla="*/ 0 w 8386763"/>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6763" h="5948363">
                <a:moveTo>
                  <a:pt x="0" y="0"/>
                </a:moveTo>
                <a:lnTo>
                  <a:pt x="8386763" y="0"/>
                </a:lnTo>
                <a:lnTo>
                  <a:pt x="8386763" y="4779992"/>
                </a:lnTo>
                <a:lnTo>
                  <a:pt x="7218392"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dirty="0"/>
            </a:lvl1pPr>
          </a:lstStyle>
          <a:p>
            <a:pPr lvl="0" algn="ctr"/>
            <a:r>
              <a:rPr lang="en-GB" dirty="0"/>
              <a:t>Click to insert image</a:t>
            </a:r>
          </a:p>
        </p:txBody>
      </p:sp>
    </p:spTree>
    <p:extLst>
      <p:ext uri="{BB962C8B-B14F-4D97-AF65-F5344CB8AC3E}">
        <p14:creationId xmlns:p14="http://schemas.microsoft.com/office/powerpoint/2010/main" val="474823762"/>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rge Image Left minimal Layout">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A647BE65-B969-B69D-209F-96B62E40F087}"/>
              </a:ext>
            </a:extLst>
          </p:cNvPr>
          <p:cNvSpPr>
            <a:spLocks noGrp="1"/>
          </p:cNvSpPr>
          <p:nvPr>
            <p:ph type="title"/>
          </p:nvPr>
        </p:nvSpPr>
        <p:spPr>
          <a:xfrm>
            <a:off x="9148762" y="701874"/>
            <a:ext cx="2600325" cy="715669"/>
          </a:xfrm>
        </p:spPr>
        <p:txBody>
          <a:bodyPr/>
          <a:lstStyle/>
          <a:p>
            <a:r>
              <a:rPr lang="cs-CZ"/>
              <a:t>Kliknutím lze upravit styl.</a:t>
            </a:r>
            <a:endParaRPr lang="en-GB" dirty="0"/>
          </a:p>
        </p:txBody>
      </p:sp>
      <p:sp>
        <p:nvSpPr>
          <p:cNvPr id="7" name="Placeholder">
            <a:extLst>
              <a:ext uri="{FF2B5EF4-FFF2-40B4-BE49-F238E27FC236}">
                <a16:creationId xmlns:a16="http://schemas.microsoft.com/office/drawing/2014/main" id="{65919DFD-5216-47CC-A2D5-A0B970BE9632}"/>
              </a:ext>
            </a:extLst>
          </p:cNvPr>
          <p:cNvSpPr>
            <a:spLocks noGrp="1"/>
          </p:cNvSpPr>
          <p:nvPr>
            <p:ph type="body" sz="quarter" idx="12"/>
          </p:nvPr>
        </p:nvSpPr>
        <p:spPr>
          <a:xfrm>
            <a:off x="9148763" y="2162629"/>
            <a:ext cx="2562158" cy="3785734"/>
          </a:xfrm>
          <a:prstGeom prst="rect">
            <a:avLst/>
          </a:prstGeom>
        </p:spPr>
        <p:txBody>
          <a:bodyPr/>
          <a:lstStyle>
            <a:lvl2pPr marL="180975" indent="-180975">
              <a:defRPr lang="en-US" sz="1200" kern="1200" dirty="0">
                <a:solidFill>
                  <a:schemeClr val="tx1"/>
                </a:solidFill>
                <a:latin typeface="+mn-lt"/>
                <a:ea typeface="+mn-ea"/>
                <a:cs typeface="+mn-cs"/>
              </a:defRPr>
            </a:lvl2pPr>
          </a:lstStyle>
          <a:p>
            <a:pPr lvl="0"/>
            <a:r>
              <a:rPr lang="cs-CZ"/>
              <a:t>Po kliknutí můžete upravovat styly textu v předloze.</a:t>
            </a:r>
          </a:p>
          <a:p>
            <a:pPr lvl="1"/>
            <a:r>
              <a:rPr lang="cs-CZ"/>
              <a:t>Druhá úroveň</a:t>
            </a:r>
          </a:p>
          <a:p>
            <a:pPr lvl="2"/>
            <a:r>
              <a:rPr lang="cs-CZ"/>
              <a:t>Třetí úroveň</a:t>
            </a:r>
          </a:p>
        </p:txBody>
      </p:sp>
      <p:sp>
        <p:nvSpPr>
          <p:cNvPr id="3" name="Picture Placeholder">
            <a:extLst>
              <a:ext uri="{FF2B5EF4-FFF2-40B4-BE49-F238E27FC236}">
                <a16:creationId xmlns:a16="http://schemas.microsoft.com/office/drawing/2014/main" id="{925894C0-F0A5-92C3-CA5E-CC0E9E19210A}"/>
              </a:ext>
              <a:ext uri="{C183D7F6-B498-43B3-948B-1728B52AA6E4}">
                <adec:decorative xmlns:adec="http://schemas.microsoft.com/office/drawing/2017/decorative" xmlns="" val="1"/>
              </a:ext>
            </a:extLst>
          </p:cNvPr>
          <p:cNvSpPr>
            <a:spLocks noGrp="1"/>
          </p:cNvSpPr>
          <p:nvPr>
            <p:ph type="pic" sz="quarter" idx="11" hasCustomPrompt="1"/>
          </p:nvPr>
        </p:nvSpPr>
        <p:spPr>
          <a:xfrm>
            <a:off x="454930" y="0"/>
            <a:ext cx="8386763" cy="5948363"/>
          </a:xfrm>
          <a:custGeom>
            <a:avLst/>
            <a:gdLst>
              <a:gd name="connsiteX0" fmla="*/ 0 w 8386763"/>
              <a:gd name="connsiteY0" fmla="*/ 0 h 5948363"/>
              <a:gd name="connsiteX1" fmla="*/ 8386763 w 8386763"/>
              <a:gd name="connsiteY1" fmla="*/ 0 h 5948363"/>
              <a:gd name="connsiteX2" fmla="*/ 8386763 w 8386763"/>
              <a:gd name="connsiteY2" fmla="*/ 4798847 h 5948363"/>
              <a:gd name="connsiteX3" fmla="*/ 7237247 w 8386763"/>
              <a:gd name="connsiteY3" fmla="*/ 5948363 h 5948363"/>
              <a:gd name="connsiteX4" fmla="*/ 0 w 8386763"/>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6763" h="5948363">
                <a:moveTo>
                  <a:pt x="0" y="0"/>
                </a:moveTo>
                <a:lnTo>
                  <a:pt x="8386763" y="0"/>
                </a:lnTo>
                <a:lnTo>
                  <a:pt x="8386763" y="4798847"/>
                </a:lnTo>
                <a:lnTo>
                  <a:pt x="7237247"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dirty="0"/>
            </a:lvl1pPr>
          </a:lstStyle>
          <a:p>
            <a:pPr lvl="0" algn="ctr"/>
            <a:r>
              <a:rPr lang="en-GB" dirty="0"/>
              <a:t>Click to insert image</a:t>
            </a:r>
          </a:p>
        </p:txBody>
      </p:sp>
    </p:spTree>
    <p:extLst>
      <p:ext uri="{BB962C8B-B14F-4D97-AF65-F5344CB8AC3E}">
        <p14:creationId xmlns:p14="http://schemas.microsoft.com/office/powerpoint/2010/main" val="1606983363"/>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Image strip with text">
    <p:bg>
      <p:bgPr>
        <a:solidFill>
          <a:schemeClr val="bg1"/>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4C05822E-F8EF-0B26-EE8C-294CF585952F}"/>
              </a:ext>
            </a:extLst>
          </p:cNvPr>
          <p:cNvSpPr>
            <a:spLocks noGrp="1"/>
          </p:cNvSpPr>
          <p:nvPr>
            <p:ph type="title"/>
          </p:nvPr>
        </p:nvSpPr>
        <p:spPr>
          <a:xfrm>
            <a:off x="449263" y="701874"/>
            <a:ext cx="7051812" cy="715669"/>
          </a:xfrm>
        </p:spPr>
        <p:txBody>
          <a:bodyPr/>
          <a:lstStyle/>
          <a:p>
            <a:r>
              <a:rPr lang="cs-CZ"/>
              <a:t>Kliknutím lze upravit styl.</a:t>
            </a:r>
            <a:endParaRPr lang="en-GB" dirty="0"/>
          </a:p>
        </p:txBody>
      </p:sp>
      <p:sp>
        <p:nvSpPr>
          <p:cNvPr id="5" name="Placeholder">
            <a:extLst>
              <a:ext uri="{FF2B5EF4-FFF2-40B4-BE49-F238E27FC236}">
                <a16:creationId xmlns:a16="http://schemas.microsoft.com/office/drawing/2014/main" id="{65EFF5B5-9A6C-6AFB-ABBA-564B4F8855CF}"/>
              </a:ext>
            </a:extLst>
          </p:cNvPr>
          <p:cNvSpPr>
            <a:spLocks noGrp="1"/>
          </p:cNvSpPr>
          <p:nvPr>
            <p:ph type="body" sz="quarter" idx="11"/>
          </p:nvPr>
        </p:nvSpPr>
        <p:spPr>
          <a:xfrm>
            <a:off x="449263" y="1809749"/>
            <a:ext cx="5499100" cy="4138613"/>
          </a:xfrm>
          <a:prstGeom prst="rect">
            <a:avLst/>
          </a:prstGeom>
        </p:spPr>
        <p:txBody>
          <a:bodyPr numCol="2" spcCol="288000"/>
          <a:lstStyle>
            <a:lvl1pPr marL="0" indent="0">
              <a:lnSpc>
                <a:spcPct val="115000"/>
              </a:lnSpc>
              <a:spcBef>
                <a:spcPts val="400"/>
              </a:spcBef>
              <a:spcAft>
                <a:spcPts val="400"/>
              </a:spcAft>
              <a:buFont typeface="Wingdings 2" panose="05020102010507070707" pitchFamily="18" charset="2"/>
              <a:buNone/>
              <a:defRPr sz="1200"/>
            </a:lvl1pPr>
            <a:lvl2pPr marL="180975" indent="-180975">
              <a:lnSpc>
                <a:spcPct val="115000"/>
              </a:lnSpc>
              <a:spcBef>
                <a:spcPts val="400"/>
              </a:spcBef>
              <a:spcAft>
                <a:spcPts val="400"/>
              </a:spcAft>
              <a:defRPr lang="en-US" sz="1200" kern="1200" dirty="0">
                <a:solidFill>
                  <a:schemeClr val="tx1"/>
                </a:solidFill>
                <a:latin typeface="+mn-lt"/>
                <a:ea typeface="+mn-ea"/>
                <a:cs typeface="+mn-cs"/>
              </a:defRPr>
            </a:lvl2pPr>
            <a:lvl3pPr>
              <a:lnSpc>
                <a:spcPct val="115000"/>
              </a:lnSpc>
              <a:spcBef>
                <a:spcPts val="400"/>
              </a:spcBef>
              <a:spcAft>
                <a:spcPts val="400"/>
              </a:spcAft>
              <a:defRPr sz="1200"/>
            </a:lvl3pPr>
            <a:lvl4pPr>
              <a:lnSpc>
                <a:spcPct val="120000"/>
              </a:lnSpc>
              <a:spcBef>
                <a:spcPts val="400"/>
              </a:spcBef>
              <a:spcAft>
                <a:spcPts val="400"/>
              </a:spcAft>
              <a:defRPr sz="1200"/>
            </a:lvl4pPr>
            <a:lvl5pPr>
              <a:lnSpc>
                <a:spcPct val="120000"/>
              </a:lnSpc>
              <a:spcBef>
                <a:spcPts val="400"/>
              </a:spcBef>
              <a:spcAft>
                <a:spcPts val="400"/>
              </a:spcAft>
              <a:defRPr sz="1200"/>
            </a:lvl5pPr>
          </a:lstStyle>
          <a:p>
            <a:pPr lvl="0"/>
            <a:r>
              <a:rPr lang="cs-CZ"/>
              <a:t>Po kliknutí můžete upravovat styly textu v předloze.</a:t>
            </a:r>
          </a:p>
          <a:p>
            <a:pPr lvl="1"/>
            <a:r>
              <a:rPr lang="cs-CZ"/>
              <a:t>Druhá úroveň</a:t>
            </a:r>
          </a:p>
          <a:p>
            <a:pPr lvl="2"/>
            <a:r>
              <a:rPr lang="cs-CZ"/>
              <a:t>Třetí úroveň</a:t>
            </a:r>
          </a:p>
        </p:txBody>
      </p:sp>
      <p:sp>
        <p:nvSpPr>
          <p:cNvPr id="16" name="Picture Placeholder">
            <a:extLst>
              <a:ext uri="{FF2B5EF4-FFF2-40B4-BE49-F238E27FC236}">
                <a16:creationId xmlns:a16="http://schemas.microsoft.com/office/drawing/2014/main" id="{1F1C54D2-D2EE-04BE-5F32-CEBA48FF0D37}"/>
              </a:ext>
              <a:ext uri="{C183D7F6-B498-43B3-948B-1728B52AA6E4}">
                <adec:decorative xmlns:adec="http://schemas.microsoft.com/office/drawing/2017/decorative" xmlns="" val="1"/>
              </a:ext>
            </a:extLst>
          </p:cNvPr>
          <p:cNvSpPr>
            <a:spLocks noGrp="1"/>
          </p:cNvSpPr>
          <p:nvPr>
            <p:ph type="pic" sz="quarter" idx="10"/>
          </p:nvPr>
        </p:nvSpPr>
        <p:spPr>
          <a:xfrm>
            <a:off x="3600450" y="1"/>
            <a:ext cx="8591550" cy="6858000"/>
          </a:xfrm>
          <a:custGeom>
            <a:avLst/>
            <a:gdLst>
              <a:gd name="connsiteX0" fmla="*/ 6857996 w 8591550"/>
              <a:gd name="connsiteY0" fmla="*/ 0 h 6858000"/>
              <a:gd name="connsiteX1" fmla="*/ 8591550 w 8591550"/>
              <a:gd name="connsiteY1" fmla="*/ 0 h 6858000"/>
              <a:gd name="connsiteX2" fmla="*/ 8591550 w 8591550"/>
              <a:gd name="connsiteY2" fmla="*/ 3852860 h 6858000"/>
              <a:gd name="connsiteX3" fmla="*/ 5586410 w 8591550"/>
              <a:gd name="connsiteY3" fmla="*/ 6858000 h 6858000"/>
              <a:gd name="connsiteX4" fmla="*/ 0 w 8591550"/>
              <a:gd name="connsiteY4" fmla="*/ 6858000 h 6858000"/>
              <a:gd name="connsiteX5" fmla="*/ 0 w 8591550"/>
              <a:gd name="connsiteY5" fmla="*/ 685799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91550" h="6858000">
                <a:moveTo>
                  <a:pt x="6857996" y="0"/>
                </a:moveTo>
                <a:lnTo>
                  <a:pt x="8591550" y="0"/>
                </a:lnTo>
                <a:lnTo>
                  <a:pt x="8591550" y="3852860"/>
                </a:lnTo>
                <a:lnTo>
                  <a:pt x="5586410" y="6858000"/>
                </a:lnTo>
                <a:lnTo>
                  <a:pt x="0" y="6858000"/>
                </a:lnTo>
                <a:lnTo>
                  <a:pt x="0" y="6857996"/>
                </a:lnTo>
                <a:close/>
              </a:path>
            </a:pathLst>
          </a:custGeom>
          <a:pattFill prst="dkVert">
            <a:fgClr>
              <a:schemeClr val="bg1">
                <a:lumMod val="85000"/>
              </a:schemeClr>
            </a:fgClr>
            <a:bgClr>
              <a:schemeClr val="bg1"/>
            </a:bgClr>
          </a:pattFill>
        </p:spPr>
        <p:txBody>
          <a:bodyPr vert="horz" wrap="square" lIns="0" tIns="0" rIns="0" bIns="2520000" rtlCol="0" anchor="b">
            <a:noAutofit/>
          </a:bodyPr>
          <a:lstStyle>
            <a:lvl1pPr algn="ctr">
              <a:defRPr lang="en-GB"/>
            </a:lvl1pPr>
          </a:lstStyle>
          <a:p>
            <a:pPr lvl="0"/>
            <a:r>
              <a:rPr lang="cs-CZ" dirty="0"/>
              <a:t>Kliknutím na ikonu přidáte obrázek.</a:t>
            </a:r>
            <a:endParaRPr lang="en-GB" dirty="0"/>
          </a:p>
        </p:txBody>
      </p:sp>
      <p:sp>
        <p:nvSpPr>
          <p:cNvPr id="4" name="Classification">
            <a:extLst>
              <a:ext uri="{FF2B5EF4-FFF2-40B4-BE49-F238E27FC236}">
                <a16:creationId xmlns:a16="http://schemas.microsoft.com/office/drawing/2014/main" id="{2A357368-6911-F108-4C72-BC6BCD6C22E2}"/>
              </a:ext>
              <a:ext uri="{C183D7F6-B498-43B3-948B-1728B52AA6E4}">
                <adec:decorative xmlns:adec="http://schemas.microsoft.com/office/drawing/2017/decorative" xmlns="" val="1"/>
              </a:ext>
            </a:extLst>
          </p:cNvPr>
          <p:cNvSpPr txBox="1">
            <a:spLocks/>
          </p:cNvSpPr>
          <p:nvPr/>
        </p:nvSpPr>
        <p:spPr>
          <a:xfrm>
            <a:off x="440939" y="6251108"/>
            <a:ext cx="1925190" cy="369332"/>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dirty="0">
                <a:solidFill>
                  <a:schemeClr val="tx1"/>
                </a:solidFill>
                <a:effectLst/>
              </a:rPr>
              <a:t>© Ipsos | Doc Name | Month Year | Version # | Public | Internal/Client Use Only | Strictly Confidential</a:t>
            </a:r>
          </a:p>
        </p:txBody>
      </p:sp>
      <p:pic>
        <p:nvPicPr>
          <p:cNvPr id="2" name="Ipsos Logo">
            <a:extLst>
              <a:ext uri="{FF2B5EF4-FFF2-40B4-BE49-F238E27FC236}">
                <a16:creationId xmlns:a16="http://schemas.microsoft.com/office/drawing/2014/main" id="{5736C387-1E30-3967-00C5-67A2D4B1A6FD}"/>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2278706395"/>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Biographi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4ADF9F4-0984-90BB-D24E-468E60FF06E5}"/>
              </a:ext>
            </a:extLst>
          </p:cNvPr>
          <p:cNvSpPr>
            <a:spLocks noGrp="1"/>
          </p:cNvSpPr>
          <p:nvPr>
            <p:ph type="title" hasCustomPrompt="1"/>
          </p:nvPr>
        </p:nvSpPr>
        <p:spPr/>
        <p:txBody>
          <a:bodyPr/>
          <a:lstStyle>
            <a:lvl1pPr>
              <a:defRPr/>
            </a:lvl1pPr>
          </a:lstStyle>
          <a:p>
            <a:r>
              <a:rPr lang="en-US" dirty="0"/>
              <a:t>Biographies / Team Slide</a:t>
            </a:r>
            <a:endParaRPr lang="en-GB" dirty="0"/>
          </a:p>
        </p:txBody>
      </p:sp>
      <p:sp>
        <p:nvSpPr>
          <p:cNvPr id="16" name="Name 1">
            <a:extLst>
              <a:ext uri="{FF2B5EF4-FFF2-40B4-BE49-F238E27FC236}">
                <a16:creationId xmlns:a16="http://schemas.microsoft.com/office/drawing/2014/main" id="{41154020-330A-4307-8B18-1E1750724F82}"/>
              </a:ext>
            </a:extLst>
          </p:cNvPr>
          <p:cNvSpPr>
            <a:spLocks noGrp="1"/>
          </p:cNvSpPr>
          <p:nvPr>
            <p:ph type="body" sz="quarter" idx="22" hasCustomPrompt="1"/>
          </p:nvPr>
        </p:nvSpPr>
        <p:spPr>
          <a:xfrm>
            <a:off x="442913" y="1736725"/>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6" name="Picture Placeholder 1">
            <a:extLst>
              <a:ext uri="{FF2B5EF4-FFF2-40B4-BE49-F238E27FC236}">
                <a16:creationId xmlns:a16="http://schemas.microsoft.com/office/drawing/2014/main" id="{1D022528-6EBA-C4A0-BEB6-F9204610C897}"/>
              </a:ext>
              <a:ext uri="{C183D7F6-B498-43B3-948B-1728B52AA6E4}">
                <adec:decorative xmlns:adec="http://schemas.microsoft.com/office/drawing/2017/decorative" xmlns="" val="1"/>
              </a:ext>
            </a:extLst>
          </p:cNvPr>
          <p:cNvSpPr>
            <a:spLocks noGrp="1"/>
          </p:cNvSpPr>
          <p:nvPr>
            <p:ph type="pic" sz="quarter" idx="19"/>
          </p:nvPr>
        </p:nvSpPr>
        <p:spPr>
          <a:xfrm>
            <a:off x="455613" y="232385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cs-CZ" dirty="0"/>
              <a:t>Kliknutím na ikonu přidáte obrázek.</a:t>
            </a:r>
            <a:endParaRPr lang="en-GB" dirty="0"/>
          </a:p>
        </p:txBody>
      </p:sp>
      <p:sp>
        <p:nvSpPr>
          <p:cNvPr id="15" name="Placeholder 1">
            <a:extLst>
              <a:ext uri="{FF2B5EF4-FFF2-40B4-BE49-F238E27FC236}">
                <a16:creationId xmlns:a16="http://schemas.microsoft.com/office/drawing/2014/main" id="{A81DA3D4-EF88-48E1-A722-44D4D0FA10B6}"/>
              </a:ext>
            </a:extLst>
          </p:cNvPr>
          <p:cNvSpPr>
            <a:spLocks noGrp="1"/>
          </p:cNvSpPr>
          <p:nvPr>
            <p:ph type="body" sz="quarter" idx="23" hasCustomPrompt="1"/>
          </p:nvPr>
        </p:nvSpPr>
        <p:spPr>
          <a:xfrm>
            <a:off x="442913" y="4045998"/>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
        <p:nvSpPr>
          <p:cNvPr id="20" name="Name 2">
            <a:extLst>
              <a:ext uri="{FF2B5EF4-FFF2-40B4-BE49-F238E27FC236}">
                <a16:creationId xmlns:a16="http://schemas.microsoft.com/office/drawing/2014/main" id="{71613F17-97E2-4491-9EF3-F01FFDE6E863}"/>
              </a:ext>
            </a:extLst>
          </p:cNvPr>
          <p:cNvSpPr>
            <a:spLocks noGrp="1"/>
          </p:cNvSpPr>
          <p:nvPr>
            <p:ph type="body" sz="quarter" idx="25" hasCustomPrompt="1"/>
          </p:nvPr>
        </p:nvSpPr>
        <p:spPr>
          <a:xfrm>
            <a:off x="2379122" y="1736725"/>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7" name="Picture Placeholder 2">
            <a:extLst>
              <a:ext uri="{FF2B5EF4-FFF2-40B4-BE49-F238E27FC236}">
                <a16:creationId xmlns:a16="http://schemas.microsoft.com/office/drawing/2014/main" id="{BCAD9EA5-E736-4B69-C6BA-B70AA49A3DC7}"/>
              </a:ext>
              <a:ext uri="{C183D7F6-B498-43B3-948B-1728B52AA6E4}">
                <adec:decorative xmlns:adec="http://schemas.microsoft.com/office/drawing/2017/decorative" xmlns="" val="1"/>
              </a:ext>
            </a:extLst>
          </p:cNvPr>
          <p:cNvSpPr>
            <a:spLocks noGrp="1"/>
          </p:cNvSpPr>
          <p:nvPr>
            <p:ph type="pic" sz="quarter" idx="39"/>
          </p:nvPr>
        </p:nvSpPr>
        <p:spPr>
          <a:xfrm>
            <a:off x="2390052"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cs-CZ" dirty="0"/>
              <a:t>Kliknutím na ikonu přidáte obrázek.</a:t>
            </a:r>
            <a:endParaRPr lang="en-GB" dirty="0"/>
          </a:p>
        </p:txBody>
      </p:sp>
      <p:sp>
        <p:nvSpPr>
          <p:cNvPr id="21" name="Placeholder 2">
            <a:extLst>
              <a:ext uri="{FF2B5EF4-FFF2-40B4-BE49-F238E27FC236}">
                <a16:creationId xmlns:a16="http://schemas.microsoft.com/office/drawing/2014/main" id="{6F22912B-7D36-4077-8BFB-FDA6B7BA0EA9}"/>
              </a:ext>
            </a:extLst>
          </p:cNvPr>
          <p:cNvSpPr>
            <a:spLocks noGrp="1"/>
          </p:cNvSpPr>
          <p:nvPr>
            <p:ph type="body" sz="quarter" idx="26" hasCustomPrompt="1"/>
          </p:nvPr>
        </p:nvSpPr>
        <p:spPr>
          <a:xfrm>
            <a:off x="2379892" y="4045998"/>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
        <p:nvSpPr>
          <p:cNvPr id="24" name="Name 3">
            <a:extLst>
              <a:ext uri="{FF2B5EF4-FFF2-40B4-BE49-F238E27FC236}">
                <a16:creationId xmlns:a16="http://schemas.microsoft.com/office/drawing/2014/main" id="{4ACD92D7-D8E5-4F1B-8FF3-A92BC817BD5B}"/>
              </a:ext>
            </a:extLst>
          </p:cNvPr>
          <p:cNvSpPr>
            <a:spLocks noGrp="1"/>
          </p:cNvSpPr>
          <p:nvPr>
            <p:ph type="body" sz="quarter" idx="28" hasCustomPrompt="1"/>
          </p:nvPr>
        </p:nvSpPr>
        <p:spPr>
          <a:xfrm>
            <a:off x="4315331" y="1736725"/>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8" name="Picture Placeholder 3">
            <a:extLst>
              <a:ext uri="{FF2B5EF4-FFF2-40B4-BE49-F238E27FC236}">
                <a16:creationId xmlns:a16="http://schemas.microsoft.com/office/drawing/2014/main" id="{357D52C6-2870-E30F-D4E4-6FE20FD88ED3}"/>
              </a:ext>
              <a:ext uri="{C183D7F6-B498-43B3-948B-1728B52AA6E4}">
                <adec:decorative xmlns:adec="http://schemas.microsoft.com/office/drawing/2017/decorative" xmlns="" val="1"/>
              </a:ext>
            </a:extLst>
          </p:cNvPr>
          <p:cNvSpPr>
            <a:spLocks noGrp="1"/>
          </p:cNvSpPr>
          <p:nvPr>
            <p:ph type="pic" sz="quarter" idx="40"/>
          </p:nvPr>
        </p:nvSpPr>
        <p:spPr>
          <a:xfrm>
            <a:off x="4324491"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cs-CZ" dirty="0"/>
              <a:t>Kliknutím na ikonu přidáte obrázek.</a:t>
            </a:r>
            <a:endParaRPr lang="en-GB" dirty="0"/>
          </a:p>
        </p:txBody>
      </p:sp>
      <p:sp>
        <p:nvSpPr>
          <p:cNvPr id="25" name="Placeholder 3">
            <a:extLst>
              <a:ext uri="{FF2B5EF4-FFF2-40B4-BE49-F238E27FC236}">
                <a16:creationId xmlns:a16="http://schemas.microsoft.com/office/drawing/2014/main" id="{459EAA34-4CBD-4836-8FB9-E4972A4D4702}"/>
              </a:ext>
            </a:extLst>
          </p:cNvPr>
          <p:cNvSpPr>
            <a:spLocks noGrp="1"/>
          </p:cNvSpPr>
          <p:nvPr>
            <p:ph type="body" sz="quarter" idx="29" hasCustomPrompt="1"/>
          </p:nvPr>
        </p:nvSpPr>
        <p:spPr>
          <a:xfrm>
            <a:off x="4316871" y="4045998"/>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
        <p:nvSpPr>
          <p:cNvPr id="27" name="Name 4">
            <a:extLst>
              <a:ext uri="{FF2B5EF4-FFF2-40B4-BE49-F238E27FC236}">
                <a16:creationId xmlns:a16="http://schemas.microsoft.com/office/drawing/2014/main" id="{95119930-DF3D-4F95-9821-DD803BEC06B8}"/>
              </a:ext>
            </a:extLst>
          </p:cNvPr>
          <p:cNvSpPr>
            <a:spLocks noGrp="1"/>
          </p:cNvSpPr>
          <p:nvPr>
            <p:ph type="body" sz="quarter" idx="31" hasCustomPrompt="1"/>
          </p:nvPr>
        </p:nvSpPr>
        <p:spPr>
          <a:xfrm>
            <a:off x="6251540" y="1748727"/>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9" name="Picture Placeholder 4">
            <a:extLst>
              <a:ext uri="{FF2B5EF4-FFF2-40B4-BE49-F238E27FC236}">
                <a16:creationId xmlns:a16="http://schemas.microsoft.com/office/drawing/2014/main" id="{074A36C6-E21E-40D7-90B6-E4EE4ED33126}"/>
              </a:ext>
              <a:ext uri="{C183D7F6-B498-43B3-948B-1728B52AA6E4}">
                <adec:decorative xmlns:adec="http://schemas.microsoft.com/office/drawing/2017/decorative" xmlns="" val="1"/>
              </a:ext>
            </a:extLst>
          </p:cNvPr>
          <p:cNvSpPr>
            <a:spLocks noGrp="1"/>
          </p:cNvSpPr>
          <p:nvPr>
            <p:ph type="pic" sz="quarter" idx="41"/>
          </p:nvPr>
        </p:nvSpPr>
        <p:spPr>
          <a:xfrm>
            <a:off x="6258930"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cs-CZ" dirty="0"/>
              <a:t>Kliknutím na ikonu přidáte obrázek.</a:t>
            </a:r>
            <a:endParaRPr lang="en-GB" dirty="0"/>
          </a:p>
        </p:txBody>
      </p:sp>
      <p:sp>
        <p:nvSpPr>
          <p:cNvPr id="28" name="Placeholder 4">
            <a:extLst>
              <a:ext uri="{FF2B5EF4-FFF2-40B4-BE49-F238E27FC236}">
                <a16:creationId xmlns:a16="http://schemas.microsoft.com/office/drawing/2014/main" id="{F1EC47F3-3364-4097-9549-A48AAC2F5219}"/>
              </a:ext>
            </a:extLst>
          </p:cNvPr>
          <p:cNvSpPr>
            <a:spLocks noGrp="1"/>
          </p:cNvSpPr>
          <p:nvPr>
            <p:ph type="body" sz="quarter" idx="32" hasCustomPrompt="1"/>
          </p:nvPr>
        </p:nvSpPr>
        <p:spPr>
          <a:xfrm>
            <a:off x="6253850" y="4058000"/>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
        <p:nvSpPr>
          <p:cNvPr id="30" name="Name 5">
            <a:extLst>
              <a:ext uri="{FF2B5EF4-FFF2-40B4-BE49-F238E27FC236}">
                <a16:creationId xmlns:a16="http://schemas.microsoft.com/office/drawing/2014/main" id="{8BC3BB59-8297-4139-8EEB-7AA6A362059C}"/>
              </a:ext>
            </a:extLst>
          </p:cNvPr>
          <p:cNvSpPr>
            <a:spLocks noGrp="1"/>
          </p:cNvSpPr>
          <p:nvPr>
            <p:ph type="body" sz="quarter" idx="34" hasCustomPrompt="1"/>
          </p:nvPr>
        </p:nvSpPr>
        <p:spPr>
          <a:xfrm>
            <a:off x="8187749" y="1748727"/>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19" name="Picture Placeholder 5">
            <a:extLst>
              <a:ext uri="{FF2B5EF4-FFF2-40B4-BE49-F238E27FC236}">
                <a16:creationId xmlns:a16="http://schemas.microsoft.com/office/drawing/2014/main" id="{F63214CF-5EA4-B6FC-063D-D3496667EF2D}"/>
              </a:ext>
              <a:ext uri="{C183D7F6-B498-43B3-948B-1728B52AA6E4}">
                <adec:decorative xmlns:adec="http://schemas.microsoft.com/office/drawing/2017/decorative" xmlns="" val="1"/>
              </a:ext>
            </a:extLst>
          </p:cNvPr>
          <p:cNvSpPr>
            <a:spLocks noGrp="1"/>
          </p:cNvSpPr>
          <p:nvPr>
            <p:ph type="pic" sz="quarter" idx="42"/>
          </p:nvPr>
        </p:nvSpPr>
        <p:spPr>
          <a:xfrm>
            <a:off x="8193369"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cs-CZ" dirty="0"/>
              <a:t>Kliknutím na ikonu přidáte obrázek.</a:t>
            </a:r>
            <a:endParaRPr lang="en-GB" dirty="0"/>
          </a:p>
        </p:txBody>
      </p:sp>
      <p:sp>
        <p:nvSpPr>
          <p:cNvPr id="31" name="Placeholder 5">
            <a:extLst>
              <a:ext uri="{FF2B5EF4-FFF2-40B4-BE49-F238E27FC236}">
                <a16:creationId xmlns:a16="http://schemas.microsoft.com/office/drawing/2014/main" id="{3539E75B-AA24-4E49-B21A-8AAB8E62C410}"/>
              </a:ext>
            </a:extLst>
          </p:cNvPr>
          <p:cNvSpPr>
            <a:spLocks noGrp="1"/>
          </p:cNvSpPr>
          <p:nvPr>
            <p:ph type="body" sz="quarter" idx="35" hasCustomPrompt="1"/>
          </p:nvPr>
        </p:nvSpPr>
        <p:spPr>
          <a:xfrm>
            <a:off x="8190829" y="4058000"/>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
        <p:nvSpPr>
          <p:cNvPr id="33" name="Name 6">
            <a:extLst>
              <a:ext uri="{FF2B5EF4-FFF2-40B4-BE49-F238E27FC236}">
                <a16:creationId xmlns:a16="http://schemas.microsoft.com/office/drawing/2014/main" id="{3F21806D-0731-464D-A660-3F50C5CAF670}"/>
              </a:ext>
            </a:extLst>
          </p:cNvPr>
          <p:cNvSpPr>
            <a:spLocks noGrp="1"/>
          </p:cNvSpPr>
          <p:nvPr>
            <p:ph type="body" sz="quarter" idx="37" hasCustomPrompt="1"/>
          </p:nvPr>
        </p:nvSpPr>
        <p:spPr>
          <a:xfrm>
            <a:off x="10123957" y="1735212"/>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23" name="Picture Placeholder 6">
            <a:extLst>
              <a:ext uri="{FF2B5EF4-FFF2-40B4-BE49-F238E27FC236}">
                <a16:creationId xmlns:a16="http://schemas.microsoft.com/office/drawing/2014/main" id="{95C42D8A-99F6-7643-7FD4-13CD14652A53}"/>
              </a:ext>
              <a:ext uri="{C183D7F6-B498-43B3-948B-1728B52AA6E4}">
                <adec:decorative xmlns:adec="http://schemas.microsoft.com/office/drawing/2017/decorative" xmlns="" val="1"/>
              </a:ext>
            </a:extLst>
          </p:cNvPr>
          <p:cNvSpPr>
            <a:spLocks noGrp="1"/>
          </p:cNvSpPr>
          <p:nvPr>
            <p:ph type="pic" sz="quarter" idx="43"/>
          </p:nvPr>
        </p:nvSpPr>
        <p:spPr>
          <a:xfrm>
            <a:off x="10127809"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cs-CZ" dirty="0"/>
              <a:t>Kliknutím na ikonu přidáte obrázek.</a:t>
            </a:r>
            <a:endParaRPr lang="en-GB" dirty="0"/>
          </a:p>
        </p:txBody>
      </p:sp>
      <p:sp>
        <p:nvSpPr>
          <p:cNvPr id="34" name="Placeholder 6">
            <a:extLst>
              <a:ext uri="{FF2B5EF4-FFF2-40B4-BE49-F238E27FC236}">
                <a16:creationId xmlns:a16="http://schemas.microsoft.com/office/drawing/2014/main" id="{E534BACD-3BA5-4149-ABE3-6C66E16EC23C}"/>
              </a:ext>
            </a:extLst>
          </p:cNvPr>
          <p:cNvSpPr>
            <a:spLocks noGrp="1"/>
          </p:cNvSpPr>
          <p:nvPr>
            <p:ph type="body" sz="quarter" idx="38" hasCustomPrompt="1"/>
          </p:nvPr>
        </p:nvSpPr>
        <p:spPr>
          <a:xfrm>
            <a:off x="10127809" y="4044485"/>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Tree>
    <p:extLst>
      <p:ext uri="{BB962C8B-B14F-4D97-AF65-F5344CB8AC3E}">
        <p14:creationId xmlns:p14="http://schemas.microsoft.com/office/powerpoint/2010/main" val="3042877856"/>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Quote/Statement slide">
    <p:bg>
      <p:bgPr>
        <a:solidFill>
          <a:schemeClr val="tx2"/>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024DFEA-2014-1751-E480-8A66CDCDA552}"/>
              </a:ext>
            </a:extLst>
          </p:cNvPr>
          <p:cNvSpPr>
            <a:spLocks noGrp="1"/>
          </p:cNvSpPr>
          <p:nvPr>
            <p:ph type="title" hasCustomPrompt="1"/>
          </p:nvPr>
        </p:nvSpPr>
        <p:spPr>
          <a:xfrm>
            <a:off x="431999" y="1898850"/>
            <a:ext cx="7010201" cy="715669"/>
          </a:xfrm>
        </p:spPr>
        <p:txBody>
          <a:bodyPr/>
          <a:lstStyle>
            <a:lvl1pPr>
              <a:lnSpc>
                <a:spcPct val="100000"/>
              </a:lnSpc>
              <a:defRPr sz="3200" b="1" cap="none" baseline="0">
                <a:solidFill>
                  <a:schemeClr val="tx1"/>
                </a:solidFill>
                <a:latin typeface="+mn-lt"/>
              </a:defRPr>
            </a:lvl1pPr>
          </a:lstStyle>
          <a:p>
            <a:r>
              <a:rPr lang="en-US" dirty="0"/>
              <a:t>Quote or statement here – </a:t>
            </a:r>
            <a:br>
              <a:rPr lang="en-US" dirty="0"/>
            </a:br>
            <a:r>
              <a:rPr lang="en-US" dirty="0"/>
              <a:t>only black text is fully accessible on teal, green or orange</a:t>
            </a:r>
            <a:endParaRPr lang="en-GB" dirty="0"/>
          </a:p>
        </p:txBody>
      </p:sp>
      <p:sp>
        <p:nvSpPr>
          <p:cNvPr id="4" name="Triangle">
            <a:extLst>
              <a:ext uri="{FF2B5EF4-FFF2-40B4-BE49-F238E27FC236}">
                <a16:creationId xmlns:a16="http://schemas.microsoft.com/office/drawing/2014/main" id="{AE7DDF0E-41B4-9738-7FF8-6113726879FE}"/>
              </a:ext>
              <a:ext uri="{C183D7F6-B498-43B3-948B-1728B52AA6E4}">
                <adec:decorative xmlns:adec="http://schemas.microsoft.com/office/drawing/2017/decorative" xmlns="" val="1"/>
              </a:ext>
            </a:extLst>
          </p:cNvPr>
          <p:cNvSpPr/>
          <p:nvPr userDrawn="1"/>
        </p:nvSpPr>
        <p:spPr>
          <a:xfrm rot="16200000">
            <a:off x="9281601" y="3947601"/>
            <a:ext cx="2910399" cy="291039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12" name="Classification">
            <a:extLst>
              <a:ext uri="{FF2B5EF4-FFF2-40B4-BE49-F238E27FC236}">
                <a16:creationId xmlns:a16="http://schemas.microsoft.com/office/drawing/2014/main" id="{1C5B0F71-0889-8AA3-1424-358FEF2E8AF4}"/>
              </a:ext>
              <a:ext uri="{C183D7F6-B498-43B3-948B-1728B52AA6E4}">
                <adec:decorative xmlns:adec="http://schemas.microsoft.com/office/drawing/2017/decorative" xmlns="" val="1"/>
              </a:ext>
            </a:extLst>
          </p:cNvPr>
          <p:cNvSpPr txBox="1">
            <a:spLocks/>
          </p:cNvSpPr>
          <p:nvPr userDrawn="1"/>
        </p:nvSpPr>
        <p:spPr>
          <a:xfrm>
            <a:off x="440938" y="6488640"/>
            <a:ext cx="4672238" cy="12311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dirty="0">
                <a:solidFill>
                  <a:schemeClr val="bg1"/>
                </a:solidFill>
                <a:effectLst/>
              </a:rPr>
              <a:t>© Ipsos | Doc Name | Month Year | Version # | Public | Internal/Client Use Only | Strictly Confidential</a:t>
            </a:r>
          </a:p>
        </p:txBody>
      </p:sp>
      <p:sp>
        <p:nvSpPr>
          <p:cNvPr id="11" name="Slide Number">
            <a:extLst>
              <a:ext uri="{FF2B5EF4-FFF2-40B4-BE49-F238E27FC236}">
                <a16:creationId xmlns:a16="http://schemas.microsoft.com/office/drawing/2014/main" id="{BE4B9BBA-B9E4-5FF2-9CD0-5259512082F0}"/>
              </a:ext>
              <a:ext uri="{C183D7F6-B498-43B3-948B-1728B52AA6E4}">
                <adec:decorative xmlns:adec="http://schemas.microsoft.com/office/drawing/2017/decorative" xmlns=""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a:t>
            </a:fld>
            <a:endParaRPr lang="en-GB" sz="900" dirty="0">
              <a:solidFill>
                <a:schemeClr val="bg1"/>
              </a:solidFill>
            </a:endParaRPr>
          </a:p>
        </p:txBody>
      </p:sp>
      <p:pic>
        <p:nvPicPr>
          <p:cNvPr id="5" name="Ipsos Logo">
            <a:extLst>
              <a:ext uri="{FF2B5EF4-FFF2-40B4-BE49-F238E27FC236}">
                <a16:creationId xmlns:a16="http://schemas.microsoft.com/office/drawing/2014/main" id="{C8313A58-2212-9452-4CBE-3D4E7E92AA44}"/>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25688296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ide by side">
    <p:spTree>
      <p:nvGrpSpPr>
        <p:cNvPr id="1" name=""/>
        <p:cNvGrpSpPr/>
        <p:nvPr/>
      </p:nvGrpSpPr>
      <p:grpSpPr>
        <a:xfrm>
          <a:off x="0" y="0"/>
          <a:ext cx="0" cy="0"/>
          <a:chOff x="0" y="0"/>
          <a:chExt cx="0" cy="0"/>
        </a:xfrm>
      </p:grpSpPr>
      <p:sp>
        <p:nvSpPr>
          <p:cNvPr id="7" name="Title" descr="Header">
            <a:extLst>
              <a:ext uri="{FF2B5EF4-FFF2-40B4-BE49-F238E27FC236}">
                <a16:creationId xmlns:a16="http://schemas.microsoft.com/office/drawing/2014/main" id="{B80FCDC1-4ADD-40AF-8A4F-44573B1258DA}"/>
              </a:ext>
            </a:extLst>
          </p:cNvPr>
          <p:cNvSpPr>
            <a:spLocks noGrp="1"/>
          </p:cNvSpPr>
          <p:nvPr>
            <p:ph type="title"/>
          </p:nvPr>
        </p:nvSpPr>
        <p:spPr/>
        <p:txBody>
          <a:bodyPr/>
          <a:lstStyle/>
          <a:p>
            <a:r>
              <a:rPr lang="cs-CZ"/>
              <a:t>Kliknutím lze upravit styl.</a:t>
            </a:r>
            <a:endParaRPr lang="en-GB"/>
          </a:p>
        </p:txBody>
      </p:sp>
      <p:sp>
        <p:nvSpPr>
          <p:cNvPr id="3" name="Placeholder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3"/>
            <a:ext cx="5456880" cy="3861312"/>
          </a:xfrm>
          <a:prstGeom prst="rect">
            <a:avLst/>
          </a:prstGeom>
        </p:spPr>
        <p:txBody>
          <a:bodyPr>
            <a:noAutofit/>
          </a:bodyPr>
          <a:lstStyle>
            <a:lvl1pPr>
              <a:spcBef>
                <a:spcPts val="400"/>
              </a:spcBef>
              <a:defRPr sz="1400">
                <a:solidFill>
                  <a:schemeClr val="tx1"/>
                </a:solidFill>
              </a:defRPr>
            </a:lvl1pPr>
            <a:lvl2pPr marL="180975" indent="-180975">
              <a:spcBef>
                <a:spcPts val="400"/>
              </a:spcBef>
              <a:buSzPct val="110000"/>
              <a:buFont typeface="Arial" panose="020B0604020202020204" pitchFamily="34" charset="0"/>
              <a:buChar char="•"/>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lvl="1"/>
            <a:r>
              <a:rPr lang="en-GB" dirty="0"/>
              <a:t>Text level 1</a:t>
            </a:r>
          </a:p>
          <a:p>
            <a:pPr lvl="2"/>
            <a:r>
              <a:rPr lang="en-GB" dirty="0"/>
              <a:t>Text level 2</a:t>
            </a:r>
          </a:p>
        </p:txBody>
      </p:sp>
      <p:sp>
        <p:nvSpPr>
          <p:cNvPr id="10" name="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6273992" y="1808163"/>
            <a:ext cx="5456880" cy="3861312"/>
          </a:xfrm>
          <a:prstGeom prst="rect">
            <a:avLst/>
          </a:prstGeom>
        </p:spPr>
        <p:txBody>
          <a:bodyPr>
            <a:noAutofit/>
          </a:bodyPr>
          <a:lstStyle>
            <a:lvl1pPr>
              <a:spcBef>
                <a:spcPts val="400"/>
              </a:spcBef>
              <a:defRPr sz="1400">
                <a:solidFill>
                  <a:schemeClr val="tx1"/>
                </a:solidFill>
              </a:defRPr>
            </a:lvl1pPr>
            <a:lvl2pPr marL="180975" indent="-180975">
              <a:spcBef>
                <a:spcPts val="400"/>
              </a:spcBef>
              <a:defRPr lang="en-GB" sz="1400" kern="1200" dirty="0">
                <a:solidFill>
                  <a:schemeClr val="tx1"/>
                </a:solidFill>
                <a:latin typeface="+mn-lt"/>
                <a:ea typeface="+mn-ea"/>
                <a:cs typeface="+mn-cs"/>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Tree>
    <p:extLst>
      <p:ext uri="{BB962C8B-B14F-4D97-AF65-F5344CB8AC3E}">
        <p14:creationId xmlns:p14="http://schemas.microsoft.com/office/powerpoint/2010/main" val="3063252715"/>
      </p:ext>
    </p:extLst>
  </p:cSld>
  <p:clrMapOvr>
    <a:masterClrMapping/>
  </p:clrMapOvr>
  <p:extLst>
    <p:ext uri="{DCECCB84-F9BA-43D5-87BE-67443E8EF086}">
      <p15:sldGuideLst xmlns:p15="http://schemas.microsoft.com/office/powerpoint/2012/main">
        <p15:guide id="1" orient="horz" pos="4320">
          <p15:clr>
            <a:srgbClr val="F26B43"/>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Quote style 1">
    <p:bg>
      <p:bgPr>
        <a:gradFill>
          <a:gsLst>
            <a:gs pos="24000">
              <a:schemeClr val="accent1">
                <a:lumMod val="35000"/>
              </a:schemeClr>
            </a:gs>
            <a:gs pos="100000">
              <a:schemeClr val="accent1"/>
            </a:gs>
          </a:gsLst>
          <a:lin ang="13500000" scaled="0"/>
        </a:gradFill>
        <a:effectLst/>
      </p:bgPr>
    </p:bg>
    <p:spTree>
      <p:nvGrpSpPr>
        <p:cNvPr id="1" name=""/>
        <p:cNvGrpSpPr/>
        <p:nvPr/>
      </p:nvGrpSpPr>
      <p:grpSpPr>
        <a:xfrm>
          <a:off x="0" y="0"/>
          <a:ext cx="0" cy="0"/>
          <a:chOff x="0" y="0"/>
          <a:chExt cx="0" cy="0"/>
        </a:xfrm>
      </p:grpSpPr>
      <p:sp>
        <p:nvSpPr>
          <p:cNvPr id="21" name="Quote">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3008550" y="2313873"/>
            <a:ext cx="7524198" cy="2636591"/>
          </a:xfrm>
          <a:prstGeom prst="rect">
            <a:avLst/>
          </a:prstGeom>
        </p:spPr>
        <p:txBody>
          <a:bodyPr anchor="t">
            <a:normAutofit/>
          </a:bodyPr>
          <a:lstStyle>
            <a:lvl1pPr marL="0" indent="0">
              <a:buNone/>
              <a:defRPr sz="3200">
                <a:solidFill>
                  <a:schemeClr val="bg1"/>
                </a:solidFill>
              </a:defRPr>
            </a:lvl1pPr>
          </a:lstStyle>
          <a:p>
            <a:pPr lvl="0"/>
            <a:r>
              <a:rPr lang="en-GB" dirty="0"/>
              <a:t>Insert your quote here</a:t>
            </a:r>
          </a:p>
        </p:txBody>
      </p:sp>
      <p:sp>
        <p:nvSpPr>
          <p:cNvPr id="5" name="Triangle">
            <a:extLst>
              <a:ext uri="{FF2B5EF4-FFF2-40B4-BE49-F238E27FC236}">
                <a16:creationId xmlns:a16="http://schemas.microsoft.com/office/drawing/2014/main" id="{92369341-2A1C-B6BE-3FEC-A2BEC04F6AA8}"/>
              </a:ext>
              <a:ext uri="{C183D7F6-B498-43B3-948B-1728B52AA6E4}">
                <adec:decorative xmlns:adec="http://schemas.microsoft.com/office/drawing/2017/decorative" xmlns="" val="1"/>
              </a:ext>
            </a:extLst>
          </p:cNvPr>
          <p:cNvSpPr/>
          <p:nvPr userDrawn="1"/>
        </p:nvSpPr>
        <p:spPr bwMode="auto">
          <a:xfrm rot="5400000">
            <a:off x="0" y="0"/>
            <a:ext cx="3124200" cy="3124200"/>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9" name="Classification">
            <a:extLst>
              <a:ext uri="{FF2B5EF4-FFF2-40B4-BE49-F238E27FC236}">
                <a16:creationId xmlns:a16="http://schemas.microsoft.com/office/drawing/2014/main" id="{87AAF9A5-97ED-3121-02DE-E041C61DC066}"/>
              </a:ext>
              <a:ext uri="{C183D7F6-B498-43B3-948B-1728B52AA6E4}">
                <adec:decorative xmlns:adec="http://schemas.microsoft.com/office/drawing/2017/decorative" xmlns="" val="1"/>
              </a:ext>
            </a:extLst>
          </p:cNvPr>
          <p:cNvSpPr txBox="1">
            <a:spLocks/>
          </p:cNvSpPr>
          <p:nvPr userDrawn="1"/>
        </p:nvSpPr>
        <p:spPr>
          <a:xfrm>
            <a:off x="440938" y="6488640"/>
            <a:ext cx="4672238" cy="12311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dirty="0">
                <a:solidFill>
                  <a:schemeClr val="bg1"/>
                </a:solidFill>
                <a:effectLst/>
              </a:rPr>
              <a:t>© Ipsos | Doc Name | Month Year | Version # | Public | Internal/Client Use Only | Strictly Confidential</a:t>
            </a:r>
          </a:p>
        </p:txBody>
      </p:sp>
      <p:sp>
        <p:nvSpPr>
          <p:cNvPr id="8" name="Slide Number">
            <a:extLst>
              <a:ext uri="{FF2B5EF4-FFF2-40B4-BE49-F238E27FC236}">
                <a16:creationId xmlns:a16="http://schemas.microsoft.com/office/drawing/2014/main" id="{D37E2842-3D57-CC10-EC4F-9181EFE34C2A}"/>
              </a:ext>
              <a:ext uri="{C183D7F6-B498-43B3-948B-1728B52AA6E4}">
                <adec:decorative xmlns:adec="http://schemas.microsoft.com/office/drawing/2017/decorative" xmlns=""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a:t>
            </a:fld>
            <a:endParaRPr lang="en-GB" sz="900" dirty="0">
              <a:solidFill>
                <a:schemeClr val="bg1"/>
              </a:solidFill>
            </a:endParaRPr>
          </a:p>
        </p:txBody>
      </p:sp>
      <p:pic>
        <p:nvPicPr>
          <p:cNvPr id="3" name="Ipsos Logo">
            <a:extLst>
              <a:ext uri="{FF2B5EF4-FFF2-40B4-BE49-F238E27FC236}">
                <a16:creationId xmlns:a16="http://schemas.microsoft.com/office/drawing/2014/main" id="{2B071C74-0F19-EA2F-036E-1B05F328FC73}"/>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4137760289"/>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Quote style 3">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6838E746-8C0D-4144-AC8E-FA9CF117C223}"/>
              </a:ext>
            </a:extLst>
          </p:cNvPr>
          <p:cNvSpPr>
            <a:spLocks noGrp="1"/>
          </p:cNvSpPr>
          <p:nvPr>
            <p:ph type="title" hasCustomPrompt="1"/>
          </p:nvPr>
        </p:nvSpPr>
        <p:spPr bwMode="white">
          <a:xfrm>
            <a:off x="450000" y="811950"/>
            <a:ext cx="5407103" cy="3742438"/>
          </a:xfrm>
        </p:spPr>
        <p:txBody>
          <a:bodyPr anchor="t"/>
          <a:lstStyle>
            <a:lvl1pPr>
              <a:defRPr sz="3600" cap="none" spc="0" baseline="0">
                <a:solidFill>
                  <a:schemeClr val="bg1"/>
                </a:solidFill>
                <a:latin typeface="+mn-lt"/>
              </a:defRPr>
            </a:lvl1pPr>
          </a:lstStyle>
          <a:p>
            <a:r>
              <a:rPr lang="en-GB" dirty="0"/>
              <a:t>Summary text background image (text can be recoloured depending on image colour)</a:t>
            </a:r>
            <a:endParaRPr lang="fr-FR" dirty="0"/>
          </a:p>
        </p:txBody>
      </p:sp>
      <p:sp>
        <p:nvSpPr>
          <p:cNvPr id="4" name="Picture Placeholder">
            <a:extLst>
              <a:ext uri="{FF2B5EF4-FFF2-40B4-BE49-F238E27FC236}">
                <a16:creationId xmlns:a16="http://schemas.microsoft.com/office/drawing/2014/main" id="{A8B69072-8F91-57EB-1C5E-B1807F844055}"/>
              </a:ext>
              <a:ext uri="{C183D7F6-B498-43B3-948B-1728B52AA6E4}">
                <adec:decorative xmlns:adec="http://schemas.microsoft.com/office/drawing/2017/decorative" xmlns="" val="1"/>
              </a:ext>
            </a:extLst>
          </p:cNvPr>
          <p:cNvSpPr>
            <a:spLocks noGrp="1"/>
          </p:cNvSpPr>
          <p:nvPr>
            <p:ph type="pic" sz="quarter" idx="15"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733800 h 6858000"/>
              <a:gd name="connsiteX3" fmla="*/ 9067800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3733800"/>
                </a:lnTo>
                <a:lnTo>
                  <a:pt x="9067800" y="6858000"/>
                </a:lnTo>
                <a:lnTo>
                  <a:pt x="0" y="6858000"/>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dirty="0"/>
            </a:lvl1pPr>
          </a:lstStyle>
          <a:p>
            <a:pPr lvl="0" algn="ctr"/>
            <a:r>
              <a:rPr lang="en-GB" dirty="0"/>
              <a:t>Click icon in centre to add image</a:t>
            </a:r>
            <a:br>
              <a:rPr lang="en-GB" dirty="0"/>
            </a:br>
            <a:r>
              <a:rPr lang="en-GB" dirty="0"/>
              <a:t>Send image to back so elements show on the page</a:t>
            </a:r>
          </a:p>
          <a:p>
            <a:pPr lvl="0" algn="ctr"/>
            <a:endParaRPr lang="en-GB" dirty="0"/>
          </a:p>
          <a:p>
            <a:pPr lvl="0" algn="ctr"/>
            <a:endParaRPr lang="en-GB" dirty="0"/>
          </a:p>
          <a:p>
            <a:pPr lvl="0" algn="ctr"/>
            <a:endParaRPr lang="en-GB" dirty="0"/>
          </a:p>
        </p:txBody>
      </p:sp>
      <p:pic>
        <p:nvPicPr>
          <p:cNvPr id="6" name="Ipsos Logo">
            <a:extLst>
              <a:ext uri="{FF2B5EF4-FFF2-40B4-BE49-F238E27FC236}">
                <a16:creationId xmlns:a16="http://schemas.microsoft.com/office/drawing/2014/main" id="{52B28BDF-4159-E6C3-47E8-C045FBADA50C}"/>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154474385"/>
      </p:ext>
    </p:extLst>
  </p:cSld>
  <p:clrMapOvr>
    <a:masterClrMapping/>
  </p:clrMapOvr>
  <p:hf hdr="0" ftr="0" dt="0"/>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Full bleed image layout">
    <p:spTree>
      <p:nvGrpSpPr>
        <p:cNvPr id="1" name=""/>
        <p:cNvGrpSpPr/>
        <p:nvPr/>
      </p:nvGrpSpPr>
      <p:grpSpPr>
        <a:xfrm>
          <a:off x="0" y="0"/>
          <a:ext cx="0" cy="0"/>
          <a:chOff x="0" y="0"/>
          <a:chExt cx="0" cy="0"/>
        </a:xfrm>
      </p:grpSpPr>
      <p:sp>
        <p:nvSpPr>
          <p:cNvPr id="3" name="Picture Placeholder">
            <a:extLst>
              <a:ext uri="{FF2B5EF4-FFF2-40B4-BE49-F238E27FC236}">
                <a16:creationId xmlns:a16="http://schemas.microsoft.com/office/drawing/2014/main" id="{A0EF3274-3DAF-E90F-9AC0-22CB0B64614D}"/>
              </a:ext>
              <a:ext uri="{C183D7F6-B498-43B3-948B-1728B52AA6E4}">
                <adec:decorative xmlns:adec="http://schemas.microsoft.com/office/drawing/2017/decorative" xmlns="" val="1"/>
              </a:ext>
            </a:extLst>
          </p:cNvPr>
          <p:cNvSpPr>
            <a:spLocks noGrp="1"/>
          </p:cNvSpPr>
          <p:nvPr>
            <p:ph type="pic" sz="quarter" idx="10" hasCustomPrompt="1"/>
          </p:nvPr>
        </p:nvSpPr>
        <p:spPr>
          <a:xfrm>
            <a:off x="0" y="0"/>
            <a:ext cx="12192000" cy="6858000"/>
          </a:xfrm>
          <a:prstGeom prst="rect">
            <a:avLst/>
          </a:prstGeom>
          <a:pattFill prst="wdUpDiag">
            <a:fgClr>
              <a:schemeClr val="bg1">
                <a:lumMod val="95000"/>
              </a:schemeClr>
            </a:fgClr>
            <a:bgClr>
              <a:schemeClr val="bg1"/>
            </a:bgClr>
          </a:pattFill>
        </p:spPr>
        <p:txBody>
          <a:bodyPr vert="horz" lIns="0" tIns="0" rIns="0" bIns="0" rtlCol="0" anchor="ctr">
            <a:noAutofit/>
          </a:bodyPr>
          <a:lstStyle>
            <a:lvl1pPr algn="ctr">
              <a:defRPr lang="en-GB"/>
            </a:lvl1pPr>
          </a:lstStyle>
          <a:p>
            <a:pPr lvl="0"/>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Click icon to add picture</a:t>
            </a:r>
            <a:endParaRPr lang="en-GB" dirty="0"/>
          </a:p>
        </p:txBody>
      </p:sp>
    </p:spTree>
    <p:extLst>
      <p:ext uri="{BB962C8B-B14F-4D97-AF65-F5344CB8AC3E}">
        <p14:creationId xmlns:p14="http://schemas.microsoft.com/office/powerpoint/2010/main" val="2808620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Full bleed video layout">
    <p:spTree>
      <p:nvGrpSpPr>
        <p:cNvPr id="1" name=""/>
        <p:cNvGrpSpPr/>
        <p:nvPr/>
      </p:nvGrpSpPr>
      <p:grpSpPr>
        <a:xfrm>
          <a:off x="0" y="0"/>
          <a:ext cx="0" cy="0"/>
          <a:chOff x="0" y="0"/>
          <a:chExt cx="0" cy="0"/>
        </a:xfrm>
      </p:grpSpPr>
      <p:sp>
        <p:nvSpPr>
          <p:cNvPr id="4" name="Media Placeholder">
            <a:extLst>
              <a:ext uri="{FF2B5EF4-FFF2-40B4-BE49-F238E27FC236}">
                <a16:creationId xmlns:a16="http://schemas.microsoft.com/office/drawing/2014/main" id="{F33785E0-DBDC-A691-50F6-D30517E18DC3}"/>
              </a:ext>
              <a:ext uri="{C183D7F6-B498-43B3-948B-1728B52AA6E4}">
                <adec:decorative xmlns:adec="http://schemas.microsoft.com/office/drawing/2017/decorative" xmlns="" val="1"/>
              </a:ext>
            </a:extLst>
          </p:cNvPr>
          <p:cNvSpPr>
            <a:spLocks noGrp="1"/>
          </p:cNvSpPr>
          <p:nvPr>
            <p:ph type="media" sz="quarter" idx="10" hasCustomPrompt="1"/>
          </p:nvPr>
        </p:nvSpPr>
        <p:spPr>
          <a:xfrm>
            <a:off x="0" y="0"/>
            <a:ext cx="12192000" cy="6858000"/>
          </a:xfrm>
          <a:prstGeom prst="rect">
            <a:avLst/>
          </a:prstGeom>
          <a:pattFill prst="wdUpDiag">
            <a:fgClr>
              <a:schemeClr val="bg1">
                <a:lumMod val="95000"/>
              </a:schemeClr>
            </a:fgClr>
            <a:bgClr>
              <a:schemeClr val="bg1"/>
            </a:bgClr>
          </a:pattFill>
        </p:spPr>
        <p:txBody>
          <a:bodyPr vert="horz" lIns="0" tIns="0" rIns="0" bIns="0" rtlCol="0" anchor="ctr">
            <a:noAutofit/>
          </a:bodyPr>
          <a:lstStyle>
            <a:lvl1pPr>
              <a:defRPr lang="en-GB"/>
            </a:lvl1pPr>
          </a:lstStyle>
          <a:p>
            <a:pPr lvl="0" algn="ctr"/>
            <a:r>
              <a:rPr lang="en-GB" dirty="0"/>
              <a:t/>
            </a:r>
            <a:br>
              <a:rPr lang="en-GB" dirty="0"/>
            </a:br>
            <a:r>
              <a:rPr lang="en-GB" dirty="0"/>
              <a:t/>
            </a:r>
            <a:br>
              <a:rPr lang="en-GB" dirty="0"/>
            </a:br>
            <a:r>
              <a:rPr lang="en-GB" dirty="0"/>
              <a:t/>
            </a:r>
            <a:br>
              <a:rPr lang="en-GB" dirty="0"/>
            </a:br>
            <a:r>
              <a:rPr lang="en-GB" dirty="0"/>
              <a:t/>
            </a:r>
            <a:br>
              <a:rPr lang="en-GB" dirty="0"/>
            </a:br>
            <a:r>
              <a:rPr lang="en-GB" dirty="0"/>
              <a:t/>
            </a:r>
            <a:br>
              <a:rPr lang="en-GB" dirty="0"/>
            </a:br>
            <a:r>
              <a:rPr lang="en-GB" dirty="0"/>
              <a:t/>
            </a:r>
            <a:br>
              <a:rPr lang="en-GB" dirty="0"/>
            </a:br>
            <a:r>
              <a:rPr lang="en-GB" dirty="0"/>
              <a:t>Full bleed video layout</a:t>
            </a:r>
          </a:p>
        </p:txBody>
      </p:sp>
    </p:spTree>
    <p:extLst>
      <p:ext uri="{BB962C8B-B14F-4D97-AF65-F5344CB8AC3E}">
        <p14:creationId xmlns:p14="http://schemas.microsoft.com/office/powerpoint/2010/main" val="42454840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ext and diagram">
    <p:spTree>
      <p:nvGrpSpPr>
        <p:cNvPr id="1" name=""/>
        <p:cNvGrpSpPr/>
        <p:nvPr/>
      </p:nvGrpSpPr>
      <p:grpSpPr>
        <a:xfrm>
          <a:off x="0" y="0"/>
          <a:ext cx="0" cy="0"/>
          <a:chOff x="0" y="0"/>
          <a:chExt cx="0" cy="0"/>
        </a:xfrm>
      </p:grpSpPr>
      <p:sp>
        <p:nvSpPr>
          <p:cNvPr id="5" name="Title" descr="Header">
            <a:extLst>
              <a:ext uri="{FF2B5EF4-FFF2-40B4-BE49-F238E27FC236}">
                <a16:creationId xmlns:a16="http://schemas.microsoft.com/office/drawing/2014/main" id="{4E7DB10B-B766-4A3C-BABF-17B2D91DB2CE}"/>
              </a:ext>
              <a:ext uri="{C183D7F6-B498-43B3-948B-1728B52AA6E4}">
                <adec:decorative xmlns:adec="http://schemas.microsoft.com/office/drawing/2017/decorative" xmlns="" val="0"/>
              </a:ext>
            </a:extLst>
          </p:cNvPr>
          <p:cNvSpPr>
            <a:spLocks noGrp="1"/>
          </p:cNvSpPr>
          <p:nvPr>
            <p:ph type="title"/>
          </p:nvPr>
        </p:nvSpPr>
        <p:spPr/>
        <p:txBody>
          <a:bodyPr/>
          <a:lstStyle/>
          <a:p>
            <a:r>
              <a:rPr lang="cs-CZ"/>
              <a:t>Kliknutím lze upravit styl.</a:t>
            </a:r>
            <a:endParaRPr lang="en-GB"/>
          </a:p>
        </p:txBody>
      </p:sp>
      <p:sp>
        <p:nvSpPr>
          <p:cNvPr id="3" name="Placeholder">
            <a:extLst>
              <a:ext uri="{FF2B5EF4-FFF2-40B4-BE49-F238E27FC236}">
                <a16:creationId xmlns:a16="http://schemas.microsoft.com/office/drawing/2014/main" id="{1703231E-4063-4D72-A4F3-5BF19050C303}"/>
              </a:ext>
              <a:ext uri="{C183D7F6-B498-43B3-948B-1728B52AA6E4}">
                <adec:decorative xmlns:adec="http://schemas.microsoft.com/office/drawing/2017/decorative" xmlns="" val="0"/>
              </a:ext>
            </a:extLst>
          </p:cNvPr>
          <p:cNvSpPr>
            <a:spLocks noGrp="1"/>
          </p:cNvSpPr>
          <p:nvPr>
            <p:ph idx="1" hasCustomPrompt="1"/>
          </p:nvPr>
        </p:nvSpPr>
        <p:spPr>
          <a:xfrm>
            <a:off x="450001" y="1792800"/>
            <a:ext cx="2591650" cy="3876675"/>
          </a:xfrm>
          <a:prstGeom prst="rect">
            <a:avLst/>
          </a:prstGeom>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8" name="Chart / Diagram">
            <a:extLst>
              <a:ext uri="{FF2B5EF4-FFF2-40B4-BE49-F238E27FC236}">
                <a16:creationId xmlns:a16="http://schemas.microsoft.com/office/drawing/2014/main" id="{08D894DB-FF91-4B8E-8C44-72A8DC9940DE}"/>
              </a:ext>
              <a:ext uri="{C183D7F6-B498-43B3-948B-1728B52AA6E4}">
                <adec:decorative xmlns:adec="http://schemas.microsoft.com/office/drawing/2017/decorative" xmlns="" val="0"/>
              </a:ext>
            </a:extLst>
          </p:cNvPr>
          <p:cNvSpPr>
            <a:spLocks noGrp="1"/>
          </p:cNvSpPr>
          <p:nvPr>
            <p:ph sz="quarter" idx="19" hasCustomPrompt="1"/>
          </p:nvPr>
        </p:nvSpPr>
        <p:spPr>
          <a:xfrm>
            <a:off x="3355975" y="1792800"/>
            <a:ext cx="8410071" cy="3877200"/>
          </a:xfrm>
          <a:prstGeom prst="rect">
            <a:avLst/>
          </a:prstGeom>
          <a:solidFill>
            <a:schemeClr val="bg1">
              <a:lumMod val="95000"/>
            </a:schemeClr>
          </a:solidFill>
        </p:spPr>
        <p:txBody>
          <a:bodyPr/>
          <a:lstStyle>
            <a:lvl1pPr>
              <a:defRPr sz="1400"/>
            </a:lvl1pPr>
            <a:lvl2pPr>
              <a:defRPr sz="1200"/>
            </a:lvl2pPr>
            <a:lvl3pPr>
              <a:defRPr sz="1200"/>
            </a:lvl3pPr>
            <a:lvl4pPr>
              <a:defRPr sz="1200"/>
            </a:lvl4pPr>
            <a:lvl5pPr>
              <a:defRPr sz="1200"/>
            </a:lvl5pPr>
          </a:lstStyle>
          <a:p>
            <a:pPr lvl="0"/>
            <a:r>
              <a:rPr lang="en-US" dirty="0"/>
              <a:t>Insert diagram or visual content here</a:t>
            </a:r>
          </a:p>
        </p:txBody>
      </p:sp>
      <p:sp>
        <p:nvSpPr>
          <p:cNvPr id="11" name="Base &amp; Source">
            <a:extLst>
              <a:ext uri="{FF2B5EF4-FFF2-40B4-BE49-F238E27FC236}">
                <a16:creationId xmlns:a16="http://schemas.microsoft.com/office/drawing/2014/main" id="{C52F8B06-1F56-44E1-9BCB-34E6B0549078}"/>
              </a:ext>
            </a:extLst>
          </p:cNvPr>
          <p:cNvSpPr>
            <a:spLocks noGrp="1"/>
          </p:cNvSpPr>
          <p:nvPr>
            <p:ph type="body" sz="quarter" idx="18" hasCustomPrompt="1"/>
          </p:nvPr>
        </p:nvSpPr>
        <p:spPr>
          <a:xfrm>
            <a:off x="452897" y="5823783"/>
            <a:ext cx="11277975" cy="124906"/>
          </a:xfrm>
          <a:prstGeom prst="rect">
            <a:avLst/>
          </a:prstGeo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Base and source info (delete if not necessary)</a:t>
            </a:r>
          </a:p>
        </p:txBody>
      </p:sp>
    </p:spTree>
    <p:extLst>
      <p:ext uri="{BB962C8B-B14F-4D97-AF65-F5344CB8AC3E}">
        <p14:creationId xmlns:p14="http://schemas.microsoft.com/office/powerpoint/2010/main" val="4256964696"/>
      </p:ext>
    </p:extLst>
  </p:cSld>
  <p:clrMapOvr>
    <a:masterClrMapping/>
  </p:clrMapOvr>
  <p:hf hdr="0" ftr="0" dt="0"/>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Titl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63011884-C2D5-14CD-9848-37C5CB013EB4}"/>
              </a:ext>
            </a:extLst>
          </p:cNvPr>
          <p:cNvSpPr>
            <a:spLocks noGrp="1"/>
          </p:cNvSpPr>
          <p:nvPr>
            <p:ph type="title" hasCustomPrompt="1"/>
          </p:nvPr>
        </p:nvSpPr>
        <p:spPr/>
        <p:txBody>
          <a:bodyPr/>
          <a:lstStyle>
            <a:lvl1pPr>
              <a:defRPr/>
            </a:lvl1pPr>
          </a:lstStyle>
          <a:p>
            <a:r>
              <a:rPr lang="cs-CZ"/>
              <a:t>One column layout</a:t>
            </a:r>
            <a:endParaRPr lang="en-GB" dirty="0"/>
          </a:p>
        </p:txBody>
      </p:sp>
      <p:sp>
        <p:nvSpPr>
          <p:cNvPr id="3" name="Placeholder">
            <a:extLst>
              <a:ext uri="{FF2B5EF4-FFF2-40B4-BE49-F238E27FC236}">
                <a16:creationId xmlns:a16="http://schemas.microsoft.com/office/drawing/2014/main" id="{E78FECC8-DA52-0DB3-8F07-3B24E06A1A0D}"/>
              </a:ext>
            </a:extLst>
          </p:cNvPr>
          <p:cNvSpPr>
            <a:spLocks noGrp="1"/>
          </p:cNvSpPr>
          <p:nvPr>
            <p:ph idx="1" hasCustomPrompt="1"/>
          </p:nvPr>
        </p:nvSpPr>
        <p:spPr>
          <a:xfrm>
            <a:off x="450000" y="1808163"/>
            <a:ext cx="11299088" cy="3861312"/>
          </a:xfrm>
          <a:prstGeom prst="rect">
            <a:avLst/>
          </a:prstGeom>
        </p:spPr>
        <p:txBody>
          <a:bodyPr numCol="2" spcCol="288000">
            <a:noAutofit/>
          </a:bodyPr>
          <a:lstStyle>
            <a:lvl1pPr>
              <a:lnSpc>
                <a:spcPct val="115000"/>
              </a:lnSpc>
              <a:spcBef>
                <a:spcPts val="400"/>
              </a:spcBef>
              <a:defRPr sz="1200">
                <a:solidFill>
                  <a:schemeClr val="tx1"/>
                </a:solidFill>
              </a:defRPr>
            </a:lvl1pPr>
            <a:lvl2pPr marL="180975" indent="-180975">
              <a:lnSpc>
                <a:spcPct val="115000"/>
              </a:lnSpc>
              <a:spcBef>
                <a:spcPts val="400"/>
              </a:spcBef>
              <a:buSzPct val="100000"/>
              <a:defRPr lang="en-GB" sz="1200" kern="1200" dirty="0">
                <a:solidFill>
                  <a:schemeClr val="tx1"/>
                </a:solidFill>
                <a:latin typeface="+mn-lt"/>
                <a:ea typeface="+mn-ea"/>
                <a:cs typeface="+mn-cs"/>
              </a:defRPr>
            </a:lvl2pPr>
            <a:lvl3pPr>
              <a:lnSpc>
                <a:spcPct val="115000"/>
              </a:lnSpc>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0" lvl="0"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Tree>
    <p:extLst>
      <p:ext uri="{BB962C8B-B14F-4D97-AF65-F5344CB8AC3E}">
        <p14:creationId xmlns:p14="http://schemas.microsoft.com/office/powerpoint/2010/main" val="1132009382"/>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white_Cle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E4D39-4D4B-EF55-6284-160F99E53352}"/>
              </a:ext>
            </a:extLst>
          </p:cNvPr>
          <p:cNvSpPr>
            <a:spLocks noGrp="1"/>
          </p:cNvSpPr>
          <p:nvPr>
            <p:ph type="title"/>
          </p:nvPr>
        </p:nvSpPr>
        <p:spPr/>
        <p:txBody>
          <a:bodyPr/>
          <a:lstStyle/>
          <a:p>
            <a:r>
              <a:rPr lang="cs-CZ"/>
              <a:t>Kliknutím lze upravit styl.</a:t>
            </a:r>
            <a:endParaRPr lang="en-GB"/>
          </a:p>
        </p:txBody>
      </p:sp>
    </p:spTree>
    <p:extLst>
      <p:ext uri="{BB962C8B-B14F-4D97-AF65-F5344CB8AC3E}">
        <p14:creationId xmlns:p14="http://schemas.microsoft.com/office/powerpoint/2010/main" val="353256336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descr="Header">
            <a:extLst>
              <a:ext uri="{FF2B5EF4-FFF2-40B4-BE49-F238E27FC236}">
                <a16:creationId xmlns:a16="http://schemas.microsoft.com/office/drawing/2014/main" id="{451F5451-CC20-46A2-802F-F9D60C2A61E7}"/>
              </a:ext>
            </a:extLst>
          </p:cNvPr>
          <p:cNvSpPr>
            <a:spLocks noGrp="1"/>
          </p:cNvSpPr>
          <p:nvPr>
            <p:ph type="title"/>
          </p:nvPr>
        </p:nvSpPr>
        <p:spPr>
          <a:xfrm>
            <a:off x="450000" y="701874"/>
            <a:ext cx="11299088" cy="715669"/>
          </a:xfrm>
          <a:prstGeom prst="rect">
            <a:avLst/>
          </a:prstGeom>
        </p:spPr>
        <p:txBody>
          <a:bodyPr vert="horz" wrap="square" lIns="0" tIns="0" rIns="0" bIns="0" rtlCol="0" anchor="t">
            <a:noAutofit/>
          </a:bodyPr>
          <a:lstStyle/>
          <a:p>
            <a:r>
              <a:rPr lang="en-GB" dirty="0"/>
              <a:t>Slide title room for two lines</a:t>
            </a:r>
          </a:p>
        </p:txBody>
      </p:sp>
      <p:sp>
        <p:nvSpPr>
          <p:cNvPr id="7" name="Placeholder">
            <a:extLst>
              <a:ext uri="{FF2B5EF4-FFF2-40B4-BE49-F238E27FC236}">
                <a16:creationId xmlns:a16="http://schemas.microsoft.com/office/drawing/2014/main" id="{D7CC2174-966F-44FC-375D-7BD78365CCEA}"/>
              </a:ext>
            </a:extLst>
          </p:cNvPr>
          <p:cNvSpPr>
            <a:spLocks noGrp="1"/>
          </p:cNvSpPr>
          <p:nvPr>
            <p:ph type="body" idx="1"/>
          </p:nvPr>
        </p:nvSpPr>
        <p:spPr>
          <a:xfrm>
            <a:off x="436002" y="1825625"/>
            <a:ext cx="11313086" cy="3843338"/>
          </a:xfrm>
          <a:prstGeom prst="rect">
            <a:avLst/>
          </a:prstGeom>
        </p:spPr>
        <p:txBody>
          <a:bodyPr vert="horz" lIns="0" tIns="0" rIns="0" bIns="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GB" dirty="0"/>
          </a:p>
        </p:txBody>
      </p:sp>
      <p:sp>
        <p:nvSpPr>
          <p:cNvPr id="6" name="Classification">
            <a:extLst>
              <a:ext uri="{FF2B5EF4-FFF2-40B4-BE49-F238E27FC236}">
                <a16:creationId xmlns:a16="http://schemas.microsoft.com/office/drawing/2014/main" id="{5145A4F0-7D5B-0FE6-3F2E-55FC068D8DC1}"/>
              </a:ext>
              <a:ext uri="{C183D7F6-B498-43B3-948B-1728B52AA6E4}">
                <adec:decorative xmlns:adec="http://schemas.microsoft.com/office/drawing/2017/decorative" xmlns="" val="1"/>
              </a:ext>
            </a:extLst>
          </p:cNvPr>
          <p:cNvSpPr txBox="1">
            <a:spLocks/>
          </p:cNvSpPr>
          <p:nvPr userDrawn="1"/>
        </p:nvSpPr>
        <p:spPr>
          <a:xfrm>
            <a:off x="440938" y="6457863"/>
            <a:ext cx="4672238" cy="153888"/>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000" dirty="0">
                <a:solidFill>
                  <a:schemeClr val="tx1"/>
                </a:solidFill>
                <a:effectLst/>
              </a:rPr>
              <a:t>© Ipsos | Závěrečná zpráva |</a:t>
            </a:r>
            <a:r>
              <a:rPr lang="cs-CZ" sz="1000" dirty="0">
                <a:solidFill>
                  <a:schemeClr val="tx1"/>
                </a:solidFill>
                <a:effectLst/>
              </a:rPr>
              <a:t> Září </a:t>
            </a:r>
            <a:r>
              <a:rPr lang="en-GB" sz="1000" dirty="0">
                <a:solidFill>
                  <a:schemeClr val="tx1"/>
                </a:solidFill>
                <a:effectLst/>
              </a:rPr>
              <a:t>2024 | Confidential</a:t>
            </a:r>
          </a:p>
        </p:txBody>
      </p:sp>
      <p:sp>
        <p:nvSpPr>
          <p:cNvPr id="96" name="Slide Number">
            <a:extLst>
              <a:ext uri="{FF2B5EF4-FFF2-40B4-BE49-F238E27FC236}">
                <a16:creationId xmlns:a16="http://schemas.microsoft.com/office/drawing/2014/main" id="{A19EB2BF-21C7-DA01-6AAC-8D446BDFC72B}"/>
              </a:ext>
              <a:ext uri="{C183D7F6-B498-43B3-948B-1728B52AA6E4}">
                <adec:decorative xmlns:adec="http://schemas.microsoft.com/office/drawing/2017/decorative" xmlns=""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8" name="Ipsos Logo">
            <a:extLst>
              <a:ext uri="{FF2B5EF4-FFF2-40B4-BE49-F238E27FC236}">
                <a16:creationId xmlns:a16="http://schemas.microsoft.com/office/drawing/2014/main" id="{28D1BB47-AB47-9982-F311-E64B0A6B46C8}"/>
              </a:ext>
              <a:ext uri="{C183D7F6-B498-43B3-948B-1728B52AA6E4}">
                <adec:decorative xmlns:adec="http://schemas.microsoft.com/office/drawing/2017/decorative" xmlns="" val="1"/>
              </a:ext>
            </a:extLst>
          </p:cNvPr>
          <p:cNvPicPr>
            <a:picLocks noChangeAspect="1"/>
          </p:cNvPicPr>
          <p:nvPr userDrawn="1"/>
        </p:nvPicPr>
        <p:blipFill>
          <a:blip r:embed="rId30">
            <a:extLst>
              <a:ext uri="{96DAC541-7B7A-43D3-8B79-37D633B846F1}">
                <asvg:svgBlip xmlns:asvg="http://schemas.microsoft.com/office/drawing/2016/SVG/main" xmlns="" r:embed="rId31"/>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2797839013"/>
      </p:ext>
    </p:extLst>
  </p:cSld>
  <p:clrMap bg1="lt1" tx1="dk1" bg2="lt2" tx2="dk2" accent1="accent1" accent2="accent2" accent3="accent3" accent4="accent4" accent5="accent5" accent6="accent6" hlink="hlink" folHlink="folHlink"/>
  <p:sldLayoutIdLst>
    <p:sldLayoutId id="2147484379" r:id="rId1"/>
    <p:sldLayoutId id="2147484381" r:id="rId2"/>
    <p:sldLayoutId id="2147484383" r:id="rId3"/>
    <p:sldLayoutId id="2147484384" r:id="rId4"/>
    <p:sldLayoutId id="2147484385" r:id="rId5"/>
    <p:sldLayoutId id="2147484386" r:id="rId6"/>
    <p:sldLayoutId id="2147484387" r:id="rId7"/>
    <p:sldLayoutId id="2147484388" r:id="rId8"/>
    <p:sldLayoutId id="2147484389" r:id="rId9"/>
    <p:sldLayoutId id="2147484390" r:id="rId10"/>
    <p:sldLayoutId id="2147484391" r:id="rId11"/>
    <p:sldLayoutId id="2147484394" r:id="rId12"/>
    <p:sldLayoutId id="2147484395" r:id="rId13"/>
    <p:sldLayoutId id="2147484396" r:id="rId14"/>
    <p:sldLayoutId id="2147484397" r:id="rId15"/>
    <p:sldLayoutId id="2147484398" r:id="rId16"/>
    <p:sldLayoutId id="2147484399" r:id="rId17"/>
    <p:sldLayoutId id="2147484403" r:id="rId18"/>
    <p:sldLayoutId id="2147484404" r:id="rId19"/>
    <p:sldLayoutId id="2147484405" r:id="rId20"/>
    <p:sldLayoutId id="2147484406" r:id="rId21"/>
    <p:sldLayoutId id="2147484407" r:id="rId22"/>
    <p:sldLayoutId id="2147484409" r:id="rId23"/>
    <p:sldLayoutId id="2147484410" r:id="rId24"/>
    <p:sldLayoutId id="2147484414" r:id="rId25"/>
    <p:sldLayoutId id="2147484411" r:id="rId26"/>
    <p:sldLayoutId id="2147484449" r:id="rId27"/>
    <p:sldLayoutId id="2147484450" r:id="rId28"/>
  </p:sldLayoutIdLst>
  <p:hf hdr="0" ftr="0" dt="0"/>
  <p:txStyles>
    <p:title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p:titleStyle>
    <p:body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71450" indent="-171450"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5" pos="2509">
          <p15:clr>
            <a:srgbClr val="F26B43"/>
          </p15:clr>
        </p15:guide>
        <p15:guide id="26" pos="2698">
          <p15:clr>
            <a:srgbClr val="F26B43"/>
          </p15:clr>
        </p15:guide>
        <p15:guide id="30" pos="4930">
          <p15:clr>
            <a:srgbClr val="F26B43"/>
          </p15:clr>
        </p15:guide>
        <p15:guide id="31" pos="5126">
          <p15:clr>
            <a:srgbClr val="F26B43"/>
          </p15:clr>
        </p15:guide>
        <p15:guide id="39" orient="horz" pos="1139">
          <p15:clr>
            <a:srgbClr val="5ACBF0"/>
          </p15:clr>
        </p15:guide>
        <p15:guide id="41" pos="1905" userDrawn="1">
          <p15:clr>
            <a:srgbClr val="5ACBF0"/>
          </p15:clr>
        </p15:guide>
        <p15:guide id="42" pos="2109" userDrawn="1">
          <p15:clr>
            <a:srgbClr val="5ACBF0"/>
          </p15:clr>
        </p15:guide>
        <p15:guide id="43" pos="3942">
          <p15:clr>
            <a:srgbClr val="5ACBF0"/>
          </p15:clr>
        </p15:guide>
        <p15:guide id="45" pos="3741" userDrawn="1">
          <p15:clr>
            <a:srgbClr val="5ACBF0"/>
          </p15:clr>
        </p15:guide>
        <p15:guide id="46" pos="5568" userDrawn="1">
          <p15:clr>
            <a:srgbClr val="5ACBF0"/>
          </p15:clr>
        </p15:guide>
        <p15:guide id="47" pos="5770" userDrawn="1">
          <p15:clr>
            <a:srgbClr val="5ACBF0"/>
          </p15:clr>
        </p15:guide>
        <p15:guide id="53" orient="horz" pos="436" userDrawn="1">
          <p15:clr>
            <a:srgbClr val="9FCC3B"/>
          </p15:clr>
        </p15:guide>
        <p15:guide id="54" pos="279" userDrawn="1">
          <p15:clr>
            <a:srgbClr val="9FCC3B"/>
          </p15:clr>
        </p15:guide>
        <p15:guide id="55" pos="7401" userDrawn="1">
          <p15:clr>
            <a:srgbClr val="9FCC3B"/>
          </p15:clr>
        </p15:guide>
        <p15:guide id="56" orient="horz" pos="3747" userDrawn="1">
          <p15:clr>
            <a:srgbClr val="9FCC3B"/>
          </p15:clr>
        </p15:guide>
        <p15:guide id="57" orient="horz" pos="3884" userDrawn="1">
          <p15:clr>
            <a:srgbClr val="000000"/>
          </p15:clr>
        </p15:guide>
        <p15:guide id="58" orient="horz" pos="913" userDrawn="1">
          <p15:clr>
            <a:srgbClr val="C35EA4"/>
          </p15:clr>
        </p15:guide>
        <p15:guide id="59" orient="horz" pos="132" userDrawn="1">
          <p15:clr>
            <a:srgbClr val="000000"/>
          </p15:clr>
        </p15:guide>
        <p15:guide id="60" orient="horz" pos="3571" userDrawn="1">
          <p15:clr>
            <a:srgbClr val="5ACBF0"/>
          </p15:clr>
        </p15:guide>
        <p15:guide id="61" orient="horz" pos="4166" userDrawn="1">
          <p15:clr>
            <a:srgbClr val="000000"/>
          </p15:clr>
        </p15:guide>
        <p15:guide id="62" pos="140" userDrawn="1">
          <p15:clr>
            <a:srgbClr val="000000"/>
          </p15:clr>
        </p15:guide>
        <p15:guide id="63" pos="7537" userDrawn="1">
          <p15:clr>
            <a:srgbClr val="0000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slide" Target="slide4.xml"/><Relationship Id="rId7" Type="http://schemas.openxmlformats.org/officeDocument/2006/relationships/slide" Target="slide24.xml"/><Relationship Id="rId2" Type="http://schemas.openxmlformats.org/officeDocument/2006/relationships/notesSlide" Target="../notesSlides/notesSlide1.xml"/><Relationship Id="rId1" Type="http://schemas.openxmlformats.org/officeDocument/2006/relationships/slideLayout" Target="../slideLayouts/slideLayout28.xml"/><Relationship Id="rId6" Type="http://schemas.openxmlformats.org/officeDocument/2006/relationships/slide" Target="slide21.xml"/><Relationship Id="rId5" Type="http://schemas.openxmlformats.org/officeDocument/2006/relationships/slide" Target="slide9.xml"/><Relationship Id="rId4" Type="http://schemas.openxmlformats.org/officeDocument/2006/relationships/slide" Target="slide13.xml"/></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7.xml"/><Relationship Id="rId6" Type="http://schemas.openxmlformats.org/officeDocument/2006/relationships/image" Target="../media/image8.svg"/><Relationship Id="rId5" Type="http://schemas.openxmlformats.org/officeDocument/2006/relationships/image" Target="../media/image5.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4.sv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chart" Target="../charts/chart1.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8.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16.sv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14.sv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8.png"/><Relationship Id="rId1" Type="http://schemas.openxmlformats.org/officeDocument/2006/relationships/slideLayout" Target="../slideLayouts/slideLayout26.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8.png"/><Relationship Id="rId1" Type="http://schemas.openxmlformats.org/officeDocument/2006/relationships/slideLayout" Target="../slideLayouts/slideLayout26.xml"/><Relationship Id="rId6" Type="http://schemas.openxmlformats.org/officeDocument/2006/relationships/image" Target="../media/image16.svg"/><Relationship Id="rId5" Type="http://schemas.openxmlformats.org/officeDocument/2006/relationships/image" Target="../media/image9.png"/><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7" Type="http://schemas.openxmlformats.org/officeDocument/2006/relationships/chart" Target="../charts/chart8.xml"/><Relationship Id="rId2" Type="http://schemas.openxmlformats.org/officeDocument/2006/relationships/notesSlide" Target="../notesSlides/notesSlide6.xml"/><Relationship Id="rId1" Type="http://schemas.openxmlformats.org/officeDocument/2006/relationships/slideLayout" Target="../slideLayouts/slideLayout26.xml"/><Relationship Id="rId6" Type="http://schemas.openxmlformats.org/officeDocument/2006/relationships/chart" Target="../charts/chart7.xml"/><Relationship Id="rId5" Type="http://schemas.openxmlformats.org/officeDocument/2006/relationships/image" Target="../media/image14.sv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4.sv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8.png"/><Relationship Id="rId1" Type="http://schemas.openxmlformats.org/officeDocument/2006/relationships/slideLayout" Target="../slideLayouts/slideLayout26.xml"/><Relationship Id="rId4" Type="http://schemas.openxmlformats.org/officeDocument/2006/relationships/chart" Target="../charts/chart16.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hart" Target="../charts/chart17.xml"/><Relationship Id="rId1" Type="http://schemas.openxmlformats.org/officeDocument/2006/relationships/slideLayout" Target="../slideLayouts/slideLayout26.xml"/><Relationship Id="rId4" Type="http://schemas.openxmlformats.org/officeDocument/2006/relationships/image" Target="../media/image16.sv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6.xml"/><Relationship Id="rId5" Type="http://schemas.openxmlformats.org/officeDocument/2006/relationships/chart" Target="../charts/chart18.xml"/><Relationship Id="rId4" Type="http://schemas.openxmlformats.org/officeDocument/2006/relationships/image" Target="../media/image14.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hyperlink" Target="https://cz.linkedin.com/company/ipsos-czech-republic" TargetMode="External"/><Relationship Id="rId18" Type="http://schemas.openxmlformats.org/officeDocument/2006/relationships/image" Target="../media/image23.png"/><Relationship Id="rId3" Type="http://schemas.openxmlformats.org/officeDocument/2006/relationships/image" Target="../media/image24.svg"/><Relationship Id="rId21" Type="http://schemas.openxmlformats.org/officeDocument/2006/relationships/image" Target="../media/image24.jpg"/><Relationship Id="rId7" Type="http://schemas.openxmlformats.org/officeDocument/2006/relationships/image" Target="../media/image18.png"/><Relationship Id="rId12" Type="http://schemas.openxmlformats.org/officeDocument/2006/relationships/hyperlink" Target="http://www.ipsos.com/" TargetMode="External"/><Relationship Id="rId17" Type="http://schemas.openxmlformats.org/officeDocument/2006/relationships/hyperlink" Target="https://www.youtube.com/channel/UCXpa9PcTPqoOCijWS7LzXzQ" TargetMode="External"/><Relationship Id="rId2" Type="http://schemas.openxmlformats.org/officeDocument/2006/relationships/image" Target="../media/image14.png"/><Relationship Id="rId16" Type="http://schemas.openxmlformats.org/officeDocument/2006/relationships/hyperlink" Target="https://www.facebook.com/ipsosczechrepublic/" TargetMode="External"/><Relationship Id="rId20" Type="http://schemas.openxmlformats.org/officeDocument/2006/relationships/hyperlink" Target="file:///\\10.161.4.2\z\01%20-%20Mustry\F%20fotky%20lid&#237;%20do%20nab&#237;dek" TargetMode="External"/><Relationship Id="rId1" Type="http://schemas.openxmlformats.org/officeDocument/2006/relationships/slideLayout" Target="../slideLayouts/slideLayout11.xml"/><Relationship Id="rId6" Type="http://schemas.openxmlformats.org/officeDocument/2006/relationships/image" Target="../media/image17.jpeg"/><Relationship Id="rId11" Type="http://schemas.openxmlformats.org/officeDocument/2006/relationships/hyperlink" Target="http://www.ipsos.cz/" TargetMode="External"/><Relationship Id="rId24" Type="http://schemas.openxmlformats.org/officeDocument/2006/relationships/image" Target="../media/image27.jpeg"/><Relationship Id="rId5" Type="http://schemas.openxmlformats.org/officeDocument/2006/relationships/image" Target="../media/image16.png"/><Relationship Id="rId15" Type="http://schemas.openxmlformats.org/officeDocument/2006/relationships/image" Target="../media/image33.svg"/><Relationship Id="rId23" Type="http://schemas.openxmlformats.org/officeDocument/2006/relationships/image" Target="../media/image26.jpg"/><Relationship Id="rId10" Type="http://schemas.openxmlformats.org/officeDocument/2006/relationships/image" Target="../media/image21.jpeg"/><Relationship Id="rId19" Type="http://schemas.openxmlformats.org/officeDocument/2006/relationships/image" Target="../media/image35.svg"/><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image" Target="../media/image22.png"/><Relationship Id="rId22"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EFA1D4D8-C51C-F52B-DCC3-519C0007F3F6}"/>
              </a:ext>
            </a:extLst>
          </p:cNvPr>
          <p:cNvSpPr>
            <a:spLocks noGrp="1"/>
          </p:cNvSpPr>
          <p:nvPr>
            <p:ph type="title"/>
          </p:nvPr>
        </p:nvSpPr>
        <p:spPr>
          <a:xfrm>
            <a:off x="432000" y="1350000"/>
            <a:ext cx="5765600" cy="715669"/>
          </a:xfrm>
        </p:spPr>
        <p:txBody>
          <a:bodyPr/>
          <a:lstStyle/>
          <a:p>
            <a:r>
              <a:rPr lang="cs-CZ" dirty="0"/>
              <a:t>Důchodová reformA</a:t>
            </a:r>
            <a:endParaRPr lang="en-GB" dirty="0"/>
          </a:p>
        </p:txBody>
      </p:sp>
      <p:sp>
        <p:nvSpPr>
          <p:cNvPr id="27" name="Text Placeholder 26">
            <a:extLst>
              <a:ext uri="{FF2B5EF4-FFF2-40B4-BE49-F238E27FC236}">
                <a16:creationId xmlns:a16="http://schemas.microsoft.com/office/drawing/2014/main" id="{8EB7DF76-0A5C-1761-E205-13FD820D3976}"/>
              </a:ext>
            </a:extLst>
          </p:cNvPr>
          <p:cNvSpPr>
            <a:spLocks noGrp="1"/>
          </p:cNvSpPr>
          <p:nvPr>
            <p:ph type="body" sz="quarter" idx="12"/>
          </p:nvPr>
        </p:nvSpPr>
        <p:spPr/>
        <p:txBody>
          <a:bodyPr/>
          <a:lstStyle/>
          <a:p>
            <a:r>
              <a:rPr lang="cs-CZ" dirty="0"/>
              <a:t>Ipsos pro Broker Consulting</a:t>
            </a:r>
            <a:endParaRPr lang="en-GB" dirty="0"/>
          </a:p>
        </p:txBody>
      </p:sp>
      <p:sp>
        <p:nvSpPr>
          <p:cNvPr id="21" name="TextBox 20">
            <a:extLst>
              <a:ext uri="{FF2B5EF4-FFF2-40B4-BE49-F238E27FC236}">
                <a16:creationId xmlns:a16="http://schemas.microsoft.com/office/drawing/2014/main" id="{5E7DEB43-4316-8660-D282-7617F43C041D}"/>
              </a:ext>
            </a:extLst>
          </p:cNvPr>
          <p:cNvSpPr txBox="1"/>
          <p:nvPr/>
        </p:nvSpPr>
        <p:spPr>
          <a:xfrm>
            <a:off x="430556" y="3908786"/>
            <a:ext cx="2236444" cy="246221"/>
          </a:xfrm>
          <a:prstGeom prst="rect">
            <a:avLst/>
          </a:prstGeom>
          <a:noFill/>
        </p:spPr>
        <p:txBody>
          <a:bodyPr wrap="square" lIns="0" tIns="0" rIns="0" bIns="0" rtlCol="0">
            <a:spAutoFit/>
          </a:bodyPr>
          <a:lstStyle/>
          <a:p>
            <a:r>
              <a:rPr lang="cs-CZ" sz="1600" dirty="0"/>
              <a:t>Září 2024</a:t>
            </a:r>
            <a:endParaRPr lang="en-GB" sz="1600" dirty="0"/>
          </a:p>
        </p:txBody>
      </p:sp>
      <p:pic>
        <p:nvPicPr>
          <p:cNvPr id="26" name="Picture Placeholder 25">
            <a:extLst>
              <a:ext uri="{FF2B5EF4-FFF2-40B4-BE49-F238E27FC236}">
                <a16:creationId xmlns:a16="http://schemas.microsoft.com/office/drawing/2014/main" id="{B1B69EDB-2BC3-67FB-3EB8-F487041ACB37}"/>
              </a:ext>
              <a:ext uri="{C183D7F6-B498-43B3-948B-1728B52AA6E4}">
                <adec:decorative xmlns:adec="http://schemas.microsoft.com/office/drawing/2017/decorative" xmlns="" val="1"/>
              </a:ext>
            </a:extLst>
          </p:cNvPr>
          <p:cNvPicPr>
            <a:picLocks noGrp="1" noChangeAspect="1"/>
          </p:cNvPicPr>
          <p:nvPr>
            <p:ph type="pic" sz="quarter" idx="11"/>
          </p:nvPr>
        </p:nvPicPr>
        <p:blipFill rotWithShape="1">
          <a:blip r:embed="rId2"/>
          <a:srcRect l="263" r="1394" b="1686"/>
          <a:stretch/>
        </p:blipFill>
        <p:spPr>
          <a:xfrm>
            <a:off x="1905000" y="0"/>
            <a:ext cx="10300263" cy="6870700"/>
          </a:xfrm>
        </p:spPr>
      </p:pic>
      <p:sp>
        <p:nvSpPr>
          <p:cNvPr id="7" name="Freeform: Shape 6">
            <a:extLst>
              <a:ext uri="{FF2B5EF4-FFF2-40B4-BE49-F238E27FC236}">
                <a16:creationId xmlns:a16="http://schemas.microsoft.com/office/drawing/2014/main" id="{A6BD1784-F3A1-1046-21F9-8FEFED56EE96}"/>
              </a:ext>
              <a:ext uri="{C183D7F6-B498-43B3-948B-1728B52AA6E4}">
                <adec:decorative xmlns:adec="http://schemas.microsoft.com/office/drawing/2017/decorative" xmlns="" val="1"/>
              </a:ext>
            </a:extLst>
          </p:cNvPr>
          <p:cNvSpPr/>
          <p:nvPr/>
        </p:nvSpPr>
        <p:spPr>
          <a:xfrm rot="18900000">
            <a:off x="6212540" y="431596"/>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dirty="0">
              <a:solidFill>
                <a:schemeClr val="tx1"/>
              </a:solidFill>
            </a:endParaRPr>
          </a:p>
        </p:txBody>
      </p:sp>
      <p:sp>
        <p:nvSpPr>
          <p:cNvPr id="9" name="Freeform: Shape 8">
            <a:extLst>
              <a:ext uri="{FF2B5EF4-FFF2-40B4-BE49-F238E27FC236}">
                <a16:creationId xmlns:a16="http://schemas.microsoft.com/office/drawing/2014/main" id="{CEC544CE-DA48-E496-5DA5-4BEDD3E45634}"/>
              </a:ext>
              <a:ext uri="{C183D7F6-B498-43B3-948B-1728B52AA6E4}">
                <adec:decorative xmlns:adec="http://schemas.microsoft.com/office/drawing/2017/decorative" xmlns="" val="1"/>
              </a:ext>
            </a:extLst>
          </p:cNvPr>
          <p:cNvSpPr/>
          <p:nvPr/>
        </p:nvSpPr>
        <p:spPr>
          <a:xfrm rot="8100000">
            <a:off x="8130060" y="5576909"/>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dirty="0">
              <a:solidFill>
                <a:schemeClr val="tx1"/>
              </a:solidFill>
            </a:endParaRPr>
          </a:p>
        </p:txBody>
      </p:sp>
      <p:pic>
        <p:nvPicPr>
          <p:cNvPr id="2" name="Graphic 1">
            <a:extLst>
              <a:ext uri="{FF2B5EF4-FFF2-40B4-BE49-F238E27FC236}">
                <a16:creationId xmlns:a16="http://schemas.microsoft.com/office/drawing/2014/main" id="{14EFA39A-52FD-C864-0D1B-4D4EB092DC6E}"/>
              </a:ext>
              <a:ext uri="{C183D7F6-B498-43B3-948B-1728B52AA6E4}">
                <adec:decorative xmlns:adec="http://schemas.microsoft.com/office/drawing/2017/decorative" xmlns="" val="1"/>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1263361" y="6173519"/>
            <a:ext cx="492637" cy="446920"/>
          </a:xfrm>
          <a:prstGeom prst="rect">
            <a:avLst/>
          </a:prstGeom>
        </p:spPr>
      </p:pic>
      <p:sp>
        <p:nvSpPr>
          <p:cNvPr id="3" name="Ovál 2">
            <a:extLst>
              <a:ext uri="{FF2B5EF4-FFF2-40B4-BE49-F238E27FC236}">
                <a16:creationId xmlns:a16="http://schemas.microsoft.com/office/drawing/2014/main" id="{3C224636-A8FA-2714-A637-AAEC55793EF1}"/>
              </a:ext>
            </a:extLst>
          </p:cNvPr>
          <p:cNvSpPr/>
          <p:nvPr/>
        </p:nvSpPr>
        <p:spPr>
          <a:xfrm rot="1268609">
            <a:off x="4940606" y="4305133"/>
            <a:ext cx="2238656" cy="1040859"/>
          </a:xfrm>
          <a:prstGeom prst="ellipse">
            <a:avLst/>
          </a:prstGeom>
          <a:solidFill>
            <a:schemeClr val="bg2">
              <a:lumMod val="10000"/>
              <a:lumOff val="90000"/>
              <a:alpha val="4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5000"/>
              </a:lnSpc>
              <a:spcBef>
                <a:spcPts val="400"/>
              </a:spcBef>
              <a:spcAft>
                <a:spcPts val="400"/>
              </a:spcAft>
            </a:pPr>
            <a:endParaRPr lang="cs-CZ" sz="1200" dirty="0">
              <a:solidFill>
                <a:schemeClr val="tx1"/>
              </a:solidFill>
            </a:endParaRPr>
          </a:p>
        </p:txBody>
      </p:sp>
    </p:spTree>
    <p:extLst>
      <p:ext uri="{BB962C8B-B14F-4D97-AF65-F5344CB8AC3E}">
        <p14:creationId xmlns:p14="http://schemas.microsoft.com/office/powerpoint/2010/main" val="1307247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Single Corner Snipped 19">
            <a:hlinkClick r:id="rId3" action="ppaction://hlinksldjump"/>
            <a:extLst>
              <a:ext uri="{FF2B5EF4-FFF2-40B4-BE49-F238E27FC236}">
                <a16:creationId xmlns:a16="http://schemas.microsoft.com/office/drawing/2014/main" id="{C535A6AA-540A-33C0-6ACE-74B46917AA1D}"/>
              </a:ext>
              <a:ext uri="{C183D7F6-B498-43B3-948B-1728B52AA6E4}">
                <adec:decorative xmlns:adec="http://schemas.microsoft.com/office/drawing/2017/decorative" xmlns="" val="1"/>
              </a:ext>
            </a:extLst>
          </p:cNvPr>
          <p:cNvSpPr/>
          <p:nvPr/>
        </p:nvSpPr>
        <p:spPr>
          <a:xfrm flipV="1">
            <a:off x="442912" y="1476270"/>
            <a:ext cx="3540125" cy="2011457"/>
          </a:xfrm>
          <a:prstGeom prst="snip1Rect">
            <a:avLst>
              <a:gd name="adj" fmla="val 33263"/>
            </a:avLst>
          </a:prstGeom>
          <a:solidFill>
            <a:srgbClr val="E7EBF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2000"/>
              </a:lnSpc>
              <a:spcBef>
                <a:spcPts val="400"/>
              </a:spcBef>
              <a:spcAft>
                <a:spcPts val="400"/>
              </a:spcAft>
            </a:pPr>
            <a:endParaRPr lang="en-GB" sz="1200" dirty="0">
              <a:solidFill>
                <a:schemeClr val="tx1"/>
              </a:solidFill>
            </a:endParaRPr>
          </a:p>
        </p:txBody>
      </p:sp>
      <p:sp>
        <p:nvSpPr>
          <p:cNvPr id="11" name="Rectangle: Single Corner Snipped 10">
            <a:hlinkClick r:id="rId4" action="ppaction://hlinksldjump"/>
            <a:extLst>
              <a:ext uri="{FF2B5EF4-FFF2-40B4-BE49-F238E27FC236}">
                <a16:creationId xmlns:a16="http://schemas.microsoft.com/office/drawing/2014/main" id="{97F44F2D-0F38-36EB-F377-2E584F575D38}"/>
              </a:ext>
              <a:ext uri="{C183D7F6-B498-43B3-948B-1728B52AA6E4}">
                <adec:decorative xmlns:adec="http://schemas.microsoft.com/office/drawing/2017/decorative" xmlns="" val="1"/>
              </a:ext>
            </a:extLst>
          </p:cNvPr>
          <p:cNvSpPr/>
          <p:nvPr/>
        </p:nvSpPr>
        <p:spPr>
          <a:xfrm flipV="1">
            <a:off x="4329970" y="1476270"/>
            <a:ext cx="3540125" cy="2011457"/>
          </a:xfrm>
          <a:prstGeom prst="snip1Rect">
            <a:avLst>
              <a:gd name="adj" fmla="val 33263"/>
            </a:avLst>
          </a:prstGeom>
          <a:solidFill>
            <a:srgbClr val="E7EBF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2000"/>
              </a:lnSpc>
              <a:spcBef>
                <a:spcPts val="400"/>
              </a:spcBef>
              <a:spcAft>
                <a:spcPts val="400"/>
              </a:spcAft>
            </a:pPr>
            <a:endParaRPr lang="en-GB" sz="1200" dirty="0">
              <a:solidFill>
                <a:schemeClr val="tx1"/>
              </a:solidFill>
            </a:endParaRPr>
          </a:p>
        </p:txBody>
      </p:sp>
      <p:sp>
        <p:nvSpPr>
          <p:cNvPr id="12" name="Rectangle: Single Corner Snipped 11">
            <a:hlinkClick r:id="rId5" action="ppaction://hlinksldjump"/>
            <a:extLst>
              <a:ext uri="{FF2B5EF4-FFF2-40B4-BE49-F238E27FC236}">
                <a16:creationId xmlns:a16="http://schemas.microsoft.com/office/drawing/2014/main" id="{1CBF8C9A-8ABE-968A-04A3-3CF09028479B}"/>
              </a:ext>
              <a:ext uri="{C183D7F6-B498-43B3-948B-1728B52AA6E4}">
                <adec:decorative xmlns:adec="http://schemas.microsoft.com/office/drawing/2017/decorative" xmlns="" val="1"/>
              </a:ext>
            </a:extLst>
          </p:cNvPr>
          <p:cNvSpPr/>
          <p:nvPr/>
        </p:nvSpPr>
        <p:spPr>
          <a:xfrm flipV="1">
            <a:off x="8220421" y="1476270"/>
            <a:ext cx="3540125" cy="2011457"/>
          </a:xfrm>
          <a:prstGeom prst="snip1Rect">
            <a:avLst>
              <a:gd name="adj" fmla="val 33263"/>
            </a:avLst>
          </a:prstGeom>
          <a:solidFill>
            <a:srgbClr val="E7EBF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2000"/>
              </a:lnSpc>
              <a:spcBef>
                <a:spcPts val="400"/>
              </a:spcBef>
              <a:spcAft>
                <a:spcPts val="400"/>
              </a:spcAft>
            </a:pPr>
            <a:endParaRPr lang="en-GB" sz="1200" dirty="0">
              <a:solidFill>
                <a:schemeClr val="tx1"/>
              </a:solidFill>
            </a:endParaRPr>
          </a:p>
        </p:txBody>
      </p:sp>
      <p:sp>
        <p:nvSpPr>
          <p:cNvPr id="2" name="Title 1">
            <a:extLst>
              <a:ext uri="{FF2B5EF4-FFF2-40B4-BE49-F238E27FC236}">
                <a16:creationId xmlns:a16="http://schemas.microsoft.com/office/drawing/2014/main" id="{ABA84C08-B081-1037-02BC-98E518586580}"/>
              </a:ext>
            </a:extLst>
          </p:cNvPr>
          <p:cNvSpPr>
            <a:spLocks noGrp="1"/>
          </p:cNvSpPr>
          <p:nvPr>
            <p:ph type="title"/>
          </p:nvPr>
        </p:nvSpPr>
        <p:spPr>
          <a:xfrm>
            <a:off x="450000" y="701874"/>
            <a:ext cx="11299088" cy="715669"/>
          </a:xfrm>
        </p:spPr>
        <p:txBody>
          <a:bodyPr/>
          <a:lstStyle/>
          <a:p>
            <a:r>
              <a:rPr lang="cs-CZ" dirty="0"/>
              <a:t>Obsah</a:t>
            </a:r>
            <a:endParaRPr lang="en-GB" dirty="0"/>
          </a:p>
        </p:txBody>
      </p:sp>
      <p:sp>
        <p:nvSpPr>
          <p:cNvPr id="13" name="TextBox 12">
            <a:extLst>
              <a:ext uri="{FF2B5EF4-FFF2-40B4-BE49-F238E27FC236}">
                <a16:creationId xmlns:a16="http://schemas.microsoft.com/office/drawing/2014/main" id="{866F30BD-8359-E043-DCF3-0C99E485A27D}"/>
              </a:ext>
            </a:extLst>
          </p:cNvPr>
          <p:cNvSpPr txBox="1"/>
          <p:nvPr/>
        </p:nvSpPr>
        <p:spPr>
          <a:xfrm>
            <a:off x="902623" y="1344039"/>
            <a:ext cx="272510" cy="984885"/>
          </a:xfrm>
          <a:prstGeom prst="rect">
            <a:avLst/>
          </a:prstGeom>
          <a:noFill/>
        </p:spPr>
        <p:txBody>
          <a:bodyPr wrap="none" lIns="0" tIns="0" rIns="0" bIns="0" rtlCol="0">
            <a:spAutoFit/>
          </a:bodyPr>
          <a:lstStyle/>
          <a:p>
            <a:pPr algn="ctr">
              <a:lnSpc>
                <a:spcPct val="120000"/>
              </a:lnSpc>
              <a:spcBef>
                <a:spcPts val="400"/>
              </a:spcBef>
              <a:spcAft>
                <a:spcPts val="400"/>
              </a:spcAft>
            </a:pPr>
            <a:r>
              <a:rPr lang="en-GB" sz="6000" b="1" dirty="0"/>
              <a:t>1</a:t>
            </a:r>
          </a:p>
        </p:txBody>
      </p:sp>
      <p:sp>
        <p:nvSpPr>
          <p:cNvPr id="16" name="TextBox 15">
            <a:extLst>
              <a:ext uri="{FF2B5EF4-FFF2-40B4-BE49-F238E27FC236}">
                <a16:creationId xmlns:a16="http://schemas.microsoft.com/office/drawing/2014/main" id="{F217BEED-C130-1185-CB4C-8CD3B71406E0}"/>
              </a:ext>
            </a:extLst>
          </p:cNvPr>
          <p:cNvSpPr txBox="1"/>
          <p:nvPr/>
        </p:nvSpPr>
        <p:spPr>
          <a:xfrm>
            <a:off x="864481" y="2269080"/>
            <a:ext cx="2491494" cy="738664"/>
          </a:xfrm>
          <a:prstGeom prst="rect">
            <a:avLst/>
          </a:prstGeom>
          <a:noFill/>
        </p:spPr>
        <p:txBody>
          <a:bodyPr wrap="square" lIns="0" tIns="0" rIns="0" bIns="0" rtlCol="0">
            <a:spAutoFit/>
          </a:bodyPr>
          <a:lstStyle/>
          <a:p>
            <a:pPr algn="l">
              <a:spcBef>
                <a:spcPts val="400"/>
              </a:spcBef>
              <a:spcAft>
                <a:spcPts val="400"/>
              </a:spcAft>
            </a:pPr>
            <a:r>
              <a:rPr lang="cs-CZ" sz="2400" b="1" dirty="0"/>
              <a:t>Důchodový systém</a:t>
            </a:r>
            <a:endParaRPr lang="en-GB" sz="2400" b="1" dirty="0"/>
          </a:p>
        </p:txBody>
      </p:sp>
      <p:sp>
        <p:nvSpPr>
          <p:cNvPr id="29" name="TextBox 28">
            <a:extLst>
              <a:ext uri="{FF2B5EF4-FFF2-40B4-BE49-F238E27FC236}">
                <a16:creationId xmlns:a16="http://schemas.microsoft.com/office/drawing/2014/main" id="{FE0EF5F8-6C08-A610-C299-391D18D8D4E9}"/>
              </a:ext>
            </a:extLst>
          </p:cNvPr>
          <p:cNvSpPr txBox="1"/>
          <p:nvPr/>
        </p:nvSpPr>
        <p:spPr>
          <a:xfrm>
            <a:off x="4639113" y="1344039"/>
            <a:ext cx="431208" cy="984885"/>
          </a:xfrm>
          <a:prstGeom prst="rect">
            <a:avLst/>
          </a:prstGeom>
          <a:noFill/>
        </p:spPr>
        <p:txBody>
          <a:bodyPr wrap="none" lIns="0" tIns="0" rIns="0" bIns="0" rtlCol="0">
            <a:spAutoFit/>
          </a:bodyPr>
          <a:lstStyle/>
          <a:p>
            <a:pPr algn="l">
              <a:lnSpc>
                <a:spcPct val="120000"/>
              </a:lnSpc>
              <a:spcBef>
                <a:spcPts val="400"/>
              </a:spcBef>
              <a:spcAft>
                <a:spcPts val="400"/>
              </a:spcAft>
            </a:pPr>
            <a:r>
              <a:rPr lang="en-GB" sz="6000" b="1" dirty="0"/>
              <a:t>2</a:t>
            </a:r>
          </a:p>
        </p:txBody>
      </p:sp>
      <p:sp>
        <p:nvSpPr>
          <p:cNvPr id="36" name="TextBox 35">
            <a:extLst>
              <a:ext uri="{FF2B5EF4-FFF2-40B4-BE49-F238E27FC236}">
                <a16:creationId xmlns:a16="http://schemas.microsoft.com/office/drawing/2014/main" id="{F8D44B63-BDEE-A0D3-990C-03EC7344A5A9}"/>
              </a:ext>
            </a:extLst>
          </p:cNvPr>
          <p:cNvSpPr txBox="1"/>
          <p:nvPr/>
        </p:nvSpPr>
        <p:spPr>
          <a:xfrm>
            <a:off x="4661065" y="2269080"/>
            <a:ext cx="2736543" cy="369332"/>
          </a:xfrm>
          <a:prstGeom prst="rect">
            <a:avLst/>
          </a:prstGeom>
          <a:noFill/>
        </p:spPr>
        <p:txBody>
          <a:bodyPr wrap="square" lIns="0" tIns="0" rIns="0" bIns="0" rtlCol="0">
            <a:spAutoFit/>
          </a:bodyPr>
          <a:lstStyle/>
          <a:p>
            <a:pPr algn="l">
              <a:spcBef>
                <a:spcPts val="400"/>
              </a:spcBef>
              <a:spcAft>
                <a:spcPts val="400"/>
              </a:spcAft>
            </a:pPr>
            <a:r>
              <a:rPr lang="cs-CZ" sz="2400" b="1" dirty="0"/>
              <a:t>Spoření na důchod</a:t>
            </a:r>
            <a:endParaRPr lang="en-GB" sz="2400" b="1" dirty="0"/>
          </a:p>
        </p:txBody>
      </p:sp>
      <p:sp>
        <p:nvSpPr>
          <p:cNvPr id="30" name="TextBox 29">
            <a:extLst>
              <a:ext uri="{FF2B5EF4-FFF2-40B4-BE49-F238E27FC236}">
                <a16:creationId xmlns:a16="http://schemas.microsoft.com/office/drawing/2014/main" id="{BA3AFB31-08EF-E344-BE0B-E90588991F5F}"/>
              </a:ext>
            </a:extLst>
          </p:cNvPr>
          <p:cNvSpPr txBox="1"/>
          <p:nvPr/>
        </p:nvSpPr>
        <p:spPr>
          <a:xfrm>
            <a:off x="8494749" y="1344039"/>
            <a:ext cx="415178" cy="984885"/>
          </a:xfrm>
          <a:prstGeom prst="rect">
            <a:avLst/>
          </a:prstGeom>
          <a:noFill/>
        </p:spPr>
        <p:txBody>
          <a:bodyPr wrap="none" lIns="0" tIns="0" rIns="0" bIns="0" rtlCol="0">
            <a:spAutoFit/>
          </a:bodyPr>
          <a:lstStyle/>
          <a:p>
            <a:pPr algn="l">
              <a:lnSpc>
                <a:spcPct val="120000"/>
              </a:lnSpc>
              <a:spcBef>
                <a:spcPts val="400"/>
              </a:spcBef>
              <a:spcAft>
                <a:spcPts val="400"/>
              </a:spcAft>
            </a:pPr>
            <a:r>
              <a:rPr lang="en-GB" sz="6000" b="1" dirty="0"/>
              <a:t>3</a:t>
            </a:r>
          </a:p>
        </p:txBody>
      </p:sp>
      <p:sp>
        <p:nvSpPr>
          <p:cNvPr id="38" name="TextBox 37">
            <a:extLst>
              <a:ext uri="{FF2B5EF4-FFF2-40B4-BE49-F238E27FC236}">
                <a16:creationId xmlns:a16="http://schemas.microsoft.com/office/drawing/2014/main" id="{BADD8A11-3DCB-04A9-5087-BC30A60D6B2D}"/>
              </a:ext>
              <a:ext uri="{C183D7F6-B498-43B3-948B-1728B52AA6E4}">
                <adec:decorative xmlns:adec="http://schemas.microsoft.com/office/drawing/2017/decorative" xmlns="" val="0"/>
              </a:ext>
            </a:extLst>
          </p:cNvPr>
          <p:cNvSpPr txBox="1"/>
          <p:nvPr/>
        </p:nvSpPr>
        <p:spPr>
          <a:xfrm>
            <a:off x="8505752" y="2269080"/>
            <a:ext cx="2859867" cy="369332"/>
          </a:xfrm>
          <a:prstGeom prst="rect">
            <a:avLst/>
          </a:prstGeom>
          <a:noFill/>
        </p:spPr>
        <p:txBody>
          <a:bodyPr wrap="square" lIns="0" tIns="0" rIns="0" bIns="0" rtlCol="0">
            <a:spAutoFit/>
          </a:bodyPr>
          <a:lstStyle/>
          <a:p>
            <a:pPr algn="l">
              <a:spcBef>
                <a:spcPts val="400"/>
              </a:spcBef>
              <a:spcAft>
                <a:spcPts val="400"/>
              </a:spcAft>
            </a:pPr>
            <a:r>
              <a:rPr lang="cs-CZ" sz="2400" b="1" dirty="0"/>
              <a:t>Odchod do důchodu</a:t>
            </a:r>
            <a:endParaRPr lang="en-GB" sz="2400" b="1" dirty="0"/>
          </a:p>
        </p:txBody>
      </p:sp>
      <p:sp>
        <p:nvSpPr>
          <p:cNvPr id="18" name="Diagonal Stripe 17">
            <a:extLst>
              <a:ext uri="{FF2B5EF4-FFF2-40B4-BE49-F238E27FC236}">
                <a16:creationId xmlns:a16="http://schemas.microsoft.com/office/drawing/2014/main" id="{C1ECB7A0-895C-DA27-DC55-118A134B03D1}"/>
              </a:ext>
              <a:ext uri="{C183D7F6-B498-43B3-948B-1728B52AA6E4}">
                <adec:decorative xmlns:adec="http://schemas.microsoft.com/office/drawing/2017/decorative" xmlns="" val="1"/>
              </a:ext>
            </a:extLst>
          </p:cNvPr>
          <p:cNvSpPr/>
          <p:nvPr/>
        </p:nvSpPr>
        <p:spPr>
          <a:xfrm rot="10800000">
            <a:off x="6968521" y="2579487"/>
            <a:ext cx="908240" cy="908240"/>
          </a:xfrm>
          <a:prstGeom prst="diagStripe">
            <a:avLst>
              <a:gd name="adj" fmla="val 4906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19" name="Diagonal Stripe 18">
            <a:extLst>
              <a:ext uri="{FF2B5EF4-FFF2-40B4-BE49-F238E27FC236}">
                <a16:creationId xmlns:a16="http://schemas.microsoft.com/office/drawing/2014/main" id="{EE4C83EA-55E9-B263-D4FE-CE10D71F887C}"/>
              </a:ext>
              <a:ext uri="{C183D7F6-B498-43B3-948B-1728B52AA6E4}">
                <adec:decorative xmlns:adec="http://schemas.microsoft.com/office/drawing/2017/decorative" xmlns="" val="1"/>
              </a:ext>
            </a:extLst>
          </p:cNvPr>
          <p:cNvSpPr/>
          <p:nvPr/>
        </p:nvSpPr>
        <p:spPr>
          <a:xfrm rot="10800000">
            <a:off x="10862854" y="2579487"/>
            <a:ext cx="908240" cy="908240"/>
          </a:xfrm>
          <a:prstGeom prst="diagStripe">
            <a:avLst>
              <a:gd name="adj" fmla="val 4906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21" name="Diagonal Stripe 20">
            <a:extLst>
              <a:ext uri="{FF2B5EF4-FFF2-40B4-BE49-F238E27FC236}">
                <a16:creationId xmlns:a16="http://schemas.microsoft.com/office/drawing/2014/main" id="{FEA00FBB-1C6F-1D11-5F2A-9AFBC8FDD9CC}"/>
              </a:ext>
              <a:ext uri="{C183D7F6-B498-43B3-948B-1728B52AA6E4}">
                <adec:decorative xmlns:adec="http://schemas.microsoft.com/office/drawing/2017/decorative" xmlns="" val="1"/>
              </a:ext>
            </a:extLst>
          </p:cNvPr>
          <p:cNvSpPr/>
          <p:nvPr/>
        </p:nvSpPr>
        <p:spPr>
          <a:xfrm rot="10800000">
            <a:off x="3080269" y="2579486"/>
            <a:ext cx="908240" cy="908240"/>
          </a:xfrm>
          <a:prstGeom prst="diagStripe">
            <a:avLst>
              <a:gd name="adj" fmla="val 4906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22" name="Rectangle: Single Corner Snipped 21">
            <a:hlinkClick r:id="rId6" action="ppaction://hlinksldjump"/>
            <a:extLst>
              <a:ext uri="{FF2B5EF4-FFF2-40B4-BE49-F238E27FC236}">
                <a16:creationId xmlns:a16="http://schemas.microsoft.com/office/drawing/2014/main" id="{31585E92-6425-9634-835B-07F92553D714}"/>
              </a:ext>
              <a:ext uri="{C183D7F6-B498-43B3-948B-1728B52AA6E4}">
                <adec:decorative xmlns:adec="http://schemas.microsoft.com/office/drawing/2017/decorative" xmlns="" val="1"/>
              </a:ext>
            </a:extLst>
          </p:cNvPr>
          <p:cNvSpPr/>
          <p:nvPr/>
        </p:nvSpPr>
        <p:spPr>
          <a:xfrm flipV="1">
            <a:off x="420906" y="3857555"/>
            <a:ext cx="3540125" cy="2011457"/>
          </a:xfrm>
          <a:prstGeom prst="snip1Rect">
            <a:avLst>
              <a:gd name="adj" fmla="val 33263"/>
            </a:avLst>
          </a:prstGeom>
          <a:solidFill>
            <a:srgbClr val="E7EBF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2000"/>
              </a:lnSpc>
              <a:spcBef>
                <a:spcPts val="400"/>
              </a:spcBef>
              <a:spcAft>
                <a:spcPts val="400"/>
              </a:spcAft>
            </a:pPr>
            <a:endParaRPr lang="en-GB" sz="1200" dirty="0">
              <a:solidFill>
                <a:schemeClr val="tx1"/>
              </a:solidFill>
            </a:endParaRPr>
          </a:p>
        </p:txBody>
      </p:sp>
      <p:sp>
        <p:nvSpPr>
          <p:cNvPr id="23" name="Rectangle: Single Corner Snipped 22">
            <a:hlinkClick r:id="rId7" action="ppaction://hlinksldjump"/>
            <a:extLst>
              <a:ext uri="{FF2B5EF4-FFF2-40B4-BE49-F238E27FC236}">
                <a16:creationId xmlns:a16="http://schemas.microsoft.com/office/drawing/2014/main" id="{C70D83E5-44F5-8EFC-8C7E-F3390E5196F3}"/>
              </a:ext>
              <a:ext uri="{C183D7F6-B498-43B3-948B-1728B52AA6E4}">
                <adec:decorative xmlns:adec="http://schemas.microsoft.com/office/drawing/2017/decorative" xmlns="" val="1"/>
              </a:ext>
            </a:extLst>
          </p:cNvPr>
          <p:cNvSpPr/>
          <p:nvPr/>
        </p:nvSpPr>
        <p:spPr>
          <a:xfrm flipV="1">
            <a:off x="4329970" y="3857555"/>
            <a:ext cx="3540125" cy="2011457"/>
          </a:xfrm>
          <a:prstGeom prst="snip1Rect">
            <a:avLst>
              <a:gd name="adj" fmla="val 33263"/>
            </a:avLst>
          </a:prstGeom>
          <a:solidFill>
            <a:srgbClr val="E7EBF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2000"/>
              </a:lnSpc>
              <a:spcBef>
                <a:spcPts val="400"/>
              </a:spcBef>
              <a:spcAft>
                <a:spcPts val="400"/>
              </a:spcAft>
            </a:pPr>
            <a:endParaRPr lang="en-GB" sz="1200" dirty="0">
              <a:solidFill>
                <a:schemeClr val="tx1"/>
              </a:solidFill>
            </a:endParaRPr>
          </a:p>
        </p:txBody>
      </p:sp>
      <p:sp>
        <p:nvSpPr>
          <p:cNvPr id="25" name="TextBox 24">
            <a:extLst>
              <a:ext uri="{FF2B5EF4-FFF2-40B4-BE49-F238E27FC236}">
                <a16:creationId xmlns:a16="http://schemas.microsoft.com/office/drawing/2014/main" id="{C4E1432E-D6C7-37EE-1421-2A71D6912DF5}"/>
              </a:ext>
            </a:extLst>
          </p:cNvPr>
          <p:cNvSpPr txBox="1"/>
          <p:nvPr/>
        </p:nvSpPr>
        <p:spPr>
          <a:xfrm>
            <a:off x="806442" y="3794148"/>
            <a:ext cx="464872" cy="984885"/>
          </a:xfrm>
          <a:prstGeom prst="rect">
            <a:avLst/>
          </a:prstGeom>
          <a:noFill/>
        </p:spPr>
        <p:txBody>
          <a:bodyPr wrap="none" lIns="0" tIns="0" rIns="0" bIns="0" rtlCol="0">
            <a:spAutoFit/>
          </a:bodyPr>
          <a:lstStyle/>
          <a:p>
            <a:pPr algn="ctr">
              <a:lnSpc>
                <a:spcPct val="120000"/>
              </a:lnSpc>
              <a:spcBef>
                <a:spcPts val="400"/>
              </a:spcBef>
              <a:spcAft>
                <a:spcPts val="400"/>
              </a:spcAft>
            </a:pPr>
            <a:r>
              <a:rPr lang="en-GB" sz="6000" b="1" dirty="0"/>
              <a:t>4</a:t>
            </a:r>
          </a:p>
        </p:txBody>
      </p:sp>
      <p:sp>
        <p:nvSpPr>
          <p:cNvPr id="26" name="TextBox 25">
            <a:extLst>
              <a:ext uri="{FF2B5EF4-FFF2-40B4-BE49-F238E27FC236}">
                <a16:creationId xmlns:a16="http://schemas.microsoft.com/office/drawing/2014/main" id="{331F546E-8E5A-D14A-EC1F-B258755465B8}"/>
              </a:ext>
            </a:extLst>
          </p:cNvPr>
          <p:cNvSpPr txBox="1"/>
          <p:nvPr/>
        </p:nvSpPr>
        <p:spPr>
          <a:xfrm>
            <a:off x="842475" y="4768352"/>
            <a:ext cx="2491494" cy="738664"/>
          </a:xfrm>
          <a:prstGeom prst="rect">
            <a:avLst/>
          </a:prstGeom>
          <a:noFill/>
        </p:spPr>
        <p:txBody>
          <a:bodyPr wrap="square" lIns="0" tIns="0" rIns="0" bIns="0" rtlCol="0">
            <a:spAutoFit/>
          </a:bodyPr>
          <a:lstStyle/>
          <a:p>
            <a:pPr algn="l">
              <a:spcBef>
                <a:spcPts val="400"/>
              </a:spcBef>
              <a:spcAft>
                <a:spcPts val="400"/>
              </a:spcAft>
            </a:pPr>
            <a:r>
              <a:rPr lang="cs-CZ" sz="2400" b="1" dirty="0"/>
              <a:t>Spořicí produkty</a:t>
            </a:r>
            <a:br>
              <a:rPr lang="cs-CZ" sz="2400" b="1" dirty="0"/>
            </a:br>
            <a:r>
              <a:rPr lang="cs-CZ" sz="2400" b="1" dirty="0"/>
              <a:t>DIP, DPS, PP</a:t>
            </a:r>
            <a:endParaRPr lang="en-GB" sz="2400" b="1" dirty="0"/>
          </a:p>
        </p:txBody>
      </p:sp>
      <p:sp>
        <p:nvSpPr>
          <p:cNvPr id="27" name="TextBox 26">
            <a:extLst>
              <a:ext uri="{FF2B5EF4-FFF2-40B4-BE49-F238E27FC236}">
                <a16:creationId xmlns:a16="http://schemas.microsoft.com/office/drawing/2014/main" id="{67AABBD6-FAFB-8B2C-8809-4BD8C8AA5775}"/>
              </a:ext>
            </a:extLst>
          </p:cNvPr>
          <p:cNvSpPr txBox="1"/>
          <p:nvPr/>
        </p:nvSpPr>
        <p:spPr>
          <a:xfrm>
            <a:off x="4639113" y="3794148"/>
            <a:ext cx="431208" cy="984885"/>
          </a:xfrm>
          <a:prstGeom prst="rect">
            <a:avLst/>
          </a:prstGeom>
          <a:noFill/>
        </p:spPr>
        <p:txBody>
          <a:bodyPr wrap="none" lIns="0" tIns="0" rIns="0" bIns="0" rtlCol="0">
            <a:spAutoFit/>
          </a:bodyPr>
          <a:lstStyle/>
          <a:p>
            <a:pPr algn="l">
              <a:lnSpc>
                <a:spcPct val="120000"/>
              </a:lnSpc>
              <a:spcBef>
                <a:spcPts val="400"/>
              </a:spcBef>
              <a:spcAft>
                <a:spcPts val="400"/>
              </a:spcAft>
            </a:pPr>
            <a:r>
              <a:rPr lang="en-GB" sz="6000" b="1" dirty="0"/>
              <a:t>5</a:t>
            </a:r>
          </a:p>
        </p:txBody>
      </p:sp>
      <p:sp>
        <p:nvSpPr>
          <p:cNvPr id="28" name="TextBox 27">
            <a:extLst>
              <a:ext uri="{FF2B5EF4-FFF2-40B4-BE49-F238E27FC236}">
                <a16:creationId xmlns:a16="http://schemas.microsoft.com/office/drawing/2014/main" id="{BD66BEC8-2A7F-2B04-A3C3-36B86EDD3FB2}"/>
              </a:ext>
            </a:extLst>
          </p:cNvPr>
          <p:cNvSpPr txBox="1"/>
          <p:nvPr/>
        </p:nvSpPr>
        <p:spPr>
          <a:xfrm>
            <a:off x="4639059" y="4768352"/>
            <a:ext cx="2736543" cy="1107996"/>
          </a:xfrm>
          <a:prstGeom prst="rect">
            <a:avLst/>
          </a:prstGeom>
          <a:noFill/>
        </p:spPr>
        <p:txBody>
          <a:bodyPr wrap="square" lIns="0" tIns="0" rIns="0" bIns="0" rtlCol="0">
            <a:spAutoFit/>
          </a:bodyPr>
          <a:lstStyle/>
          <a:p>
            <a:pPr algn="l">
              <a:spcBef>
                <a:spcPts val="400"/>
              </a:spcBef>
              <a:spcAft>
                <a:spcPts val="400"/>
              </a:spcAft>
            </a:pPr>
            <a:r>
              <a:rPr lang="cs-CZ" sz="2400" b="1" dirty="0"/>
              <a:t>Dlouhodobý investiční produkt</a:t>
            </a:r>
            <a:br>
              <a:rPr lang="cs-CZ" sz="2400" b="1" dirty="0"/>
            </a:br>
            <a:r>
              <a:rPr lang="cs-CZ" sz="2400" b="1" dirty="0"/>
              <a:t>(DIP)</a:t>
            </a:r>
            <a:endParaRPr lang="en-GB" sz="2400" b="1" dirty="0"/>
          </a:p>
        </p:txBody>
      </p:sp>
      <p:sp>
        <p:nvSpPr>
          <p:cNvPr id="37" name="Diagonal Stripe 36">
            <a:extLst>
              <a:ext uri="{FF2B5EF4-FFF2-40B4-BE49-F238E27FC236}">
                <a16:creationId xmlns:a16="http://schemas.microsoft.com/office/drawing/2014/main" id="{9A659B64-69B9-C2A9-47A4-024A749C62C8}"/>
              </a:ext>
              <a:ext uri="{C183D7F6-B498-43B3-948B-1728B52AA6E4}">
                <adec:decorative xmlns:adec="http://schemas.microsoft.com/office/drawing/2017/decorative" xmlns="" val="1"/>
              </a:ext>
            </a:extLst>
          </p:cNvPr>
          <p:cNvSpPr/>
          <p:nvPr/>
        </p:nvSpPr>
        <p:spPr>
          <a:xfrm rot="10800000">
            <a:off x="6946515" y="4960772"/>
            <a:ext cx="908240" cy="908240"/>
          </a:xfrm>
          <a:prstGeom prst="diagStripe">
            <a:avLst>
              <a:gd name="adj" fmla="val 4906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44" name="Diagonal Stripe 43">
            <a:extLst>
              <a:ext uri="{FF2B5EF4-FFF2-40B4-BE49-F238E27FC236}">
                <a16:creationId xmlns:a16="http://schemas.microsoft.com/office/drawing/2014/main" id="{DB25CB58-B2E4-331F-7006-0E5052F3DAD5}"/>
              </a:ext>
              <a:ext uri="{C183D7F6-B498-43B3-948B-1728B52AA6E4}">
                <adec:decorative xmlns:adec="http://schemas.microsoft.com/office/drawing/2017/decorative" xmlns="" val="1"/>
              </a:ext>
            </a:extLst>
          </p:cNvPr>
          <p:cNvSpPr/>
          <p:nvPr/>
        </p:nvSpPr>
        <p:spPr>
          <a:xfrm rot="10800000">
            <a:off x="3058263" y="4960771"/>
            <a:ext cx="908240" cy="908240"/>
          </a:xfrm>
          <a:prstGeom prst="diagStripe">
            <a:avLst>
              <a:gd name="adj" fmla="val 4906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3" name="Rectangle: Single Corner Snipped 22">
            <a:hlinkClick r:id="rId8" action="ppaction://hlinksldjump"/>
            <a:extLst>
              <a:ext uri="{FF2B5EF4-FFF2-40B4-BE49-F238E27FC236}">
                <a16:creationId xmlns:a16="http://schemas.microsoft.com/office/drawing/2014/main" id="{CDBA2EA1-3FF5-C49F-291A-A7CD38F18752}"/>
              </a:ext>
              <a:ext uri="{C183D7F6-B498-43B3-948B-1728B52AA6E4}">
                <adec:decorative xmlns:adec="http://schemas.microsoft.com/office/drawing/2017/decorative" xmlns="" val="1"/>
              </a:ext>
            </a:extLst>
          </p:cNvPr>
          <p:cNvSpPr/>
          <p:nvPr/>
        </p:nvSpPr>
        <p:spPr>
          <a:xfrm flipV="1">
            <a:off x="8222083" y="3857555"/>
            <a:ext cx="3540125" cy="2011457"/>
          </a:xfrm>
          <a:prstGeom prst="snip1Rect">
            <a:avLst>
              <a:gd name="adj" fmla="val 33263"/>
            </a:avLst>
          </a:prstGeom>
          <a:solidFill>
            <a:srgbClr val="E7EBF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2000"/>
              </a:lnSpc>
              <a:spcBef>
                <a:spcPts val="400"/>
              </a:spcBef>
              <a:spcAft>
                <a:spcPts val="400"/>
              </a:spcAft>
            </a:pPr>
            <a:endParaRPr lang="en-GB" sz="1200" dirty="0">
              <a:solidFill>
                <a:schemeClr val="tx1"/>
              </a:solidFill>
            </a:endParaRPr>
          </a:p>
        </p:txBody>
      </p:sp>
      <p:sp>
        <p:nvSpPr>
          <p:cNvPr id="4" name="TextBox 26">
            <a:extLst>
              <a:ext uri="{FF2B5EF4-FFF2-40B4-BE49-F238E27FC236}">
                <a16:creationId xmlns:a16="http://schemas.microsoft.com/office/drawing/2014/main" id="{47B969EB-C4E6-58EB-DF16-68BAE31AB6D6}"/>
              </a:ext>
            </a:extLst>
          </p:cNvPr>
          <p:cNvSpPr txBox="1"/>
          <p:nvPr/>
        </p:nvSpPr>
        <p:spPr>
          <a:xfrm>
            <a:off x="8531226" y="3794148"/>
            <a:ext cx="413575" cy="984885"/>
          </a:xfrm>
          <a:prstGeom prst="rect">
            <a:avLst/>
          </a:prstGeom>
          <a:noFill/>
        </p:spPr>
        <p:txBody>
          <a:bodyPr wrap="none" lIns="0" tIns="0" rIns="0" bIns="0" rtlCol="0">
            <a:spAutoFit/>
          </a:bodyPr>
          <a:lstStyle/>
          <a:p>
            <a:pPr algn="l">
              <a:lnSpc>
                <a:spcPct val="120000"/>
              </a:lnSpc>
              <a:spcBef>
                <a:spcPts val="400"/>
              </a:spcBef>
              <a:spcAft>
                <a:spcPts val="400"/>
              </a:spcAft>
            </a:pPr>
            <a:r>
              <a:rPr lang="cs-CZ" sz="6000" b="1" dirty="0"/>
              <a:t>6</a:t>
            </a:r>
            <a:endParaRPr lang="en-GB" sz="6000" b="1" dirty="0"/>
          </a:p>
        </p:txBody>
      </p:sp>
      <p:sp>
        <p:nvSpPr>
          <p:cNvPr id="5" name="TextBox 27">
            <a:extLst>
              <a:ext uri="{FF2B5EF4-FFF2-40B4-BE49-F238E27FC236}">
                <a16:creationId xmlns:a16="http://schemas.microsoft.com/office/drawing/2014/main" id="{52DD0E28-525C-6009-27B1-7A52D9666709}"/>
              </a:ext>
            </a:extLst>
          </p:cNvPr>
          <p:cNvSpPr txBox="1"/>
          <p:nvPr/>
        </p:nvSpPr>
        <p:spPr>
          <a:xfrm>
            <a:off x="8531172" y="4768352"/>
            <a:ext cx="2736543" cy="369332"/>
          </a:xfrm>
          <a:prstGeom prst="rect">
            <a:avLst/>
          </a:prstGeom>
          <a:noFill/>
        </p:spPr>
        <p:txBody>
          <a:bodyPr wrap="square" lIns="0" tIns="0" rIns="0" bIns="0" rtlCol="0">
            <a:spAutoFit/>
          </a:bodyPr>
          <a:lstStyle/>
          <a:p>
            <a:pPr algn="l">
              <a:spcBef>
                <a:spcPts val="400"/>
              </a:spcBef>
              <a:spcAft>
                <a:spcPts val="400"/>
              </a:spcAft>
            </a:pPr>
            <a:r>
              <a:rPr lang="cs-CZ" sz="2400" b="1" dirty="0"/>
              <a:t>Kontakty</a:t>
            </a:r>
            <a:endParaRPr lang="en-GB" sz="2400" b="1" dirty="0"/>
          </a:p>
        </p:txBody>
      </p:sp>
      <p:sp>
        <p:nvSpPr>
          <p:cNvPr id="7" name="Diagonal Stripe 36">
            <a:extLst>
              <a:ext uri="{FF2B5EF4-FFF2-40B4-BE49-F238E27FC236}">
                <a16:creationId xmlns:a16="http://schemas.microsoft.com/office/drawing/2014/main" id="{BA89D51D-543E-86DF-18FA-EE20B71ED53E}"/>
              </a:ext>
              <a:ext uri="{C183D7F6-B498-43B3-948B-1728B52AA6E4}">
                <adec:decorative xmlns:adec="http://schemas.microsoft.com/office/drawing/2017/decorative" xmlns="" val="1"/>
              </a:ext>
            </a:extLst>
          </p:cNvPr>
          <p:cNvSpPr/>
          <p:nvPr/>
        </p:nvSpPr>
        <p:spPr>
          <a:xfrm rot="10800000">
            <a:off x="10838628" y="4960772"/>
            <a:ext cx="908240" cy="908240"/>
          </a:xfrm>
          <a:prstGeom prst="diagStripe">
            <a:avLst>
              <a:gd name="adj" fmla="val 4906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Tree>
    <p:extLst>
      <p:ext uri="{BB962C8B-B14F-4D97-AF65-F5344CB8AC3E}">
        <p14:creationId xmlns:p14="http://schemas.microsoft.com/office/powerpoint/2010/main" val="2432641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descr="Header">
            <a:extLst>
              <a:ext uri="{FF2B5EF4-FFF2-40B4-BE49-F238E27FC236}">
                <a16:creationId xmlns:a16="http://schemas.microsoft.com/office/drawing/2014/main" id="{D9115DCE-FF2A-341C-788D-18E67D092B41}"/>
              </a:ext>
            </a:extLst>
          </p:cNvPr>
          <p:cNvSpPr txBox="1">
            <a:spLocks/>
          </p:cNvSpPr>
          <p:nvPr/>
        </p:nvSpPr>
        <p:spPr>
          <a:xfrm>
            <a:off x="957925" y="1884194"/>
            <a:ext cx="1938530" cy="21600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a:lstStyle>
          <a:p>
            <a:r>
              <a:rPr lang="cs-CZ" sz="1400" dirty="0"/>
              <a:t>Cíl výzkumu</a:t>
            </a:r>
            <a:endParaRPr lang="cs-CZ" sz="1600" dirty="0"/>
          </a:p>
        </p:txBody>
      </p:sp>
      <p:cxnSp>
        <p:nvCxnSpPr>
          <p:cNvPr id="7" name="Přímá spojnice 6">
            <a:extLst>
              <a:ext uri="{FF2B5EF4-FFF2-40B4-BE49-F238E27FC236}">
                <a16:creationId xmlns:a16="http://schemas.microsoft.com/office/drawing/2014/main" id="{3D753B30-0104-A51F-735E-9B68241F2B95}"/>
              </a:ext>
            </a:extLst>
          </p:cNvPr>
          <p:cNvCxnSpPr>
            <a:cxnSpLocks/>
          </p:cNvCxnSpPr>
          <p:nvPr/>
        </p:nvCxnSpPr>
        <p:spPr>
          <a:xfrm>
            <a:off x="444470" y="2161205"/>
            <a:ext cx="3538800" cy="0"/>
          </a:xfrm>
          <a:prstGeom prst="line">
            <a:avLst/>
          </a:prstGeom>
          <a:ln w="63500">
            <a:solidFill>
              <a:schemeClr val="accent1">
                <a:alpha val="49554"/>
              </a:schemeClr>
            </a:solidFill>
          </a:ln>
        </p:spPr>
        <p:style>
          <a:lnRef idx="1">
            <a:schemeClr val="accent1"/>
          </a:lnRef>
          <a:fillRef idx="0">
            <a:schemeClr val="accent1"/>
          </a:fillRef>
          <a:effectRef idx="0">
            <a:schemeClr val="accent1"/>
          </a:effectRef>
          <a:fontRef idx="minor">
            <a:schemeClr val="tx1"/>
          </a:fontRef>
        </p:style>
      </p:cxnSp>
      <p:sp>
        <p:nvSpPr>
          <p:cNvPr id="9" name="Title" descr="Header">
            <a:extLst>
              <a:ext uri="{FF2B5EF4-FFF2-40B4-BE49-F238E27FC236}">
                <a16:creationId xmlns:a16="http://schemas.microsoft.com/office/drawing/2014/main" id="{784CB37C-1F04-6539-46F8-E0ABDB3801C1}"/>
              </a:ext>
            </a:extLst>
          </p:cNvPr>
          <p:cNvSpPr txBox="1">
            <a:spLocks/>
          </p:cNvSpPr>
          <p:nvPr/>
        </p:nvSpPr>
        <p:spPr>
          <a:xfrm>
            <a:off x="4803017" y="1884194"/>
            <a:ext cx="2556000" cy="21600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a:lstStyle>
          <a:p>
            <a:r>
              <a:rPr lang="cs-CZ" sz="1400" dirty="0"/>
              <a:t>Metoda sběru dat</a:t>
            </a:r>
          </a:p>
        </p:txBody>
      </p:sp>
      <p:cxnSp>
        <p:nvCxnSpPr>
          <p:cNvPr id="10" name="Přímá spojnice 9">
            <a:extLst>
              <a:ext uri="{FF2B5EF4-FFF2-40B4-BE49-F238E27FC236}">
                <a16:creationId xmlns:a16="http://schemas.microsoft.com/office/drawing/2014/main" id="{0A868178-E1BD-29B0-CBB4-A2A58A6A9C75}"/>
              </a:ext>
            </a:extLst>
          </p:cNvPr>
          <p:cNvCxnSpPr>
            <a:cxnSpLocks/>
          </p:cNvCxnSpPr>
          <p:nvPr/>
        </p:nvCxnSpPr>
        <p:spPr>
          <a:xfrm>
            <a:off x="4289561" y="2161205"/>
            <a:ext cx="3538800" cy="0"/>
          </a:xfrm>
          <a:prstGeom prst="line">
            <a:avLst/>
          </a:prstGeom>
          <a:ln w="63500">
            <a:solidFill>
              <a:schemeClr val="accent2">
                <a:alpha val="49554"/>
              </a:schemeClr>
            </a:solidFill>
          </a:ln>
        </p:spPr>
        <p:style>
          <a:lnRef idx="1">
            <a:schemeClr val="accent1"/>
          </a:lnRef>
          <a:fillRef idx="0">
            <a:schemeClr val="accent1"/>
          </a:fillRef>
          <a:effectRef idx="0">
            <a:schemeClr val="accent1"/>
          </a:effectRef>
          <a:fontRef idx="minor">
            <a:schemeClr val="tx1"/>
          </a:fontRef>
        </p:style>
      </p:cxnSp>
      <p:sp>
        <p:nvSpPr>
          <p:cNvPr id="13" name="TextovéPole 12">
            <a:extLst>
              <a:ext uri="{FF2B5EF4-FFF2-40B4-BE49-F238E27FC236}">
                <a16:creationId xmlns:a16="http://schemas.microsoft.com/office/drawing/2014/main" id="{B1766CD4-16CB-862F-E248-6EF6CCAE539F}"/>
              </a:ext>
            </a:extLst>
          </p:cNvPr>
          <p:cNvSpPr txBox="1"/>
          <p:nvPr/>
        </p:nvSpPr>
        <p:spPr>
          <a:xfrm>
            <a:off x="444470" y="2369219"/>
            <a:ext cx="3538567" cy="1477328"/>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ct val="20000"/>
              </a:spcBef>
              <a:spcAft>
                <a:spcPts val="0"/>
              </a:spcAft>
              <a:buClrTx/>
              <a:buSzTx/>
              <a:buFont typeface="Wingdings" pitchFamily="2" charset="2"/>
              <a:buNone/>
              <a:tabLst/>
              <a:defRPr/>
            </a:pPr>
            <a:r>
              <a:rPr kumimoji="0" lang="cs-CZ" sz="1200" b="0" i="0" u="none" strike="noStrike" kern="1200" cap="none" spc="0" normalizeH="0" baseline="0" noProof="0" dirty="0">
                <a:ln>
                  <a:noFill/>
                </a:ln>
                <a:solidFill>
                  <a:srgbClr val="000000"/>
                </a:solidFill>
                <a:effectLst/>
                <a:uLnTx/>
                <a:uFillTx/>
                <a:ea typeface="+mn-ea"/>
                <a:cs typeface="Arial" pitchFamily="34" charset="0"/>
                <a:sym typeface="Arial"/>
              </a:rPr>
              <a:t>Společnost Broker </a:t>
            </a:r>
            <a:r>
              <a:rPr kumimoji="0" lang="cs-CZ" sz="1200" b="0" i="0" u="none" strike="noStrike" kern="1200" cap="none" spc="0" normalizeH="0" baseline="0" noProof="1">
                <a:ln>
                  <a:noFill/>
                </a:ln>
                <a:solidFill>
                  <a:srgbClr val="000000"/>
                </a:solidFill>
                <a:effectLst/>
                <a:uLnTx/>
                <a:uFillTx/>
                <a:ea typeface="+mn-ea"/>
                <a:cs typeface="Arial" pitchFamily="34" charset="0"/>
                <a:sym typeface="Arial"/>
              </a:rPr>
              <a:t>Consulting</a:t>
            </a:r>
            <a:r>
              <a:rPr kumimoji="0" lang="cs-CZ" sz="1200" b="0" i="0" u="none" strike="noStrike" kern="1200" cap="none" spc="0" normalizeH="0" baseline="0" noProof="0" dirty="0">
                <a:ln>
                  <a:noFill/>
                </a:ln>
                <a:solidFill>
                  <a:srgbClr val="000000"/>
                </a:solidFill>
                <a:effectLst/>
                <a:uLnTx/>
                <a:uFillTx/>
                <a:ea typeface="+mn-ea"/>
                <a:cs typeface="Arial" pitchFamily="34" charset="0"/>
                <a:sym typeface="Arial"/>
              </a:rPr>
              <a:t> a.s. se ve spolupráci </a:t>
            </a:r>
            <a:br>
              <a:rPr kumimoji="0" lang="cs-CZ" sz="1200" b="0" i="0" u="none" strike="noStrike" kern="1200" cap="none" spc="0" normalizeH="0" baseline="0" noProof="0" dirty="0">
                <a:ln>
                  <a:noFill/>
                </a:ln>
                <a:solidFill>
                  <a:srgbClr val="000000"/>
                </a:solidFill>
                <a:effectLst/>
                <a:uLnTx/>
                <a:uFillTx/>
                <a:ea typeface="+mn-ea"/>
                <a:cs typeface="Arial" pitchFamily="34" charset="0"/>
                <a:sym typeface="Arial"/>
              </a:rPr>
            </a:br>
            <a:r>
              <a:rPr kumimoji="0" lang="cs-CZ" sz="1200" b="0" i="0" u="none" strike="noStrike" kern="1200" cap="none" spc="0" normalizeH="0" baseline="0" noProof="0" dirty="0">
                <a:ln>
                  <a:noFill/>
                </a:ln>
                <a:solidFill>
                  <a:srgbClr val="000000"/>
                </a:solidFill>
                <a:effectLst/>
                <a:uLnTx/>
                <a:uFillTx/>
                <a:ea typeface="+mn-ea"/>
                <a:cs typeface="Arial" pitchFamily="34" charset="0"/>
                <a:sym typeface="Arial"/>
              </a:rPr>
              <a:t>s výzkumnou agenturou Ipsos s.r.o. zaměřila na vnímání důchodové reformy českou populací.</a:t>
            </a:r>
            <a:br>
              <a:rPr kumimoji="0" lang="cs-CZ" sz="1200" b="0" i="0" u="none" strike="noStrike" kern="1200" cap="none" spc="0" normalizeH="0" baseline="0" noProof="0" dirty="0">
                <a:ln>
                  <a:noFill/>
                </a:ln>
                <a:solidFill>
                  <a:srgbClr val="000000"/>
                </a:solidFill>
                <a:effectLst/>
                <a:uLnTx/>
                <a:uFillTx/>
                <a:ea typeface="+mn-ea"/>
                <a:cs typeface="Arial" pitchFamily="34" charset="0"/>
                <a:sym typeface="Arial"/>
              </a:rPr>
            </a:br>
            <a:r>
              <a:rPr kumimoji="0" lang="cs-CZ" sz="1200" b="0" i="0" u="none" strike="noStrike" kern="1200" cap="none" spc="0" normalizeH="0" baseline="0" noProof="0" dirty="0">
                <a:ln>
                  <a:noFill/>
                </a:ln>
                <a:solidFill>
                  <a:srgbClr val="000000"/>
                </a:solidFill>
                <a:effectLst/>
                <a:uLnTx/>
                <a:uFillTx/>
                <a:ea typeface="+mn-ea"/>
                <a:cs typeface="Arial" pitchFamily="34" charset="0"/>
                <a:sym typeface="Arial"/>
              </a:rPr>
              <a:t/>
            </a:r>
            <a:br>
              <a:rPr kumimoji="0" lang="cs-CZ" sz="1200" b="0" i="0" u="none" strike="noStrike" kern="1200" cap="none" spc="0" normalizeH="0" baseline="0" noProof="0" dirty="0">
                <a:ln>
                  <a:noFill/>
                </a:ln>
                <a:solidFill>
                  <a:srgbClr val="000000"/>
                </a:solidFill>
                <a:effectLst/>
                <a:uLnTx/>
                <a:uFillTx/>
                <a:ea typeface="+mn-ea"/>
                <a:cs typeface="Arial" pitchFamily="34" charset="0"/>
                <a:sym typeface="Arial"/>
              </a:rPr>
            </a:br>
            <a:r>
              <a:rPr lang="cs-CZ" sz="1200" dirty="0">
                <a:solidFill>
                  <a:srgbClr val="000000"/>
                </a:solidFill>
                <a:sym typeface="Arial"/>
              </a:rPr>
              <a:t>Hlavními tématy jsou </a:t>
            </a:r>
            <a:r>
              <a:rPr lang="cs-CZ" sz="1200" dirty="0">
                <a:solidFill>
                  <a:srgbClr val="000000"/>
                </a:solidFill>
                <a:cs typeface="Arial" pitchFamily="34" charset="0"/>
                <a:sym typeface="Arial"/>
              </a:rPr>
              <a:t>nejen důchodová reforma samotná, ale i to, jakým způsobem a kolik korun si Češi šetří na důchod nebo jak se populace vyzná</a:t>
            </a:r>
            <a:br>
              <a:rPr lang="cs-CZ" sz="1200" dirty="0">
                <a:solidFill>
                  <a:srgbClr val="000000"/>
                </a:solidFill>
                <a:cs typeface="Arial" pitchFamily="34" charset="0"/>
                <a:sym typeface="Arial"/>
              </a:rPr>
            </a:br>
            <a:r>
              <a:rPr lang="cs-CZ" sz="1200" dirty="0">
                <a:solidFill>
                  <a:srgbClr val="000000"/>
                </a:solidFill>
                <a:cs typeface="Arial" pitchFamily="34" charset="0"/>
                <a:sym typeface="Arial"/>
              </a:rPr>
              <a:t>v českém důchodovém systému.</a:t>
            </a:r>
            <a:endParaRPr lang="pl-PL" sz="1200" dirty="0">
              <a:solidFill>
                <a:srgbClr val="000000"/>
              </a:solidFill>
              <a:cs typeface="Arial" pitchFamily="34" charset="0"/>
              <a:sym typeface="Arial"/>
            </a:endParaRPr>
          </a:p>
        </p:txBody>
      </p:sp>
      <p:grpSp>
        <p:nvGrpSpPr>
          <p:cNvPr id="28" name="Group 18">
            <a:extLst>
              <a:ext uri="{FF2B5EF4-FFF2-40B4-BE49-F238E27FC236}">
                <a16:creationId xmlns:a16="http://schemas.microsoft.com/office/drawing/2014/main" id="{C16C1A94-9084-2A69-946E-A7D939AEF10C}"/>
              </a:ext>
            </a:extLst>
          </p:cNvPr>
          <p:cNvGrpSpPr>
            <a:grpSpLocks noChangeAspect="1"/>
          </p:cNvGrpSpPr>
          <p:nvPr/>
        </p:nvGrpSpPr>
        <p:grpSpPr bwMode="auto">
          <a:xfrm>
            <a:off x="507517" y="1827213"/>
            <a:ext cx="323510" cy="324000"/>
            <a:chOff x="3615" y="533"/>
            <a:chExt cx="657" cy="658"/>
          </a:xfrm>
          <a:noFill/>
        </p:grpSpPr>
        <p:sp>
          <p:nvSpPr>
            <p:cNvPr id="29" name="Freeform 22">
              <a:extLst>
                <a:ext uri="{FF2B5EF4-FFF2-40B4-BE49-F238E27FC236}">
                  <a16:creationId xmlns:a16="http://schemas.microsoft.com/office/drawing/2014/main" id="{AD507112-91C4-A495-0ADC-316BE71E4D47}"/>
                </a:ext>
              </a:extLst>
            </p:cNvPr>
            <p:cNvSpPr>
              <a:spLocks/>
            </p:cNvSpPr>
            <p:nvPr/>
          </p:nvSpPr>
          <p:spPr bwMode="auto">
            <a:xfrm>
              <a:off x="3615" y="562"/>
              <a:ext cx="628" cy="629"/>
            </a:xfrm>
            <a:custGeom>
              <a:avLst/>
              <a:gdLst>
                <a:gd name="T0" fmla="*/ 625 w 650"/>
                <a:gd name="T1" fmla="*/ 198 h 650"/>
                <a:gd name="T2" fmla="*/ 650 w 650"/>
                <a:gd name="T3" fmla="*/ 325 h 650"/>
                <a:gd name="T4" fmla="*/ 625 w 650"/>
                <a:gd name="T5" fmla="*/ 451 h 650"/>
                <a:gd name="T6" fmla="*/ 555 w 650"/>
                <a:gd name="T7" fmla="*/ 555 h 650"/>
                <a:gd name="T8" fmla="*/ 452 w 650"/>
                <a:gd name="T9" fmla="*/ 624 h 650"/>
                <a:gd name="T10" fmla="*/ 325 w 650"/>
                <a:gd name="T11" fmla="*/ 650 h 650"/>
                <a:gd name="T12" fmla="*/ 199 w 650"/>
                <a:gd name="T13" fmla="*/ 624 h 650"/>
                <a:gd name="T14" fmla="*/ 95 w 650"/>
                <a:gd name="T15" fmla="*/ 555 h 650"/>
                <a:gd name="T16" fmla="*/ 26 w 650"/>
                <a:gd name="T17" fmla="*/ 451 h 650"/>
                <a:gd name="T18" fmla="*/ 0 w 650"/>
                <a:gd name="T19" fmla="*/ 325 h 650"/>
                <a:gd name="T20" fmla="*/ 26 w 650"/>
                <a:gd name="T21" fmla="*/ 198 h 650"/>
                <a:gd name="T22" fmla="*/ 95 w 650"/>
                <a:gd name="T23" fmla="*/ 95 h 650"/>
                <a:gd name="T24" fmla="*/ 199 w 650"/>
                <a:gd name="T25" fmla="*/ 25 h 650"/>
                <a:gd name="T26" fmla="*/ 325 w 650"/>
                <a:gd name="T27" fmla="*/ 0 h 650"/>
                <a:gd name="T28" fmla="*/ 452 w 650"/>
                <a:gd name="T29" fmla="*/ 25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0" h="650">
                  <a:moveTo>
                    <a:pt x="625" y="198"/>
                  </a:moveTo>
                  <a:cubicBezTo>
                    <a:pt x="641" y="237"/>
                    <a:pt x="650" y="280"/>
                    <a:pt x="650" y="325"/>
                  </a:cubicBezTo>
                  <a:cubicBezTo>
                    <a:pt x="650" y="370"/>
                    <a:pt x="641" y="412"/>
                    <a:pt x="625" y="451"/>
                  </a:cubicBezTo>
                  <a:cubicBezTo>
                    <a:pt x="608" y="490"/>
                    <a:pt x="585" y="525"/>
                    <a:pt x="555" y="555"/>
                  </a:cubicBezTo>
                  <a:cubicBezTo>
                    <a:pt x="526" y="584"/>
                    <a:pt x="491" y="608"/>
                    <a:pt x="452" y="624"/>
                  </a:cubicBezTo>
                  <a:cubicBezTo>
                    <a:pt x="413" y="641"/>
                    <a:pt x="370" y="650"/>
                    <a:pt x="325" y="650"/>
                  </a:cubicBezTo>
                  <a:cubicBezTo>
                    <a:pt x="280" y="650"/>
                    <a:pt x="238" y="641"/>
                    <a:pt x="199" y="624"/>
                  </a:cubicBezTo>
                  <a:cubicBezTo>
                    <a:pt x="160" y="608"/>
                    <a:pt x="125" y="584"/>
                    <a:pt x="95" y="555"/>
                  </a:cubicBezTo>
                  <a:cubicBezTo>
                    <a:pt x="66" y="525"/>
                    <a:pt x="42" y="490"/>
                    <a:pt x="26" y="451"/>
                  </a:cubicBezTo>
                  <a:cubicBezTo>
                    <a:pt x="9" y="412"/>
                    <a:pt x="0" y="370"/>
                    <a:pt x="0" y="325"/>
                  </a:cubicBezTo>
                  <a:cubicBezTo>
                    <a:pt x="0" y="280"/>
                    <a:pt x="9" y="237"/>
                    <a:pt x="26" y="198"/>
                  </a:cubicBezTo>
                  <a:cubicBezTo>
                    <a:pt x="42" y="159"/>
                    <a:pt x="66" y="124"/>
                    <a:pt x="95" y="95"/>
                  </a:cubicBezTo>
                  <a:cubicBezTo>
                    <a:pt x="125" y="65"/>
                    <a:pt x="160" y="42"/>
                    <a:pt x="199" y="25"/>
                  </a:cubicBezTo>
                  <a:cubicBezTo>
                    <a:pt x="238" y="9"/>
                    <a:pt x="280" y="0"/>
                    <a:pt x="325" y="0"/>
                  </a:cubicBezTo>
                  <a:cubicBezTo>
                    <a:pt x="370" y="0"/>
                    <a:pt x="413" y="9"/>
                    <a:pt x="452" y="25"/>
                  </a:cubicBezTo>
                </a:path>
              </a:pathLst>
            </a:custGeom>
            <a:grpFill/>
            <a:ln>
              <a:solidFill>
                <a:schemeClr val="accent1"/>
              </a:solidFill>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ea typeface="+mn-ea"/>
                <a:cs typeface="+mn-cs"/>
              </a:endParaRPr>
            </a:p>
          </p:txBody>
        </p:sp>
        <p:sp>
          <p:nvSpPr>
            <p:cNvPr id="30" name="Line 19">
              <a:extLst>
                <a:ext uri="{FF2B5EF4-FFF2-40B4-BE49-F238E27FC236}">
                  <a16:creationId xmlns:a16="http://schemas.microsoft.com/office/drawing/2014/main" id="{1B46E0EF-F60D-AF0B-BC4C-F556D0B795B6}"/>
                </a:ext>
              </a:extLst>
            </p:cNvPr>
            <p:cNvSpPr>
              <a:spLocks noChangeShapeType="1"/>
            </p:cNvSpPr>
            <p:nvPr/>
          </p:nvSpPr>
          <p:spPr bwMode="auto">
            <a:xfrm flipV="1">
              <a:off x="3929" y="733"/>
              <a:ext cx="143" cy="144"/>
            </a:xfrm>
            <a:prstGeom prst="line">
              <a:avLst/>
            </a:prstGeom>
            <a:grpFill/>
            <a:ln>
              <a:solidFill>
                <a:schemeClr val="accent1"/>
              </a:solidFill>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ea typeface="+mn-ea"/>
                <a:cs typeface="+mn-cs"/>
              </a:endParaRPr>
            </a:p>
          </p:txBody>
        </p:sp>
        <p:sp>
          <p:nvSpPr>
            <p:cNvPr id="31" name="Freeform 20">
              <a:extLst>
                <a:ext uri="{FF2B5EF4-FFF2-40B4-BE49-F238E27FC236}">
                  <a16:creationId xmlns:a16="http://schemas.microsoft.com/office/drawing/2014/main" id="{DCC15488-927A-61F9-D9B4-1FA45B15D866}"/>
                </a:ext>
              </a:extLst>
            </p:cNvPr>
            <p:cNvSpPr>
              <a:spLocks/>
            </p:cNvSpPr>
            <p:nvPr/>
          </p:nvSpPr>
          <p:spPr bwMode="auto">
            <a:xfrm>
              <a:off x="4072" y="533"/>
              <a:ext cx="200" cy="200"/>
            </a:xfrm>
            <a:custGeom>
              <a:avLst/>
              <a:gdLst>
                <a:gd name="T0" fmla="*/ 200 w 200"/>
                <a:gd name="T1" fmla="*/ 86 h 200"/>
                <a:gd name="T2" fmla="*/ 86 w 200"/>
                <a:gd name="T3" fmla="*/ 200 h 200"/>
                <a:gd name="T4" fmla="*/ 0 w 200"/>
                <a:gd name="T5" fmla="*/ 200 h 200"/>
                <a:gd name="T6" fmla="*/ 0 w 200"/>
                <a:gd name="T7" fmla="*/ 114 h 200"/>
                <a:gd name="T8" fmla="*/ 114 w 200"/>
                <a:gd name="T9" fmla="*/ 0 h 200"/>
                <a:gd name="T10" fmla="*/ 114 w 200"/>
                <a:gd name="T11" fmla="*/ 86 h 200"/>
                <a:gd name="T12" fmla="*/ 200 w 200"/>
                <a:gd name="T13" fmla="*/ 86 h 200"/>
              </a:gdLst>
              <a:ahLst/>
              <a:cxnLst>
                <a:cxn ang="0">
                  <a:pos x="T0" y="T1"/>
                </a:cxn>
                <a:cxn ang="0">
                  <a:pos x="T2" y="T3"/>
                </a:cxn>
                <a:cxn ang="0">
                  <a:pos x="T4" y="T5"/>
                </a:cxn>
                <a:cxn ang="0">
                  <a:pos x="T6" y="T7"/>
                </a:cxn>
                <a:cxn ang="0">
                  <a:pos x="T8" y="T9"/>
                </a:cxn>
                <a:cxn ang="0">
                  <a:pos x="T10" y="T11"/>
                </a:cxn>
                <a:cxn ang="0">
                  <a:pos x="T12" y="T13"/>
                </a:cxn>
              </a:cxnLst>
              <a:rect l="0" t="0" r="r" b="b"/>
              <a:pathLst>
                <a:path w="200" h="200">
                  <a:moveTo>
                    <a:pt x="200" y="86"/>
                  </a:moveTo>
                  <a:lnTo>
                    <a:pt x="86" y="200"/>
                  </a:lnTo>
                  <a:lnTo>
                    <a:pt x="0" y="200"/>
                  </a:lnTo>
                  <a:lnTo>
                    <a:pt x="0" y="114"/>
                  </a:lnTo>
                  <a:lnTo>
                    <a:pt x="114" y="0"/>
                  </a:lnTo>
                  <a:lnTo>
                    <a:pt x="114" y="86"/>
                  </a:lnTo>
                  <a:lnTo>
                    <a:pt x="200" y="86"/>
                  </a:lnTo>
                  <a:close/>
                </a:path>
              </a:pathLst>
            </a:custGeom>
            <a:grpFill/>
            <a:ln>
              <a:solidFill>
                <a:schemeClr val="accent1"/>
              </a:solidFill>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ea typeface="+mn-ea"/>
                <a:cs typeface="+mn-cs"/>
              </a:endParaRPr>
            </a:p>
          </p:txBody>
        </p:sp>
        <p:sp>
          <p:nvSpPr>
            <p:cNvPr id="32" name="Freeform 21">
              <a:extLst>
                <a:ext uri="{FF2B5EF4-FFF2-40B4-BE49-F238E27FC236}">
                  <a16:creationId xmlns:a16="http://schemas.microsoft.com/office/drawing/2014/main" id="{933C5695-C3DA-AF2B-775B-41104F739261}"/>
                </a:ext>
              </a:extLst>
            </p:cNvPr>
            <p:cNvSpPr>
              <a:spLocks/>
            </p:cNvSpPr>
            <p:nvPr/>
          </p:nvSpPr>
          <p:spPr bwMode="auto">
            <a:xfrm>
              <a:off x="3615" y="562"/>
              <a:ext cx="628" cy="629"/>
            </a:xfrm>
            <a:custGeom>
              <a:avLst/>
              <a:gdLst>
                <a:gd name="T0" fmla="*/ 650 w 650"/>
                <a:gd name="T1" fmla="*/ 325 h 650"/>
                <a:gd name="T2" fmla="*/ 325 w 650"/>
                <a:gd name="T3" fmla="*/ 650 h 650"/>
                <a:gd name="T4" fmla="*/ 0 w 650"/>
                <a:gd name="T5" fmla="*/ 325 h 650"/>
                <a:gd name="T6" fmla="*/ 325 w 650"/>
                <a:gd name="T7" fmla="*/ 0 h 650"/>
              </a:gdLst>
              <a:ahLst/>
              <a:cxnLst>
                <a:cxn ang="0">
                  <a:pos x="T0" y="T1"/>
                </a:cxn>
                <a:cxn ang="0">
                  <a:pos x="T2" y="T3"/>
                </a:cxn>
                <a:cxn ang="0">
                  <a:pos x="T4" y="T5"/>
                </a:cxn>
                <a:cxn ang="0">
                  <a:pos x="T6" y="T7"/>
                </a:cxn>
              </a:cxnLst>
              <a:rect l="0" t="0" r="r" b="b"/>
              <a:pathLst>
                <a:path w="650" h="650">
                  <a:moveTo>
                    <a:pt x="650" y="325"/>
                  </a:moveTo>
                  <a:cubicBezTo>
                    <a:pt x="650" y="504"/>
                    <a:pt x="505" y="650"/>
                    <a:pt x="325" y="650"/>
                  </a:cubicBezTo>
                  <a:cubicBezTo>
                    <a:pt x="146" y="650"/>
                    <a:pt x="0" y="504"/>
                    <a:pt x="0" y="325"/>
                  </a:cubicBezTo>
                  <a:cubicBezTo>
                    <a:pt x="0" y="145"/>
                    <a:pt x="146" y="0"/>
                    <a:pt x="325" y="0"/>
                  </a:cubicBezTo>
                </a:path>
              </a:pathLst>
            </a:custGeom>
            <a:grpFill/>
            <a:ln>
              <a:solidFill>
                <a:schemeClr val="accent1"/>
              </a:solidFill>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ea typeface="+mn-ea"/>
                <a:cs typeface="+mn-cs"/>
              </a:endParaRPr>
            </a:p>
          </p:txBody>
        </p:sp>
        <p:sp>
          <p:nvSpPr>
            <p:cNvPr id="33" name="Freeform 23">
              <a:extLst>
                <a:ext uri="{FF2B5EF4-FFF2-40B4-BE49-F238E27FC236}">
                  <a16:creationId xmlns:a16="http://schemas.microsoft.com/office/drawing/2014/main" id="{F68D6EE1-ED5C-0C59-77B6-EB5BF7E0E617}"/>
                </a:ext>
              </a:extLst>
            </p:cNvPr>
            <p:cNvSpPr>
              <a:spLocks/>
            </p:cNvSpPr>
            <p:nvPr/>
          </p:nvSpPr>
          <p:spPr bwMode="auto">
            <a:xfrm>
              <a:off x="3773" y="719"/>
              <a:ext cx="314" cy="314"/>
            </a:xfrm>
            <a:custGeom>
              <a:avLst/>
              <a:gdLst>
                <a:gd name="T0" fmla="*/ 312 w 325"/>
                <a:gd name="T1" fmla="*/ 99 h 325"/>
                <a:gd name="T2" fmla="*/ 325 w 325"/>
                <a:gd name="T3" fmla="*/ 163 h 325"/>
                <a:gd name="T4" fmla="*/ 312 w 325"/>
                <a:gd name="T5" fmla="*/ 226 h 325"/>
                <a:gd name="T6" fmla="*/ 277 w 325"/>
                <a:gd name="T7" fmla="*/ 278 h 325"/>
                <a:gd name="T8" fmla="*/ 226 w 325"/>
                <a:gd name="T9" fmla="*/ 313 h 325"/>
                <a:gd name="T10" fmla="*/ 162 w 325"/>
                <a:gd name="T11" fmla="*/ 325 h 325"/>
                <a:gd name="T12" fmla="*/ 99 w 325"/>
                <a:gd name="T13" fmla="*/ 313 h 325"/>
                <a:gd name="T14" fmla="*/ 47 w 325"/>
                <a:gd name="T15" fmla="*/ 278 h 325"/>
                <a:gd name="T16" fmla="*/ 12 w 325"/>
                <a:gd name="T17" fmla="*/ 226 h 325"/>
                <a:gd name="T18" fmla="*/ 0 w 325"/>
                <a:gd name="T19" fmla="*/ 163 h 325"/>
                <a:gd name="T20" fmla="*/ 12 w 325"/>
                <a:gd name="T21" fmla="*/ 99 h 325"/>
                <a:gd name="T22" fmla="*/ 47 w 325"/>
                <a:gd name="T23" fmla="*/ 48 h 325"/>
                <a:gd name="T24" fmla="*/ 99 w 325"/>
                <a:gd name="T25" fmla="*/ 13 h 325"/>
                <a:gd name="T26" fmla="*/ 162 w 325"/>
                <a:gd name="T27" fmla="*/ 0 h 325"/>
                <a:gd name="T28" fmla="*/ 226 w 325"/>
                <a:gd name="T29" fmla="*/ 13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5" h="325">
                  <a:moveTo>
                    <a:pt x="312" y="99"/>
                  </a:moveTo>
                  <a:cubicBezTo>
                    <a:pt x="320" y="119"/>
                    <a:pt x="325" y="140"/>
                    <a:pt x="325" y="163"/>
                  </a:cubicBezTo>
                  <a:cubicBezTo>
                    <a:pt x="325" y="185"/>
                    <a:pt x="320" y="207"/>
                    <a:pt x="312" y="226"/>
                  </a:cubicBezTo>
                  <a:cubicBezTo>
                    <a:pt x="304" y="246"/>
                    <a:pt x="292" y="263"/>
                    <a:pt x="277" y="278"/>
                  </a:cubicBezTo>
                  <a:cubicBezTo>
                    <a:pt x="262" y="292"/>
                    <a:pt x="245" y="304"/>
                    <a:pt x="226" y="313"/>
                  </a:cubicBezTo>
                  <a:cubicBezTo>
                    <a:pt x="206" y="321"/>
                    <a:pt x="185" y="325"/>
                    <a:pt x="162" y="325"/>
                  </a:cubicBezTo>
                  <a:cubicBezTo>
                    <a:pt x="140" y="325"/>
                    <a:pt x="118" y="321"/>
                    <a:pt x="99" y="313"/>
                  </a:cubicBezTo>
                  <a:cubicBezTo>
                    <a:pt x="79" y="304"/>
                    <a:pt x="62" y="292"/>
                    <a:pt x="47" y="278"/>
                  </a:cubicBezTo>
                  <a:cubicBezTo>
                    <a:pt x="33" y="263"/>
                    <a:pt x="21" y="246"/>
                    <a:pt x="12" y="226"/>
                  </a:cubicBezTo>
                  <a:cubicBezTo>
                    <a:pt x="4" y="207"/>
                    <a:pt x="0" y="185"/>
                    <a:pt x="0" y="163"/>
                  </a:cubicBezTo>
                  <a:cubicBezTo>
                    <a:pt x="0" y="140"/>
                    <a:pt x="4" y="119"/>
                    <a:pt x="12" y="99"/>
                  </a:cubicBezTo>
                  <a:cubicBezTo>
                    <a:pt x="21" y="80"/>
                    <a:pt x="33" y="63"/>
                    <a:pt x="47" y="48"/>
                  </a:cubicBezTo>
                  <a:cubicBezTo>
                    <a:pt x="62" y="33"/>
                    <a:pt x="79" y="21"/>
                    <a:pt x="99" y="13"/>
                  </a:cubicBezTo>
                  <a:cubicBezTo>
                    <a:pt x="118" y="5"/>
                    <a:pt x="140" y="0"/>
                    <a:pt x="162" y="0"/>
                  </a:cubicBezTo>
                  <a:cubicBezTo>
                    <a:pt x="185" y="0"/>
                    <a:pt x="206" y="5"/>
                    <a:pt x="226" y="13"/>
                  </a:cubicBezTo>
                </a:path>
              </a:pathLst>
            </a:custGeom>
            <a:grpFill/>
            <a:ln>
              <a:solidFill>
                <a:schemeClr val="accent1"/>
              </a:solidFill>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ea typeface="+mn-ea"/>
                <a:cs typeface="+mn-cs"/>
              </a:endParaRPr>
            </a:p>
          </p:txBody>
        </p:sp>
      </p:grpSp>
      <p:grpSp>
        <p:nvGrpSpPr>
          <p:cNvPr id="81" name="Grafický objekt 33" descr="Ozubené kolečko">
            <a:extLst>
              <a:ext uri="{FF2B5EF4-FFF2-40B4-BE49-F238E27FC236}">
                <a16:creationId xmlns:a16="http://schemas.microsoft.com/office/drawing/2014/main" id="{0133E856-ACE1-8B53-AF10-0A90CE92CA8E}"/>
              </a:ext>
            </a:extLst>
          </p:cNvPr>
          <p:cNvGrpSpPr/>
          <p:nvPr/>
        </p:nvGrpSpPr>
        <p:grpSpPr>
          <a:xfrm>
            <a:off x="4354333" y="1776662"/>
            <a:ext cx="365894" cy="365448"/>
            <a:chOff x="4354333" y="1830002"/>
            <a:chExt cx="365894" cy="365448"/>
          </a:xfrm>
          <a:noFill/>
        </p:grpSpPr>
        <p:sp>
          <p:nvSpPr>
            <p:cNvPr id="82" name="Volný tvar 81">
              <a:extLst>
                <a:ext uri="{FF2B5EF4-FFF2-40B4-BE49-F238E27FC236}">
                  <a16:creationId xmlns:a16="http://schemas.microsoft.com/office/drawing/2014/main" id="{8EBF96A3-8BEE-42BF-7478-BC93445EA4A2}"/>
                </a:ext>
              </a:extLst>
            </p:cNvPr>
            <p:cNvSpPr/>
            <p:nvPr/>
          </p:nvSpPr>
          <p:spPr>
            <a:xfrm>
              <a:off x="4354333" y="1830002"/>
              <a:ext cx="365894" cy="365448"/>
            </a:xfrm>
            <a:custGeom>
              <a:avLst/>
              <a:gdLst>
                <a:gd name="connsiteX0" fmla="*/ 51580 w 365894"/>
                <a:gd name="connsiteY0" fmla="*/ 256378 h 365448"/>
                <a:gd name="connsiteX1" fmla="*/ 38148 w 365894"/>
                <a:gd name="connsiteY1" fmla="*/ 296675 h 365448"/>
                <a:gd name="connsiteX2" fmla="*/ 68773 w 365894"/>
                <a:gd name="connsiteY2" fmla="*/ 327301 h 365448"/>
                <a:gd name="connsiteX3" fmla="*/ 109070 w 365894"/>
                <a:gd name="connsiteY3" fmla="*/ 313868 h 365448"/>
                <a:gd name="connsiteX4" fmla="*/ 142919 w 365894"/>
                <a:gd name="connsiteY4" fmla="*/ 327838 h 365448"/>
                <a:gd name="connsiteX5" fmla="*/ 161724 w 365894"/>
                <a:gd name="connsiteY5" fmla="*/ 365448 h 365448"/>
                <a:gd name="connsiteX6" fmla="*/ 204707 w 365894"/>
                <a:gd name="connsiteY6" fmla="*/ 365448 h 365448"/>
                <a:gd name="connsiteX7" fmla="*/ 223512 w 365894"/>
                <a:gd name="connsiteY7" fmla="*/ 327838 h 365448"/>
                <a:gd name="connsiteX8" fmla="*/ 256824 w 365894"/>
                <a:gd name="connsiteY8" fmla="*/ 313868 h 365448"/>
                <a:gd name="connsiteX9" fmla="*/ 297121 w 365894"/>
                <a:gd name="connsiteY9" fmla="*/ 327301 h 365448"/>
                <a:gd name="connsiteX10" fmla="*/ 327747 w 365894"/>
                <a:gd name="connsiteY10" fmla="*/ 296675 h 365448"/>
                <a:gd name="connsiteX11" fmla="*/ 314314 w 365894"/>
                <a:gd name="connsiteY11" fmla="*/ 256378 h 365448"/>
                <a:gd name="connsiteX12" fmla="*/ 328284 w 365894"/>
                <a:gd name="connsiteY12" fmla="*/ 222529 h 365448"/>
                <a:gd name="connsiteX13" fmla="*/ 365894 w 365894"/>
                <a:gd name="connsiteY13" fmla="*/ 203724 h 365448"/>
                <a:gd name="connsiteX14" fmla="*/ 365894 w 365894"/>
                <a:gd name="connsiteY14" fmla="*/ 160741 h 365448"/>
                <a:gd name="connsiteX15" fmla="*/ 327747 w 365894"/>
                <a:gd name="connsiteY15" fmla="*/ 142473 h 365448"/>
                <a:gd name="connsiteX16" fmla="*/ 313777 w 365894"/>
                <a:gd name="connsiteY16" fmla="*/ 109161 h 365448"/>
                <a:gd name="connsiteX17" fmla="*/ 327209 w 365894"/>
                <a:gd name="connsiteY17" fmla="*/ 68864 h 365448"/>
                <a:gd name="connsiteX18" fmla="*/ 296584 w 365894"/>
                <a:gd name="connsiteY18" fmla="*/ 38239 h 365448"/>
                <a:gd name="connsiteX19" fmla="*/ 256287 w 365894"/>
                <a:gd name="connsiteY19" fmla="*/ 51671 h 365448"/>
                <a:gd name="connsiteX20" fmla="*/ 222438 w 365894"/>
                <a:gd name="connsiteY20" fmla="*/ 37702 h 365448"/>
                <a:gd name="connsiteX21" fmla="*/ 204170 w 365894"/>
                <a:gd name="connsiteY21" fmla="*/ 0 h 365448"/>
                <a:gd name="connsiteX22" fmla="*/ 161187 w 365894"/>
                <a:gd name="connsiteY22" fmla="*/ 0 h 365448"/>
                <a:gd name="connsiteX23" fmla="*/ 142382 w 365894"/>
                <a:gd name="connsiteY23" fmla="*/ 37610 h 365448"/>
                <a:gd name="connsiteX24" fmla="*/ 109070 w 365894"/>
                <a:gd name="connsiteY24" fmla="*/ 51580 h 365448"/>
                <a:gd name="connsiteX25" fmla="*/ 68773 w 365894"/>
                <a:gd name="connsiteY25" fmla="*/ 38148 h 365448"/>
                <a:gd name="connsiteX26" fmla="*/ 38148 w 365894"/>
                <a:gd name="connsiteY26" fmla="*/ 68773 h 365448"/>
                <a:gd name="connsiteX27" fmla="*/ 51580 w 365894"/>
                <a:gd name="connsiteY27" fmla="*/ 109070 h 365448"/>
                <a:gd name="connsiteX28" fmla="*/ 37610 w 365894"/>
                <a:gd name="connsiteY28" fmla="*/ 142919 h 365448"/>
                <a:gd name="connsiteX29" fmla="*/ 0 w 365894"/>
                <a:gd name="connsiteY29" fmla="*/ 161187 h 365448"/>
                <a:gd name="connsiteX30" fmla="*/ 0 w 365894"/>
                <a:gd name="connsiteY30" fmla="*/ 204170 h 365448"/>
                <a:gd name="connsiteX31" fmla="*/ 37610 w 365894"/>
                <a:gd name="connsiteY31" fmla="*/ 222975 h 365448"/>
                <a:gd name="connsiteX32" fmla="*/ 51580 w 365894"/>
                <a:gd name="connsiteY32" fmla="*/ 256378 h 365448"/>
                <a:gd name="connsiteX33" fmla="*/ 10746 w 365894"/>
                <a:gd name="connsiteY33" fmla="*/ 167978 h 365448"/>
                <a:gd name="connsiteX34" fmla="*/ 42306 w 365894"/>
                <a:gd name="connsiteY34" fmla="*/ 152644 h 365448"/>
                <a:gd name="connsiteX35" fmla="*/ 46696 w 365894"/>
                <a:gd name="connsiteY35" fmla="*/ 150495 h 365448"/>
                <a:gd name="connsiteX36" fmla="*/ 47980 w 365894"/>
                <a:gd name="connsiteY36" fmla="*/ 145788 h 365448"/>
                <a:gd name="connsiteX37" fmla="*/ 60998 w 365894"/>
                <a:gd name="connsiteY37" fmla="*/ 114276 h 365448"/>
                <a:gd name="connsiteX38" fmla="*/ 63260 w 365894"/>
                <a:gd name="connsiteY38" fmla="*/ 110160 h 365448"/>
                <a:gd name="connsiteX39" fmla="*/ 61778 w 365894"/>
                <a:gd name="connsiteY39" fmla="*/ 105701 h 365448"/>
                <a:gd name="connsiteX40" fmla="*/ 50441 w 365894"/>
                <a:gd name="connsiteY40" fmla="*/ 71696 h 365448"/>
                <a:gd name="connsiteX41" fmla="*/ 71680 w 365894"/>
                <a:gd name="connsiteY41" fmla="*/ 50451 h 365448"/>
                <a:gd name="connsiteX42" fmla="*/ 105674 w 365894"/>
                <a:gd name="connsiteY42" fmla="*/ 61788 h 365448"/>
                <a:gd name="connsiteX43" fmla="*/ 110268 w 365894"/>
                <a:gd name="connsiteY43" fmla="*/ 63320 h 365448"/>
                <a:gd name="connsiteX44" fmla="*/ 114459 w 365894"/>
                <a:gd name="connsiteY44" fmla="*/ 60891 h 365448"/>
                <a:gd name="connsiteX45" fmla="*/ 145213 w 365894"/>
                <a:gd name="connsiteY45" fmla="*/ 47996 h 365448"/>
                <a:gd name="connsiteX46" fmla="*/ 149850 w 365894"/>
                <a:gd name="connsiteY46" fmla="*/ 46733 h 365448"/>
                <a:gd name="connsiteX47" fmla="*/ 151999 w 365894"/>
                <a:gd name="connsiteY47" fmla="*/ 42435 h 365448"/>
                <a:gd name="connsiteX48" fmla="*/ 167839 w 365894"/>
                <a:gd name="connsiteY48" fmla="*/ 10746 h 365448"/>
                <a:gd name="connsiteX49" fmla="*/ 197454 w 365894"/>
                <a:gd name="connsiteY49" fmla="*/ 10746 h 365448"/>
                <a:gd name="connsiteX50" fmla="*/ 212767 w 365894"/>
                <a:gd name="connsiteY50" fmla="*/ 42338 h 365448"/>
                <a:gd name="connsiteX51" fmla="*/ 214916 w 365894"/>
                <a:gd name="connsiteY51" fmla="*/ 46723 h 365448"/>
                <a:gd name="connsiteX52" fmla="*/ 219622 w 365894"/>
                <a:gd name="connsiteY52" fmla="*/ 48007 h 365448"/>
                <a:gd name="connsiteX53" fmla="*/ 251124 w 365894"/>
                <a:gd name="connsiteY53" fmla="*/ 61031 h 365448"/>
                <a:gd name="connsiteX54" fmla="*/ 255245 w 365894"/>
                <a:gd name="connsiteY54" fmla="*/ 63298 h 365448"/>
                <a:gd name="connsiteX55" fmla="*/ 259704 w 365894"/>
                <a:gd name="connsiteY55" fmla="*/ 61810 h 365448"/>
                <a:gd name="connsiteX56" fmla="*/ 293699 w 365894"/>
                <a:gd name="connsiteY56" fmla="*/ 50473 h 365448"/>
                <a:gd name="connsiteX57" fmla="*/ 314938 w 365894"/>
                <a:gd name="connsiteY57" fmla="*/ 71717 h 365448"/>
                <a:gd name="connsiteX58" fmla="*/ 303601 w 365894"/>
                <a:gd name="connsiteY58" fmla="*/ 105722 h 365448"/>
                <a:gd name="connsiteX59" fmla="*/ 302070 w 365894"/>
                <a:gd name="connsiteY59" fmla="*/ 110316 h 365448"/>
                <a:gd name="connsiteX60" fmla="*/ 304498 w 365894"/>
                <a:gd name="connsiteY60" fmla="*/ 114502 h 365448"/>
                <a:gd name="connsiteX61" fmla="*/ 317393 w 365894"/>
                <a:gd name="connsiteY61" fmla="*/ 145267 h 365448"/>
                <a:gd name="connsiteX62" fmla="*/ 318688 w 365894"/>
                <a:gd name="connsiteY62" fmla="*/ 150011 h 365448"/>
                <a:gd name="connsiteX63" fmla="*/ 323121 w 365894"/>
                <a:gd name="connsiteY63" fmla="*/ 152134 h 365448"/>
                <a:gd name="connsiteX64" fmla="*/ 355148 w 365894"/>
                <a:gd name="connsiteY64" fmla="*/ 167484 h 365448"/>
                <a:gd name="connsiteX65" fmla="*/ 355148 w 365894"/>
                <a:gd name="connsiteY65" fmla="*/ 197072 h 365448"/>
                <a:gd name="connsiteX66" fmla="*/ 323475 w 365894"/>
                <a:gd name="connsiteY66" fmla="*/ 212912 h 365448"/>
                <a:gd name="connsiteX67" fmla="*/ 319177 w 365894"/>
                <a:gd name="connsiteY67" fmla="*/ 215061 h 365448"/>
                <a:gd name="connsiteX68" fmla="*/ 317914 w 365894"/>
                <a:gd name="connsiteY68" fmla="*/ 219692 h 365448"/>
                <a:gd name="connsiteX69" fmla="*/ 304896 w 365894"/>
                <a:gd name="connsiteY69" fmla="*/ 251204 h 365448"/>
                <a:gd name="connsiteX70" fmla="*/ 302634 w 365894"/>
                <a:gd name="connsiteY70" fmla="*/ 255320 h 365448"/>
                <a:gd name="connsiteX71" fmla="*/ 304117 w 365894"/>
                <a:gd name="connsiteY71" fmla="*/ 259780 h 365448"/>
                <a:gd name="connsiteX72" fmla="*/ 315453 w 365894"/>
                <a:gd name="connsiteY72" fmla="*/ 293785 h 365448"/>
                <a:gd name="connsiteX73" fmla="*/ 294214 w 365894"/>
                <a:gd name="connsiteY73" fmla="*/ 315029 h 365448"/>
                <a:gd name="connsiteX74" fmla="*/ 260220 w 365894"/>
                <a:gd name="connsiteY74" fmla="*/ 303692 h 365448"/>
                <a:gd name="connsiteX75" fmla="*/ 255626 w 365894"/>
                <a:gd name="connsiteY75" fmla="*/ 302161 h 365448"/>
                <a:gd name="connsiteX76" fmla="*/ 251435 w 365894"/>
                <a:gd name="connsiteY76" fmla="*/ 304589 h 365448"/>
                <a:gd name="connsiteX77" fmla="*/ 220676 w 365894"/>
                <a:gd name="connsiteY77" fmla="*/ 317484 h 365448"/>
                <a:gd name="connsiteX78" fmla="*/ 216044 w 365894"/>
                <a:gd name="connsiteY78" fmla="*/ 318747 h 365448"/>
                <a:gd name="connsiteX79" fmla="*/ 213895 w 365894"/>
                <a:gd name="connsiteY79" fmla="*/ 323045 h 365448"/>
                <a:gd name="connsiteX80" fmla="*/ 198056 w 365894"/>
                <a:gd name="connsiteY80" fmla="*/ 354745 h 365448"/>
                <a:gd name="connsiteX81" fmla="*/ 168376 w 365894"/>
                <a:gd name="connsiteY81" fmla="*/ 354745 h 365448"/>
                <a:gd name="connsiteX82" fmla="*/ 152542 w 365894"/>
                <a:gd name="connsiteY82" fmla="*/ 323045 h 365448"/>
                <a:gd name="connsiteX83" fmla="*/ 150393 w 365894"/>
                <a:gd name="connsiteY83" fmla="*/ 318747 h 365448"/>
                <a:gd name="connsiteX84" fmla="*/ 145756 w 365894"/>
                <a:gd name="connsiteY84" fmla="*/ 317484 h 365448"/>
                <a:gd name="connsiteX85" fmla="*/ 114260 w 365894"/>
                <a:gd name="connsiteY85" fmla="*/ 304461 h 365448"/>
                <a:gd name="connsiteX86" fmla="*/ 110139 w 365894"/>
                <a:gd name="connsiteY86" fmla="*/ 302193 h 365448"/>
                <a:gd name="connsiteX87" fmla="*/ 105679 w 365894"/>
                <a:gd name="connsiteY87" fmla="*/ 303681 h 365448"/>
                <a:gd name="connsiteX88" fmla="*/ 71685 w 365894"/>
                <a:gd name="connsiteY88" fmla="*/ 315018 h 365448"/>
                <a:gd name="connsiteX89" fmla="*/ 50446 w 365894"/>
                <a:gd name="connsiteY89" fmla="*/ 293774 h 365448"/>
                <a:gd name="connsiteX90" fmla="*/ 61788 w 365894"/>
                <a:gd name="connsiteY90" fmla="*/ 259780 h 365448"/>
                <a:gd name="connsiteX91" fmla="*/ 63314 w 365894"/>
                <a:gd name="connsiteY91" fmla="*/ 255186 h 365448"/>
                <a:gd name="connsiteX92" fmla="*/ 60891 w 365894"/>
                <a:gd name="connsiteY92" fmla="*/ 250995 h 365448"/>
                <a:gd name="connsiteX93" fmla="*/ 47996 w 365894"/>
                <a:gd name="connsiteY93" fmla="*/ 220230 h 365448"/>
                <a:gd name="connsiteX94" fmla="*/ 46728 w 365894"/>
                <a:gd name="connsiteY94" fmla="*/ 215598 h 365448"/>
                <a:gd name="connsiteX95" fmla="*/ 42430 w 365894"/>
                <a:gd name="connsiteY95" fmla="*/ 213449 h 365448"/>
                <a:gd name="connsiteX96" fmla="*/ 10746 w 365894"/>
                <a:gd name="connsiteY96" fmla="*/ 197610 h 365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365894" h="365448">
                  <a:moveTo>
                    <a:pt x="51580" y="256378"/>
                  </a:moveTo>
                  <a:lnTo>
                    <a:pt x="38148" y="296675"/>
                  </a:lnTo>
                  <a:lnTo>
                    <a:pt x="68773" y="327301"/>
                  </a:lnTo>
                  <a:lnTo>
                    <a:pt x="109070" y="313868"/>
                  </a:lnTo>
                  <a:cubicBezTo>
                    <a:pt x="119760" y="319848"/>
                    <a:pt x="131123" y="324537"/>
                    <a:pt x="142919" y="327838"/>
                  </a:cubicBezTo>
                  <a:lnTo>
                    <a:pt x="161724" y="365448"/>
                  </a:lnTo>
                  <a:lnTo>
                    <a:pt x="204707" y="365448"/>
                  </a:lnTo>
                  <a:lnTo>
                    <a:pt x="223512" y="327838"/>
                  </a:lnTo>
                  <a:cubicBezTo>
                    <a:pt x="235171" y="324633"/>
                    <a:pt x="246367" y="319938"/>
                    <a:pt x="256824" y="313868"/>
                  </a:cubicBezTo>
                  <a:lnTo>
                    <a:pt x="297121" y="327301"/>
                  </a:lnTo>
                  <a:lnTo>
                    <a:pt x="327747" y="296675"/>
                  </a:lnTo>
                  <a:lnTo>
                    <a:pt x="314314" y="256378"/>
                  </a:lnTo>
                  <a:cubicBezTo>
                    <a:pt x="320291" y="245687"/>
                    <a:pt x="324981" y="234324"/>
                    <a:pt x="328284" y="222529"/>
                  </a:cubicBezTo>
                  <a:lnTo>
                    <a:pt x="365894" y="203724"/>
                  </a:lnTo>
                  <a:lnTo>
                    <a:pt x="365894" y="160741"/>
                  </a:lnTo>
                  <a:lnTo>
                    <a:pt x="327747" y="142473"/>
                  </a:lnTo>
                  <a:cubicBezTo>
                    <a:pt x="324539" y="130816"/>
                    <a:pt x="319844" y="119619"/>
                    <a:pt x="313777" y="109161"/>
                  </a:cubicBezTo>
                  <a:lnTo>
                    <a:pt x="327209" y="68864"/>
                  </a:lnTo>
                  <a:lnTo>
                    <a:pt x="296584" y="38239"/>
                  </a:lnTo>
                  <a:lnTo>
                    <a:pt x="256287" y="51671"/>
                  </a:lnTo>
                  <a:cubicBezTo>
                    <a:pt x="245597" y="45692"/>
                    <a:pt x="234234" y="41002"/>
                    <a:pt x="222438" y="37702"/>
                  </a:cubicBezTo>
                  <a:lnTo>
                    <a:pt x="204170" y="0"/>
                  </a:lnTo>
                  <a:lnTo>
                    <a:pt x="161187" y="0"/>
                  </a:lnTo>
                  <a:lnTo>
                    <a:pt x="142382" y="37610"/>
                  </a:lnTo>
                  <a:cubicBezTo>
                    <a:pt x="130724" y="40815"/>
                    <a:pt x="119527" y="45511"/>
                    <a:pt x="109070" y="51580"/>
                  </a:cubicBezTo>
                  <a:lnTo>
                    <a:pt x="68773" y="38148"/>
                  </a:lnTo>
                  <a:lnTo>
                    <a:pt x="38148" y="68773"/>
                  </a:lnTo>
                  <a:lnTo>
                    <a:pt x="51580" y="109070"/>
                  </a:lnTo>
                  <a:cubicBezTo>
                    <a:pt x="45603" y="119761"/>
                    <a:pt x="40914" y="131124"/>
                    <a:pt x="37610" y="142919"/>
                  </a:cubicBezTo>
                  <a:lnTo>
                    <a:pt x="0" y="161187"/>
                  </a:lnTo>
                  <a:lnTo>
                    <a:pt x="0" y="204170"/>
                  </a:lnTo>
                  <a:lnTo>
                    <a:pt x="37610" y="222975"/>
                  </a:lnTo>
                  <a:cubicBezTo>
                    <a:pt x="40810" y="234664"/>
                    <a:pt x="45506" y="245891"/>
                    <a:pt x="51580" y="256378"/>
                  </a:cubicBezTo>
                  <a:close/>
                  <a:moveTo>
                    <a:pt x="10746" y="167978"/>
                  </a:moveTo>
                  <a:lnTo>
                    <a:pt x="42306" y="152644"/>
                  </a:lnTo>
                  <a:lnTo>
                    <a:pt x="46696" y="150495"/>
                  </a:lnTo>
                  <a:lnTo>
                    <a:pt x="47980" y="145788"/>
                  </a:lnTo>
                  <a:cubicBezTo>
                    <a:pt x="51065" y="134809"/>
                    <a:pt x="55434" y="124232"/>
                    <a:pt x="60998" y="114276"/>
                  </a:cubicBezTo>
                  <a:lnTo>
                    <a:pt x="63260" y="110160"/>
                  </a:lnTo>
                  <a:lnTo>
                    <a:pt x="61778" y="105701"/>
                  </a:lnTo>
                  <a:lnTo>
                    <a:pt x="50441" y="71696"/>
                  </a:lnTo>
                  <a:lnTo>
                    <a:pt x="71680" y="50451"/>
                  </a:lnTo>
                  <a:lnTo>
                    <a:pt x="105674" y="61788"/>
                  </a:lnTo>
                  <a:lnTo>
                    <a:pt x="110268" y="63320"/>
                  </a:lnTo>
                  <a:lnTo>
                    <a:pt x="114459" y="60891"/>
                  </a:lnTo>
                  <a:cubicBezTo>
                    <a:pt x="124113" y="55287"/>
                    <a:pt x="134450" y="50953"/>
                    <a:pt x="145213" y="47996"/>
                  </a:cubicBezTo>
                  <a:lnTo>
                    <a:pt x="149850" y="46733"/>
                  </a:lnTo>
                  <a:lnTo>
                    <a:pt x="151999" y="42435"/>
                  </a:lnTo>
                  <a:lnTo>
                    <a:pt x="167839" y="10746"/>
                  </a:lnTo>
                  <a:lnTo>
                    <a:pt x="197454" y="10746"/>
                  </a:lnTo>
                  <a:lnTo>
                    <a:pt x="212767" y="42338"/>
                  </a:lnTo>
                  <a:lnTo>
                    <a:pt x="214916" y="46723"/>
                  </a:lnTo>
                  <a:lnTo>
                    <a:pt x="219622" y="48007"/>
                  </a:lnTo>
                  <a:cubicBezTo>
                    <a:pt x="230598" y="51096"/>
                    <a:pt x="241171" y="55468"/>
                    <a:pt x="251124" y="61031"/>
                  </a:cubicBezTo>
                  <a:lnTo>
                    <a:pt x="255245" y="63298"/>
                  </a:lnTo>
                  <a:lnTo>
                    <a:pt x="259704" y="61810"/>
                  </a:lnTo>
                  <a:lnTo>
                    <a:pt x="293699" y="50473"/>
                  </a:lnTo>
                  <a:lnTo>
                    <a:pt x="314938" y="71717"/>
                  </a:lnTo>
                  <a:lnTo>
                    <a:pt x="303601" y="105722"/>
                  </a:lnTo>
                  <a:lnTo>
                    <a:pt x="302070" y="110316"/>
                  </a:lnTo>
                  <a:lnTo>
                    <a:pt x="304498" y="114502"/>
                  </a:lnTo>
                  <a:cubicBezTo>
                    <a:pt x="310105" y="124158"/>
                    <a:pt x="314439" y="134499"/>
                    <a:pt x="317393" y="145267"/>
                  </a:cubicBezTo>
                  <a:lnTo>
                    <a:pt x="318688" y="150011"/>
                  </a:lnTo>
                  <a:lnTo>
                    <a:pt x="323121" y="152134"/>
                  </a:lnTo>
                  <a:lnTo>
                    <a:pt x="355148" y="167484"/>
                  </a:lnTo>
                  <a:lnTo>
                    <a:pt x="355148" y="197072"/>
                  </a:lnTo>
                  <a:lnTo>
                    <a:pt x="323475" y="212912"/>
                  </a:lnTo>
                  <a:lnTo>
                    <a:pt x="319177" y="215061"/>
                  </a:lnTo>
                  <a:lnTo>
                    <a:pt x="317914" y="219692"/>
                  </a:lnTo>
                  <a:cubicBezTo>
                    <a:pt x="314829" y="230671"/>
                    <a:pt x="310459" y="241248"/>
                    <a:pt x="304896" y="251204"/>
                  </a:cubicBezTo>
                  <a:lnTo>
                    <a:pt x="302634" y="255320"/>
                  </a:lnTo>
                  <a:lnTo>
                    <a:pt x="304117" y="259780"/>
                  </a:lnTo>
                  <a:lnTo>
                    <a:pt x="315453" y="293785"/>
                  </a:lnTo>
                  <a:lnTo>
                    <a:pt x="294214" y="315029"/>
                  </a:lnTo>
                  <a:lnTo>
                    <a:pt x="260220" y="303692"/>
                  </a:lnTo>
                  <a:lnTo>
                    <a:pt x="255626" y="302161"/>
                  </a:lnTo>
                  <a:lnTo>
                    <a:pt x="251435" y="304589"/>
                  </a:lnTo>
                  <a:cubicBezTo>
                    <a:pt x="241780" y="310194"/>
                    <a:pt x="231441" y="314529"/>
                    <a:pt x="220676" y="317484"/>
                  </a:cubicBezTo>
                  <a:lnTo>
                    <a:pt x="216044" y="318747"/>
                  </a:lnTo>
                  <a:lnTo>
                    <a:pt x="213895" y="323045"/>
                  </a:lnTo>
                  <a:lnTo>
                    <a:pt x="198056" y="354745"/>
                  </a:lnTo>
                  <a:lnTo>
                    <a:pt x="168376" y="354745"/>
                  </a:lnTo>
                  <a:lnTo>
                    <a:pt x="152542" y="323045"/>
                  </a:lnTo>
                  <a:lnTo>
                    <a:pt x="150393" y="318747"/>
                  </a:lnTo>
                  <a:lnTo>
                    <a:pt x="145756" y="317484"/>
                  </a:lnTo>
                  <a:cubicBezTo>
                    <a:pt x="134782" y="314395"/>
                    <a:pt x="124211" y="310024"/>
                    <a:pt x="114260" y="304461"/>
                  </a:cubicBezTo>
                  <a:lnTo>
                    <a:pt x="110139" y="302193"/>
                  </a:lnTo>
                  <a:lnTo>
                    <a:pt x="105679" y="303681"/>
                  </a:lnTo>
                  <a:lnTo>
                    <a:pt x="71685" y="315018"/>
                  </a:lnTo>
                  <a:lnTo>
                    <a:pt x="50446" y="293774"/>
                  </a:lnTo>
                  <a:lnTo>
                    <a:pt x="61788" y="259780"/>
                  </a:lnTo>
                  <a:lnTo>
                    <a:pt x="63314" y="255186"/>
                  </a:lnTo>
                  <a:lnTo>
                    <a:pt x="60891" y="250995"/>
                  </a:lnTo>
                  <a:cubicBezTo>
                    <a:pt x="55283" y="241339"/>
                    <a:pt x="50948" y="230999"/>
                    <a:pt x="47996" y="220230"/>
                  </a:cubicBezTo>
                  <a:lnTo>
                    <a:pt x="46728" y="215598"/>
                  </a:lnTo>
                  <a:lnTo>
                    <a:pt x="42430" y="213449"/>
                  </a:lnTo>
                  <a:lnTo>
                    <a:pt x="10746" y="197610"/>
                  </a:lnTo>
                  <a:close/>
                </a:path>
              </a:pathLst>
            </a:custGeom>
            <a:grpFill/>
            <a:ln w="12700" cap="flat">
              <a:solidFill>
                <a:schemeClr val="accent2"/>
              </a:solidFill>
              <a:prstDash val="solid"/>
              <a:miter/>
            </a:ln>
          </p:spPr>
          <p:txBody>
            <a:bodyPr rtlCol="0" anchor="ctr"/>
            <a:lstStyle/>
            <a:p>
              <a:endParaRPr lang="cs-CZ" dirty="0"/>
            </a:p>
          </p:txBody>
        </p:sp>
        <p:sp>
          <p:nvSpPr>
            <p:cNvPr id="83" name="Volný tvar 82">
              <a:extLst>
                <a:ext uri="{FF2B5EF4-FFF2-40B4-BE49-F238E27FC236}">
                  <a16:creationId xmlns:a16="http://schemas.microsoft.com/office/drawing/2014/main" id="{6D86D52F-04F0-6339-365C-26CBB3AA68CE}"/>
                </a:ext>
              </a:extLst>
            </p:cNvPr>
            <p:cNvSpPr/>
            <p:nvPr/>
          </p:nvSpPr>
          <p:spPr>
            <a:xfrm>
              <a:off x="4472537" y="1948297"/>
              <a:ext cx="128949" cy="128949"/>
            </a:xfrm>
            <a:custGeom>
              <a:avLst/>
              <a:gdLst>
                <a:gd name="connsiteX0" fmla="*/ 64475 w 128949"/>
                <a:gd name="connsiteY0" fmla="*/ 128950 h 128949"/>
                <a:gd name="connsiteX1" fmla="*/ 128950 w 128949"/>
                <a:gd name="connsiteY1" fmla="*/ 64475 h 128949"/>
                <a:gd name="connsiteX2" fmla="*/ 64475 w 128949"/>
                <a:gd name="connsiteY2" fmla="*/ 0 h 128949"/>
                <a:gd name="connsiteX3" fmla="*/ 0 w 128949"/>
                <a:gd name="connsiteY3" fmla="*/ 64475 h 128949"/>
                <a:gd name="connsiteX4" fmla="*/ 64475 w 128949"/>
                <a:gd name="connsiteY4" fmla="*/ 128950 h 128949"/>
                <a:gd name="connsiteX5" fmla="*/ 64475 w 128949"/>
                <a:gd name="connsiteY5" fmla="*/ 10708 h 128949"/>
                <a:gd name="connsiteX6" fmla="*/ 118204 w 128949"/>
                <a:gd name="connsiteY6" fmla="*/ 64437 h 128949"/>
                <a:gd name="connsiteX7" fmla="*/ 64475 w 128949"/>
                <a:gd name="connsiteY7" fmla="*/ 118166 h 128949"/>
                <a:gd name="connsiteX8" fmla="*/ 10746 w 128949"/>
                <a:gd name="connsiteY8" fmla="*/ 64437 h 128949"/>
                <a:gd name="connsiteX9" fmla="*/ 64475 w 128949"/>
                <a:gd name="connsiteY9" fmla="*/ 10708 h 128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8949" h="128949">
                  <a:moveTo>
                    <a:pt x="64475" y="128950"/>
                  </a:moveTo>
                  <a:cubicBezTo>
                    <a:pt x="100083" y="128950"/>
                    <a:pt x="128950" y="100083"/>
                    <a:pt x="128950" y="64475"/>
                  </a:cubicBezTo>
                  <a:cubicBezTo>
                    <a:pt x="128950" y="28866"/>
                    <a:pt x="100083" y="0"/>
                    <a:pt x="64475" y="0"/>
                  </a:cubicBezTo>
                  <a:cubicBezTo>
                    <a:pt x="28866" y="0"/>
                    <a:pt x="0" y="28866"/>
                    <a:pt x="0" y="64475"/>
                  </a:cubicBezTo>
                  <a:cubicBezTo>
                    <a:pt x="112" y="100037"/>
                    <a:pt x="28913" y="128837"/>
                    <a:pt x="64475" y="128950"/>
                  </a:cubicBezTo>
                  <a:close/>
                  <a:moveTo>
                    <a:pt x="64475" y="10708"/>
                  </a:moveTo>
                  <a:cubicBezTo>
                    <a:pt x="94148" y="10708"/>
                    <a:pt x="118204" y="34764"/>
                    <a:pt x="118204" y="64437"/>
                  </a:cubicBezTo>
                  <a:cubicBezTo>
                    <a:pt x="118204" y="94111"/>
                    <a:pt x="94148" y="118166"/>
                    <a:pt x="64475" y="118166"/>
                  </a:cubicBezTo>
                  <a:cubicBezTo>
                    <a:pt x="34801" y="118166"/>
                    <a:pt x="10746" y="94111"/>
                    <a:pt x="10746" y="64437"/>
                  </a:cubicBezTo>
                  <a:cubicBezTo>
                    <a:pt x="10784" y="34779"/>
                    <a:pt x="34817" y="10747"/>
                    <a:pt x="64475" y="10708"/>
                  </a:cubicBezTo>
                  <a:close/>
                </a:path>
              </a:pathLst>
            </a:custGeom>
            <a:grpFill/>
            <a:ln w="12700" cap="flat">
              <a:solidFill>
                <a:schemeClr val="accent2"/>
              </a:solidFill>
              <a:prstDash val="solid"/>
              <a:miter/>
            </a:ln>
          </p:spPr>
          <p:txBody>
            <a:bodyPr rtlCol="0" anchor="ctr"/>
            <a:lstStyle/>
            <a:p>
              <a:endParaRPr lang="cs-CZ" dirty="0"/>
            </a:p>
          </p:txBody>
        </p:sp>
      </p:grpSp>
      <p:sp>
        <p:nvSpPr>
          <p:cNvPr id="47" name="Title" descr="Header">
            <a:extLst>
              <a:ext uri="{FF2B5EF4-FFF2-40B4-BE49-F238E27FC236}">
                <a16:creationId xmlns:a16="http://schemas.microsoft.com/office/drawing/2014/main" id="{946E0742-57F6-AD62-CD79-A8EC4D304ADF}"/>
              </a:ext>
            </a:extLst>
          </p:cNvPr>
          <p:cNvSpPr txBox="1">
            <a:spLocks/>
          </p:cNvSpPr>
          <p:nvPr/>
        </p:nvSpPr>
        <p:spPr>
          <a:xfrm>
            <a:off x="8750976" y="1884194"/>
            <a:ext cx="2556000" cy="21600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a:lstStyle>
          <a:p>
            <a:r>
              <a:rPr lang="cs-CZ" sz="1400" dirty="0"/>
              <a:t>Velikost vzorku</a:t>
            </a:r>
          </a:p>
        </p:txBody>
      </p:sp>
      <p:cxnSp>
        <p:nvCxnSpPr>
          <p:cNvPr id="48" name="Přímá spojnice 47">
            <a:extLst>
              <a:ext uri="{FF2B5EF4-FFF2-40B4-BE49-F238E27FC236}">
                <a16:creationId xmlns:a16="http://schemas.microsoft.com/office/drawing/2014/main" id="{164F8CF2-4353-4F31-BAB2-8E11B440375B}"/>
              </a:ext>
            </a:extLst>
          </p:cNvPr>
          <p:cNvCxnSpPr>
            <a:cxnSpLocks/>
          </p:cNvCxnSpPr>
          <p:nvPr/>
        </p:nvCxnSpPr>
        <p:spPr>
          <a:xfrm>
            <a:off x="8137661" y="2161205"/>
            <a:ext cx="3610800" cy="0"/>
          </a:xfrm>
          <a:prstGeom prst="line">
            <a:avLst/>
          </a:prstGeom>
          <a:ln w="63500">
            <a:solidFill>
              <a:schemeClr val="accent5">
                <a:alpha val="49554"/>
              </a:schemeClr>
            </a:solidFill>
          </a:ln>
        </p:spPr>
        <p:style>
          <a:lnRef idx="1">
            <a:schemeClr val="accent1"/>
          </a:lnRef>
          <a:fillRef idx="0">
            <a:schemeClr val="accent1"/>
          </a:fillRef>
          <a:effectRef idx="0">
            <a:schemeClr val="accent1"/>
          </a:effectRef>
          <a:fontRef idx="minor">
            <a:schemeClr val="tx1"/>
          </a:fontRef>
        </p:style>
      </p:cxnSp>
      <p:sp>
        <p:nvSpPr>
          <p:cNvPr id="49" name="TextovéPole 48">
            <a:extLst>
              <a:ext uri="{FF2B5EF4-FFF2-40B4-BE49-F238E27FC236}">
                <a16:creationId xmlns:a16="http://schemas.microsoft.com/office/drawing/2014/main" id="{76A1D4C9-1F9E-93A4-C539-531B2A0992AF}"/>
              </a:ext>
            </a:extLst>
          </p:cNvPr>
          <p:cNvSpPr txBox="1"/>
          <p:nvPr/>
        </p:nvSpPr>
        <p:spPr>
          <a:xfrm>
            <a:off x="8147186" y="2369219"/>
            <a:ext cx="3610799" cy="1244700"/>
          </a:xfrm>
          <a:prstGeom prst="rect">
            <a:avLst/>
          </a:prstGeom>
          <a:noFill/>
        </p:spPr>
        <p:txBody>
          <a:bodyPr wrap="square" lIns="0" tIns="0" rIns="0" bIns="0" rtlCol="0">
            <a:spAutoFit/>
          </a:bodyPr>
          <a:lstStyle/>
          <a:p>
            <a:pPr algn="l">
              <a:lnSpc>
                <a:spcPct val="115000"/>
              </a:lnSpc>
              <a:spcBef>
                <a:spcPts val="400"/>
              </a:spcBef>
              <a:spcAft>
                <a:spcPts val="400"/>
              </a:spcAft>
              <a:buSzPct val="100000"/>
            </a:pPr>
            <a:r>
              <a:rPr lang="cs-CZ" sz="1200" b="1" dirty="0"/>
              <a:t>Total </a:t>
            </a:r>
            <a:r>
              <a:rPr lang="cs-CZ" sz="1200" dirty="0"/>
              <a:t>(populace ČR) </a:t>
            </a:r>
            <a:r>
              <a:rPr lang="cs-CZ" sz="1200" b="1" dirty="0"/>
              <a:t/>
            </a:r>
            <a:br>
              <a:rPr lang="cs-CZ" sz="1200" b="1" dirty="0"/>
            </a:br>
            <a:r>
              <a:rPr lang="cs-CZ" sz="1200" b="1" dirty="0"/>
              <a:t>N =1003</a:t>
            </a:r>
            <a:br>
              <a:rPr lang="cs-CZ" sz="1200" b="1" dirty="0"/>
            </a:br>
            <a:r>
              <a:rPr lang="cs-CZ" sz="1200" b="1" dirty="0"/>
              <a:t>N = 946 Čechů před důchodem</a:t>
            </a:r>
          </a:p>
          <a:p>
            <a:pPr algn="l">
              <a:lnSpc>
                <a:spcPct val="115000"/>
              </a:lnSpc>
              <a:spcBef>
                <a:spcPts val="400"/>
              </a:spcBef>
              <a:spcAft>
                <a:spcPts val="400"/>
              </a:spcAft>
              <a:buSzPct val="100000"/>
            </a:pPr>
            <a:endParaRPr lang="cs-CZ" sz="1200" b="1" dirty="0"/>
          </a:p>
          <a:p>
            <a:pPr algn="l">
              <a:lnSpc>
                <a:spcPct val="115000"/>
              </a:lnSpc>
              <a:spcBef>
                <a:spcPts val="400"/>
              </a:spcBef>
              <a:spcAft>
                <a:spcPts val="400"/>
              </a:spcAft>
              <a:buSzPct val="100000"/>
            </a:pPr>
            <a:endParaRPr lang="cs-CZ" sz="1200" b="1" dirty="0"/>
          </a:p>
        </p:txBody>
      </p:sp>
      <p:sp>
        <p:nvSpPr>
          <p:cNvPr id="51" name="Title" descr="Header">
            <a:extLst>
              <a:ext uri="{FF2B5EF4-FFF2-40B4-BE49-F238E27FC236}">
                <a16:creationId xmlns:a16="http://schemas.microsoft.com/office/drawing/2014/main" id="{AC2167A6-907C-6D89-9739-117B049D0224}"/>
              </a:ext>
            </a:extLst>
          </p:cNvPr>
          <p:cNvSpPr txBox="1">
            <a:spLocks/>
          </p:cNvSpPr>
          <p:nvPr/>
        </p:nvSpPr>
        <p:spPr>
          <a:xfrm>
            <a:off x="957925" y="4322594"/>
            <a:ext cx="1938530" cy="21600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a:lstStyle>
          <a:p>
            <a:r>
              <a:rPr lang="cs-CZ" sz="1400" dirty="0"/>
              <a:t>Cílová skupina</a:t>
            </a:r>
            <a:endParaRPr lang="cs-CZ" sz="1600" dirty="0"/>
          </a:p>
        </p:txBody>
      </p:sp>
      <p:cxnSp>
        <p:nvCxnSpPr>
          <p:cNvPr id="52" name="Přímá spojnice 51">
            <a:extLst>
              <a:ext uri="{FF2B5EF4-FFF2-40B4-BE49-F238E27FC236}">
                <a16:creationId xmlns:a16="http://schemas.microsoft.com/office/drawing/2014/main" id="{0FBE0699-B892-0728-D9EB-372B6A23424A}"/>
              </a:ext>
            </a:extLst>
          </p:cNvPr>
          <p:cNvCxnSpPr>
            <a:cxnSpLocks/>
          </p:cNvCxnSpPr>
          <p:nvPr/>
        </p:nvCxnSpPr>
        <p:spPr>
          <a:xfrm>
            <a:off x="444470" y="4599605"/>
            <a:ext cx="3538800" cy="0"/>
          </a:xfrm>
          <a:prstGeom prst="line">
            <a:avLst/>
          </a:prstGeom>
          <a:ln w="63500">
            <a:solidFill>
              <a:schemeClr val="tx2">
                <a:alpha val="49554"/>
              </a:schemeClr>
            </a:solidFill>
          </a:ln>
        </p:spPr>
        <p:style>
          <a:lnRef idx="1">
            <a:schemeClr val="accent1"/>
          </a:lnRef>
          <a:fillRef idx="0">
            <a:schemeClr val="accent1"/>
          </a:fillRef>
          <a:effectRef idx="0">
            <a:schemeClr val="accent1"/>
          </a:effectRef>
          <a:fontRef idx="minor">
            <a:schemeClr val="tx1"/>
          </a:fontRef>
        </p:style>
      </p:cxnSp>
      <p:sp>
        <p:nvSpPr>
          <p:cNvPr id="53" name="TextovéPole 52">
            <a:extLst>
              <a:ext uri="{FF2B5EF4-FFF2-40B4-BE49-F238E27FC236}">
                <a16:creationId xmlns:a16="http://schemas.microsoft.com/office/drawing/2014/main" id="{94E1FCAC-1153-EB87-366E-BB51B5E10998}"/>
              </a:ext>
            </a:extLst>
          </p:cNvPr>
          <p:cNvSpPr txBox="1"/>
          <p:nvPr/>
        </p:nvSpPr>
        <p:spPr>
          <a:xfrm>
            <a:off x="444470" y="4807619"/>
            <a:ext cx="3538567" cy="717376"/>
          </a:xfrm>
          <a:prstGeom prst="rect">
            <a:avLst/>
          </a:prstGeom>
          <a:noFill/>
        </p:spPr>
        <p:txBody>
          <a:bodyPr wrap="square" lIns="0" tIns="0" rIns="0" bIns="0" rtlCol="0">
            <a:spAutoFit/>
          </a:bodyPr>
          <a:lstStyle/>
          <a:p>
            <a:pPr algn="l">
              <a:lnSpc>
                <a:spcPct val="115000"/>
              </a:lnSpc>
              <a:spcBef>
                <a:spcPts val="400"/>
              </a:spcBef>
              <a:spcAft>
                <a:spcPts val="400"/>
              </a:spcAft>
              <a:buSzPct val="100000"/>
            </a:pPr>
            <a:r>
              <a:rPr lang="cs-CZ" sz="1200" b="1" dirty="0"/>
              <a:t>Reprezentativní populace ČR</a:t>
            </a:r>
          </a:p>
          <a:p>
            <a:pPr algn="l">
              <a:lnSpc>
                <a:spcPct val="115000"/>
              </a:lnSpc>
              <a:spcBef>
                <a:spcPts val="400"/>
              </a:spcBef>
              <a:spcAft>
                <a:spcPts val="400"/>
              </a:spcAft>
              <a:buSzPct val="100000"/>
            </a:pPr>
            <a:r>
              <a:rPr lang="cs-CZ" sz="1200" dirty="0"/>
              <a:t>Kvótní výběr podle věku, pohlaví, velikosti místa bydliště a kraje</a:t>
            </a:r>
          </a:p>
        </p:txBody>
      </p:sp>
      <p:pic>
        <p:nvPicPr>
          <p:cNvPr id="60" name="Grafický objekt 59" descr="Stopky">
            <a:extLst>
              <a:ext uri="{FF2B5EF4-FFF2-40B4-BE49-F238E27FC236}">
                <a16:creationId xmlns:a16="http://schemas.microsoft.com/office/drawing/2014/main" id="{6DF53117-38AD-28E4-033E-765A2C5670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296931" y="4197621"/>
            <a:ext cx="432000" cy="432000"/>
          </a:xfrm>
          <a:prstGeom prst="rect">
            <a:avLst/>
          </a:prstGeom>
        </p:spPr>
      </p:pic>
      <p:sp>
        <p:nvSpPr>
          <p:cNvPr id="79" name="Nadpis 78">
            <a:extLst>
              <a:ext uri="{FF2B5EF4-FFF2-40B4-BE49-F238E27FC236}">
                <a16:creationId xmlns:a16="http://schemas.microsoft.com/office/drawing/2014/main" id="{4DBFE67A-463B-E7C0-6681-96D26052F47B}"/>
              </a:ext>
            </a:extLst>
          </p:cNvPr>
          <p:cNvSpPr>
            <a:spLocks noGrp="1"/>
          </p:cNvSpPr>
          <p:nvPr>
            <p:ph type="title"/>
          </p:nvPr>
        </p:nvSpPr>
        <p:spPr/>
        <p:txBody>
          <a:bodyPr/>
          <a:lstStyle/>
          <a:p>
            <a:r>
              <a:rPr lang="cs-CZ" dirty="0"/>
              <a:t>Metodologie</a:t>
            </a:r>
          </a:p>
        </p:txBody>
      </p:sp>
      <p:sp>
        <p:nvSpPr>
          <p:cNvPr id="23" name="TextovéPole 22">
            <a:extLst>
              <a:ext uri="{FF2B5EF4-FFF2-40B4-BE49-F238E27FC236}">
                <a16:creationId xmlns:a16="http://schemas.microsoft.com/office/drawing/2014/main" id="{6C819494-2876-04B0-0095-E5957947F12C}"/>
              </a:ext>
            </a:extLst>
          </p:cNvPr>
          <p:cNvSpPr txBox="1"/>
          <p:nvPr/>
        </p:nvSpPr>
        <p:spPr>
          <a:xfrm>
            <a:off x="4287386" y="4817832"/>
            <a:ext cx="3603350" cy="190052"/>
          </a:xfrm>
          <a:prstGeom prst="rect">
            <a:avLst/>
          </a:prstGeom>
          <a:noFill/>
        </p:spPr>
        <p:txBody>
          <a:bodyPr wrap="square" lIns="0" tIns="0" rIns="0" bIns="0" rtlCol="0">
            <a:spAutoFit/>
          </a:bodyPr>
          <a:lstStyle/>
          <a:p>
            <a:pPr algn="l">
              <a:lnSpc>
                <a:spcPct val="115000"/>
              </a:lnSpc>
              <a:spcBef>
                <a:spcPts val="400"/>
              </a:spcBef>
              <a:spcAft>
                <a:spcPts val="400"/>
              </a:spcAft>
              <a:buSzPct val="100000"/>
            </a:pPr>
            <a:r>
              <a:rPr lang="cs-CZ" sz="1200" dirty="0"/>
              <a:t>Termín</a:t>
            </a:r>
            <a:r>
              <a:rPr lang="en-US" sz="1200" dirty="0"/>
              <a:t>: </a:t>
            </a:r>
            <a:r>
              <a:rPr lang="cs-CZ" sz="1200" b="1" dirty="0"/>
              <a:t>2. 8. – 8. 8. 2024</a:t>
            </a:r>
            <a:endParaRPr lang="en-US" sz="1200" b="1" dirty="0"/>
          </a:p>
        </p:txBody>
      </p:sp>
      <p:sp>
        <p:nvSpPr>
          <p:cNvPr id="35" name="Title" descr="Header">
            <a:extLst>
              <a:ext uri="{FF2B5EF4-FFF2-40B4-BE49-F238E27FC236}">
                <a16:creationId xmlns:a16="http://schemas.microsoft.com/office/drawing/2014/main" id="{21D006D0-4FD1-FC40-5FBC-C891BAC2929E}"/>
              </a:ext>
            </a:extLst>
          </p:cNvPr>
          <p:cNvSpPr txBox="1">
            <a:spLocks/>
          </p:cNvSpPr>
          <p:nvPr/>
        </p:nvSpPr>
        <p:spPr>
          <a:xfrm>
            <a:off x="4764105" y="4348545"/>
            <a:ext cx="2707738" cy="21600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a:lstStyle>
          <a:p>
            <a:r>
              <a:rPr lang="cs-CZ" sz="1400" dirty="0"/>
              <a:t>Termín sběru dat</a:t>
            </a:r>
          </a:p>
        </p:txBody>
      </p:sp>
      <p:cxnSp>
        <p:nvCxnSpPr>
          <p:cNvPr id="36" name="Přímá spojnice 35">
            <a:extLst>
              <a:ext uri="{FF2B5EF4-FFF2-40B4-BE49-F238E27FC236}">
                <a16:creationId xmlns:a16="http://schemas.microsoft.com/office/drawing/2014/main" id="{75026A13-3FF6-3EC7-72D0-73F4165FFC44}"/>
              </a:ext>
            </a:extLst>
          </p:cNvPr>
          <p:cNvCxnSpPr>
            <a:cxnSpLocks/>
          </p:cNvCxnSpPr>
          <p:nvPr/>
        </p:nvCxnSpPr>
        <p:spPr>
          <a:xfrm>
            <a:off x="4277860" y="4609818"/>
            <a:ext cx="3538800" cy="0"/>
          </a:xfrm>
          <a:prstGeom prst="line">
            <a:avLst/>
          </a:prstGeom>
          <a:ln w="63500">
            <a:solidFill>
              <a:schemeClr val="accent3">
                <a:alpha val="50000"/>
              </a:schemeClr>
            </a:solidFill>
          </a:ln>
        </p:spPr>
        <p:style>
          <a:lnRef idx="1">
            <a:schemeClr val="accent1"/>
          </a:lnRef>
          <a:fillRef idx="0">
            <a:schemeClr val="accent1"/>
          </a:fillRef>
          <a:effectRef idx="0">
            <a:schemeClr val="accent1"/>
          </a:effectRef>
          <a:fontRef idx="minor">
            <a:schemeClr val="tx1"/>
          </a:fontRef>
        </p:style>
      </p:cxnSp>
      <p:pic>
        <p:nvPicPr>
          <p:cNvPr id="55" name="Grafický objekt 54" descr="Úspěch skupiny obrys">
            <a:extLst>
              <a:ext uri="{FF2B5EF4-FFF2-40B4-BE49-F238E27FC236}">
                <a16:creationId xmlns:a16="http://schemas.microsoft.com/office/drawing/2014/main" id="{0C56CD5A-66C1-3DCB-F226-05DB93253A5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484997" y="4245457"/>
            <a:ext cx="414644" cy="414644"/>
          </a:xfrm>
          <a:prstGeom prst="rect">
            <a:avLst/>
          </a:prstGeom>
        </p:spPr>
      </p:pic>
      <p:pic>
        <p:nvPicPr>
          <p:cNvPr id="57" name="Grafický objekt 56" descr="Město obrys">
            <a:extLst>
              <a:ext uri="{FF2B5EF4-FFF2-40B4-BE49-F238E27FC236}">
                <a16:creationId xmlns:a16="http://schemas.microsoft.com/office/drawing/2014/main" id="{3AFC96D8-A70C-54B8-A627-0D56C558721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8193453" y="1708220"/>
            <a:ext cx="515798" cy="515798"/>
          </a:xfrm>
          <a:prstGeom prst="rect">
            <a:avLst/>
          </a:prstGeom>
        </p:spPr>
      </p:pic>
      <p:sp>
        <p:nvSpPr>
          <p:cNvPr id="2" name="TextovéPole 1">
            <a:extLst>
              <a:ext uri="{FF2B5EF4-FFF2-40B4-BE49-F238E27FC236}">
                <a16:creationId xmlns:a16="http://schemas.microsoft.com/office/drawing/2014/main" id="{48157032-CA58-8D87-4625-9EB63B3CCD92}"/>
              </a:ext>
            </a:extLst>
          </p:cNvPr>
          <p:cNvSpPr txBox="1"/>
          <p:nvPr/>
        </p:nvSpPr>
        <p:spPr>
          <a:xfrm>
            <a:off x="4287808" y="2369219"/>
            <a:ext cx="3538567" cy="1032334"/>
          </a:xfrm>
          <a:prstGeom prst="rect">
            <a:avLst/>
          </a:prstGeom>
          <a:noFill/>
        </p:spPr>
        <p:txBody>
          <a:bodyPr wrap="square" lIns="0" tIns="0" rIns="0" bIns="0" rtlCol="0">
            <a:spAutoFit/>
          </a:bodyPr>
          <a:lstStyle/>
          <a:p>
            <a:pPr algn="l">
              <a:lnSpc>
                <a:spcPct val="115000"/>
              </a:lnSpc>
              <a:spcBef>
                <a:spcPts val="400"/>
              </a:spcBef>
              <a:spcAft>
                <a:spcPts val="400"/>
              </a:spcAft>
              <a:buSzPct val="100000"/>
            </a:pPr>
            <a:r>
              <a:rPr lang="cs-CZ" sz="1200" b="1" dirty="0"/>
              <a:t>Online dotazování </a:t>
            </a:r>
            <a:r>
              <a:rPr lang="cs-CZ" sz="1200" dirty="0"/>
              <a:t>prostřednictvím Ipsos panelu </a:t>
            </a:r>
            <a:r>
              <a:rPr lang="cs-CZ" sz="1200" b="1" dirty="0"/>
              <a:t>Populace.cz </a:t>
            </a:r>
          </a:p>
          <a:p>
            <a:pPr algn="l">
              <a:lnSpc>
                <a:spcPct val="115000"/>
              </a:lnSpc>
              <a:spcBef>
                <a:spcPts val="400"/>
              </a:spcBef>
              <a:spcAft>
                <a:spcPts val="400"/>
              </a:spcAft>
              <a:buSzPct val="100000"/>
            </a:pPr>
            <a:endParaRPr lang="cs-CZ" sz="1200" b="1" dirty="0"/>
          </a:p>
          <a:p>
            <a:pPr algn="l">
              <a:lnSpc>
                <a:spcPct val="115000"/>
              </a:lnSpc>
              <a:spcBef>
                <a:spcPts val="400"/>
              </a:spcBef>
              <a:spcAft>
                <a:spcPts val="400"/>
              </a:spcAft>
              <a:buSzPct val="100000"/>
            </a:pPr>
            <a:r>
              <a:rPr lang="cs-CZ" sz="1200" b="1" dirty="0"/>
              <a:t>Dotazník o délce 10 minut</a:t>
            </a:r>
            <a:endParaRPr lang="en-US" sz="1200" b="1" dirty="0"/>
          </a:p>
        </p:txBody>
      </p:sp>
      <p:sp>
        <p:nvSpPr>
          <p:cNvPr id="4" name="TextovéPole 3">
            <a:extLst>
              <a:ext uri="{FF2B5EF4-FFF2-40B4-BE49-F238E27FC236}">
                <a16:creationId xmlns:a16="http://schemas.microsoft.com/office/drawing/2014/main" id="{84DF8A46-8D6F-1001-40EC-7143CED2255B}"/>
              </a:ext>
            </a:extLst>
          </p:cNvPr>
          <p:cNvSpPr txBox="1"/>
          <p:nvPr/>
        </p:nvSpPr>
        <p:spPr>
          <a:xfrm>
            <a:off x="8157521" y="4817832"/>
            <a:ext cx="3603350" cy="827150"/>
          </a:xfrm>
          <a:prstGeom prst="rect">
            <a:avLst/>
          </a:prstGeom>
          <a:noFill/>
        </p:spPr>
        <p:txBody>
          <a:bodyPr wrap="square" lIns="0" tIns="0" rIns="0" bIns="0" rtlCol="0">
            <a:spAutoFit/>
          </a:bodyPr>
          <a:lstStyle/>
          <a:p>
            <a:pPr algn="l">
              <a:lnSpc>
                <a:spcPct val="115000"/>
              </a:lnSpc>
              <a:spcBef>
                <a:spcPts val="400"/>
              </a:spcBef>
              <a:spcAft>
                <a:spcPts val="400"/>
              </a:spcAft>
              <a:buSzPct val="100000"/>
            </a:pPr>
            <a:r>
              <a:rPr lang="cs-CZ" sz="1200" b="1" dirty="0"/>
              <a:t>Miloslav Drábik</a:t>
            </a:r>
            <a:r>
              <a:rPr lang="cs-CZ" sz="1200" dirty="0"/>
              <a:t/>
            </a:r>
            <a:br>
              <a:rPr lang="cs-CZ" sz="1200" dirty="0"/>
            </a:br>
            <a:r>
              <a:rPr lang="cs-CZ" sz="1200" dirty="0"/>
              <a:t>Associated Director</a:t>
            </a:r>
            <a:br>
              <a:rPr lang="cs-CZ" sz="1200" dirty="0"/>
            </a:br>
            <a:r>
              <a:rPr lang="cs-CZ" sz="1200" dirty="0"/>
              <a:t>tel.: +420 601293728</a:t>
            </a:r>
            <a:br>
              <a:rPr lang="cs-CZ" sz="1200" dirty="0"/>
            </a:br>
            <a:r>
              <a:rPr lang="cs-CZ" sz="1200" dirty="0"/>
              <a:t>E-mail: miloslav.drabik@ipsos.com</a:t>
            </a:r>
          </a:p>
        </p:txBody>
      </p:sp>
      <p:sp>
        <p:nvSpPr>
          <p:cNvPr id="5" name="Title" descr="Header">
            <a:extLst>
              <a:ext uri="{FF2B5EF4-FFF2-40B4-BE49-F238E27FC236}">
                <a16:creationId xmlns:a16="http://schemas.microsoft.com/office/drawing/2014/main" id="{0A7181D8-D8F3-760B-D413-E8690BA83269}"/>
              </a:ext>
            </a:extLst>
          </p:cNvPr>
          <p:cNvSpPr txBox="1">
            <a:spLocks/>
          </p:cNvSpPr>
          <p:nvPr/>
        </p:nvSpPr>
        <p:spPr>
          <a:xfrm>
            <a:off x="8750976" y="4348545"/>
            <a:ext cx="2707738" cy="21600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a:lstStyle>
          <a:p>
            <a:r>
              <a:rPr lang="cs-CZ" sz="1400" dirty="0"/>
              <a:t>Kontakty</a:t>
            </a:r>
          </a:p>
        </p:txBody>
      </p:sp>
      <p:cxnSp>
        <p:nvCxnSpPr>
          <p:cNvPr id="8" name="Přímá spojnice 7">
            <a:extLst>
              <a:ext uri="{FF2B5EF4-FFF2-40B4-BE49-F238E27FC236}">
                <a16:creationId xmlns:a16="http://schemas.microsoft.com/office/drawing/2014/main" id="{D77D7D5F-5E69-9738-3144-51ABB7C03C37}"/>
              </a:ext>
            </a:extLst>
          </p:cNvPr>
          <p:cNvCxnSpPr>
            <a:cxnSpLocks/>
          </p:cNvCxnSpPr>
          <p:nvPr/>
        </p:nvCxnSpPr>
        <p:spPr>
          <a:xfrm>
            <a:off x="8147995" y="4609818"/>
            <a:ext cx="3538800" cy="0"/>
          </a:xfrm>
          <a:prstGeom prst="line">
            <a:avLst/>
          </a:prstGeom>
          <a:ln w="63500">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pic>
        <p:nvPicPr>
          <p:cNvPr id="12" name="Grafický objekt 11" descr="Adresář obrys">
            <a:extLst>
              <a:ext uri="{FF2B5EF4-FFF2-40B4-BE49-F238E27FC236}">
                <a16:creationId xmlns:a16="http://schemas.microsoft.com/office/drawing/2014/main" id="{36E24256-AB0B-F1B2-AF16-85EFAEA0FAFE}"/>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8235352" y="4196789"/>
            <a:ext cx="432000" cy="432000"/>
          </a:xfrm>
          <a:prstGeom prst="rect">
            <a:avLst/>
          </a:prstGeom>
        </p:spPr>
      </p:pic>
    </p:spTree>
    <p:extLst>
      <p:ext uri="{BB962C8B-B14F-4D97-AF65-F5344CB8AC3E}">
        <p14:creationId xmlns:p14="http://schemas.microsoft.com/office/powerpoint/2010/main" val="2084555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121B5A">
                <a:lumMod val="35000"/>
              </a:srgbClr>
            </a:gs>
            <a:gs pos="100000">
              <a:schemeClr val="accent1"/>
            </a:gs>
          </a:gsLst>
          <a:lin ang="13500000" scaled="1"/>
          <a:tileRect/>
        </a:gradFill>
        <a:effectLst/>
      </p:bgPr>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1A408FF-5E69-6A93-4DE5-8F58DE5A0FC5}"/>
              </a:ext>
            </a:extLst>
          </p:cNvPr>
          <p:cNvSpPr>
            <a:spLocks noGrp="1"/>
          </p:cNvSpPr>
          <p:nvPr>
            <p:ph type="title"/>
          </p:nvPr>
        </p:nvSpPr>
        <p:spPr/>
        <p:txBody>
          <a:bodyPr/>
          <a:lstStyle/>
          <a:p>
            <a:r>
              <a:rPr lang="cs-CZ" dirty="0"/>
              <a:t>DŮCHODOVÝ SYSTÉM</a:t>
            </a:r>
            <a:endParaRPr lang="en-GB" dirty="0"/>
          </a:p>
        </p:txBody>
      </p:sp>
      <p:sp>
        <p:nvSpPr>
          <p:cNvPr id="9" name="Chapter Number">
            <a:extLst>
              <a:ext uri="{FF2B5EF4-FFF2-40B4-BE49-F238E27FC236}">
                <a16:creationId xmlns:a16="http://schemas.microsoft.com/office/drawing/2014/main" id="{47930916-3B02-19B2-0DFB-711BF69F96C3}"/>
              </a:ext>
              <a:ext uri="{C183D7F6-B498-43B3-948B-1728B52AA6E4}">
                <adec:decorative xmlns:adec="http://schemas.microsoft.com/office/drawing/2017/decorative" xmlns="" val="1"/>
              </a:ext>
            </a:extLst>
          </p:cNvPr>
          <p:cNvSpPr>
            <a:spLocks noGrp="1"/>
          </p:cNvSpPr>
          <p:nvPr>
            <p:ph type="body" sz="quarter" idx="10"/>
          </p:nvPr>
        </p:nvSpPr>
        <p:spPr/>
        <p:txBody>
          <a:bodyPr>
            <a:normAutofit/>
          </a:bodyPr>
          <a:lstStyle/>
          <a:p>
            <a:r>
              <a:rPr lang="en-GB" dirty="0"/>
              <a:t>01</a:t>
            </a:r>
          </a:p>
        </p:txBody>
      </p:sp>
      <p:sp>
        <p:nvSpPr>
          <p:cNvPr id="10" name="Parallelogram">
            <a:extLst>
              <a:ext uri="{FF2B5EF4-FFF2-40B4-BE49-F238E27FC236}">
                <a16:creationId xmlns:a16="http://schemas.microsoft.com/office/drawing/2014/main" id="{0EC7448C-350A-4BAB-4D9D-BACA767A50B4}"/>
              </a:ext>
              <a:ext uri="{C183D7F6-B498-43B3-948B-1728B52AA6E4}">
                <adec:decorative xmlns:adec="http://schemas.microsoft.com/office/drawing/2017/decorative" xmlns="" val="1"/>
              </a:ext>
            </a:extLst>
          </p:cNvPr>
          <p:cNvSpPr/>
          <p:nvPr/>
        </p:nvSpPr>
        <p:spPr>
          <a:xfrm rot="8100000">
            <a:off x="8522171" y="5570679"/>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438806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3C4C0-717A-F9E5-5D0A-0A317C275F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51241D-BB6A-4EAA-A5D8-F6027569FBDF}"/>
              </a:ext>
            </a:extLst>
          </p:cNvPr>
          <p:cNvSpPr>
            <a:spLocks noGrp="1"/>
          </p:cNvSpPr>
          <p:nvPr>
            <p:ph type="title"/>
          </p:nvPr>
        </p:nvSpPr>
        <p:spPr/>
        <p:txBody>
          <a:bodyPr/>
          <a:lstStyle/>
          <a:p>
            <a:r>
              <a:rPr lang="cs-CZ" dirty="0"/>
              <a:t>Znalost fungování důchodového systému</a:t>
            </a:r>
            <a:endParaRPr lang="en-GB" dirty="0"/>
          </a:p>
        </p:txBody>
      </p:sp>
      <p:sp>
        <p:nvSpPr>
          <p:cNvPr id="5" name="Zástupný obsah 2">
            <a:extLst>
              <a:ext uri="{FF2B5EF4-FFF2-40B4-BE49-F238E27FC236}">
                <a16:creationId xmlns:a16="http://schemas.microsoft.com/office/drawing/2014/main" id="{27EE1CF5-D989-23A9-E79B-AC62414E2E91}"/>
              </a:ext>
            </a:extLst>
          </p:cNvPr>
          <p:cNvSpPr>
            <a:spLocks noGrp="1"/>
          </p:cNvSpPr>
          <p:nvPr>
            <p:ph idx="1"/>
          </p:nvPr>
        </p:nvSpPr>
        <p:spPr>
          <a:xfrm>
            <a:off x="450001" y="1792801"/>
            <a:ext cx="2591650" cy="1923538"/>
          </a:xfrm>
        </p:spPr>
        <p:txBody>
          <a:bodyPr numCol="1"/>
          <a:lstStyle/>
          <a:p>
            <a:r>
              <a:rPr lang="cs-CZ" sz="1400" dirty="0">
                <a:solidFill>
                  <a:srgbClr val="000000"/>
                </a:solidFill>
              </a:rPr>
              <a:t>Většina populace si myslí, že ví, jak funguje důchodový systém, správně se v něm vyzná však pouze 65 % populace. </a:t>
            </a:r>
            <a:endParaRPr lang="cs-CZ" sz="1400" dirty="0"/>
          </a:p>
        </p:txBody>
      </p:sp>
      <p:cxnSp>
        <p:nvCxnSpPr>
          <p:cNvPr id="6" name="Divider Line">
            <a:extLst>
              <a:ext uri="{FF2B5EF4-FFF2-40B4-BE49-F238E27FC236}">
                <a16:creationId xmlns:a16="http://schemas.microsoft.com/office/drawing/2014/main" id="{365CBD00-40CD-25E7-6015-07FA1BF29092}"/>
              </a:ext>
              <a:ext uri="{C183D7F6-B498-43B3-948B-1728B52AA6E4}">
                <adec:decorative xmlns:adec="http://schemas.microsoft.com/office/drawing/2017/decorative" xmlns="" val="1"/>
              </a:ext>
            </a:extLst>
          </p:cNvPr>
          <p:cNvCxnSpPr/>
          <p:nvPr/>
        </p:nvCxnSpPr>
        <p:spPr>
          <a:xfrm>
            <a:off x="3195687" y="1808163"/>
            <a:ext cx="0" cy="3852862"/>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 name="Zástupný obsah 2">
            <a:extLst>
              <a:ext uri="{FF2B5EF4-FFF2-40B4-BE49-F238E27FC236}">
                <a16:creationId xmlns:a16="http://schemas.microsoft.com/office/drawing/2014/main" id="{A2ADEC2D-C7C7-A503-597C-03D54F558346}"/>
              </a:ext>
            </a:extLst>
          </p:cNvPr>
          <p:cNvSpPr txBox="1">
            <a:spLocks/>
          </p:cNvSpPr>
          <p:nvPr/>
        </p:nvSpPr>
        <p:spPr>
          <a:xfrm>
            <a:off x="461127" y="4081683"/>
            <a:ext cx="2667193" cy="2084167"/>
          </a:xfrm>
          <a:prstGeom prst="rect">
            <a:avLst/>
          </a:prstGeom>
          <a:solidFill>
            <a:srgbClr val="ECFAF7"/>
          </a:solidFill>
          <a:ln w="12700">
            <a:noFill/>
          </a:ln>
        </p:spPr>
        <p:txBody>
          <a:bodyPr vert="horz" lIns="36000" tIns="72000" rIns="7200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marL="88900" indent="538163" defTabSz="627063"/>
            <a:r>
              <a:rPr lang="cs-CZ" dirty="0"/>
              <a:t>13 % populace uvádí, že státní 	penze  je vyplácená z 	naspořené částky, kterou odvedli v rámci povinných odvodů na sociální pojištění.</a:t>
            </a:r>
          </a:p>
        </p:txBody>
      </p:sp>
      <p:pic>
        <p:nvPicPr>
          <p:cNvPr id="16" name="Grafický objekt 15" descr="Informace obrys">
            <a:extLst>
              <a:ext uri="{FF2B5EF4-FFF2-40B4-BE49-F238E27FC236}">
                <a16:creationId xmlns:a16="http://schemas.microsoft.com/office/drawing/2014/main" id="{7C8C30E6-0058-904A-407B-C508B5334DCD}"/>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29265" y="4081684"/>
            <a:ext cx="720000" cy="720000"/>
          </a:xfrm>
          <a:prstGeom prst="rect">
            <a:avLst/>
          </a:prstGeom>
        </p:spPr>
      </p:pic>
      <p:sp>
        <p:nvSpPr>
          <p:cNvPr id="17" name="TextovéPole 16">
            <a:extLst>
              <a:ext uri="{FF2B5EF4-FFF2-40B4-BE49-F238E27FC236}">
                <a16:creationId xmlns:a16="http://schemas.microsoft.com/office/drawing/2014/main" id="{FB50204C-0C53-95A9-4EC5-D58B9B70DCB0}"/>
              </a:ext>
            </a:extLst>
          </p:cNvPr>
          <p:cNvSpPr txBox="1"/>
          <p:nvPr/>
        </p:nvSpPr>
        <p:spPr>
          <a:xfrm>
            <a:off x="3353967" y="1458139"/>
            <a:ext cx="3941778" cy="221727"/>
          </a:xfrm>
          <a:prstGeom prst="rect">
            <a:avLst/>
          </a:prstGeom>
          <a:noFill/>
        </p:spPr>
        <p:txBody>
          <a:bodyPr wrap="square" lIns="0" tIns="0" rIns="0" bIns="0" rtlCol="0">
            <a:spAutoFit/>
          </a:bodyPr>
          <a:lstStyle/>
          <a:p>
            <a:pPr>
              <a:lnSpc>
                <a:spcPct val="115000"/>
              </a:lnSpc>
              <a:spcBef>
                <a:spcPts val="400"/>
              </a:spcBef>
              <a:spcAft>
                <a:spcPts val="400"/>
              </a:spcAft>
              <a:buSzPct val="100000"/>
            </a:pPr>
            <a:r>
              <a:rPr lang="cs-CZ" sz="1400" b="1" dirty="0"/>
              <a:t>Víte, jak funguje důchodový systém v ČR?</a:t>
            </a:r>
          </a:p>
        </p:txBody>
      </p:sp>
      <p:sp>
        <p:nvSpPr>
          <p:cNvPr id="23" name="Zástupný text 4">
            <a:extLst>
              <a:ext uri="{FF2B5EF4-FFF2-40B4-BE49-F238E27FC236}">
                <a16:creationId xmlns:a16="http://schemas.microsoft.com/office/drawing/2014/main" id="{9FE02F38-74DC-9970-484B-6BA9A26B4AEA}"/>
              </a:ext>
            </a:extLst>
          </p:cNvPr>
          <p:cNvSpPr txBox="1">
            <a:spLocks/>
          </p:cNvSpPr>
          <p:nvPr/>
        </p:nvSpPr>
        <p:spPr>
          <a:xfrm>
            <a:off x="4847303" y="5611016"/>
            <a:ext cx="6894696" cy="495200"/>
          </a:xfrm>
          <a:prstGeom prst="rect">
            <a:avLst/>
          </a:prstGeom>
          <a:noFill/>
        </p:spPr>
        <p:txBody>
          <a:bodyPr wrap="square" lIns="0" tIns="0" rIns="0" bIns="0" anchor="b"/>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71450" indent="-171450"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algn="r">
              <a:lnSpc>
                <a:spcPct val="100000"/>
              </a:lnSpc>
              <a:spcBef>
                <a:spcPts val="0"/>
              </a:spcBef>
              <a:spcAft>
                <a:spcPts val="0"/>
              </a:spcAft>
              <a:buSzTx/>
              <a:buFontTx/>
              <a:buNone/>
              <a:defRPr/>
            </a:pPr>
            <a:r>
              <a:rPr lang="cs-CZ" sz="1000" i="1" dirty="0"/>
              <a:t>Otázka:Q2. Který z následujících výroků podle Vás popisuje to, jak funguje důchodový systém v ČR?;</a:t>
            </a:r>
            <a:br>
              <a:rPr lang="cs-CZ" sz="1000" i="1" dirty="0"/>
            </a:br>
            <a:r>
              <a:rPr lang="cs-CZ" sz="1000" i="1" dirty="0"/>
              <a:t>Q1. Víte, jak funguje důchodový systém v České republice?</a:t>
            </a:r>
            <a:br>
              <a:rPr lang="cs-CZ" sz="1000" i="1" dirty="0"/>
            </a:br>
            <a:r>
              <a:rPr lang="cs-CZ" sz="1000" i="1" dirty="0">
                <a:cs typeface="Arial" panose="020B0604020202020204" pitchFamily="34" charset="0"/>
              </a:rPr>
              <a:t>Báze: n=1003 (celá populace)</a:t>
            </a:r>
          </a:p>
        </p:txBody>
      </p:sp>
      <p:sp>
        <p:nvSpPr>
          <p:cNvPr id="31" name="TextovéPole 30">
            <a:extLst>
              <a:ext uri="{FF2B5EF4-FFF2-40B4-BE49-F238E27FC236}">
                <a16:creationId xmlns:a16="http://schemas.microsoft.com/office/drawing/2014/main" id="{9547294A-9A4F-E796-0DE0-8503052CA146}"/>
              </a:ext>
            </a:extLst>
          </p:cNvPr>
          <p:cNvSpPr txBox="1"/>
          <p:nvPr/>
        </p:nvSpPr>
        <p:spPr>
          <a:xfrm>
            <a:off x="3283921" y="2450514"/>
            <a:ext cx="3644815" cy="2203808"/>
          </a:xfrm>
          <a:prstGeom prst="rect">
            <a:avLst/>
          </a:prstGeom>
          <a:noFill/>
        </p:spPr>
        <p:txBody>
          <a:bodyPr wrap="square" lIns="0" tIns="0" rIns="0" bIns="0" rtlCol="0" anchor="ctr">
            <a:spAutoFit/>
          </a:bodyPr>
          <a:lstStyle/>
          <a:p>
            <a:pPr algn="ctr">
              <a:lnSpc>
                <a:spcPct val="115000"/>
              </a:lnSpc>
              <a:buSzPct val="100000"/>
            </a:pPr>
            <a:r>
              <a:rPr lang="cs-CZ" sz="8000" b="1" dirty="0">
                <a:solidFill>
                  <a:schemeClr val="accent5">
                    <a:lumMod val="75000"/>
                  </a:schemeClr>
                </a:solidFill>
              </a:rPr>
              <a:t>65 %</a:t>
            </a:r>
            <a:br>
              <a:rPr lang="cs-CZ" sz="8000" b="1" dirty="0">
                <a:solidFill>
                  <a:schemeClr val="accent5">
                    <a:lumMod val="75000"/>
                  </a:schemeClr>
                </a:solidFill>
              </a:rPr>
            </a:br>
            <a:r>
              <a:rPr lang="cs-CZ" sz="1600" dirty="0"/>
              <a:t>Lidí </a:t>
            </a:r>
            <a:r>
              <a:rPr lang="cs-CZ" sz="1600" b="1" dirty="0"/>
              <a:t>se vyzná </a:t>
            </a:r>
            <a:r>
              <a:rPr lang="cs-CZ" sz="1600" dirty="0"/>
              <a:t>ve fungování </a:t>
            </a:r>
            <a:br>
              <a:rPr lang="cs-CZ" sz="1600" dirty="0"/>
            </a:br>
            <a:r>
              <a:rPr lang="cs-CZ" sz="1600" dirty="0"/>
              <a:t>důchodového systému</a:t>
            </a:r>
            <a:r>
              <a:rPr lang="cs-CZ" sz="1400" b="1" dirty="0"/>
              <a:t/>
            </a:r>
            <a:br>
              <a:rPr lang="cs-CZ" sz="1400" b="1" dirty="0"/>
            </a:br>
            <a:endParaRPr lang="cs-CZ" sz="1400" b="1" dirty="0"/>
          </a:p>
        </p:txBody>
      </p:sp>
      <p:sp>
        <p:nvSpPr>
          <p:cNvPr id="32" name="TextovéPole 31">
            <a:extLst>
              <a:ext uri="{FF2B5EF4-FFF2-40B4-BE49-F238E27FC236}">
                <a16:creationId xmlns:a16="http://schemas.microsoft.com/office/drawing/2014/main" id="{8C524338-261B-6808-97AC-FB2D66A499F3}"/>
              </a:ext>
            </a:extLst>
          </p:cNvPr>
          <p:cNvSpPr txBox="1"/>
          <p:nvPr/>
        </p:nvSpPr>
        <p:spPr>
          <a:xfrm>
            <a:off x="7903674" y="2450514"/>
            <a:ext cx="3644815" cy="1952329"/>
          </a:xfrm>
          <a:prstGeom prst="rect">
            <a:avLst/>
          </a:prstGeom>
          <a:noFill/>
        </p:spPr>
        <p:txBody>
          <a:bodyPr wrap="square" lIns="0" tIns="0" rIns="0" bIns="0" rtlCol="0" anchor="ctr">
            <a:spAutoFit/>
          </a:bodyPr>
          <a:lstStyle/>
          <a:p>
            <a:pPr algn="ctr">
              <a:lnSpc>
                <a:spcPct val="115000"/>
              </a:lnSpc>
              <a:buSzPct val="100000"/>
            </a:pPr>
            <a:r>
              <a:rPr lang="cs-CZ" sz="8000" b="1" dirty="0">
                <a:solidFill>
                  <a:schemeClr val="tx2">
                    <a:lumMod val="75000"/>
                  </a:schemeClr>
                </a:solidFill>
              </a:rPr>
              <a:t>84 %</a:t>
            </a:r>
            <a:r>
              <a:rPr lang="cs-CZ" sz="8000" b="1" dirty="0">
                <a:solidFill>
                  <a:schemeClr val="accent5">
                    <a:lumMod val="75000"/>
                  </a:schemeClr>
                </a:solidFill>
              </a:rPr>
              <a:t/>
            </a:r>
            <a:br>
              <a:rPr lang="cs-CZ" sz="8000" b="1" dirty="0">
                <a:solidFill>
                  <a:schemeClr val="accent5">
                    <a:lumMod val="75000"/>
                  </a:schemeClr>
                </a:solidFill>
              </a:rPr>
            </a:br>
            <a:r>
              <a:rPr lang="cs-CZ" sz="1600" dirty="0"/>
              <a:t>Lidí si myslí, že alespoň </a:t>
            </a:r>
            <a:r>
              <a:rPr lang="cs-CZ" sz="1600" b="1" dirty="0"/>
              <a:t>částečně ví</a:t>
            </a:r>
            <a:r>
              <a:rPr lang="cs-CZ" sz="1600" dirty="0"/>
              <a:t>, </a:t>
            </a:r>
            <a:br>
              <a:rPr lang="cs-CZ" sz="1600" dirty="0"/>
            </a:br>
            <a:r>
              <a:rPr lang="cs-CZ" sz="1600" dirty="0"/>
              <a:t>jak důchodový systém funguje</a:t>
            </a:r>
            <a:endParaRPr lang="cs-CZ" sz="1400" dirty="0"/>
          </a:p>
        </p:txBody>
      </p:sp>
      <p:sp>
        <p:nvSpPr>
          <p:cNvPr id="3" name="TextovéPole 2">
            <a:extLst>
              <a:ext uri="{FF2B5EF4-FFF2-40B4-BE49-F238E27FC236}">
                <a16:creationId xmlns:a16="http://schemas.microsoft.com/office/drawing/2014/main" id="{C487E08D-3E28-8181-9293-9463CB72B2FD}"/>
              </a:ext>
            </a:extLst>
          </p:cNvPr>
          <p:cNvSpPr txBox="1"/>
          <p:nvPr/>
        </p:nvSpPr>
        <p:spPr>
          <a:xfrm>
            <a:off x="3135439" y="2228786"/>
            <a:ext cx="3941778" cy="221727"/>
          </a:xfrm>
          <a:prstGeom prst="rect">
            <a:avLst/>
          </a:prstGeom>
          <a:noFill/>
        </p:spPr>
        <p:txBody>
          <a:bodyPr wrap="square" lIns="0" tIns="0" rIns="0" bIns="0" rtlCol="0">
            <a:spAutoFit/>
          </a:bodyPr>
          <a:lstStyle/>
          <a:p>
            <a:pPr algn="ctr">
              <a:lnSpc>
                <a:spcPct val="115000"/>
              </a:lnSpc>
              <a:spcBef>
                <a:spcPts val="400"/>
              </a:spcBef>
              <a:spcAft>
                <a:spcPts val="400"/>
              </a:spcAft>
              <a:buSzPct val="100000"/>
            </a:pPr>
            <a:r>
              <a:rPr lang="cs-CZ" sz="1400" b="1" dirty="0"/>
              <a:t>Reálná znalost</a:t>
            </a:r>
          </a:p>
        </p:txBody>
      </p:sp>
      <p:sp>
        <p:nvSpPr>
          <p:cNvPr id="4" name="TextovéPole 3">
            <a:extLst>
              <a:ext uri="{FF2B5EF4-FFF2-40B4-BE49-F238E27FC236}">
                <a16:creationId xmlns:a16="http://schemas.microsoft.com/office/drawing/2014/main" id="{56FE8563-9FCA-18C8-3E82-BDE3880BCF62}"/>
              </a:ext>
            </a:extLst>
          </p:cNvPr>
          <p:cNvSpPr txBox="1"/>
          <p:nvPr/>
        </p:nvSpPr>
        <p:spPr>
          <a:xfrm>
            <a:off x="7755192" y="2202801"/>
            <a:ext cx="3941778" cy="221727"/>
          </a:xfrm>
          <a:prstGeom prst="rect">
            <a:avLst/>
          </a:prstGeom>
          <a:noFill/>
        </p:spPr>
        <p:txBody>
          <a:bodyPr wrap="square" lIns="0" tIns="0" rIns="0" bIns="0" rtlCol="0">
            <a:spAutoFit/>
          </a:bodyPr>
          <a:lstStyle/>
          <a:p>
            <a:pPr algn="ctr">
              <a:lnSpc>
                <a:spcPct val="115000"/>
              </a:lnSpc>
              <a:spcBef>
                <a:spcPts val="400"/>
              </a:spcBef>
              <a:spcAft>
                <a:spcPts val="400"/>
              </a:spcAft>
              <a:buSzPct val="100000"/>
            </a:pPr>
            <a:r>
              <a:rPr lang="cs-CZ" sz="1400" b="1" dirty="0"/>
              <a:t>Uvedená znalost</a:t>
            </a:r>
          </a:p>
        </p:txBody>
      </p:sp>
    </p:spTree>
    <p:extLst>
      <p:ext uri="{BB962C8B-B14F-4D97-AF65-F5344CB8AC3E}">
        <p14:creationId xmlns:p14="http://schemas.microsoft.com/office/powerpoint/2010/main" val="870177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3C4C0-717A-F9E5-5D0A-0A317C275F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51241D-BB6A-4EAA-A5D8-F6027569FBDF}"/>
              </a:ext>
            </a:extLst>
          </p:cNvPr>
          <p:cNvSpPr>
            <a:spLocks noGrp="1"/>
          </p:cNvSpPr>
          <p:nvPr>
            <p:ph type="title"/>
          </p:nvPr>
        </p:nvSpPr>
        <p:spPr/>
        <p:txBody>
          <a:bodyPr/>
          <a:lstStyle/>
          <a:p>
            <a:r>
              <a:rPr lang="cs-CZ" dirty="0"/>
              <a:t>Znalost změn důchodové reformy</a:t>
            </a:r>
            <a:endParaRPr lang="en-GB" dirty="0"/>
          </a:p>
        </p:txBody>
      </p:sp>
      <p:sp>
        <p:nvSpPr>
          <p:cNvPr id="5" name="Zástupný obsah 2">
            <a:extLst>
              <a:ext uri="{FF2B5EF4-FFF2-40B4-BE49-F238E27FC236}">
                <a16:creationId xmlns:a16="http://schemas.microsoft.com/office/drawing/2014/main" id="{27EE1CF5-D989-23A9-E79B-AC62414E2E91}"/>
              </a:ext>
            </a:extLst>
          </p:cNvPr>
          <p:cNvSpPr>
            <a:spLocks noGrp="1"/>
          </p:cNvSpPr>
          <p:nvPr>
            <p:ph idx="1"/>
          </p:nvPr>
        </p:nvSpPr>
        <p:spPr>
          <a:xfrm>
            <a:off x="450001" y="1792800"/>
            <a:ext cx="2591650" cy="2340755"/>
          </a:xfrm>
        </p:spPr>
        <p:txBody>
          <a:bodyPr numCol="1"/>
          <a:lstStyle/>
          <a:p>
            <a:r>
              <a:rPr lang="cs-CZ" sz="1400" dirty="0">
                <a:solidFill>
                  <a:srgbClr val="000000"/>
                </a:solidFill>
              </a:rPr>
              <a:t>45 % Čechů si myslí, že alespoň částečně ví, jaké změny plánovaná důchodová reforma přináší.</a:t>
            </a:r>
          </a:p>
          <a:p>
            <a:r>
              <a:rPr lang="cs-CZ" sz="1400" dirty="0">
                <a:solidFill>
                  <a:srgbClr val="000000"/>
                </a:solidFill>
              </a:rPr>
              <a:t>Reálně to ve všech důsledcích </a:t>
            </a:r>
            <a:br>
              <a:rPr lang="cs-CZ" sz="1400" dirty="0">
                <a:solidFill>
                  <a:srgbClr val="000000"/>
                </a:solidFill>
              </a:rPr>
            </a:br>
            <a:r>
              <a:rPr lang="cs-CZ" sz="1400" dirty="0">
                <a:solidFill>
                  <a:srgbClr val="000000"/>
                </a:solidFill>
              </a:rPr>
              <a:t>ví 6 % lidí.</a:t>
            </a:r>
          </a:p>
        </p:txBody>
      </p:sp>
      <p:cxnSp>
        <p:nvCxnSpPr>
          <p:cNvPr id="6" name="Divider Line">
            <a:extLst>
              <a:ext uri="{FF2B5EF4-FFF2-40B4-BE49-F238E27FC236}">
                <a16:creationId xmlns:a16="http://schemas.microsoft.com/office/drawing/2014/main" id="{365CBD00-40CD-25E7-6015-07FA1BF29092}"/>
              </a:ext>
              <a:ext uri="{C183D7F6-B498-43B3-948B-1728B52AA6E4}">
                <adec:decorative xmlns:adec="http://schemas.microsoft.com/office/drawing/2017/decorative" xmlns="" val="1"/>
              </a:ext>
            </a:extLst>
          </p:cNvPr>
          <p:cNvCxnSpPr/>
          <p:nvPr/>
        </p:nvCxnSpPr>
        <p:spPr>
          <a:xfrm>
            <a:off x="3195687" y="1808163"/>
            <a:ext cx="0" cy="3852862"/>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 name="Zástupný text 4">
            <a:extLst>
              <a:ext uri="{FF2B5EF4-FFF2-40B4-BE49-F238E27FC236}">
                <a16:creationId xmlns:a16="http://schemas.microsoft.com/office/drawing/2014/main" id="{9FE02F38-74DC-9970-484B-6BA9A26B4AEA}"/>
              </a:ext>
            </a:extLst>
          </p:cNvPr>
          <p:cNvSpPr txBox="1">
            <a:spLocks/>
          </p:cNvSpPr>
          <p:nvPr/>
        </p:nvSpPr>
        <p:spPr>
          <a:xfrm>
            <a:off x="3399981" y="5670650"/>
            <a:ext cx="8342018" cy="277714"/>
          </a:xfrm>
          <a:prstGeom prst="rect">
            <a:avLst/>
          </a:prstGeom>
          <a:noFill/>
        </p:spPr>
        <p:txBody>
          <a:bodyPr wrap="square" lIns="0" tIns="0" rIns="0" bIns="0" anchor="b"/>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71450" indent="-171450"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algn="r">
              <a:lnSpc>
                <a:spcPct val="100000"/>
              </a:lnSpc>
              <a:spcBef>
                <a:spcPts val="0"/>
              </a:spcBef>
              <a:spcAft>
                <a:spcPts val="0"/>
              </a:spcAft>
              <a:buSzTx/>
              <a:defRPr/>
            </a:pPr>
            <a:r>
              <a:rPr lang="cs-CZ" sz="1000" i="1" dirty="0"/>
              <a:t>Otázka: Q3. Víte, jaké změny přináší plánovaná důchodová reforma?</a:t>
            </a:r>
            <a:br>
              <a:rPr lang="cs-CZ" sz="1000" i="1" dirty="0"/>
            </a:br>
            <a:r>
              <a:rPr lang="cs-CZ" sz="1000" i="1" dirty="0"/>
              <a:t>Báze: n=1003 (celá populace), n=448 (ti, kteří alespoň částečně ví, jak funguje důchodová reforma)</a:t>
            </a:r>
          </a:p>
        </p:txBody>
      </p:sp>
      <p:sp>
        <p:nvSpPr>
          <p:cNvPr id="3" name="Zástupný obsah 2">
            <a:extLst>
              <a:ext uri="{FF2B5EF4-FFF2-40B4-BE49-F238E27FC236}">
                <a16:creationId xmlns:a16="http://schemas.microsoft.com/office/drawing/2014/main" id="{2482265F-A048-B24C-7FFA-CEC28AF64B01}"/>
              </a:ext>
            </a:extLst>
          </p:cNvPr>
          <p:cNvSpPr txBox="1">
            <a:spLocks/>
          </p:cNvSpPr>
          <p:nvPr/>
        </p:nvSpPr>
        <p:spPr>
          <a:xfrm>
            <a:off x="461128" y="4081683"/>
            <a:ext cx="2591650" cy="2084167"/>
          </a:xfrm>
          <a:prstGeom prst="rect">
            <a:avLst/>
          </a:prstGeom>
          <a:solidFill>
            <a:srgbClr val="ECFAF7"/>
          </a:solidFill>
          <a:ln w="12700">
            <a:noFill/>
          </a:ln>
        </p:spPr>
        <p:txBody>
          <a:bodyPr vert="horz" lIns="36000" tIns="72000" rIns="7200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marL="95250" indent="531813" defTabSz="627063"/>
            <a:r>
              <a:rPr lang="cs-CZ" dirty="0"/>
              <a:t>Muži (50 %) si častěji než</a:t>
            </a:r>
            <a:br>
              <a:rPr lang="cs-CZ" dirty="0"/>
            </a:br>
            <a:r>
              <a:rPr lang="cs-CZ" dirty="0"/>
              <a:t>	 ženy (39 %)  myslí, že 	alespoň částečně ví, co přinese plánovaná reforma. Častěji to také, podle svého, alespoň </a:t>
            </a:r>
            <a:r>
              <a:rPr lang="cs-CZ" dirty="0" err="1"/>
              <a:t>částe</a:t>
            </a:r>
            <a:r>
              <a:rPr lang="cs-CZ" dirty="0"/>
              <a:t>-čně ví lidé od 55 do 65 let (55 %).</a:t>
            </a:r>
          </a:p>
          <a:p>
            <a:pPr marL="95250" indent="531813" defTabSz="627063"/>
            <a:r>
              <a:rPr lang="cs-CZ" dirty="0"/>
              <a:t/>
            </a:r>
            <a:br>
              <a:rPr lang="cs-CZ" dirty="0"/>
            </a:br>
            <a:r>
              <a:rPr lang="cs-CZ" dirty="0"/>
              <a:t>Plánované reformy častěji správně označili starší lidé od 55 do 65 let.</a:t>
            </a:r>
          </a:p>
        </p:txBody>
      </p:sp>
      <p:pic>
        <p:nvPicPr>
          <p:cNvPr id="7" name="Grafický objekt 6" descr="Informace obrys">
            <a:extLst>
              <a:ext uri="{FF2B5EF4-FFF2-40B4-BE49-F238E27FC236}">
                <a16:creationId xmlns:a16="http://schemas.microsoft.com/office/drawing/2014/main" id="{49421C17-EBCD-7B2D-12B4-78C8766AA186}"/>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29265" y="4081684"/>
            <a:ext cx="720000" cy="720000"/>
          </a:xfrm>
          <a:prstGeom prst="rect">
            <a:avLst/>
          </a:prstGeom>
        </p:spPr>
      </p:pic>
      <p:sp>
        <p:nvSpPr>
          <p:cNvPr id="10" name="TextovéPole 9">
            <a:extLst>
              <a:ext uri="{FF2B5EF4-FFF2-40B4-BE49-F238E27FC236}">
                <a16:creationId xmlns:a16="http://schemas.microsoft.com/office/drawing/2014/main" id="{70B10EEC-96B0-E0F8-3095-8AC7E5FDAA9D}"/>
              </a:ext>
            </a:extLst>
          </p:cNvPr>
          <p:cNvSpPr txBox="1"/>
          <p:nvPr/>
        </p:nvSpPr>
        <p:spPr>
          <a:xfrm>
            <a:off x="3362548" y="1459116"/>
            <a:ext cx="5462133" cy="221727"/>
          </a:xfrm>
          <a:prstGeom prst="rect">
            <a:avLst/>
          </a:prstGeom>
          <a:noFill/>
        </p:spPr>
        <p:txBody>
          <a:bodyPr wrap="square" lIns="0" tIns="0" rIns="0" bIns="0" rtlCol="0">
            <a:spAutoFit/>
          </a:bodyPr>
          <a:lstStyle/>
          <a:p>
            <a:pPr>
              <a:lnSpc>
                <a:spcPct val="115000"/>
              </a:lnSpc>
              <a:spcBef>
                <a:spcPts val="400"/>
              </a:spcBef>
              <a:spcAft>
                <a:spcPts val="400"/>
              </a:spcAft>
              <a:buSzPct val="100000"/>
            </a:pPr>
            <a:r>
              <a:rPr lang="cs-CZ" sz="1400" b="1" dirty="0"/>
              <a:t>Víte, jaké změny přináší plánovaná důchodová reforma?</a:t>
            </a:r>
          </a:p>
        </p:txBody>
      </p:sp>
      <p:graphicFrame>
        <p:nvGraphicFramePr>
          <p:cNvPr id="12" name="Donut (Blue)">
            <a:extLst>
              <a:ext uri="{FF2B5EF4-FFF2-40B4-BE49-F238E27FC236}">
                <a16:creationId xmlns:a16="http://schemas.microsoft.com/office/drawing/2014/main" id="{FDB2EE64-B091-4D76-56ED-240B08C79674}"/>
              </a:ext>
              <a:ext uri="{C183D7F6-B498-43B3-948B-1728B52AA6E4}">
                <adec:decorative xmlns:adec="http://schemas.microsoft.com/office/drawing/2017/decorative" xmlns="" val="1"/>
              </a:ext>
            </a:extLst>
          </p:cNvPr>
          <p:cNvGraphicFramePr>
            <a:graphicFrameLocks noChangeAspect="1"/>
          </p:cNvGraphicFramePr>
          <p:nvPr>
            <p:extLst>
              <p:ext uri="{D42A27DB-BD31-4B8C-83A1-F6EECF244321}">
                <p14:modId xmlns:p14="http://schemas.microsoft.com/office/powerpoint/2010/main" val="750587903"/>
              </p:ext>
            </p:extLst>
          </p:nvPr>
        </p:nvGraphicFramePr>
        <p:xfrm>
          <a:off x="3629193" y="2119972"/>
          <a:ext cx="2788187" cy="3519472"/>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ovéPole 14">
            <a:extLst>
              <a:ext uri="{FF2B5EF4-FFF2-40B4-BE49-F238E27FC236}">
                <a16:creationId xmlns:a16="http://schemas.microsoft.com/office/drawing/2014/main" id="{DAD62425-5113-D889-D38D-FCAFF8278E1B}"/>
              </a:ext>
            </a:extLst>
          </p:cNvPr>
          <p:cNvSpPr txBox="1"/>
          <p:nvPr/>
        </p:nvSpPr>
        <p:spPr>
          <a:xfrm>
            <a:off x="4263937" y="3701106"/>
            <a:ext cx="1519601" cy="469487"/>
          </a:xfrm>
          <a:prstGeom prst="rect">
            <a:avLst/>
          </a:prstGeom>
          <a:noFill/>
        </p:spPr>
        <p:txBody>
          <a:bodyPr wrap="square" lIns="0" tIns="0" rIns="0" bIns="0" rtlCol="0">
            <a:spAutoFit/>
          </a:bodyPr>
          <a:lstStyle/>
          <a:p>
            <a:pPr algn="ctr">
              <a:lnSpc>
                <a:spcPct val="115000"/>
              </a:lnSpc>
              <a:spcBef>
                <a:spcPts val="400"/>
              </a:spcBef>
              <a:spcAft>
                <a:spcPts val="400"/>
              </a:spcAft>
              <a:buSzPct val="100000"/>
            </a:pPr>
            <a:r>
              <a:rPr lang="cs-CZ" sz="1400" dirty="0"/>
              <a:t>Si myslí, že </a:t>
            </a:r>
            <a:r>
              <a:rPr lang="cs-CZ" sz="1400" i="1" dirty="0"/>
              <a:t>alespoň</a:t>
            </a:r>
            <a:r>
              <a:rPr lang="cs-CZ" sz="1400" dirty="0"/>
              <a:t> částečně ví</a:t>
            </a:r>
          </a:p>
        </p:txBody>
      </p:sp>
      <p:graphicFrame>
        <p:nvGraphicFramePr>
          <p:cNvPr id="16" name="Tabulka 15">
            <a:extLst>
              <a:ext uri="{FF2B5EF4-FFF2-40B4-BE49-F238E27FC236}">
                <a16:creationId xmlns:a16="http://schemas.microsoft.com/office/drawing/2014/main" id="{D0EE364C-800E-7AE2-B88A-0F3E2C189780}"/>
              </a:ext>
            </a:extLst>
          </p:cNvPr>
          <p:cNvGraphicFramePr>
            <a:graphicFrameLocks noGrp="1"/>
          </p:cNvGraphicFramePr>
          <p:nvPr>
            <p:extLst>
              <p:ext uri="{D42A27DB-BD31-4B8C-83A1-F6EECF244321}">
                <p14:modId xmlns:p14="http://schemas.microsoft.com/office/powerpoint/2010/main" val="2169102194"/>
              </p:ext>
            </p:extLst>
          </p:nvPr>
        </p:nvGraphicFramePr>
        <p:xfrm>
          <a:off x="3480190" y="4837843"/>
          <a:ext cx="3257494" cy="304800"/>
        </p:xfrm>
        <a:graphic>
          <a:graphicData uri="http://schemas.openxmlformats.org/drawingml/2006/table">
            <a:tbl>
              <a:tblPr firstRow="1" bandRow="1">
                <a:tableStyleId>{5C22544A-7EE6-4342-B048-85BDC9FD1C3A}</a:tableStyleId>
              </a:tblPr>
              <a:tblGrid>
                <a:gridCol w="1198124">
                  <a:extLst>
                    <a:ext uri="{9D8B030D-6E8A-4147-A177-3AD203B41FA5}">
                      <a16:colId xmlns:a16="http://schemas.microsoft.com/office/drawing/2014/main" val="1594954487"/>
                    </a:ext>
                  </a:extLst>
                </a:gridCol>
                <a:gridCol w="1349806">
                  <a:extLst>
                    <a:ext uri="{9D8B030D-6E8A-4147-A177-3AD203B41FA5}">
                      <a16:colId xmlns:a16="http://schemas.microsoft.com/office/drawing/2014/main" val="1940779148"/>
                    </a:ext>
                  </a:extLst>
                </a:gridCol>
                <a:gridCol w="709564">
                  <a:extLst>
                    <a:ext uri="{9D8B030D-6E8A-4147-A177-3AD203B41FA5}">
                      <a16:colId xmlns:a16="http://schemas.microsoft.com/office/drawing/2014/main" val="758999298"/>
                    </a:ext>
                  </a:extLst>
                </a:gridCol>
              </a:tblGrid>
              <a:tr h="190052">
                <a:tc>
                  <a:txBody>
                    <a:bodyPr/>
                    <a:lstStyle/>
                    <a:p>
                      <a:pPr algn="ctr"/>
                      <a:r>
                        <a:rPr lang="cs-CZ" sz="1400" b="0" dirty="0">
                          <a:solidFill>
                            <a:schemeClr val="tx1"/>
                          </a:solidFill>
                        </a:rPr>
                        <a:t>Ano, vím to</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cs-CZ" sz="1400" b="0" dirty="0">
                          <a:solidFill>
                            <a:schemeClr val="tx1"/>
                          </a:solidFill>
                        </a:rPr>
                        <a:t>Ano, částečně</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cs-CZ" sz="1400" b="0" dirty="0">
                          <a:solidFill>
                            <a:schemeClr val="tx1"/>
                          </a:solidFill>
                        </a:rPr>
                        <a:t>Ne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40824184"/>
                  </a:ext>
                </a:extLst>
              </a:tr>
            </a:tbl>
          </a:graphicData>
        </a:graphic>
      </p:graphicFrame>
      <p:sp>
        <p:nvSpPr>
          <p:cNvPr id="17" name="Obdélník 16">
            <a:extLst>
              <a:ext uri="{FF2B5EF4-FFF2-40B4-BE49-F238E27FC236}">
                <a16:creationId xmlns:a16="http://schemas.microsoft.com/office/drawing/2014/main" id="{B60E9E08-DC3E-8D6A-9818-9B216E6B6FB1}"/>
              </a:ext>
            </a:extLst>
          </p:cNvPr>
          <p:cNvSpPr/>
          <p:nvPr/>
        </p:nvSpPr>
        <p:spPr>
          <a:xfrm>
            <a:off x="3518879" y="4954386"/>
            <a:ext cx="72000" cy="72000"/>
          </a:xfrm>
          <a:prstGeom prst="rect">
            <a:avLst/>
          </a:prstGeom>
          <a:solidFill>
            <a:srgbClr val="121B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5000"/>
              </a:lnSpc>
              <a:spcBef>
                <a:spcPts val="400"/>
              </a:spcBef>
              <a:spcAft>
                <a:spcPts val="400"/>
              </a:spcAft>
            </a:pPr>
            <a:endParaRPr lang="cs-CZ" sz="1200" dirty="0">
              <a:solidFill>
                <a:schemeClr val="tx1"/>
              </a:solidFill>
            </a:endParaRPr>
          </a:p>
        </p:txBody>
      </p:sp>
      <p:sp>
        <p:nvSpPr>
          <p:cNvPr id="18" name="Obdélník 17">
            <a:extLst>
              <a:ext uri="{FF2B5EF4-FFF2-40B4-BE49-F238E27FC236}">
                <a16:creationId xmlns:a16="http://schemas.microsoft.com/office/drawing/2014/main" id="{43393FB2-AE29-DF36-5E66-5EC828A358A1}"/>
              </a:ext>
            </a:extLst>
          </p:cNvPr>
          <p:cNvSpPr/>
          <p:nvPr/>
        </p:nvSpPr>
        <p:spPr>
          <a:xfrm>
            <a:off x="4645810" y="4954386"/>
            <a:ext cx="72000" cy="72000"/>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5000"/>
              </a:lnSpc>
              <a:spcBef>
                <a:spcPts val="400"/>
              </a:spcBef>
              <a:spcAft>
                <a:spcPts val="400"/>
              </a:spcAft>
            </a:pPr>
            <a:endParaRPr lang="cs-CZ" sz="1200" dirty="0">
              <a:solidFill>
                <a:schemeClr val="tx1"/>
              </a:solidFill>
            </a:endParaRPr>
          </a:p>
        </p:txBody>
      </p:sp>
      <p:sp>
        <p:nvSpPr>
          <p:cNvPr id="19" name="Obdélník 18">
            <a:extLst>
              <a:ext uri="{FF2B5EF4-FFF2-40B4-BE49-F238E27FC236}">
                <a16:creationId xmlns:a16="http://schemas.microsoft.com/office/drawing/2014/main" id="{E9829176-7EB1-94E6-E2E5-F45563BA2A41}"/>
              </a:ext>
            </a:extLst>
          </p:cNvPr>
          <p:cNvSpPr/>
          <p:nvPr/>
        </p:nvSpPr>
        <p:spPr>
          <a:xfrm>
            <a:off x="6137529" y="4954386"/>
            <a:ext cx="72000" cy="72000"/>
          </a:xfrm>
          <a:prstGeom prst="rect">
            <a:avLst/>
          </a:prstGeom>
          <a:solidFill>
            <a:srgbClr val="AC01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5000"/>
              </a:lnSpc>
              <a:spcBef>
                <a:spcPts val="400"/>
              </a:spcBef>
              <a:spcAft>
                <a:spcPts val="400"/>
              </a:spcAft>
            </a:pPr>
            <a:endParaRPr lang="cs-CZ" sz="1200" dirty="0">
              <a:solidFill>
                <a:schemeClr val="tx1"/>
              </a:solidFill>
            </a:endParaRPr>
          </a:p>
        </p:txBody>
      </p:sp>
      <p:sp>
        <p:nvSpPr>
          <p:cNvPr id="13" name="Violet Rectangle">
            <a:extLst>
              <a:ext uri="{FF2B5EF4-FFF2-40B4-BE49-F238E27FC236}">
                <a16:creationId xmlns:a16="http://schemas.microsoft.com/office/drawing/2014/main" id="{AB9E745A-7228-8BB5-37EB-D546760AAE09}"/>
              </a:ext>
              <a:ext uri="{C183D7F6-B498-43B3-948B-1728B52AA6E4}">
                <adec:decorative xmlns:adec="http://schemas.microsoft.com/office/drawing/2017/decorative" xmlns="" val="1"/>
              </a:ext>
            </a:extLst>
          </p:cNvPr>
          <p:cNvSpPr/>
          <p:nvPr/>
        </p:nvSpPr>
        <p:spPr bwMode="ltGray">
          <a:xfrm flipV="1">
            <a:off x="7901354" y="2867850"/>
            <a:ext cx="3281383" cy="1265704"/>
          </a:xfrm>
          <a:prstGeom prst="snip1Rect">
            <a:avLst>
              <a:gd name="adj" fmla="val 29085"/>
            </a:avLst>
          </a:prstGeom>
          <a:solidFill>
            <a:schemeClr val="accent4">
              <a:lumMod val="40000"/>
              <a:lumOff val="6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dirty="0">
              <a:solidFill>
                <a:schemeClr val="tx1"/>
              </a:solidFill>
            </a:endParaRPr>
          </a:p>
        </p:txBody>
      </p:sp>
      <p:sp>
        <p:nvSpPr>
          <p:cNvPr id="21" name="TextovéPole 20">
            <a:extLst>
              <a:ext uri="{FF2B5EF4-FFF2-40B4-BE49-F238E27FC236}">
                <a16:creationId xmlns:a16="http://schemas.microsoft.com/office/drawing/2014/main" id="{E9625C90-E6DA-CC9C-B2A2-88C9545305AD}"/>
              </a:ext>
            </a:extLst>
          </p:cNvPr>
          <p:cNvSpPr txBox="1"/>
          <p:nvPr/>
        </p:nvSpPr>
        <p:spPr>
          <a:xfrm>
            <a:off x="8016682" y="2973705"/>
            <a:ext cx="3050726" cy="989245"/>
          </a:xfrm>
          <a:prstGeom prst="rect">
            <a:avLst/>
          </a:prstGeom>
          <a:noFill/>
        </p:spPr>
        <p:txBody>
          <a:bodyPr wrap="square" lIns="0" tIns="0" rIns="0" bIns="0" rtlCol="0">
            <a:spAutoFit/>
          </a:bodyPr>
          <a:lstStyle/>
          <a:p>
            <a:pPr algn="ctr">
              <a:lnSpc>
                <a:spcPct val="115000"/>
              </a:lnSpc>
              <a:spcBef>
                <a:spcPts val="400"/>
              </a:spcBef>
              <a:spcAft>
                <a:spcPts val="400"/>
              </a:spcAft>
              <a:buSzPct val="100000"/>
            </a:pPr>
            <a:r>
              <a:rPr lang="cs-CZ" sz="2000" dirty="0"/>
              <a:t>Reálně </a:t>
            </a:r>
            <a:r>
              <a:rPr lang="pl-PL" sz="1800" dirty="0">
                <a:effectLst/>
              </a:rPr>
              <a:t>se v chystaných změnách orientuje </a:t>
            </a:r>
            <a:br>
              <a:rPr lang="pl-PL" sz="1800" dirty="0">
                <a:effectLst/>
              </a:rPr>
            </a:br>
            <a:r>
              <a:rPr lang="cs-CZ" sz="2000" b="1" dirty="0"/>
              <a:t>6 % lidí z celé populace</a:t>
            </a:r>
            <a:endParaRPr lang="cs-CZ" sz="1100" dirty="0"/>
          </a:p>
        </p:txBody>
      </p:sp>
    </p:spTree>
    <p:extLst>
      <p:ext uri="{BB962C8B-B14F-4D97-AF65-F5344CB8AC3E}">
        <p14:creationId xmlns:p14="http://schemas.microsoft.com/office/powerpoint/2010/main" val="2223558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8C61DB3-0083-7777-1EF4-D6C596C076D7}"/>
              </a:ext>
            </a:extLst>
          </p:cNvPr>
          <p:cNvSpPr>
            <a:spLocks noGrp="1"/>
          </p:cNvSpPr>
          <p:nvPr>
            <p:ph type="title"/>
          </p:nvPr>
        </p:nvSpPr>
        <p:spPr/>
        <p:txBody>
          <a:bodyPr/>
          <a:lstStyle/>
          <a:p>
            <a:r>
              <a:rPr lang="cs-CZ" dirty="0"/>
              <a:t>Informovanost od státu ohledně důchodové reformy</a:t>
            </a:r>
          </a:p>
        </p:txBody>
      </p:sp>
      <p:sp>
        <p:nvSpPr>
          <p:cNvPr id="5" name="Zástupný text 4">
            <a:extLst>
              <a:ext uri="{FF2B5EF4-FFF2-40B4-BE49-F238E27FC236}">
                <a16:creationId xmlns:a16="http://schemas.microsoft.com/office/drawing/2014/main" id="{5EA743D0-A22D-CDB0-3DE9-B983A90D6757}"/>
              </a:ext>
            </a:extLst>
          </p:cNvPr>
          <p:cNvSpPr>
            <a:spLocks noGrp="1"/>
          </p:cNvSpPr>
          <p:nvPr>
            <p:ph type="body" sz="quarter" idx="18"/>
          </p:nvPr>
        </p:nvSpPr>
        <p:spPr>
          <a:xfrm>
            <a:off x="3235769" y="5540572"/>
            <a:ext cx="8495104" cy="615553"/>
          </a:xfrm>
        </p:spPr>
        <p:txBody>
          <a:bodyPr/>
          <a:lstStyle/>
          <a:p>
            <a:pPr>
              <a:lnSpc>
                <a:spcPct val="100000"/>
              </a:lnSpc>
              <a:spcBef>
                <a:spcPts val="0"/>
              </a:spcBef>
              <a:spcAft>
                <a:spcPts val="0"/>
              </a:spcAft>
              <a:buSzTx/>
              <a:defRPr/>
            </a:pPr>
            <a:r>
              <a:rPr lang="cs-CZ" sz="1000" dirty="0">
                <a:solidFill>
                  <a:schemeClr val="tx1"/>
                </a:solidFill>
              </a:rPr>
              <a:t>Pozn.: T2B=součet odpovědí Rozhodně ne a spíše ne a Rozhodně </a:t>
            </a:r>
            <a:r>
              <a:rPr lang="cs-CZ" sz="1000" dirty="0" err="1">
                <a:solidFill>
                  <a:schemeClr val="tx1"/>
                </a:solidFill>
              </a:rPr>
              <a:t>ano+Spíše</a:t>
            </a:r>
            <a:r>
              <a:rPr lang="cs-CZ" sz="1000" dirty="0">
                <a:solidFill>
                  <a:schemeClr val="tx1"/>
                </a:solidFill>
              </a:rPr>
              <a:t> ano</a:t>
            </a:r>
            <a:br>
              <a:rPr lang="cs-CZ" sz="1000" dirty="0">
                <a:solidFill>
                  <a:schemeClr val="tx1"/>
                </a:solidFill>
              </a:rPr>
            </a:br>
            <a:r>
              <a:rPr lang="cs-CZ" sz="1000" dirty="0">
                <a:solidFill>
                  <a:schemeClr val="tx1"/>
                </a:solidFill>
              </a:rPr>
              <a:t>Otázka: </a:t>
            </a:r>
            <a:r>
              <a:rPr lang="pl-PL" sz="1000" dirty="0">
                <a:solidFill>
                  <a:schemeClr val="tx1"/>
                </a:solidFill>
              </a:rPr>
              <a:t>Q5. Poskytuje, podle Vás, stát lidem dostatečné informace k plánované důchodové reformě?; Q6. Uvítal/a byste ze strany státu podrobnější a intenzivnější sdílení informací k důchodové reformě?</a:t>
            </a:r>
            <a:br>
              <a:rPr lang="pl-PL" sz="1000" dirty="0">
                <a:solidFill>
                  <a:schemeClr val="tx1"/>
                </a:solidFill>
              </a:rPr>
            </a:br>
            <a:r>
              <a:rPr lang="cs-CZ" sz="1000" dirty="0">
                <a:solidFill>
                  <a:schemeClr val="tx1"/>
                </a:solidFill>
              </a:rPr>
              <a:t>Báze: n=1003 (celá populace)</a:t>
            </a:r>
          </a:p>
        </p:txBody>
      </p:sp>
      <p:sp>
        <p:nvSpPr>
          <p:cNvPr id="3" name="Zástupný obsah 2">
            <a:extLst>
              <a:ext uri="{FF2B5EF4-FFF2-40B4-BE49-F238E27FC236}">
                <a16:creationId xmlns:a16="http://schemas.microsoft.com/office/drawing/2014/main" id="{D44459ED-B2E8-D004-C9B7-BBF78EE62B37}"/>
              </a:ext>
            </a:extLst>
          </p:cNvPr>
          <p:cNvSpPr txBox="1">
            <a:spLocks/>
          </p:cNvSpPr>
          <p:nvPr/>
        </p:nvSpPr>
        <p:spPr>
          <a:xfrm>
            <a:off x="450000" y="1810985"/>
            <a:ext cx="2562696" cy="2260974"/>
          </a:xfrm>
          <a:prstGeom prst="rect">
            <a:avLst/>
          </a:prstGeom>
        </p:spPr>
        <p:txBody>
          <a:bodyPr vert="horz" lIns="0" tIns="0" rIns="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r>
              <a:rPr lang="cs-CZ" sz="1400" dirty="0"/>
              <a:t>Bezmála tři čtvrtiny lidí má pocit, že stát neposkytuje dostatek informací ohledně plánované důchodové reformy.</a:t>
            </a:r>
            <a:br>
              <a:rPr lang="cs-CZ" sz="1400" dirty="0"/>
            </a:br>
            <a:r>
              <a:rPr lang="cs-CZ" sz="1400" dirty="0"/>
              <a:t>Devět z deseti lidí by uvítalo podrobnější informace ze strany státu.</a:t>
            </a:r>
          </a:p>
        </p:txBody>
      </p:sp>
      <p:cxnSp>
        <p:nvCxnSpPr>
          <p:cNvPr id="4" name="Divider Line">
            <a:extLst>
              <a:ext uri="{FF2B5EF4-FFF2-40B4-BE49-F238E27FC236}">
                <a16:creationId xmlns:a16="http://schemas.microsoft.com/office/drawing/2014/main" id="{D03AAB12-94A3-7194-A602-592303C9D683}"/>
              </a:ext>
              <a:ext uri="{C183D7F6-B498-43B3-948B-1728B52AA6E4}">
                <adec:decorative xmlns:adec="http://schemas.microsoft.com/office/drawing/2017/decorative" xmlns="" val="1"/>
              </a:ext>
            </a:extLst>
          </p:cNvPr>
          <p:cNvCxnSpPr/>
          <p:nvPr/>
        </p:nvCxnSpPr>
        <p:spPr>
          <a:xfrm>
            <a:off x="3195687" y="1808163"/>
            <a:ext cx="0" cy="3852862"/>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Zástupný obsah 2">
            <a:extLst>
              <a:ext uri="{FF2B5EF4-FFF2-40B4-BE49-F238E27FC236}">
                <a16:creationId xmlns:a16="http://schemas.microsoft.com/office/drawing/2014/main" id="{FDC886A2-7971-A421-0728-5063F50D694A}"/>
              </a:ext>
            </a:extLst>
          </p:cNvPr>
          <p:cNvSpPr txBox="1">
            <a:spLocks/>
          </p:cNvSpPr>
          <p:nvPr/>
        </p:nvSpPr>
        <p:spPr>
          <a:xfrm>
            <a:off x="461128" y="4081683"/>
            <a:ext cx="2591650" cy="2084167"/>
          </a:xfrm>
          <a:prstGeom prst="rect">
            <a:avLst/>
          </a:prstGeom>
          <a:solidFill>
            <a:srgbClr val="ECFAF7"/>
          </a:solidFill>
          <a:ln w="12700">
            <a:noFill/>
          </a:ln>
        </p:spPr>
        <p:txBody>
          <a:bodyPr vert="horz" lIns="36000" tIns="72000" rIns="7200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marL="95250" indent="531813" defTabSz="627063"/>
            <a:r>
              <a:rPr lang="cs-CZ" dirty="0"/>
              <a:t>Mladí lidé od 18 do 24 let </a:t>
            </a:r>
            <a:br>
              <a:rPr lang="cs-CZ" dirty="0"/>
            </a:br>
            <a:r>
              <a:rPr lang="cs-CZ" dirty="0"/>
              <a:t>	(37 %) si častěji myslí, že 	stát poskytuje dostatečné informace k plánované důchodové reformě.  </a:t>
            </a:r>
          </a:p>
        </p:txBody>
      </p:sp>
      <p:pic>
        <p:nvPicPr>
          <p:cNvPr id="13" name="Grafický objekt 12" descr="Informace obrys">
            <a:extLst>
              <a:ext uri="{FF2B5EF4-FFF2-40B4-BE49-F238E27FC236}">
                <a16:creationId xmlns:a16="http://schemas.microsoft.com/office/drawing/2014/main" id="{BC644064-B82F-7565-BC9A-F299B926F918}"/>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29265" y="4081684"/>
            <a:ext cx="720000" cy="720000"/>
          </a:xfrm>
          <a:prstGeom prst="rect">
            <a:avLst/>
          </a:prstGeom>
        </p:spPr>
      </p:pic>
      <p:sp>
        <p:nvSpPr>
          <p:cNvPr id="14" name="TextovéPole 13">
            <a:extLst>
              <a:ext uri="{FF2B5EF4-FFF2-40B4-BE49-F238E27FC236}">
                <a16:creationId xmlns:a16="http://schemas.microsoft.com/office/drawing/2014/main" id="{9B192698-C1BD-F913-E628-88F7DAE192E7}"/>
              </a:ext>
            </a:extLst>
          </p:cNvPr>
          <p:cNvSpPr txBox="1"/>
          <p:nvPr/>
        </p:nvSpPr>
        <p:spPr>
          <a:xfrm>
            <a:off x="3359222" y="1456780"/>
            <a:ext cx="3878975" cy="469487"/>
          </a:xfrm>
          <a:prstGeom prst="rect">
            <a:avLst/>
          </a:prstGeom>
          <a:noFill/>
        </p:spPr>
        <p:txBody>
          <a:bodyPr wrap="square" lIns="0" tIns="0" rIns="0" bIns="0" rtlCol="0">
            <a:spAutoFit/>
          </a:bodyPr>
          <a:lstStyle/>
          <a:p>
            <a:pPr>
              <a:lnSpc>
                <a:spcPct val="115000"/>
              </a:lnSpc>
              <a:spcBef>
                <a:spcPts val="400"/>
              </a:spcBef>
              <a:spcAft>
                <a:spcPts val="400"/>
              </a:spcAft>
              <a:buSzPct val="100000"/>
            </a:pPr>
            <a:r>
              <a:rPr lang="cs-CZ" sz="1400" b="1" dirty="0"/>
              <a:t>Poskytuje stát dostatek informací k plánované důchodové reformě?</a:t>
            </a:r>
          </a:p>
        </p:txBody>
      </p:sp>
      <p:sp>
        <p:nvSpPr>
          <p:cNvPr id="6" name="TextovéPole 5">
            <a:extLst>
              <a:ext uri="{FF2B5EF4-FFF2-40B4-BE49-F238E27FC236}">
                <a16:creationId xmlns:a16="http://schemas.microsoft.com/office/drawing/2014/main" id="{E4A5C51D-8C50-47D1-91AF-944B43C741EC}"/>
              </a:ext>
            </a:extLst>
          </p:cNvPr>
          <p:cNvSpPr txBox="1"/>
          <p:nvPr/>
        </p:nvSpPr>
        <p:spPr>
          <a:xfrm>
            <a:off x="7829560" y="1457962"/>
            <a:ext cx="4342984" cy="221727"/>
          </a:xfrm>
          <a:prstGeom prst="rect">
            <a:avLst/>
          </a:prstGeom>
          <a:noFill/>
        </p:spPr>
        <p:txBody>
          <a:bodyPr wrap="square" lIns="0" tIns="0" rIns="0" bIns="0" rtlCol="0">
            <a:spAutoFit/>
          </a:bodyPr>
          <a:lstStyle/>
          <a:p>
            <a:pPr>
              <a:lnSpc>
                <a:spcPct val="115000"/>
              </a:lnSpc>
              <a:spcBef>
                <a:spcPts val="400"/>
              </a:spcBef>
              <a:spcAft>
                <a:spcPts val="400"/>
              </a:spcAft>
              <a:buSzPct val="100000"/>
            </a:pPr>
            <a:r>
              <a:rPr lang="cs-CZ" sz="1400" b="1" dirty="0"/>
              <a:t>Uvítal/a byste ze strany státu podrobnější informace?</a:t>
            </a:r>
          </a:p>
        </p:txBody>
      </p:sp>
      <p:sp>
        <p:nvSpPr>
          <p:cNvPr id="12" name="TextovéPole 11">
            <a:extLst>
              <a:ext uri="{FF2B5EF4-FFF2-40B4-BE49-F238E27FC236}">
                <a16:creationId xmlns:a16="http://schemas.microsoft.com/office/drawing/2014/main" id="{DDC6EAEB-4BDB-469E-2C3C-057BDBAA0AE1}"/>
              </a:ext>
            </a:extLst>
          </p:cNvPr>
          <p:cNvSpPr txBox="1"/>
          <p:nvPr/>
        </p:nvSpPr>
        <p:spPr>
          <a:xfrm>
            <a:off x="3359222" y="2324253"/>
            <a:ext cx="3644815" cy="2486963"/>
          </a:xfrm>
          <a:prstGeom prst="rect">
            <a:avLst/>
          </a:prstGeom>
          <a:noFill/>
        </p:spPr>
        <p:txBody>
          <a:bodyPr wrap="square" lIns="0" tIns="0" rIns="0" bIns="0" rtlCol="0" anchor="ctr">
            <a:spAutoFit/>
          </a:bodyPr>
          <a:lstStyle/>
          <a:p>
            <a:pPr algn="ctr">
              <a:lnSpc>
                <a:spcPct val="115000"/>
              </a:lnSpc>
              <a:buSzPct val="100000"/>
            </a:pPr>
            <a:r>
              <a:rPr lang="cs-CZ" sz="8000" b="1" dirty="0">
                <a:solidFill>
                  <a:schemeClr val="accent5">
                    <a:lumMod val="75000"/>
                  </a:schemeClr>
                </a:solidFill>
              </a:rPr>
              <a:t>72 %</a:t>
            </a:r>
            <a:br>
              <a:rPr lang="cs-CZ" sz="8000" b="1" dirty="0">
                <a:solidFill>
                  <a:schemeClr val="accent5">
                    <a:lumMod val="75000"/>
                  </a:schemeClr>
                </a:solidFill>
              </a:rPr>
            </a:br>
            <a:r>
              <a:rPr lang="cs-CZ" sz="1600" dirty="0"/>
              <a:t>Lidí uvedlo, že </a:t>
            </a:r>
            <a:br>
              <a:rPr lang="cs-CZ" sz="1600" dirty="0"/>
            </a:br>
            <a:r>
              <a:rPr lang="cs-CZ" sz="1600" dirty="0"/>
              <a:t>stát </a:t>
            </a:r>
            <a:r>
              <a:rPr lang="cs-CZ" sz="1600" b="1" dirty="0"/>
              <a:t>neposkytuje dostatek informací </a:t>
            </a:r>
            <a:br>
              <a:rPr lang="cs-CZ" sz="1600" b="1" dirty="0"/>
            </a:br>
            <a:r>
              <a:rPr lang="cs-CZ" sz="1600" dirty="0"/>
              <a:t>k plánované reformě</a:t>
            </a:r>
            <a:r>
              <a:rPr lang="cs-CZ" sz="1400" b="1" dirty="0"/>
              <a:t/>
            </a:r>
            <a:br>
              <a:rPr lang="cs-CZ" sz="1400" b="1" dirty="0"/>
            </a:br>
            <a:endParaRPr lang="cs-CZ" sz="1400" b="1" dirty="0"/>
          </a:p>
        </p:txBody>
      </p:sp>
      <p:sp>
        <p:nvSpPr>
          <p:cNvPr id="17" name="TextovéPole 16">
            <a:extLst>
              <a:ext uri="{FF2B5EF4-FFF2-40B4-BE49-F238E27FC236}">
                <a16:creationId xmlns:a16="http://schemas.microsoft.com/office/drawing/2014/main" id="{B0B93846-359F-8593-028E-13B4AED3295A}"/>
              </a:ext>
            </a:extLst>
          </p:cNvPr>
          <p:cNvSpPr txBox="1"/>
          <p:nvPr/>
        </p:nvSpPr>
        <p:spPr>
          <a:xfrm>
            <a:off x="8178645" y="2324253"/>
            <a:ext cx="3644815" cy="2486963"/>
          </a:xfrm>
          <a:prstGeom prst="rect">
            <a:avLst/>
          </a:prstGeom>
          <a:noFill/>
        </p:spPr>
        <p:txBody>
          <a:bodyPr wrap="square" lIns="0" tIns="0" rIns="0" bIns="0" rtlCol="0" anchor="ctr">
            <a:spAutoFit/>
          </a:bodyPr>
          <a:lstStyle/>
          <a:p>
            <a:pPr algn="ctr">
              <a:lnSpc>
                <a:spcPct val="115000"/>
              </a:lnSpc>
              <a:buSzPct val="100000"/>
            </a:pPr>
            <a:r>
              <a:rPr lang="cs-CZ" sz="8000" b="1" dirty="0">
                <a:solidFill>
                  <a:schemeClr val="tx2">
                    <a:lumMod val="75000"/>
                  </a:schemeClr>
                </a:solidFill>
              </a:rPr>
              <a:t>89 %</a:t>
            </a:r>
            <a:r>
              <a:rPr lang="cs-CZ" sz="8000" b="1" dirty="0">
                <a:solidFill>
                  <a:schemeClr val="accent5">
                    <a:lumMod val="75000"/>
                  </a:schemeClr>
                </a:solidFill>
              </a:rPr>
              <a:t/>
            </a:r>
            <a:br>
              <a:rPr lang="cs-CZ" sz="8000" b="1" dirty="0">
                <a:solidFill>
                  <a:schemeClr val="accent5">
                    <a:lumMod val="75000"/>
                  </a:schemeClr>
                </a:solidFill>
              </a:rPr>
            </a:br>
            <a:r>
              <a:rPr lang="cs-CZ" sz="1600" dirty="0"/>
              <a:t>Lidí by uvítalo </a:t>
            </a:r>
            <a:br>
              <a:rPr lang="cs-CZ" sz="1600" dirty="0"/>
            </a:br>
            <a:r>
              <a:rPr lang="cs-CZ" sz="1600" b="1" dirty="0"/>
              <a:t>podrobnější informace ze strany státu </a:t>
            </a:r>
            <a:r>
              <a:rPr lang="cs-CZ" sz="1600" dirty="0"/>
              <a:t>ohledně důchodové reformy</a:t>
            </a:r>
            <a:r>
              <a:rPr lang="cs-CZ" sz="1400" dirty="0"/>
              <a:t/>
            </a:r>
            <a:br>
              <a:rPr lang="cs-CZ" sz="1400" dirty="0"/>
            </a:br>
            <a:endParaRPr lang="cs-CZ" sz="1400" dirty="0"/>
          </a:p>
        </p:txBody>
      </p:sp>
    </p:spTree>
    <p:extLst>
      <p:ext uri="{BB962C8B-B14F-4D97-AF65-F5344CB8AC3E}">
        <p14:creationId xmlns:p14="http://schemas.microsoft.com/office/powerpoint/2010/main" val="721699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3C4C0-717A-F9E5-5D0A-0A317C275F2D}"/>
            </a:ext>
          </a:extLst>
        </p:cNvPr>
        <p:cNvGrpSpPr/>
        <p:nvPr/>
      </p:nvGrpSpPr>
      <p:grpSpPr>
        <a:xfrm>
          <a:off x="0" y="0"/>
          <a:ext cx="0" cy="0"/>
          <a:chOff x="0" y="0"/>
          <a:chExt cx="0" cy="0"/>
        </a:xfrm>
      </p:grpSpPr>
      <p:graphicFrame>
        <p:nvGraphicFramePr>
          <p:cNvPr id="11" name="Zástupný obsah 8">
            <a:extLst>
              <a:ext uri="{FF2B5EF4-FFF2-40B4-BE49-F238E27FC236}">
                <a16:creationId xmlns:a16="http://schemas.microsoft.com/office/drawing/2014/main" id="{A7557F46-30DC-E304-BDC6-FEDC076EAABE}"/>
              </a:ext>
            </a:extLst>
          </p:cNvPr>
          <p:cNvGraphicFramePr>
            <a:graphicFrameLocks/>
          </p:cNvGraphicFramePr>
          <p:nvPr>
            <p:extLst>
              <p:ext uri="{D42A27DB-BD31-4B8C-83A1-F6EECF244321}">
                <p14:modId xmlns:p14="http://schemas.microsoft.com/office/powerpoint/2010/main" val="548842727"/>
              </p:ext>
            </p:extLst>
          </p:nvPr>
        </p:nvGraphicFramePr>
        <p:xfrm>
          <a:off x="8639904" y="2070205"/>
          <a:ext cx="4262187" cy="384432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C051241D-BB6A-4EAA-A5D8-F6027569FBDF}"/>
              </a:ext>
            </a:extLst>
          </p:cNvPr>
          <p:cNvSpPr>
            <a:spLocks noGrp="1"/>
          </p:cNvSpPr>
          <p:nvPr>
            <p:ph type="title"/>
          </p:nvPr>
        </p:nvSpPr>
        <p:spPr/>
        <p:txBody>
          <a:bodyPr/>
          <a:lstStyle/>
          <a:p>
            <a:r>
              <a:rPr lang="cs-CZ" dirty="0"/>
              <a:t>Investice do komunikační kampaně</a:t>
            </a:r>
            <a:endParaRPr lang="en-GB" dirty="0"/>
          </a:p>
        </p:txBody>
      </p:sp>
      <p:sp>
        <p:nvSpPr>
          <p:cNvPr id="5" name="Zástupný obsah 2">
            <a:extLst>
              <a:ext uri="{FF2B5EF4-FFF2-40B4-BE49-F238E27FC236}">
                <a16:creationId xmlns:a16="http://schemas.microsoft.com/office/drawing/2014/main" id="{27EE1CF5-D989-23A9-E79B-AC62414E2E91}"/>
              </a:ext>
            </a:extLst>
          </p:cNvPr>
          <p:cNvSpPr>
            <a:spLocks noGrp="1"/>
          </p:cNvSpPr>
          <p:nvPr>
            <p:ph idx="1"/>
          </p:nvPr>
        </p:nvSpPr>
        <p:spPr>
          <a:xfrm>
            <a:off x="450001" y="1792801"/>
            <a:ext cx="2591650" cy="2288884"/>
          </a:xfrm>
        </p:spPr>
        <p:txBody>
          <a:bodyPr numCol="1"/>
          <a:lstStyle/>
          <a:p>
            <a:r>
              <a:rPr lang="cs-CZ" sz="1400" dirty="0">
                <a:solidFill>
                  <a:srgbClr val="000000"/>
                </a:solidFill>
              </a:rPr>
              <a:t>Sedm z deseti lidí si myslí, že by stát měl investovat do komunikační kampaně k důcho-dové reformě. </a:t>
            </a:r>
            <a:br>
              <a:rPr lang="cs-CZ" sz="1400" dirty="0">
                <a:solidFill>
                  <a:srgbClr val="000000"/>
                </a:solidFill>
              </a:rPr>
            </a:br>
            <a:r>
              <a:rPr lang="cs-CZ" sz="1400" dirty="0">
                <a:solidFill>
                  <a:srgbClr val="000000"/>
                </a:solidFill>
              </a:rPr>
              <a:t>Investice do kampaně by se měla pohybovat nejčastěji do </a:t>
            </a:r>
            <a:br>
              <a:rPr lang="cs-CZ" sz="1400" dirty="0">
                <a:solidFill>
                  <a:srgbClr val="000000"/>
                </a:solidFill>
              </a:rPr>
            </a:br>
            <a:r>
              <a:rPr lang="cs-CZ" sz="1400" dirty="0">
                <a:solidFill>
                  <a:srgbClr val="000000"/>
                </a:solidFill>
              </a:rPr>
              <a:t>10 milionů Kč. </a:t>
            </a:r>
            <a:endParaRPr lang="cs-CZ" sz="1400" dirty="0"/>
          </a:p>
          <a:p>
            <a:endParaRPr lang="cs-CZ" sz="1400" dirty="0"/>
          </a:p>
        </p:txBody>
      </p:sp>
      <p:cxnSp>
        <p:nvCxnSpPr>
          <p:cNvPr id="6" name="Divider Line">
            <a:extLst>
              <a:ext uri="{FF2B5EF4-FFF2-40B4-BE49-F238E27FC236}">
                <a16:creationId xmlns:a16="http://schemas.microsoft.com/office/drawing/2014/main" id="{365CBD00-40CD-25E7-6015-07FA1BF29092}"/>
              </a:ext>
              <a:ext uri="{C183D7F6-B498-43B3-948B-1728B52AA6E4}">
                <adec:decorative xmlns:adec="http://schemas.microsoft.com/office/drawing/2017/decorative" xmlns="" val="1"/>
              </a:ext>
            </a:extLst>
          </p:cNvPr>
          <p:cNvCxnSpPr/>
          <p:nvPr/>
        </p:nvCxnSpPr>
        <p:spPr>
          <a:xfrm>
            <a:off x="3195687" y="1808163"/>
            <a:ext cx="0" cy="3852862"/>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 name="Zástupný text 4">
            <a:extLst>
              <a:ext uri="{FF2B5EF4-FFF2-40B4-BE49-F238E27FC236}">
                <a16:creationId xmlns:a16="http://schemas.microsoft.com/office/drawing/2014/main" id="{9FE02F38-74DC-9970-484B-6BA9A26B4AEA}"/>
              </a:ext>
            </a:extLst>
          </p:cNvPr>
          <p:cNvSpPr txBox="1">
            <a:spLocks/>
          </p:cNvSpPr>
          <p:nvPr/>
        </p:nvSpPr>
        <p:spPr>
          <a:xfrm>
            <a:off x="3399981" y="5670650"/>
            <a:ext cx="8342018" cy="495200"/>
          </a:xfrm>
          <a:prstGeom prst="rect">
            <a:avLst/>
          </a:prstGeom>
          <a:noFill/>
        </p:spPr>
        <p:txBody>
          <a:bodyPr wrap="square" lIns="0" tIns="0" rIns="0" bIns="0" anchor="b"/>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71450" indent="-171450"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algn="r">
              <a:lnSpc>
                <a:spcPct val="100000"/>
              </a:lnSpc>
              <a:spcBef>
                <a:spcPts val="0"/>
              </a:spcBef>
              <a:spcAft>
                <a:spcPts val="0"/>
              </a:spcAft>
              <a:buSzTx/>
              <a:buFontTx/>
              <a:buNone/>
              <a:defRPr/>
            </a:pPr>
            <a:r>
              <a:rPr lang="cs-CZ" sz="1000" i="1" dirty="0"/>
              <a:t>Otázka: Q7. Měl by, podle Vás, stát investovat do komunikační kampaně k důchodové reformě?;</a:t>
            </a:r>
            <a:br>
              <a:rPr lang="cs-CZ" sz="1000" i="1" dirty="0"/>
            </a:br>
            <a:r>
              <a:rPr lang="cs-CZ" sz="1000" i="1" dirty="0"/>
              <a:t>Q7a. Jaká částka by pro Vás byla pro takovou komunikační kampaň přijatelná?</a:t>
            </a:r>
            <a:br>
              <a:rPr lang="cs-CZ" sz="1000" i="1" dirty="0"/>
            </a:br>
            <a:r>
              <a:rPr lang="cs-CZ" sz="1000" i="1" dirty="0"/>
              <a:t>Báze: n=1003 (celá populace), n=506 (ti, kteří uvedli, že by stát měl investovat do kampaně a uvedli sumu</a:t>
            </a:r>
          </a:p>
        </p:txBody>
      </p:sp>
      <p:sp>
        <p:nvSpPr>
          <p:cNvPr id="4" name="TextovéPole 3">
            <a:extLst>
              <a:ext uri="{FF2B5EF4-FFF2-40B4-BE49-F238E27FC236}">
                <a16:creationId xmlns:a16="http://schemas.microsoft.com/office/drawing/2014/main" id="{D7FD1611-365F-C36A-3378-F43998F98B3B}"/>
              </a:ext>
            </a:extLst>
          </p:cNvPr>
          <p:cNvSpPr txBox="1"/>
          <p:nvPr/>
        </p:nvSpPr>
        <p:spPr>
          <a:xfrm>
            <a:off x="7844303" y="1460066"/>
            <a:ext cx="4120685" cy="469487"/>
          </a:xfrm>
          <a:prstGeom prst="rect">
            <a:avLst/>
          </a:prstGeom>
          <a:noFill/>
        </p:spPr>
        <p:txBody>
          <a:bodyPr wrap="square" lIns="0" tIns="0" rIns="0" bIns="0" rtlCol="0">
            <a:spAutoFit/>
          </a:bodyPr>
          <a:lstStyle/>
          <a:p>
            <a:pPr>
              <a:lnSpc>
                <a:spcPct val="115000"/>
              </a:lnSpc>
              <a:spcBef>
                <a:spcPts val="400"/>
              </a:spcBef>
              <a:spcAft>
                <a:spcPts val="400"/>
              </a:spcAft>
              <a:buSzPct val="100000"/>
            </a:pPr>
            <a:r>
              <a:rPr lang="cs-CZ" sz="1400" b="1" dirty="0"/>
              <a:t>Jaká částka by pro Vás byla pro takovou komunikační kampaň přijatelná?</a:t>
            </a:r>
          </a:p>
        </p:txBody>
      </p:sp>
      <p:sp>
        <p:nvSpPr>
          <p:cNvPr id="3" name="Zástupný obsah 2">
            <a:extLst>
              <a:ext uri="{FF2B5EF4-FFF2-40B4-BE49-F238E27FC236}">
                <a16:creationId xmlns:a16="http://schemas.microsoft.com/office/drawing/2014/main" id="{2482265F-A048-B24C-7FFA-CEC28AF64B01}"/>
              </a:ext>
            </a:extLst>
          </p:cNvPr>
          <p:cNvSpPr txBox="1">
            <a:spLocks/>
          </p:cNvSpPr>
          <p:nvPr/>
        </p:nvSpPr>
        <p:spPr>
          <a:xfrm>
            <a:off x="450001" y="4071959"/>
            <a:ext cx="2591650" cy="2214541"/>
          </a:xfrm>
          <a:prstGeom prst="rect">
            <a:avLst/>
          </a:prstGeom>
          <a:solidFill>
            <a:srgbClr val="ECFAF7"/>
          </a:solidFill>
          <a:ln w="12700">
            <a:noFill/>
          </a:ln>
        </p:spPr>
        <p:txBody>
          <a:bodyPr vert="horz" lIns="36000" tIns="72000" rIns="7200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marL="95250" indent="531813" defTabSz="627063"/>
            <a:r>
              <a:rPr lang="cs-CZ" dirty="0"/>
              <a:t>Ženy (34 %) častěji jako 	přijatelnou částku uvádí 100 	tisíc korun, muži (26 %) častěji 10 – 100 miliónů. Mladí lidé od 18 do 24 let (57 %) častěji uvedli částku od 1 do 10 milionů. </a:t>
            </a:r>
          </a:p>
        </p:txBody>
      </p:sp>
      <p:pic>
        <p:nvPicPr>
          <p:cNvPr id="7" name="Grafický objekt 6" descr="Informace obrys">
            <a:extLst>
              <a:ext uri="{FF2B5EF4-FFF2-40B4-BE49-F238E27FC236}">
                <a16:creationId xmlns:a16="http://schemas.microsoft.com/office/drawing/2014/main" id="{49421C17-EBCD-7B2D-12B4-78C8766AA186}"/>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429265" y="4081684"/>
            <a:ext cx="720000" cy="720000"/>
          </a:xfrm>
          <a:prstGeom prst="rect">
            <a:avLst/>
          </a:prstGeom>
        </p:spPr>
      </p:pic>
      <p:sp>
        <p:nvSpPr>
          <p:cNvPr id="10" name="TextovéPole 9">
            <a:extLst>
              <a:ext uri="{FF2B5EF4-FFF2-40B4-BE49-F238E27FC236}">
                <a16:creationId xmlns:a16="http://schemas.microsoft.com/office/drawing/2014/main" id="{D729DC39-3BEE-4D52-362D-D034A579E347}"/>
              </a:ext>
            </a:extLst>
          </p:cNvPr>
          <p:cNvSpPr txBox="1"/>
          <p:nvPr/>
        </p:nvSpPr>
        <p:spPr>
          <a:xfrm>
            <a:off x="3348038" y="1459952"/>
            <a:ext cx="3851004" cy="469487"/>
          </a:xfrm>
          <a:prstGeom prst="rect">
            <a:avLst/>
          </a:prstGeom>
          <a:noFill/>
        </p:spPr>
        <p:txBody>
          <a:bodyPr wrap="square" lIns="0" tIns="0" rIns="0" bIns="0" rtlCol="0">
            <a:spAutoFit/>
          </a:bodyPr>
          <a:lstStyle/>
          <a:p>
            <a:pPr>
              <a:lnSpc>
                <a:spcPct val="115000"/>
              </a:lnSpc>
              <a:spcBef>
                <a:spcPts val="400"/>
              </a:spcBef>
              <a:spcAft>
                <a:spcPts val="400"/>
              </a:spcAft>
              <a:buSzPct val="100000"/>
            </a:pPr>
            <a:r>
              <a:rPr lang="cs-CZ" sz="1400" b="1" dirty="0"/>
              <a:t>Měl by stát investovat do komunikační kampaně k důchodové reformě?</a:t>
            </a:r>
          </a:p>
        </p:txBody>
      </p:sp>
      <p:graphicFrame>
        <p:nvGraphicFramePr>
          <p:cNvPr id="14" name="Tabulka 13">
            <a:extLst>
              <a:ext uri="{FF2B5EF4-FFF2-40B4-BE49-F238E27FC236}">
                <a16:creationId xmlns:a16="http://schemas.microsoft.com/office/drawing/2014/main" id="{798DE978-E4F8-C167-B8BF-75B97F561799}"/>
              </a:ext>
            </a:extLst>
          </p:cNvPr>
          <p:cNvGraphicFramePr>
            <a:graphicFrameLocks noGrp="1"/>
          </p:cNvGraphicFramePr>
          <p:nvPr>
            <p:extLst>
              <p:ext uri="{D42A27DB-BD31-4B8C-83A1-F6EECF244321}">
                <p14:modId xmlns:p14="http://schemas.microsoft.com/office/powerpoint/2010/main" val="298312554"/>
              </p:ext>
            </p:extLst>
          </p:nvPr>
        </p:nvGraphicFramePr>
        <p:xfrm>
          <a:off x="7752575" y="2329189"/>
          <a:ext cx="2328654" cy="3444688"/>
        </p:xfrm>
        <a:graphic>
          <a:graphicData uri="http://schemas.openxmlformats.org/drawingml/2006/table">
            <a:tbl>
              <a:tblPr firstRow="1" bandRow="1">
                <a:tableStyleId>{5C22544A-7EE6-4342-B048-85BDC9FD1C3A}</a:tableStyleId>
              </a:tblPr>
              <a:tblGrid>
                <a:gridCol w="2328654">
                  <a:extLst>
                    <a:ext uri="{9D8B030D-6E8A-4147-A177-3AD203B41FA5}">
                      <a16:colId xmlns:a16="http://schemas.microsoft.com/office/drawing/2014/main" val="1000451729"/>
                    </a:ext>
                  </a:extLst>
                </a:gridCol>
              </a:tblGrid>
              <a:tr h="1506849">
                <a:tc>
                  <a:txBody>
                    <a:bodyPr/>
                    <a:lstStyle/>
                    <a:p>
                      <a:pPr algn="r" fontAlgn="ctr"/>
                      <a:r>
                        <a:rPr lang="cs-CZ" sz="1400" b="1" i="0" u="none" strike="noStrike" dirty="0">
                          <a:solidFill>
                            <a:srgbClr val="000000"/>
                          </a:solidFill>
                          <a:effectLst/>
                          <a:latin typeface="+mn-lt"/>
                        </a:rPr>
                        <a:t>Cca 100 tisíc Kč</a:t>
                      </a:r>
                      <a:br>
                        <a:rPr lang="cs-CZ" sz="1400" b="1" i="0" u="none" strike="noStrike" dirty="0">
                          <a:solidFill>
                            <a:srgbClr val="000000"/>
                          </a:solidFill>
                          <a:effectLst/>
                          <a:latin typeface="+mn-lt"/>
                        </a:rPr>
                      </a:br>
                      <a:r>
                        <a:rPr lang="cs-CZ" sz="1400" b="0" i="0" u="none" strike="noStrike" dirty="0">
                          <a:solidFill>
                            <a:srgbClr val="000000"/>
                          </a:solidFill>
                          <a:effectLst/>
                          <a:latin typeface="+mn-lt"/>
                        </a:rPr>
                        <a:t>(1 až 2 články v médiích)</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9252853"/>
                  </a:ext>
                </a:extLst>
              </a:tr>
              <a:tr h="1937839">
                <a:tc>
                  <a:txBody>
                    <a:bodyPr/>
                    <a:lstStyle/>
                    <a:p>
                      <a:pPr algn="r" fontAlgn="ctr"/>
                      <a:r>
                        <a:rPr lang="cs-CZ" sz="1400" b="1" i="0" u="none" strike="noStrike" dirty="0">
                          <a:solidFill>
                            <a:srgbClr val="000000"/>
                          </a:solidFill>
                          <a:effectLst/>
                          <a:latin typeface="+mn-lt"/>
                        </a:rPr>
                        <a:t>1 milion až 10 milionů Kč </a:t>
                      </a:r>
                      <a:r>
                        <a:rPr lang="cs-CZ" sz="1400" b="0" i="0" u="none" strike="noStrike" dirty="0">
                          <a:solidFill>
                            <a:srgbClr val="000000"/>
                          </a:solidFill>
                          <a:effectLst/>
                          <a:latin typeface="+mn-lt"/>
                        </a:rPr>
                        <a:t>(články v médiích, propagační videa na internetu)</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6260834"/>
                  </a:ext>
                </a:extLst>
              </a:tr>
            </a:tbl>
          </a:graphicData>
        </a:graphic>
      </p:graphicFrame>
      <p:graphicFrame>
        <p:nvGraphicFramePr>
          <p:cNvPr id="15" name="Tabulka 14">
            <a:extLst>
              <a:ext uri="{FF2B5EF4-FFF2-40B4-BE49-F238E27FC236}">
                <a16:creationId xmlns:a16="http://schemas.microsoft.com/office/drawing/2014/main" id="{F5B01E14-1638-6035-F3B4-4422C5E71AA5}"/>
              </a:ext>
            </a:extLst>
          </p:cNvPr>
          <p:cNvGraphicFramePr>
            <a:graphicFrameLocks noGrp="1"/>
          </p:cNvGraphicFramePr>
          <p:nvPr/>
        </p:nvGraphicFramePr>
        <p:xfrm>
          <a:off x="7752575" y="1899112"/>
          <a:ext cx="2800727" cy="274320"/>
        </p:xfrm>
        <a:graphic>
          <a:graphicData uri="http://schemas.openxmlformats.org/drawingml/2006/table">
            <a:tbl>
              <a:tblPr firstRow="1" bandRow="1">
                <a:tableStyleId>{5C22544A-7EE6-4342-B048-85BDC9FD1C3A}</a:tableStyleId>
              </a:tblPr>
              <a:tblGrid>
                <a:gridCol w="2800727">
                  <a:extLst>
                    <a:ext uri="{9D8B030D-6E8A-4147-A177-3AD203B41FA5}">
                      <a16:colId xmlns:a16="http://schemas.microsoft.com/office/drawing/2014/main" val="1594954487"/>
                    </a:ext>
                  </a:extLst>
                </a:gridCol>
              </a:tblGrid>
              <a:tr h="190052">
                <a:tc>
                  <a:txBody>
                    <a:bodyPr/>
                    <a:lstStyle/>
                    <a:p>
                      <a:pPr algn="ctr"/>
                      <a:r>
                        <a:rPr lang="cs-CZ" sz="1200" b="0" dirty="0">
                          <a:solidFill>
                            <a:schemeClr val="tx1"/>
                          </a:solidFill>
                        </a:rPr>
                        <a:t>Ti, kteří uvedli, že by stát měl investovat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40824184"/>
                  </a:ext>
                </a:extLst>
              </a:tr>
            </a:tbl>
          </a:graphicData>
        </a:graphic>
      </p:graphicFrame>
      <p:sp>
        <p:nvSpPr>
          <p:cNvPr id="9" name="TextovéPole 8">
            <a:extLst>
              <a:ext uri="{FF2B5EF4-FFF2-40B4-BE49-F238E27FC236}">
                <a16:creationId xmlns:a16="http://schemas.microsoft.com/office/drawing/2014/main" id="{7D517AEE-CC3F-D64C-6BF0-25896CC7B347}"/>
              </a:ext>
            </a:extLst>
          </p:cNvPr>
          <p:cNvSpPr txBox="1"/>
          <p:nvPr/>
        </p:nvSpPr>
        <p:spPr>
          <a:xfrm>
            <a:off x="3262534" y="2311258"/>
            <a:ext cx="4285748" cy="2235484"/>
          </a:xfrm>
          <a:prstGeom prst="rect">
            <a:avLst/>
          </a:prstGeom>
          <a:noFill/>
        </p:spPr>
        <p:txBody>
          <a:bodyPr wrap="square" lIns="0" tIns="0" rIns="0" bIns="0" rtlCol="0" anchor="ctr">
            <a:spAutoFit/>
          </a:bodyPr>
          <a:lstStyle/>
          <a:p>
            <a:pPr algn="ctr">
              <a:lnSpc>
                <a:spcPct val="115000"/>
              </a:lnSpc>
              <a:buSzPct val="100000"/>
            </a:pPr>
            <a:r>
              <a:rPr lang="cs-CZ" sz="8000" b="1" dirty="0">
                <a:solidFill>
                  <a:srgbClr val="168382"/>
                </a:solidFill>
              </a:rPr>
              <a:t>69 %</a:t>
            </a:r>
            <a:r>
              <a:rPr lang="cs-CZ" sz="8000" b="1" dirty="0">
                <a:solidFill>
                  <a:schemeClr val="accent5">
                    <a:lumMod val="75000"/>
                  </a:schemeClr>
                </a:solidFill>
              </a:rPr>
              <a:t/>
            </a:r>
            <a:br>
              <a:rPr lang="cs-CZ" sz="8000" b="1" dirty="0">
                <a:solidFill>
                  <a:schemeClr val="accent5">
                    <a:lumMod val="75000"/>
                  </a:schemeClr>
                </a:solidFill>
              </a:rPr>
            </a:br>
            <a:r>
              <a:rPr lang="cs-CZ" sz="1600" dirty="0"/>
              <a:t>Lidí uvedlo, že by</a:t>
            </a:r>
            <a:br>
              <a:rPr lang="cs-CZ" sz="1600" dirty="0"/>
            </a:br>
            <a:r>
              <a:rPr lang="cs-CZ" sz="1600" b="1" dirty="0"/>
              <a:t>stát měl</a:t>
            </a:r>
            <a:r>
              <a:rPr lang="cs-CZ" sz="1600" dirty="0"/>
              <a:t> </a:t>
            </a:r>
            <a:r>
              <a:rPr lang="cs-CZ" sz="1600" b="1" dirty="0"/>
              <a:t>investovat do komunikační kampaně</a:t>
            </a:r>
            <a:r>
              <a:rPr lang="cs-CZ" sz="1600" dirty="0"/>
              <a:t> </a:t>
            </a:r>
            <a:br>
              <a:rPr lang="cs-CZ" sz="1600" dirty="0"/>
            </a:br>
            <a:r>
              <a:rPr lang="cs-CZ" sz="1600" dirty="0"/>
              <a:t>k důchodové reformě</a:t>
            </a:r>
            <a:endParaRPr lang="cs-CZ" sz="1400" b="1" dirty="0"/>
          </a:p>
        </p:txBody>
      </p:sp>
      <p:pic>
        <p:nvPicPr>
          <p:cNvPr id="12" name="Grafický objekt 11" descr="Rovná šipka se souvislou výplní">
            <a:extLst>
              <a:ext uri="{FF2B5EF4-FFF2-40B4-BE49-F238E27FC236}">
                <a16:creationId xmlns:a16="http://schemas.microsoft.com/office/drawing/2014/main" id="{5C3E6F7E-EFDE-221B-8792-5C90CABA20E9}"/>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rot="10800000">
            <a:off x="6701417" y="2677203"/>
            <a:ext cx="692828" cy="520079"/>
          </a:xfrm>
          <a:prstGeom prst="rect">
            <a:avLst/>
          </a:prstGeom>
        </p:spPr>
      </p:pic>
    </p:spTree>
    <p:extLst>
      <p:ext uri="{BB962C8B-B14F-4D97-AF65-F5344CB8AC3E}">
        <p14:creationId xmlns:p14="http://schemas.microsoft.com/office/powerpoint/2010/main" val="3310736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121B5A">
                <a:lumMod val="35000"/>
              </a:srgbClr>
            </a:gs>
            <a:gs pos="100000">
              <a:schemeClr val="accent1"/>
            </a:gs>
          </a:gsLst>
          <a:lin ang="13500000" scaled="1"/>
          <a:tileRect/>
        </a:gradFill>
        <a:effectLst/>
      </p:bgPr>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1A408FF-5E69-6A93-4DE5-8F58DE5A0FC5}"/>
              </a:ext>
            </a:extLst>
          </p:cNvPr>
          <p:cNvSpPr>
            <a:spLocks noGrp="1"/>
          </p:cNvSpPr>
          <p:nvPr>
            <p:ph type="title"/>
          </p:nvPr>
        </p:nvSpPr>
        <p:spPr>
          <a:xfrm>
            <a:off x="432000" y="1350000"/>
            <a:ext cx="5297591" cy="1610016"/>
          </a:xfrm>
        </p:spPr>
        <p:txBody>
          <a:bodyPr/>
          <a:lstStyle/>
          <a:p>
            <a:r>
              <a:rPr lang="cs-CZ" dirty="0"/>
              <a:t>Jak Češi hodnotí změny v důchodové reformě</a:t>
            </a:r>
            <a:endParaRPr lang="en-GB" dirty="0"/>
          </a:p>
        </p:txBody>
      </p:sp>
      <p:sp>
        <p:nvSpPr>
          <p:cNvPr id="9" name="Chapter Number">
            <a:extLst>
              <a:ext uri="{FF2B5EF4-FFF2-40B4-BE49-F238E27FC236}">
                <a16:creationId xmlns:a16="http://schemas.microsoft.com/office/drawing/2014/main" id="{47930916-3B02-19B2-0DFB-711BF69F96C3}"/>
              </a:ext>
              <a:ext uri="{C183D7F6-B498-43B3-948B-1728B52AA6E4}">
                <adec:decorative xmlns:adec="http://schemas.microsoft.com/office/drawing/2017/decorative" xmlns="" val="1"/>
              </a:ext>
            </a:extLst>
          </p:cNvPr>
          <p:cNvSpPr>
            <a:spLocks noGrp="1"/>
          </p:cNvSpPr>
          <p:nvPr>
            <p:ph type="body" sz="quarter" idx="10"/>
          </p:nvPr>
        </p:nvSpPr>
        <p:spPr/>
        <p:txBody>
          <a:bodyPr>
            <a:normAutofit/>
          </a:bodyPr>
          <a:lstStyle/>
          <a:p>
            <a:r>
              <a:rPr lang="en-GB" dirty="0"/>
              <a:t>0</a:t>
            </a:r>
            <a:r>
              <a:rPr lang="cs-CZ" dirty="0"/>
              <a:t>2</a:t>
            </a:r>
            <a:endParaRPr lang="en-GB" dirty="0"/>
          </a:p>
        </p:txBody>
      </p:sp>
      <p:sp>
        <p:nvSpPr>
          <p:cNvPr id="10" name="Parallelogram">
            <a:extLst>
              <a:ext uri="{FF2B5EF4-FFF2-40B4-BE49-F238E27FC236}">
                <a16:creationId xmlns:a16="http://schemas.microsoft.com/office/drawing/2014/main" id="{0EC7448C-350A-4BAB-4D9D-BACA767A50B4}"/>
              </a:ext>
              <a:ext uri="{C183D7F6-B498-43B3-948B-1728B52AA6E4}">
                <adec:decorative xmlns:adec="http://schemas.microsoft.com/office/drawing/2017/decorative" xmlns="" val="1"/>
              </a:ext>
            </a:extLst>
          </p:cNvPr>
          <p:cNvSpPr/>
          <p:nvPr/>
        </p:nvSpPr>
        <p:spPr>
          <a:xfrm rot="8100000">
            <a:off x="8522171" y="5570679"/>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384665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8C61DB3-0083-7777-1EF4-D6C596C076D7}"/>
              </a:ext>
            </a:extLst>
          </p:cNvPr>
          <p:cNvSpPr>
            <a:spLocks noGrp="1"/>
          </p:cNvSpPr>
          <p:nvPr>
            <p:ph type="title"/>
          </p:nvPr>
        </p:nvSpPr>
        <p:spPr/>
        <p:txBody>
          <a:bodyPr/>
          <a:lstStyle/>
          <a:p>
            <a:r>
              <a:rPr lang="pl-PL" dirty="0"/>
              <a:t>Co Češi upřednostňují v souvislosti s odchodem do důchodu</a:t>
            </a:r>
            <a:endParaRPr lang="cs-CZ" dirty="0"/>
          </a:p>
        </p:txBody>
      </p:sp>
      <p:sp>
        <p:nvSpPr>
          <p:cNvPr id="3" name="Zástupný obsah 2">
            <a:extLst>
              <a:ext uri="{FF2B5EF4-FFF2-40B4-BE49-F238E27FC236}">
                <a16:creationId xmlns:a16="http://schemas.microsoft.com/office/drawing/2014/main" id="{D44459ED-B2E8-D004-C9B7-BBF78EE62B37}"/>
              </a:ext>
            </a:extLst>
          </p:cNvPr>
          <p:cNvSpPr txBox="1">
            <a:spLocks/>
          </p:cNvSpPr>
          <p:nvPr/>
        </p:nvSpPr>
        <p:spPr>
          <a:xfrm>
            <a:off x="450000" y="1810985"/>
            <a:ext cx="2562696" cy="2084168"/>
          </a:xfrm>
          <a:prstGeom prst="rect">
            <a:avLst/>
          </a:prstGeom>
        </p:spPr>
        <p:txBody>
          <a:bodyPr vert="horz" lIns="0" tIns="0" rIns="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r>
              <a:rPr lang="cs-CZ" sz="1400" dirty="0"/>
              <a:t>59 % lidí upřednostňuje variantu podpory individuálního spoření na důchod s možností  odejít do důchodu dříve. </a:t>
            </a:r>
          </a:p>
        </p:txBody>
      </p:sp>
      <p:cxnSp>
        <p:nvCxnSpPr>
          <p:cNvPr id="4" name="Divider Line">
            <a:extLst>
              <a:ext uri="{FF2B5EF4-FFF2-40B4-BE49-F238E27FC236}">
                <a16:creationId xmlns:a16="http://schemas.microsoft.com/office/drawing/2014/main" id="{D03AAB12-94A3-7194-A602-592303C9D683}"/>
              </a:ext>
              <a:ext uri="{C183D7F6-B498-43B3-948B-1728B52AA6E4}">
                <adec:decorative xmlns:adec="http://schemas.microsoft.com/office/drawing/2017/decorative" xmlns="" val="1"/>
              </a:ext>
            </a:extLst>
          </p:cNvPr>
          <p:cNvCxnSpPr/>
          <p:nvPr/>
        </p:nvCxnSpPr>
        <p:spPr>
          <a:xfrm>
            <a:off x="3195687" y="1808163"/>
            <a:ext cx="0" cy="3852862"/>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Zástupný obsah 2">
            <a:extLst>
              <a:ext uri="{FF2B5EF4-FFF2-40B4-BE49-F238E27FC236}">
                <a16:creationId xmlns:a16="http://schemas.microsoft.com/office/drawing/2014/main" id="{FDC886A2-7971-A421-0728-5063F50D694A}"/>
              </a:ext>
            </a:extLst>
          </p:cNvPr>
          <p:cNvSpPr txBox="1">
            <a:spLocks/>
          </p:cNvSpPr>
          <p:nvPr/>
        </p:nvSpPr>
        <p:spPr>
          <a:xfrm>
            <a:off x="461128" y="4081683"/>
            <a:ext cx="2591650" cy="2084167"/>
          </a:xfrm>
          <a:prstGeom prst="rect">
            <a:avLst/>
          </a:prstGeom>
          <a:solidFill>
            <a:srgbClr val="ECFAF7"/>
          </a:solidFill>
          <a:ln w="12700">
            <a:noFill/>
          </a:ln>
        </p:spPr>
        <p:txBody>
          <a:bodyPr vert="horz" lIns="36000" tIns="72000" rIns="7200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marL="95250" indent="531813" defTabSz="627063"/>
            <a:r>
              <a:rPr lang="cs-CZ" dirty="0"/>
              <a:t>Mladí lidé do 24 let častěji 	preferují snižování penzí a 	zachování současného odchodového věku (17 %). </a:t>
            </a:r>
          </a:p>
          <a:p>
            <a:pPr marL="95250" indent="-6350" defTabSz="627063"/>
            <a:r>
              <a:rPr lang="cs-CZ" dirty="0"/>
              <a:t>Starší 45 let méně často preferují snižování penzí a zachování současného odchodového věku </a:t>
            </a:r>
            <a:br>
              <a:rPr lang="cs-CZ" dirty="0"/>
            </a:br>
            <a:r>
              <a:rPr lang="cs-CZ" dirty="0"/>
              <a:t>(4 %),</a:t>
            </a:r>
          </a:p>
          <a:p>
            <a:pPr marL="95250" indent="531813" defTabSz="627063"/>
            <a:endParaRPr lang="cs-CZ" dirty="0"/>
          </a:p>
          <a:p>
            <a:pPr marL="95250" indent="531813" defTabSz="627063"/>
            <a:endParaRPr lang="cs-CZ" dirty="0"/>
          </a:p>
        </p:txBody>
      </p:sp>
      <p:pic>
        <p:nvPicPr>
          <p:cNvPr id="13" name="Grafický objekt 12" descr="Informace obrys">
            <a:extLst>
              <a:ext uri="{FF2B5EF4-FFF2-40B4-BE49-F238E27FC236}">
                <a16:creationId xmlns:a16="http://schemas.microsoft.com/office/drawing/2014/main" id="{BC644064-B82F-7565-BC9A-F299B926F918}"/>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29265" y="4081684"/>
            <a:ext cx="720000" cy="720000"/>
          </a:xfrm>
          <a:prstGeom prst="rect">
            <a:avLst/>
          </a:prstGeom>
        </p:spPr>
      </p:pic>
      <p:sp>
        <p:nvSpPr>
          <p:cNvPr id="5" name="Zástupný text 4">
            <a:extLst>
              <a:ext uri="{FF2B5EF4-FFF2-40B4-BE49-F238E27FC236}">
                <a16:creationId xmlns:a16="http://schemas.microsoft.com/office/drawing/2014/main" id="{5EA743D0-A22D-CDB0-3DE9-B983A90D6757}"/>
              </a:ext>
            </a:extLst>
          </p:cNvPr>
          <p:cNvSpPr>
            <a:spLocks noGrp="1"/>
          </p:cNvSpPr>
          <p:nvPr>
            <p:ph type="body" sz="quarter" idx="18"/>
          </p:nvPr>
        </p:nvSpPr>
        <p:spPr>
          <a:xfrm>
            <a:off x="3012696" y="5848348"/>
            <a:ext cx="8718176" cy="307777"/>
          </a:xfrm>
        </p:spPr>
        <p:txBody>
          <a:bodyPr/>
          <a:lstStyle/>
          <a:p>
            <a:pPr algn="r">
              <a:lnSpc>
                <a:spcPct val="100000"/>
              </a:lnSpc>
              <a:spcBef>
                <a:spcPts val="0"/>
              </a:spcBef>
              <a:spcAft>
                <a:spcPts val="0"/>
              </a:spcAft>
              <a:buSzTx/>
              <a:buFontTx/>
              <a:buNone/>
              <a:defRPr/>
            </a:pPr>
            <a:r>
              <a:rPr lang="cs-CZ" sz="1000" i="1" dirty="0">
                <a:solidFill>
                  <a:schemeClr val="tx1"/>
                </a:solidFill>
              </a:rPr>
              <a:t>Otázka: Q18. Zvolte variantu, kterou upřednostňujete v souvislosti s odchodem do důchodu: </a:t>
            </a:r>
            <a:br>
              <a:rPr lang="cs-CZ" sz="1000" i="1" dirty="0">
                <a:solidFill>
                  <a:schemeClr val="tx1"/>
                </a:solidFill>
              </a:rPr>
            </a:br>
            <a:r>
              <a:rPr lang="cs-CZ" sz="1000" i="1" dirty="0">
                <a:solidFill>
                  <a:schemeClr val="tx1"/>
                </a:solidFill>
                <a:cs typeface="Arial" panose="020B0604020202020204" pitchFamily="34" charset="0"/>
              </a:rPr>
              <a:t>Báze: n=946 (ti, kteří </a:t>
            </a:r>
            <a:r>
              <a:rPr lang="cs-CZ" sz="1000" dirty="0">
                <a:solidFill>
                  <a:schemeClr val="tx1"/>
                </a:solidFill>
                <a:cs typeface="Arial" panose="020B0604020202020204" pitchFamily="34" charset="0"/>
              </a:rPr>
              <a:t>nejsou v důchodu)</a:t>
            </a:r>
            <a:endParaRPr lang="cs-CZ" sz="1000" i="1" dirty="0">
              <a:solidFill>
                <a:schemeClr val="tx1"/>
              </a:solidFill>
              <a:cs typeface="Arial" panose="020B0604020202020204" pitchFamily="34" charset="0"/>
            </a:endParaRPr>
          </a:p>
        </p:txBody>
      </p:sp>
      <p:graphicFrame>
        <p:nvGraphicFramePr>
          <p:cNvPr id="15" name="Zástupný obsah 13">
            <a:extLst>
              <a:ext uri="{FF2B5EF4-FFF2-40B4-BE49-F238E27FC236}">
                <a16:creationId xmlns:a16="http://schemas.microsoft.com/office/drawing/2014/main" id="{304FE956-8F2A-02F8-35B0-26A2ED733531}"/>
              </a:ext>
            </a:extLst>
          </p:cNvPr>
          <p:cNvGraphicFramePr>
            <a:graphicFrameLocks/>
          </p:cNvGraphicFramePr>
          <p:nvPr>
            <p:extLst>
              <p:ext uri="{D42A27DB-BD31-4B8C-83A1-F6EECF244321}">
                <p14:modId xmlns:p14="http://schemas.microsoft.com/office/powerpoint/2010/main" val="3990485179"/>
              </p:ext>
            </p:extLst>
          </p:nvPr>
        </p:nvGraphicFramePr>
        <p:xfrm>
          <a:off x="3352504" y="1501202"/>
          <a:ext cx="8612484" cy="3999377"/>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ovéPole 5">
            <a:extLst>
              <a:ext uri="{FF2B5EF4-FFF2-40B4-BE49-F238E27FC236}">
                <a16:creationId xmlns:a16="http://schemas.microsoft.com/office/drawing/2014/main" id="{DAD65320-89B8-B6D7-3425-020EEF7EEE84}"/>
              </a:ext>
            </a:extLst>
          </p:cNvPr>
          <p:cNvSpPr txBox="1"/>
          <p:nvPr/>
        </p:nvSpPr>
        <p:spPr>
          <a:xfrm>
            <a:off x="3352503" y="1462497"/>
            <a:ext cx="7052518" cy="221727"/>
          </a:xfrm>
          <a:prstGeom prst="rect">
            <a:avLst/>
          </a:prstGeom>
          <a:noFill/>
        </p:spPr>
        <p:txBody>
          <a:bodyPr wrap="square" lIns="0" tIns="0" rIns="0" bIns="0" rtlCol="0" anchor="ctr">
            <a:spAutoFit/>
          </a:bodyPr>
          <a:lstStyle/>
          <a:p>
            <a:pPr>
              <a:lnSpc>
                <a:spcPct val="115000"/>
              </a:lnSpc>
              <a:spcBef>
                <a:spcPts val="400"/>
              </a:spcBef>
              <a:spcAft>
                <a:spcPts val="400"/>
              </a:spcAft>
              <a:buSzPct val="100000"/>
            </a:pPr>
            <a:r>
              <a:rPr lang="cs-CZ" sz="1400" b="1" dirty="0"/>
              <a:t>Zvolte variantu, kterou upřednostňujete v souvislosti s odchodem do důchodu: </a:t>
            </a:r>
          </a:p>
        </p:txBody>
      </p:sp>
    </p:spTree>
    <p:extLst>
      <p:ext uri="{BB962C8B-B14F-4D97-AF65-F5344CB8AC3E}">
        <p14:creationId xmlns:p14="http://schemas.microsoft.com/office/powerpoint/2010/main" val="1656307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Zástupný obsah 8">
            <a:extLst>
              <a:ext uri="{FF2B5EF4-FFF2-40B4-BE49-F238E27FC236}">
                <a16:creationId xmlns:a16="http://schemas.microsoft.com/office/drawing/2014/main" id="{BB63C982-2F9B-F99C-4CE7-149507FC7E09}"/>
              </a:ext>
            </a:extLst>
          </p:cNvPr>
          <p:cNvGraphicFramePr>
            <a:graphicFrameLocks/>
          </p:cNvGraphicFramePr>
          <p:nvPr>
            <p:extLst>
              <p:ext uri="{D42A27DB-BD31-4B8C-83A1-F6EECF244321}">
                <p14:modId xmlns:p14="http://schemas.microsoft.com/office/powerpoint/2010/main" val="2659110775"/>
              </p:ext>
            </p:extLst>
          </p:nvPr>
        </p:nvGraphicFramePr>
        <p:xfrm>
          <a:off x="8039475" y="1967726"/>
          <a:ext cx="4262187" cy="396747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Tabulka 7">
            <a:extLst>
              <a:ext uri="{FF2B5EF4-FFF2-40B4-BE49-F238E27FC236}">
                <a16:creationId xmlns:a16="http://schemas.microsoft.com/office/drawing/2014/main" id="{8DED5299-5B30-EC12-03FD-6D120AA0D717}"/>
              </a:ext>
            </a:extLst>
          </p:cNvPr>
          <p:cNvGraphicFramePr>
            <a:graphicFrameLocks noGrp="1"/>
          </p:cNvGraphicFramePr>
          <p:nvPr>
            <p:extLst>
              <p:ext uri="{D42A27DB-BD31-4B8C-83A1-F6EECF244321}">
                <p14:modId xmlns:p14="http://schemas.microsoft.com/office/powerpoint/2010/main" val="1900495810"/>
              </p:ext>
            </p:extLst>
          </p:nvPr>
        </p:nvGraphicFramePr>
        <p:xfrm>
          <a:off x="7684064" y="2011143"/>
          <a:ext cx="1814635" cy="3529398"/>
        </p:xfrm>
        <a:graphic>
          <a:graphicData uri="http://schemas.openxmlformats.org/drawingml/2006/table">
            <a:tbl>
              <a:tblPr firstRow="1" bandRow="1">
                <a:tableStyleId>{5C22544A-7EE6-4342-B048-85BDC9FD1C3A}</a:tableStyleId>
              </a:tblPr>
              <a:tblGrid>
                <a:gridCol w="1814635">
                  <a:extLst>
                    <a:ext uri="{9D8B030D-6E8A-4147-A177-3AD203B41FA5}">
                      <a16:colId xmlns:a16="http://schemas.microsoft.com/office/drawing/2014/main" val="1000451729"/>
                    </a:ext>
                  </a:extLst>
                </a:gridCol>
              </a:tblGrid>
              <a:tr h="588233">
                <a:tc>
                  <a:txBody>
                    <a:bodyPr/>
                    <a:lstStyle/>
                    <a:p>
                      <a:pPr algn="r" fontAlgn="ctr"/>
                      <a:r>
                        <a:rPr lang="cs-CZ" sz="1400" b="0" i="0" u="none" strike="noStrike" dirty="0">
                          <a:solidFill>
                            <a:srgbClr val="000000"/>
                          </a:solidFill>
                          <a:effectLst/>
                          <a:latin typeface="+mn-lt"/>
                        </a:rPr>
                        <a:t>Do 5 let</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9252853"/>
                  </a:ext>
                </a:extLst>
              </a:tr>
              <a:tr h="588233">
                <a:tc>
                  <a:txBody>
                    <a:bodyPr/>
                    <a:lstStyle/>
                    <a:p>
                      <a:pPr algn="r" fontAlgn="ctr"/>
                      <a:r>
                        <a:rPr lang="cs-CZ" sz="1400" b="0" i="0" u="none" strike="noStrike" dirty="0">
                          <a:solidFill>
                            <a:srgbClr val="000000"/>
                          </a:solidFill>
                          <a:effectLst/>
                          <a:latin typeface="+mn-lt"/>
                        </a:rPr>
                        <a:t>6 - 10 let</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5668959"/>
                  </a:ext>
                </a:extLst>
              </a:tr>
              <a:tr h="588233">
                <a:tc>
                  <a:txBody>
                    <a:bodyPr/>
                    <a:lstStyle/>
                    <a:p>
                      <a:pPr algn="r" fontAlgn="ctr"/>
                      <a:r>
                        <a:rPr lang="cs-CZ" sz="1400" b="0" i="0" u="none" strike="noStrike" dirty="0">
                          <a:solidFill>
                            <a:srgbClr val="000000"/>
                          </a:solidFill>
                          <a:effectLst/>
                          <a:latin typeface="+mn-lt"/>
                        </a:rPr>
                        <a:t>11 - 15 let</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5673535"/>
                  </a:ext>
                </a:extLst>
              </a:tr>
              <a:tr h="588233">
                <a:tc>
                  <a:txBody>
                    <a:bodyPr/>
                    <a:lstStyle/>
                    <a:p>
                      <a:pPr algn="r" fontAlgn="ctr"/>
                      <a:r>
                        <a:rPr lang="cs-CZ" sz="1400" b="0" i="0" u="none" strike="noStrike" dirty="0">
                          <a:solidFill>
                            <a:srgbClr val="000000"/>
                          </a:solidFill>
                          <a:effectLst/>
                          <a:latin typeface="+mn-lt"/>
                        </a:rPr>
                        <a:t>Více než 15  let</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2694458"/>
                  </a:ext>
                </a:extLst>
              </a:tr>
              <a:tr h="588233">
                <a:tc>
                  <a:txBody>
                    <a:bodyPr/>
                    <a:lstStyle/>
                    <a:p>
                      <a:pPr algn="r" fontAlgn="ctr"/>
                      <a:r>
                        <a:rPr lang="cs-CZ" sz="1400" b="0" i="0" u="none" strike="noStrike" dirty="0">
                          <a:solidFill>
                            <a:srgbClr val="000000"/>
                          </a:solidFill>
                          <a:effectLst/>
                          <a:latin typeface="+mn-lt"/>
                        </a:rPr>
                        <a:t>Žádné z uvedených</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8110217"/>
                  </a:ext>
                </a:extLst>
              </a:tr>
              <a:tr h="588233">
                <a:tc>
                  <a:txBody>
                    <a:bodyPr/>
                    <a:lstStyle/>
                    <a:p>
                      <a:pPr algn="r" fontAlgn="ctr"/>
                      <a:r>
                        <a:rPr lang="cs-CZ" sz="1400" b="0" i="0" u="none" strike="noStrike" dirty="0">
                          <a:solidFill>
                            <a:srgbClr val="000000"/>
                          </a:solidFill>
                          <a:effectLst/>
                          <a:latin typeface="+mn-lt"/>
                        </a:rPr>
                        <a:t>Nevím (bez odpovědi)</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4486818"/>
                  </a:ext>
                </a:extLst>
              </a:tr>
            </a:tbl>
          </a:graphicData>
        </a:graphic>
      </p:graphicFrame>
      <p:sp>
        <p:nvSpPr>
          <p:cNvPr id="10" name="TextovéPole 9">
            <a:extLst>
              <a:ext uri="{FF2B5EF4-FFF2-40B4-BE49-F238E27FC236}">
                <a16:creationId xmlns:a16="http://schemas.microsoft.com/office/drawing/2014/main" id="{B663B33F-CF64-2EB9-BD04-7EC53BA885B6}"/>
              </a:ext>
            </a:extLst>
          </p:cNvPr>
          <p:cNvSpPr txBox="1"/>
          <p:nvPr/>
        </p:nvSpPr>
        <p:spPr>
          <a:xfrm>
            <a:off x="7826375" y="1457891"/>
            <a:ext cx="4123852" cy="469487"/>
          </a:xfrm>
          <a:prstGeom prst="rect">
            <a:avLst/>
          </a:prstGeom>
          <a:noFill/>
        </p:spPr>
        <p:txBody>
          <a:bodyPr wrap="square" lIns="0" tIns="0" rIns="0" bIns="0" rtlCol="0" anchor="ctr">
            <a:spAutoFit/>
          </a:bodyPr>
          <a:lstStyle/>
          <a:p>
            <a:pPr>
              <a:lnSpc>
                <a:spcPct val="115000"/>
              </a:lnSpc>
              <a:spcBef>
                <a:spcPts val="400"/>
              </a:spcBef>
              <a:spcAft>
                <a:spcPts val="400"/>
              </a:spcAft>
              <a:buSzPct val="100000"/>
            </a:pPr>
            <a:r>
              <a:rPr lang="cs-CZ" sz="1400" b="1" dirty="0"/>
              <a:t>Kolik let před nárokem na odchod do penze je pro Vás přijatelné vědět, kdy do penze odejdete?</a:t>
            </a:r>
          </a:p>
        </p:txBody>
      </p:sp>
      <p:sp>
        <p:nvSpPr>
          <p:cNvPr id="2" name="Nadpis 1">
            <a:extLst>
              <a:ext uri="{FF2B5EF4-FFF2-40B4-BE49-F238E27FC236}">
                <a16:creationId xmlns:a16="http://schemas.microsoft.com/office/drawing/2014/main" id="{28C61DB3-0083-7777-1EF4-D6C596C076D7}"/>
              </a:ext>
            </a:extLst>
          </p:cNvPr>
          <p:cNvSpPr>
            <a:spLocks noGrp="1"/>
          </p:cNvSpPr>
          <p:nvPr>
            <p:ph type="title"/>
          </p:nvPr>
        </p:nvSpPr>
        <p:spPr/>
        <p:txBody>
          <a:bodyPr/>
          <a:lstStyle/>
          <a:p>
            <a:r>
              <a:rPr lang="cs-CZ" dirty="0"/>
              <a:t>Kdy je přijatelné znát nárok na odchod do penze</a:t>
            </a:r>
          </a:p>
        </p:txBody>
      </p:sp>
      <p:sp>
        <p:nvSpPr>
          <p:cNvPr id="3" name="Zástupný obsah 2">
            <a:extLst>
              <a:ext uri="{FF2B5EF4-FFF2-40B4-BE49-F238E27FC236}">
                <a16:creationId xmlns:a16="http://schemas.microsoft.com/office/drawing/2014/main" id="{D44459ED-B2E8-D004-C9B7-BBF78EE62B37}"/>
              </a:ext>
            </a:extLst>
          </p:cNvPr>
          <p:cNvSpPr txBox="1">
            <a:spLocks/>
          </p:cNvSpPr>
          <p:nvPr/>
        </p:nvSpPr>
        <p:spPr>
          <a:xfrm>
            <a:off x="450000" y="1810985"/>
            <a:ext cx="2562696" cy="2084168"/>
          </a:xfrm>
          <a:prstGeom prst="rect">
            <a:avLst/>
          </a:prstGeom>
        </p:spPr>
        <p:txBody>
          <a:bodyPr vert="horz" lIns="0" tIns="0" rIns="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r>
              <a:rPr lang="cs-CZ" sz="1400" dirty="0"/>
              <a:t>Pro sedm z deseti lidí, kteří nejsou v důchodu, je přijatelné vědět nástup do důchodu 15 let předem. Třetina lidí uvádí, že jim stačí od 6 do 10 let na zjištění, kdy půjdou do důchodu.</a:t>
            </a:r>
          </a:p>
        </p:txBody>
      </p:sp>
      <p:cxnSp>
        <p:nvCxnSpPr>
          <p:cNvPr id="4" name="Divider Line">
            <a:extLst>
              <a:ext uri="{FF2B5EF4-FFF2-40B4-BE49-F238E27FC236}">
                <a16:creationId xmlns:a16="http://schemas.microsoft.com/office/drawing/2014/main" id="{D03AAB12-94A3-7194-A602-592303C9D683}"/>
              </a:ext>
              <a:ext uri="{C183D7F6-B498-43B3-948B-1728B52AA6E4}">
                <adec:decorative xmlns:adec="http://schemas.microsoft.com/office/drawing/2017/decorative" xmlns="" val="1"/>
              </a:ext>
            </a:extLst>
          </p:cNvPr>
          <p:cNvCxnSpPr/>
          <p:nvPr/>
        </p:nvCxnSpPr>
        <p:spPr>
          <a:xfrm>
            <a:off x="3195687" y="1808163"/>
            <a:ext cx="0" cy="3852862"/>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4" name="TextovéPole 13">
            <a:extLst>
              <a:ext uri="{FF2B5EF4-FFF2-40B4-BE49-F238E27FC236}">
                <a16:creationId xmlns:a16="http://schemas.microsoft.com/office/drawing/2014/main" id="{9B192698-C1BD-F913-E628-88F7DAE192E7}"/>
              </a:ext>
            </a:extLst>
          </p:cNvPr>
          <p:cNvSpPr txBox="1"/>
          <p:nvPr/>
        </p:nvSpPr>
        <p:spPr>
          <a:xfrm>
            <a:off x="3357766" y="1457924"/>
            <a:ext cx="4154487" cy="469487"/>
          </a:xfrm>
          <a:prstGeom prst="rect">
            <a:avLst/>
          </a:prstGeom>
          <a:noFill/>
        </p:spPr>
        <p:txBody>
          <a:bodyPr wrap="square" lIns="0" tIns="0" rIns="0" bIns="0" rtlCol="0" anchor="ctr">
            <a:spAutoFit/>
          </a:bodyPr>
          <a:lstStyle/>
          <a:p>
            <a:pPr>
              <a:lnSpc>
                <a:spcPct val="115000"/>
              </a:lnSpc>
              <a:spcBef>
                <a:spcPts val="400"/>
              </a:spcBef>
              <a:spcAft>
                <a:spcPts val="400"/>
              </a:spcAft>
              <a:buSzPct val="100000"/>
            </a:pPr>
            <a:r>
              <a:rPr lang="cs-CZ" sz="1400" b="1" dirty="0"/>
              <a:t>Je pro Vás přijatelné vědět, kdy nastoupíte do důchodu, 15 let před jeho nástupem? </a:t>
            </a:r>
          </a:p>
        </p:txBody>
      </p:sp>
      <p:sp>
        <p:nvSpPr>
          <p:cNvPr id="5" name="Zástupný text 4">
            <a:extLst>
              <a:ext uri="{FF2B5EF4-FFF2-40B4-BE49-F238E27FC236}">
                <a16:creationId xmlns:a16="http://schemas.microsoft.com/office/drawing/2014/main" id="{5EA743D0-A22D-CDB0-3DE9-B983A90D6757}"/>
              </a:ext>
            </a:extLst>
          </p:cNvPr>
          <p:cNvSpPr>
            <a:spLocks noGrp="1"/>
          </p:cNvSpPr>
          <p:nvPr>
            <p:ph type="body" sz="quarter" idx="18"/>
          </p:nvPr>
        </p:nvSpPr>
        <p:spPr>
          <a:xfrm>
            <a:off x="3012696" y="5540572"/>
            <a:ext cx="8718176" cy="615553"/>
          </a:xfrm>
        </p:spPr>
        <p:txBody>
          <a:bodyPr/>
          <a:lstStyle/>
          <a:p>
            <a:pPr algn="r">
              <a:lnSpc>
                <a:spcPct val="100000"/>
              </a:lnSpc>
              <a:spcBef>
                <a:spcPts val="0"/>
              </a:spcBef>
              <a:spcAft>
                <a:spcPts val="0"/>
              </a:spcAft>
              <a:buSzTx/>
              <a:buFontTx/>
              <a:buNone/>
              <a:defRPr/>
            </a:pPr>
            <a:r>
              <a:rPr lang="cs-CZ" sz="1000" i="1" dirty="0">
                <a:solidFill>
                  <a:schemeClr val="tx1"/>
                </a:solidFill>
              </a:rPr>
              <a:t>Pozn.: Zobrazeno pomocí T2B=součet odpovědí Rozhodně+Spíše ano</a:t>
            </a:r>
            <a:br>
              <a:rPr lang="cs-CZ" sz="1000" i="1" dirty="0">
                <a:solidFill>
                  <a:schemeClr val="tx1"/>
                </a:solidFill>
              </a:rPr>
            </a:br>
            <a:r>
              <a:rPr lang="cs-CZ" sz="1000" i="1" dirty="0">
                <a:solidFill>
                  <a:schemeClr val="tx1"/>
                </a:solidFill>
              </a:rPr>
              <a:t>Otázka: Q19. Je pro Vás přijatelné vědět, kdy můžete nastoupit do důchodu, až patnáct let před jeho nástupem? Q20. Kolik let před nárokem na odchod do penze je pro Vás nejzazší hranice pro to, aby vás stát informoval, kdy do penze můžete odejít? </a:t>
            </a:r>
            <a:br>
              <a:rPr lang="cs-CZ" sz="1000" i="1" dirty="0">
                <a:solidFill>
                  <a:schemeClr val="tx1"/>
                </a:solidFill>
              </a:rPr>
            </a:br>
            <a:r>
              <a:rPr lang="cs-CZ" sz="1000" i="1" dirty="0">
                <a:solidFill>
                  <a:schemeClr val="tx1"/>
                </a:solidFill>
                <a:cs typeface="Arial" panose="020B0604020202020204" pitchFamily="34" charset="0"/>
              </a:rPr>
              <a:t>Báze: n=946 (ti, kteří nejsou v důchodu)</a:t>
            </a:r>
          </a:p>
        </p:txBody>
      </p:sp>
      <p:sp>
        <p:nvSpPr>
          <p:cNvPr id="9" name="TextovéPole 8">
            <a:extLst>
              <a:ext uri="{FF2B5EF4-FFF2-40B4-BE49-F238E27FC236}">
                <a16:creationId xmlns:a16="http://schemas.microsoft.com/office/drawing/2014/main" id="{2685842D-238A-63F4-53C0-BB76F8F99CAF}"/>
              </a:ext>
            </a:extLst>
          </p:cNvPr>
          <p:cNvSpPr txBox="1"/>
          <p:nvPr/>
        </p:nvSpPr>
        <p:spPr>
          <a:xfrm>
            <a:off x="3434476" y="2612063"/>
            <a:ext cx="3644815" cy="1952329"/>
          </a:xfrm>
          <a:prstGeom prst="rect">
            <a:avLst/>
          </a:prstGeom>
          <a:noFill/>
        </p:spPr>
        <p:txBody>
          <a:bodyPr wrap="square" lIns="0" tIns="0" rIns="0" bIns="0" rtlCol="0" anchor="ctr">
            <a:spAutoFit/>
          </a:bodyPr>
          <a:lstStyle/>
          <a:p>
            <a:pPr algn="ctr">
              <a:lnSpc>
                <a:spcPct val="115000"/>
              </a:lnSpc>
              <a:buSzPct val="100000"/>
            </a:pPr>
            <a:r>
              <a:rPr lang="cs-CZ" sz="8000" b="1" dirty="0">
                <a:solidFill>
                  <a:schemeClr val="tx2">
                    <a:lumMod val="75000"/>
                  </a:schemeClr>
                </a:solidFill>
              </a:rPr>
              <a:t>71 %</a:t>
            </a:r>
            <a:r>
              <a:rPr lang="cs-CZ" sz="8000" b="1" dirty="0">
                <a:solidFill>
                  <a:schemeClr val="accent5">
                    <a:lumMod val="75000"/>
                  </a:schemeClr>
                </a:solidFill>
              </a:rPr>
              <a:t/>
            </a:r>
            <a:br>
              <a:rPr lang="cs-CZ" sz="8000" b="1" dirty="0">
                <a:solidFill>
                  <a:schemeClr val="accent5">
                    <a:lumMod val="75000"/>
                  </a:schemeClr>
                </a:solidFill>
              </a:rPr>
            </a:br>
            <a:r>
              <a:rPr lang="cs-CZ" sz="1600" dirty="0"/>
              <a:t>Lidí uvedlo, že 15 let </a:t>
            </a:r>
            <a:br>
              <a:rPr lang="cs-CZ" sz="1600" dirty="0"/>
            </a:br>
            <a:r>
              <a:rPr lang="cs-CZ" sz="1600" dirty="0"/>
              <a:t>je pro ně přijatelných</a:t>
            </a:r>
            <a:endParaRPr lang="cs-CZ" sz="1400" dirty="0"/>
          </a:p>
        </p:txBody>
      </p:sp>
    </p:spTree>
    <p:extLst>
      <p:ext uri="{BB962C8B-B14F-4D97-AF65-F5344CB8AC3E}">
        <p14:creationId xmlns:p14="http://schemas.microsoft.com/office/powerpoint/2010/main" val="1517398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a:extLst>
              <a:ext uri="{FF2B5EF4-FFF2-40B4-BE49-F238E27FC236}">
                <a16:creationId xmlns:a16="http://schemas.microsoft.com/office/drawing/2014/main" id="{B663B33F-CF64-2EB9-BD04-7EC53BA885B6}"/>
              </a:ext>
            </a:extLst>
          </p:cNvPr>
          <p:cNvSpPr txBox="1"/>
          <p:nvPr/>
        </p:nvSpPr>
        <p:spPr>
          <a:xfrm>
            <a:off x="3343370" y="1457924"/>
            <a:ext cx="3797480" cy="469487"/>
          </a:xfrm>
          <a:prstGeom prst="rect">
            <a:avLst/>
          </a:prstGeom>
          <a:noFill/>
        </p:spPr>
        <p:txBody>
          <a:bodyPr wrap="square" lIns="0" tIns="0" rIns="0" bIns="0" rtlCol="0" anchor="ctr">
            <a:spAutoFit/>
          </a:bodyPr>
          <a:lstStyle/>
          <a:p>
            <a:pPr>
              <a:lnSpc>
                <a:spcPct val="115000"/>
              </a:lnSpc>
              <a:spcBef>
                <a:spcPts val="400"/>
              </a:spcBef>
              <a:spcAft>
                <a:spcPts val="400"/>
              </a:spcAft>
              <a:buSzPct val="100000"/>
            </a:pPr>
            <a:r>
              <a:rPr lang="cs-CZ" sz="1400" b="1" dirty="0"/>
              <a:t>Slyšel/a jste o možnosti společného započítávání odvodů sociálního pojištění? </a:t>
            </a:r>
          </a:p>
        </p:txBody>
      </p:sp>
      <p:sp>
        <p:nvSpPr>
          <p:cNvPr id="2" name="Nadpis 1">
            <a:extLst>
              <a:ext uri="{FF2B5EF4-FFF2-40B4-BE49-F238E27FC236}">
                <a16:creationId xmlns:a16="http://schemas.microsoft.com/office/drawing/2014/main" id="{28C61DB3-0083-7777-1EF4-D6C596C076D7}"/>
              </a:ext>
            </a:extLst>
          </p:cNvPr>
          <p:cNvSpPr>
            <a:spLocks noGrp="1"/>
          </p:cNvSpPr>
          <p:nvPr>
            <p:ph type="title"/>
          </p:nvPr>
        </p:nvSpPr>
        <p:spPr>
          <a:xfrm>
            <a:off x="449999" y="701874"/>
            <a:ext cx="11631749" cy="715669"/>
          </a:xfrm>
        </p:spPr>
        <p:txBody>
          <a:bodyPr/>
          <a:lstStyle/>
          <a:p>
            <a:r>
              <a:rPr lang="cs-CZ" dirty="0"/>
              <a:t>Ví Češi o možnosti společného započítávání odvodů?</a:t>
            </a:r>
          </a:p>
        </p:txBody>
      </p:sp>
      <p:sp>
        <p:nvSpPr>
          <p:cNvPr id="3" name="Zástupný obsah 2">
            <a:extLst>
              <a:ext uri="{FF2B5EF4-FFF2-40B4-BE49-F238E27FC236}">
                <a16:creationId xmlns:a16="http://schemas.microsoft.com/office/drawing/2014/main" id="{D44459ED-B2E8-D004-C9B7-BBF78EE62B37}"/>
              </a:ext>
            </a:extLst>
          </p:cNvPr>
          <p:cNvSpPr txBox="1">
            <a:spLocks/>
          </p:cNvSpPr>
          <p:nvPr/>
        </p:nvSpPr>
        <p:spPr>
          <a:xfrm>
            <a:off x="450000" y="1810984"/>
            <a:ext cx="2562696" cy="2084167"/>
          </a:xfrm>
          <a:prstGeom prst="rect">
            <a:avLst/>
          </a:prstGeom>
        </p:spPr>
        <p:txBody>
          <a:bodyPr vert="horz" lIns="0" tIns="0" rIns="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r>
              <a:rPr lang="cs-CZ" sz="1400" dirty="0"/>
              <a:t>Více než pětina lidí, kteří nejsou </a:t>
            </a:r>
            <a:br>
              <a:rPr lang="cs-CZ" sz="1400" dirty="0"/>
            </a:br>
            <a:r>
              <a:rPr lang="cs-CZ" sz="1400" dirty="0"/>
              <a:t>v důchodu, slyšela o společném započítávání odvodů sociálního pojištění manželů a registrovaných partnerů. </a:t>
            </a:r>
            <a:br>
              <a:rPr lang="cs-CZ" sz="1400" dirty="0"/>
            </a:br>
            <a:r>
              <a:rPr lang="cs-CZ" sz="1400" dirty="0"/>
              <a:t>44 % lidí by tuto možnost využilo.</a:t>
            </a:r>
          </a:p>
          <a:p>
            <a:r>
              <a:rPr lang="cs-CZ" sz="1400" dirty="0"/>
              <a:t>Mladí lidé do 34 let by tuto možnost využili častěji. </a:t>
            </a:r>
          </a:p>
        </p:txBody>
      </p:sp>
      <p:cxnSp>
        <p:nvCxnSpPr>
          <p:cNvPr id="4" name="Divider Line">
            <a:extLst>
              <a:ext uri="{FF2B5EF4-FFF2-40B4-BE49-F238E27FC236}">
                <a16:creationId xmlns:a16="http://schemas.microsoft.com/office/drawing/2014/main" id="{D03AAB12-94A3-7194-A602-592303C9D683}"/>
              </a:ext>
              <a:ext uri="{C183D7F6-B498-43B3-948B-1728B52AA6E4}">
                <adec:decorative xmlns:adec="http://schemas.microsoft.com/office/drawing/2017/decorative" xmlns="" val="1"/>
              </a:ext>
            </a:extLst>
          </p:cNvPr>
          <p:cNvCxnSpPr/>
          <p:nvPr/>
        </p:nvCxnSpPr>
        <p:spPr>
          <a:xfrm>
            <a:off x="3195687" y="1808163"/>
            <a:ext cx="0" cy="3852862"/>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Zástupný obsah 2">
            <a:extLst>
              <a:ext uri="{FF2B5EF4-FFF2-40B4-BE49-F238E27FC236}">
                <a16:creationId xmlns:a16="http://schemas.microsoft.com/office/drawing/2014/main" id="{FDC886A2-7971-A421-0728-5063F50D694A}"/>
              </a:ext>
            </a:extLst>
          </p:cNvPr>
          <p:cNvSpPr txBox="1">
            <a:spLocks/>
          </p:cNvSpPr>
          <p:nvPr/>
        </p:nvSpPr>
        <p:spPr>
          <a:xfrm>
            <a:off x="461128" y="4288592"/>
            <a:ext cx="2591650" cy="1877258"/>
          </a:xfrm>
          <a:prstGeom prst="rect">
            <a:avLst/>
          </a:prstGeom>
          <a:solidFill>
            <a:srgbClr val="ECFAF7"/>
          </a:solidFill>
          <a:ln w="12700">
            <a:noFill/>
          </a:ln>
        </p:spPr>
        <p:txBody>
          <a:bodyPr vert="horz" lIns="36000" tIns="72000" rIns="7200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marL="95250" indent="531813" defTabSz="627063"/>
            <a:r>
              <a:rPr lang="cs-CZ" dirty="0"/>
              <a:t>Častěji by tuto možnost 	využili lidé ve věku do 34 let 	(55 %). Naopak s rostoucím věkem tato ochota klesá. </a:t>
            </a:r>
          </a:p>
          <a:p>
            <a:pPr marL="95250" indent="531813" defTabSz="627063"/>
            <a:endParaRPr lang="cs-CZ" dirty="0"/>
          </a:p>
        </p:txBody>
      </p:sp>
      <p:pic>
        <p:nvPicPr>
          <p:cNvPr id="13" name="Grafický objekt 12" descr="Informace obrys">
            <a:extLst>
              <a:ext uri="{FF2B5EF4-FFF2-40B4-BE49-F238E27FC236}">
                <a16:creationId xmlns:a16="http://schemas.microsoft.com/office/drawing/2014/main" id="{BC644064-B82F-7565-BC9A-F299B926F918}"/>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29265" y="4297584"/>
            <a:ext cx="720000" cy="720000"/>
          </a:xfrm>
          <a:prstGeom prst="rect">
            <a:avLst/>
          </a:prstGeom>
        </p:spPr>
      </p:pic>
      <p:sp>
        <p:nvSpPr>
          <p:cNvPr id="14" name="TextovéPole 13">
            <a:extLst>
              <a:ext uri="{FF2B5EF4-FFF2-40B4-BE49-F238E27FC236}">
                <a16:creationId xmlns:a16="http://schemas.microsoft.com/office/drawing/2014/main" id="{9B192698-C1BD-F913-E628-88F7DAE192E7}"/>
              </a:ext>
            </a:extLst>
          </p:cNvPr>
          <p:cNvSpPr txBox="1"/>
          <p:nvPr/>
        </p:nvSpPr>
        <p:spPr>
          <a:xfrm>
            <a:off x="7828750" y="1457924"/>
            <a:ext cx="4154487" cy="221727"/>
          </a:xfrm>
          <a:prstGeom prst="rect">
            <a:avLst/>
          </a:prstGeom>
          <a:noFill/>
        </p:spPr>
        <p:txBody>
          <a:bodyPr wrap="square" lIns="0" tIns="0" rIns="0" bIns="0" rtlCol="0">
            <a:spAutoFit/>
          </a:bodyPr>
          <a:lstStyle/>
          <a:p>
            <a:pPr>
              <a:lnSpc>
                <a:spcPct val="115000"/>
              </a:lnSpc>
              <a:spcBef>
                <a:spcPts val="400"/>
              </a:spcBef>
              <a:spcAft>
                <a:spcPts val="400"/>
              </a:spcAft>
              <a:buSzPct val="100000"/>
            </a:pPr>
            <a:r>
              <a:rPr lang="cs-CZ" sz="1400" b="1" dirty="0"/>
              <a:t>Využil/a byste takovou možnosti? </a:t>
            </a:r>
          </a:p>
        </p:txBody>
      </p:sp>
      <p:sp>
        <p:nvSpPr>
          <p:cNvPr id="5" name="Zástupný text 4">
            <a:extLst>
              <a:ext uri="{FF2B5EF4-FFF2-40B4-BE49-F238E27FC236}">
                <a16:creationId xmlns:a16="http://schemas.microsoft.com/office/drawing/2014/main" id="{5EA743D0-A22D-CDB0-3DE9-B983A90D6757}"/>
              </a:ext>
            </a:extLst>
          </p:cNvPr>
          <p:cNvSpPr>
            <a:spLocks noGrp="1"/>
          </p:cNvSpPr>
          <p:nvPr>
            <p:ph type="body" sz="quarter" idx="18"/>
          </p:nvPr>
        </p:nvSpPr>
        <p:spPr>
          <a:xfrm>
            <a:off x="3012696" y="5386684"/>
            <a:ext cx="8718176" cy="769441"/>
          </a:xfrm>
        </p:spPr>
        <p:txBody>
          <a:bodyPr/>
          <a:lstStyle/>
          <a:p>
            <a:pPr algn="r">
              <a:lnSpc>
                <a:spcPct val="100000"/>
              </a:lnSpc>
              <a:spcBef>
                <a:spcPts val="0"/>
              </a:spcBef>
              <a:spcAft>
                <a:spcPts val="0"/>
              </a:spcAft>
              <a:buSzTx/>
              <a:buFontTx/>
              <a:buNone/>
              <a:defRPr/>
            </a:pPr>
            <a:r>
              <a:rPr lang="cs-CZ" sz="1000" i="1" dirty="0">
                <a:solidFill>
                  <a:schemeClr val="tx1"/>
                </a:solidFill>
              </a:rPr>
              <a:t>Pozn.: Zobrazeno pomocí T2B=součet odpovědí Rozhodně+Spíše ano</a:t>
            </a:r>
            <a:br>
              <a:rPr lang="cs-CZ" sz="1000" i="1" dirty="0">
                <a:solidFill>
                  <a:schemeClr val="tx1"/>
                </a:solidFill>
              </a:rPr>
            </a:br>
            <a:r>
              <a:rPr lang="cs-CZ" sz="1000" i="1" dirty="0">
                <a:solidFill>
                  <a:schemeClr val="tx1"/>
                </a:solidFill>
              </a:rPr>
              <a:t>Otázka: Q21a. Slyšel/a jste už dříve o tomto návrhu důchodové reformy pro manželské a registrované páry?</a:t>
            </a:r>
            <a:br>
              <a:rPr lang="cs-CZ" sz="1000" i="1" dirty="0">
                <a:solidFill>
                  <a:schemeClr val="tx1"/>
                </a:solidFill>
              </a:rPr>
            </a:br>
            <a:r>
              <a:rPr lang="cs-CZ" sz="1000" i="1" dirty="0">
                <a:solidFill>
                  <a:schemeClr val="tx1"/>
                </a:solidFill>
              </a:rPr>
              <a:t>Q21. Důchodová reforma navrhuje, že by manželské a registrované páry mohly své odvody sociálního pojištění (po dobu trvání manželství/partnerství) započítávat společně. Tím by se snížil rozdíl ve výši pozdějších důchodů obou manželů/partnerů. Využil/a byste takovou možnost?;</a:t>
            </a:r>
          </a:p>
          <a:p>
            <a:pPr algn="r">
              <a:lnSpc>
                <a:spcPct val="100000"/>
              </a:lnSpc>
              <a:spcBef>
                <a:spcPts val="0"/>
              </a:spcBef>
              <a:spcAft>
                <a:spcPts val="0"/>
              </a:spcAft>
              <a:buSzTx/>
              <a:buFontTx/>
              <a:buNone/>
              <a:defRPr/>
            </a:pPr>
            <a:r>
              <a:rPr lang="cs-CZ" sz="1000" i="1" dirty="0">
                <a:solidFill>
                  <a:schemeClr val="tx1"/>
                </a:solidFill>
                <a:cs typeface="Arial" panose="020B0604020202020204" pitchFamily="34" charset="0"/>
              </a:rPr>
              <a:t>Báze: n=946 (ti, kteří nejsou v důchodu)</a:t>
            </a:r>
          </a:p>
        </p:txBody>
      </p:sp>
      <p:graphicFrame>
        <p:nvGraphicFramePr>
          <p:cNvPr id="12" name="Donut (Blue)">
            <a:extLst>
              <a:ext uri="{FF2B5EF4-FFF2-40B4-BE49-F238E27FC236}">
                <a16:creationId xmlns:a16="http://schemas.microsoft.com/office/drawing/2014/main" id="{EBC61253-FA00-0397-AF70-64EDEBBE7451}"/>
              </a:ext>
              <a:ext uri="{C183D7F6-B498-43B3-948B-1728B52AA6E4}">
                <adec:decorative xmlns:adec="http://schemas.microsoft.com/office/drawing/2017/decorative" xmlns="" val="1"/>
              </a:ext>
            </a:extLst>
          </p:cNvPr>
          <p:cNvGraphicFramePr>
            <a:graphicFrameLocks noChangeAspect="1"/>
          </p:cNvGraphicFramePr>
          <p:nvPr>
            <p:extLst>
              <p:ext uri="{D42A27DB-BD31-4B8C-83A1-F6EECF244321}">
                <p14:modId xmlns:p14="http://schemas.microsoft.com/office/powerpoint/2010/main" val="740203154"/>
              </p:ext>
            </p:extLst>
          </p:nvPr>
        </p:nvGraphicFramePr>
        <p:xfrm>
          <a:off x="3840238" y="2242269"/>
          <a:ext cx="2788187" cy="2788187"/>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ovéPole 14">
            <a:extLst>
              <a:ext uri="{FF2B5EF4-FFF2-40B4-BE49-F238E27FC236}">
                <a16:creationId xmlns:a16="http://schemas.microsoft.com/office/drawing/2014/main" id="{348CC803-B290-6EE0-1F98-C26724B4140A}"/>
              </a:ext>
            </a:extLst>
          </p:cNvPr>
          <p:cNvSpPr txBox="1"/>
          <p:nvPr/>
        </p:nvSpPr>
        <p:spPr>
          <a:xfrm>
            <a:off x="4238969" y="3976837"/>
            <a:ext cx="1974429" cy="190052"/>
          </a:xfrm>
          <a:prstGeom prst="rect">
            <a:avLst/>
          </a:prstGeom>
          <a:noFill/>
        </p:spPr>
        <p:txBody>
          <a:bodyPr wrap="square" lIns="0" tIns="0" rIns="0" bIns="0" rtlCol="0">
            <a:spAutoFit/>
          </a:bodyPr>
          <a:lstStyle/>
          <a:p>
            <a:pPr algn="ctr">
              <a:lnSpc>
                <a:spcPct val="115000"/>
              </a:lnSpc>
              <a:spcBef>
                <a:spcPts val="400"/>
              </a:spcBef>
              <a:spcAft>
                <a:spcPts val="400"/>
              </a:spcAft>
              <a:buSzPct val="100000"/>
            </a:pPr>
            <a:r>
              <a:rPr lang="cs-CZ" sz="1200" dirty="0"/>
              <a:t>Ano</a:t>
            </a:r>
          </a:p>
        </p:txBody>
      </p:sp>
      <p:sp>
        <p:nvSpPr>
          <p:cNvPr id="6" name="TextovéPole 5">
            <a:extLst>
              <a:ext uri="{FF2B5EF4-FFF2-40B4-BE49-F238E27FC236}">
                <a16:creationId xmlns:a16="http://schemas.microsoft.com/office/drawing/2014/main" id="{32F76A07-48AA-868F-BA1B-B575E938F88E}"/>
              </a:ext>
            </a:extLst>
          </p:cNvPr>
          <p:cNvSpPr txBox="1"/>
          <p:nvPr/>
        </p:nvSpPr>
        <p:spPr>
          <a:xfrm>
            <a:off x="7757756" y="1794511"/>
            <a:ext cx="3644815" cy="1169551"/>
          </a:xfrm>
          <a:prstGeom prst="rect">
            <a:avLst/>
          </a:prstGeom>
          <a:noFill/>
        </p:spPr>
        <p:txBody>
          <a:bodyPr wrap="square" lIns="0" tIns="0" rIns="0" bIns="0" rtlCol="0" anchor="ctr">
            <a:spAutoFit/>
          </a:bodyPr>
          <a:lstStyle/>
          <a:p>
            <a:pPr algn="ctr">
              <a:buSzPct val="100000"/>
            </a:pPr>
            <a:r>
              <a:rPr lang="cs-CZ" sz="6000" b="1" dirty="0">
                <a:solidFill>
                  <a:schemeClr val="tx2">
                    <a:lumMod val="75000"/>
                  </a:schemeClr>
                </a:solidFill>
              </a:rPr>
              <a:t>44 %</a:t>
            </a:r>
            <a:r>
              <a:rPr lang="cs-CZ" sz="8000" b="1" dirty="0">
                <a:solidFill>
                  <a:schemeClr val="accent5">
                    <a:lumMod val="75000"/>
                  </a:schemeClr>
                </a:solidFill>
              </a:rPr>
              <a:t/>
            </a:r>
            <a:br>
              <a:rPr lang="cs-CZ" sz="8000" b="1" dirty="0">
                <a:solidFill>
                  <a:schemeClr val="accent5">
                    <a:lumMod val="75000"/>
                  </a:schemeClr>
                </a:solidFill>
              </a:rPr>
            </a:br>
            <a:r>
              <a:rPr lang="cs-CZ" sz="1600" b="1" dirty="0"/>
              <a:t>lidí by tuto možnost využilo</a:t>
            </a:r>
            <a:endParaRPr lang="cs-CZ" sz="1400" b="1" dirty="0"/>
          </a:p>
        </p:txBody>
      </p:sp>
      <p:sp>
        <p:nvSpPr>
          <p:cNvPr id="8" name="TextovéPole 7">
            <a:extLst>
              <a:ext uri="{FF2B5EF4-FFF2-40B4-BE49-F238E27FC236}">
                <a16:creationId xmlns:a16="http://schemas.microsoft.com/office/drawing/2014/main" id="{8B06EA0B-3247-E3AD-BC69-D9ED18FF8209}"/>
              </a:ext>
            </a:extLst>
          </p:cNvPr>
          <p:cNvSpPr txBox="1"/>
          <p:nvPr/>
        </p:nvSpPr>
        <p:spPr>
          <a:xfrm>
            <a:off x="7757756" y="3846952"/>
            <a:ext cx="3644815" cy="215444"/>
          </a:xfrm>
          <a:prstGeom prst="rect">
            <a:avLst/>
          </a:prstGeom>
          <a:noFill/>
        </p:spPr>
        <p:txBody>
          <a:bodyPr wrap="square" lIns="0" tIns="0" rIns="0" bIns="0" rtlCol="0" anchor="ctr">
            <a:spAutoFit/>
          </a:bodyPr>
          <a:lstStyle/>
          <a:p>
            <a:pPr algn="ctr">
              <a:buSzPct val="100000"/>
            </a:pPr>
            <a:r>
              <a:rPr lang="cs-CZ" sz="1400" dirty="0"/>
              <a:t>Z nich by možnost využilo </a:t>
            </a:r>
            <a:endParaRPr lang="cs-CZ" sz="1100" dirty="0"/>
          </a:p>
        </p:txBody>
      </p:sp>
      <p:pic>
        <p:nvPicPr>
          <p:cNvPr id="17" name="Grafický objekt 16" descr="Rovná šipka se souvislou výplní">
            <a:extLst>
              <a:ext uri="{FF2B5EF4-FFF2-40B4-BE49-F238E27FC236}">
                <a16:creationId xmlns:a16="http://schemas.microsoft.com/office/drawing/2014/main" id="{D7A6DB32-EDC9-E20D-B920-6D839D24DC38}"/>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rot="16200000">
            <a:off x="9233749" y="3131764"/>
            <a:ext cx="692828" cy="520079"/>
          </a:xfrm>
          <a:prstGeom prst="rect">
            <a:avLst/>
          </a:prstGeom>
        </p:spPr>
      </p:pic>
      <p:graphicFrame>
        <p:nvGraphicFramePr>
          <p:cNvPr id="7" name="Tabulka 6">
            <a:extLst>
              <a:ext uri="{FF2B5EF4-FFF2-40B4-BE49-F238E27FC236}">
                <a16:creationId xmlns:a16="http://schemas.microsoft.com/office/drawing/2014/main" id="{75BEB0C6-A040-774B-A333-053373FAC18A}"/>
              </a:ext>
            </a:extLst>
          </p:cNvPr>
          <p:cNvGraphicFramePr>
            <a:graphicFrameLocks noGrp="1"/>
          </p:cNvGraphicFramePr>
          <p:nvPr>
            <p:extLst>
              <p:ext uri="{D42A27DB-BD31-4B8C-83A1-F6EECF244321}">
                <p14:modId xmlns:p14="http://schemas.microsoft.com/office/powerpoint/2010/main" val="4038574847"/>
              </p:ext>
            </p:extLst>
          </p:nvPr>
        </p:nvGraphicFramePr>
        <p:xfrm>
          <a:off x="7482872" y="4218372"/>
          <a:ext cx="4248000" cy="949960"/>
        </p:xfrm>
        <a:graphic>
          <a:graphicData uri="http://schemas.openxmlformats.org/drawingml/2006/table">
            <a:tbl>
              <a:tblPr firstRow="1" bandRow="1">
                <a:tableStyleId>{5C22544A-7EE6-4342-B048-85BDC9FD1C3A}</a:tableStyleId>
              </a:tblPr>
              <a:tblGrid>
                <a:gridCol w="1980000">
                  <a:extLst>
                    <a:ext uri="{9D8B030D-6E8A-4147-A177-3AD203B41FA5}">
                      <a16:colId xmlns:a16="http://schemas.microsoft.com/office/drawing/2014/main" val="1490861693"/>
                    </a:ext>
                  </a:extLst>
                </a:gridCol>
                <a:gridCol w="288000">
                  <a:extLst>
                    <a:ext uri="{9D8B030D-6E8A-4147-A177-3AD203B41FA5}">
                      <a16:colId xmlns:a16="http://schemas.microsoft.com/office/drawing/2014/main" val="1449673380"/>
                    </a:ext>
                  </a:extLst>
                </a:gridCol>
                <a:gridCol w="1980000">
                  <a:extLst>
                    <a:ext uri="{9D8B030D-6E8A-4147-A177-3AD203B41FA5}">
                      <a16:colId xmlns:a16="http://schemas.microsoft.com/office/drawing/2014/main" val="4195470440"/>
                    </a:ext>
                  </a:extLst>
                </a:gridCol>
              </a:tblGrid>
              <a:tr h="400746">
                <a:tc>
                  <a:txBody>
                    <a:bodyPr/>
                    <a:lstStyle/>
                    <a:p>
                      <a:pPr algn="ctr"/>
                      <a:r>
                        <a:rPr lang="cs-CZ" sz="3200" b="1" kern="1200" dirty="0">
                          <a:solidFill>
                            <a:schemeClr val="tx2">
                              <a:lumMod val="75000"/>
                            </a:schemeClr>
                          </a:solidFill>
                          <a:latin typeface="+mn-lt"/>
                          <a:ea typeface="+mn-ea"/>
                          <a:cs typeface="+mn-cs"/>
                        </a:rPr>
                        <a:t>55 %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cs-CZ" sz="1600" b="0" kern="1200" dirty="0">
                          <a:solidFill>
                            <a:schemeClr val="tx1"/>
                          </a:solidFill>
                          <a:latin typeface="+mn-lt"/>
                          <a:ea typeface="+mn-ea"/>
                          <a:cs typeface="+mn-cs"/>
                        </a:rPr>
                        <a:t>vs. </a:t>
                      </a:r>
                    </a:p>
                  </a:txBody>
                  <a:tcPr marL="0" marR="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cs-CZ" sz="3200" dirty="0">
                          <a:solidFill>
                            <a:schemeClr val="accent5">
                              <a:lumMod val="75000"/>
                            </a:schemeClr>
                          </a:solidFill>
                        </a:rPr>
                        <a:t>27 %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77559189"/>
                  </a:ext>
                </a:extLst>
              </a:tr>
              <a:tr h="370840">
                <a:tc>
                  <a:txBody>
                    <a:bodyPr/>
                    <a:lstStyle/>
                    <a:p>
                      <a:pPr algn="ctr"/>
                      <a:r>
                        <a:rPr lang="cs-CZ" sz="1400" b="0" dirty="0"/>
                        <a:t>mladých lidí </a:t>
                      </a:r>
                      <a:r>
                        <a:rPr lang="cs-CZ" sz="1400" b="1" dirty="0"/>
                        <a:t>do 34 let</a:t>
                      </a:r>
                      <a:endParaRPr lang="cs-CZ" sz="1400" dirty="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cs-CZ" sz="1400" dirty="0"/>
                    </a:p>
                  </a:txBody>
                  <a:tcPr marL="0" marR="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cs-CZ" sz="1400" b="0" dirty="0"/>
                        <a:t>lidí</a:t>
                      </a:r>
                      <a:r>
                        <a:rPr lang="cs-CZ" sz="1400" b="1" dirty="0"/>
                        <a:t> od 55 do 65 let</a:t>
                      </a:r>
                    </a:p>
                  </a:txBody>
                  <a:tcPr marL="0" marR="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41828293"/>
                  </a:ext>
                </a:extLst>
              </a:tr>
            </a:tbl>
          </a:graphicData>
        </a:graphic>
      </p:graphicFrame>
    </p:spTree>
    <p:extLst>
      <p:ext uri="{BB962C8B-B14F-4D97-AF65-F5344CB8AC3E}">
        <p14:creationId xmlns:p14="http://schemas.microsoft.com/office/powerpoint/2010/main" val="2316478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121B5A">
                <a:lumMod val="35000"/>
              </a:srgbClr>
            </a:gs>
            <a:gs pos="100000">
              <a:schemeClr val="accent1"/>
            </a:gs>
          </a:gsLst>
          <a:lin ang="13500000" scaled="1"/>
          <a:tileRect/>
        </a:gradFill>
        <a:effectLst/>
      </p:bgPr>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1A408FF-5E69-6A93-4DE5-8F58DE5A0FC5}"/>
              </a:ext>
            </a:extLst>
          </p:cNvPr>
          <p:cNvSpPr>
            <a:spLocks noGrp="1"/>
          </p:cNvSpPr>
          <p:nvPr>
            <p:ph type="title"/>
          </p:nvPr>
        </p:nvSpPr>
        <p:spPr>
          <a:xfrm>
            <a:off x="432000" y="1350000"/>
            <a:ext cx="5297591" cy="1610016"/>
          </a:xfrm>
        </p:spPr>
        <p:txBody>
          <a:bodyPr/>
          <a:lstStyle/>
          <a:p>
            <a:r>
              <a:rPr lang="cs-CZ" dirty="0"/>
              <a:t>Spoření na důchod</a:t>
            </a:r>
            <a:br>
              <a:rPr lang="cs-CZ" dirty="0"/>
            </a:br>
            <a:r>
              <a:rPr lang="cs-CZ" dirty="0"/>
              <a:t>ODCHOD DO DŮCHODU</a:t>
            </a:r>
            <a:br>
              <a:rPr lang="cs-CZ" dirty="0"/>
            </a:br>
            <a:endParaRPr lang="en-GB" dirty="0"/>
          </a:p>
        </p:txBody>
      </p:sp>
      <p:sp>
        <p:nvSpPr>
          <p:cNvPr id="9" name="Chapter Number">
            <a:extLst>
              <a:ext uri="{FF2B5EF4-FFF2-40B4-BE49-F238E27FC236}">
                <a16:creationId xmlns:a16="http://schemas.microsoft.com/office/drawing/2014/main" id="{47930916-3B02-19B2-0DFB-711BF69F96C3}"/>
              </a:ext>
              <a:ext uri="{C183D7F6-B498-43B3-948B-1728B52AA6E4}">
                <adec:decorative xmlns:adec="http://schemas.microsoft.com/office/drawing/2017/decorative" xmlns="" val="1"/>
              </a:ext>
            </a:extLst>
          </p:cNvPr>
          <p:cNvSpPr>
            <a:spLocks noGrp="1"/>
          </p:cNvSpPr>
          <p:nvPr>
            <p:ph type="body" sz="quarter" idx="10"/>
          </p:nvPr>
        </p:nvSpPr>
        <p:spPr/>
        <p:txBody>
          <a:bodyPr>
            <a:normAutofit/>
          </a:bodyPr>
          <a:lstStyle/>
          <a:p>
            <a:r>
              <a:rPr lang="en-GB" dirty="0"/>
              <a:t>0</a:t>
            </a:r>
            <a:r>
              <a:rPr lang="cs-CZ" dirty="0"/>
              <a:t>3</a:t>
            </a:r>
            <a:endParaRPr lang="en-GB" dirty="0"/>
          </a:p>
        </p:txBody>
      </p:sp>
      <p:sp>
        <p:nvSpPr>
          <p:cNvPr id="10" name="Parallelogram">
            <a:extLst>
              <a:ext uri="{FF2B5EF4-FFF2-40B4-BE49-F238E27FC236}">
                <a16:creationId xmlns:a16="http://schemas.microsoft.com/office/drawing/2014/main" id="{0EC7448C-350A-4BAB-4D9D-BACA767A50B4}"/>
              </a:ext>
              <a:ext uri="{C183D7F6-B498-43B3-948B-1728B52AA6E4}">
                <adec:decorative xmlns:adec="http://schemas.microsoft.com/office/drawing/2017/decorative" xmlns="" val="1"/>
              </a:ext>
            </a:extLst>
          </p:cNvPr>
          <p:cNvSpPr/>
          <p:nvPr/>
        </p:nvSpPr>
        <p:spPr>
          <a:xfrm rot="8100000">
            <a:off x="8522171" y="5570679"/>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790524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Zástupný obsah 13">
            <a:extLst>
              <a:ext uri="{FF2B5EF4-FFF2-40B4-BE49-F238E27FC236}">
                <a16:creationId xmlns:a16="http://schemas.microsoft.com/office/drawing/2014/main" id="{304FE956-8F2A-02F8-35B0-26A2ED733531}"/>
              </a:ext>
            </a:extLst>
          </p:cNvPr>
          <p:cNvGraphicFramePr>
            <a:graphicFrameLocks/>
          </p:cNvGraphicFramePr>
          <p:nvPr>
            <p:extLst>
              <p:ext uri="{D42A27DB-BD31-4B8C-83A1-F6EECF244321}">
                <p14:modId xmlns:p14="http://schemas.microsoft.com/office/powerpoint/2010/main" val="3699924938"/>
              </p:ext>
            </p:extLst>
          </p:nvPr>
        </p:nvGraphicFramePr>
        <p:xfrm>
          <a:off x="3378679" y="3972238"/>
          <a:ext cx="8352193" cy="1555009"/>
        </p:xfrm>
        <a:graphic>
          <a:graphicData uri="http://schemas.openxmlformats.org/drawingml/2006/chart">
            <c:chart xmlns:c="http://schemas.openxmlformats.org/drawingml/2006/chart" xmlns:r="http://schemas.openxmlformats.org/officeDocument/2006/relationships" r:id="rId3"/>
          </a:graphicData>
        </a:graphic>
      </p:graphicFrame>
      <p:sp>
        <p:nvSpPr>
          <p:cNvPr id="2" name="Nadpis 1">
            <a:extLst>
              <a:ext uri="{FF2B5EF4-FFF2-40B4-BE49-F238E27FC236}">
                <a16:creationId xmlns:a16="http://schemas.microsoft.com/office/drawing/2014/main" id="{28C61DB3-0083-7777-1EF4-D6C596C076D7}"/>
              </a:ext>
            </a:extLst>
          </p:cNvPr>
          <p:cNvSpPr>
            <a:spLocks noGrp="1"/>
          </p:cNvSpPr>
          <p:nvPr>
            <p:ph type="title"/>
          </p:nvPr>
        </p:nvSpPr>
        <p:spPr/>
        <p:txBody>
          <a:bodyPr/>
          <a:lstStyle/>
          <a:p>
            <a:r>
              <a:rPr lang="cs-CZ" dirty="0"/>
              <a:t>Spoření na důchod a role státu</a:t>
            </a:r>
          </a:p>
        </p:txBody>
      </p:sp>
      <p:sp>
        <p:nvSpPr>
          <p:cNvPr id="3" name="Zástupný obsah 2">
            <a:extLst>
              <a:ext uri="{FF2B5EF4-FFF2-40B4-BE49-F238E27FC236}">
                <a16:creationId xmlns:a16="http://schemas.microsoft.com/office/drawing/2014/main" id="{D44459ED-B2E8-D004-C9B7-BBF78EE62B37}"/>
              </a:ext>
            </a:extLst>
          </p:cNvPr>
          <p:cNvSpPr txBox="1">
            <a:spLocks/>
          </p:cNvSpPr>
          <p:nvPr/>
        </p:nvSpPr>
        <p:spPr>
          <a:xfrm>
            <a:off x="450000" y="1810984"/>
            <a:ext cx="2562696" cy="2239305"/>
          </a:xfrm>
          <a:prstGeom prst="rect">
            <a:avLst/>
          </a:prstGeom>
        </p:spPr>
        <p:txBody>
          <a:bodyPr vert="horz" lIns="0" tIns="0" rIns="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r>
              <a:rPr lang="cs-CZ" sz="1400" dirty="0"/>
              <a:t>7  z 10 lidí v produktivním věku nevěří, že se o ně v penzi postará stát. Proto si dvě třetiny lidí si na důchod spoří.</a:t>
            </a:r>
          </a:p>
          <a:p>
            <a:r>
              <a:rPr lang="cs-CZ" sz="1400" dirty="0"/>
              <a:t>Na důchod si pak spoří polovina mladých lidí do 24 let.</a:t>
            </a:r>
          </a:p>
          <a:p>
            <a:r>
              <a:rPr lang="cs-CZ" sz="1400" dirty="0"/>
              <a:t>Po odečtení všech běžných výdajů zůstane bez mála pětině populace více než 33 % z výplaty</a:t>
            </a:r>
          </a:p>
        </p:txBody>
      </p:sp>
      <p:cxnSp>
        <p:nvCxnSpPr>
          <p:cNvPr id="4" name="Divider Line">
            <a:extLst>
              <a:ext uri="{FF2B5EF4-FFF2-40B4-BE49-F238E27FC236}">
                <a16:creationId xmlns:a16="http://schemas.microsoft.com/office/drawing/2014/main" id="{D03AAB12-94A3-7194-A602-592303C9D683}"/>
              </a:ext>
              <a:ext uri="{C183D7F6-B498-43B3-948B-1728B52AA6E4}">
                <adec:decorative xmlns:adec="http://schemas.microsoft.com/office/drawing/2017/decorative" xmlns="" val="1"/>
              </a:ext>
            </a:extLst>
          </p:cNvPr>
          <p:cNvCxnSpPr/>
          <p:nvPr/>
        </p:nvCxnSpPr>
        <p:spPr>
          <a:xfrm>
            <a:off x="3195687" y="1808163"/>
            <a:ext cx="0" cy="3852862"/>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Zástupný obsah 2">
            <a:extLst>
              <a:ext uri="{FF2B5EF4-FFF2-40B4-BE49-F238E27FC236}">
                <a16:creationId xmlns:a16="http://schemas.microsoft.com/office/drawing/2014/main" id="{FDC886A2-7971-A421-0728-5063F50D694A}"/>
              </a:ext>
            </a:extLst>
          </p:cNvPr>
          <p:cNvSpPr txBox="1">
            <a:spLocks/>
          </p:cNvSpPr>
          <p:nvPr/>
        </p:nvSpPr>
        <p:spPr>
          <a:xfrm>
            <a:off x="461128" y="4591665"/>
            <a:ext cx="2591650" cy="1574185"/>
          </a:xfrm>
          <a:prstGeom prst="rect">
            <a:avLst/>
          </a:prstGeom>
          <a:solidFill>
            <a:srgbClr val="ECFAF7"/>
          </a:solidFill>
          <a:ln w="12700">
            <a:noFill/>
          </a:ln>
        </p:spPr>
        <p:txBody>
          <a:bodyPr vert="horz" lIns="36000" tIns="72000" rIns="7200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marL="95250" indent="531813" defTabSz="627063"/>
            <a:r>
              <a:rPr lang="cs-CZ" dirty="0"/>
              <a:t>Lidé od 25 do 34 let častěji  	neočekávají (76 %), že se o 	ně v penzi postará stát.</a:t>
            </a:r>
            <a:br>
              <a:rPr lang="cs-CZ" dirty="0"/>
            </a:br>
            <a:endParaRPr lang="cs-CZ" dirty="0"/>
          </a:p>
        </p:txBody>
      </p:sp>
      <p:pic>
        <p:nvPicPr>
          <p:cNvPr id="13" name="Grafický objekt 12" descr="Informace obrys">
            <a:extLst>
              <a:ext uri="{FF2B5EF4-FFF2-40B4-BE49-F238E27FC236}">
                <a16:creationId xmlns:a16="http://schemas.microsoft.com/office/drawing/2014/main" id="{BC644064-B82F-7565-BC9A-F299B926F918}"/>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450000" y="4590876"/>
            <a:ext cx="720000" cy="720000"/>
          </a:xfrm>
          <a:prstGeom prst="rect">
            <a:avLst/>
          </a:prstGeom>
        </p:spPr>
      </p:pic>
      <p:sp>
        <p:nvSpPr>
          <p:cNvPr id="14" name="TextovéPole 13">
            <a:extLst>
              <a:ext uri="{FF2B5EF4-FFF2-40B4-BE49-F238E27FC236}">
                <a16:creationId xmlns:a16="http://schemas.microsoft.com/office/drawing/2014/main" id="{9B192698-C1BD-F913-E628-88F7DAE192E7}"/>
              </a:ext>
            </a:extLst>
          </p:cNvPr>
          <p:cNvSpPr txBox="1"/>
          <p:nvPr/>
        </p:nvSpPr>
        <p:spPr>
          <a:xfrm>
            <a:off x="3359429" y="1822466"/>
            <a:ext cx="3332113" cy="469487"/>
          </a:xfrm>
          <a:prstGeom prst="rect">
            <a:avLst/>
          </a:prstGeom>
          <a:noFill/>
        </p:spPr>
        <p:txBody>
          <a:bodyPr wrap="square" lIns="0" tIns="0" rIns="0" bIns="0" rtlCol="0">
            <a:spAutoFit/>
          </a:bodyPr>
          <a:lstStyle/>
          <a:p>
            <a:pPr>
              <a:lnSpc>
                <a:spcPct val="115000"/>
              </a:lnSpc>
              <a:spcBef>
                <a:spcPts val="400"/>
              </a:spcBef>
              <a:spcAft>
                <a:spcPts val="400"/>
              </a:spcAft>
              <a:buSzPct val="100000"/>
            </a:pPr>
            <a:r>
              <a:rPr lang="cs-CZ" sz="1400" b="1" dirty="0"/>
              <a:t>Očekáváte, že se o Vás stát v důchodovém věku postará?</a:t>
            </a:r>
          </a:p>
        </p:txBody>
      </p:sp>
      <p:sp>
        <p:nvSpPr>
          <p:cNvPr id="5" name="Zástupný text 4">
            <a:extLst>
              <a:ext uri="{FF2B5EF4-FFF2-40B4-BE49-F238E27FC236}">
                <a16:creationId xmlns:a16="http://schemas.microsoft.com/office/drawing/2014/main" id="{5EA743D0-A22D-CDB0-3DE9-B983A90D6757}"/>
              </a:ext>
            </a:extLst>
          </p:cNvPr>
          <p:cNvSpPr>
            <a:spLocks noGrp="1"/>
          </p:cNvSpPr>
          <p:nvPr>
            <p:ph type="body" sz="quarter" idx="18"/>
          </p:nvPr>
        </p:nvSpPr>
        <p:spPr>
          <a:xfrm>
            <a:off x="3594678" y="5540573"/>
            <a:ext cx="8136194" cy="615553"/>
          </a:xfrm>
        </p:spPr>
        <p:txBody>
          <a:bodyPr/>
          <a:lstStyle/>
          <a:p>
            <a:pPr algn="r">
              <a:lnSpc>
                <a:spcPct val="100000"/>
              </a:lnSpc>
              <a:spcBef>
                <a:spcPts val="0"/>
              </a:spcBef>
              <a:spcAft>
                <a:spcPts val="0"/>
              </a:spcAft>
              <a:buSzTx/>
              <a:buFontTx/>
              <a:buNone/>
              <a:defRPr/>
            </a:pPr>
            <a:r>
              <a:rPr lang="cs-CZ" sz="1000" i="1" dirty="0">
                <a:solidFill>
                  <a:schemeClr val="tx1"/>
                </a:solidFill>
              </a:rPr>
              <a:t>Pozn.: Zobrazeno pomocí T2B=součet odpovědí Rozhodně+Spíše ano, signifikantně vyšší     /nižší      než minulý rok</a:t>
            </a:r>
          </a:p>
          <a:p>
            <a:pPr algn="r">
              <a:lnSpc>
                <a:spcPct val="100000"/>
              </a:lnSpc>
              <a:spcBef>
                <a:spcPts val="0"/>
              </a:spcBef>
              <a:spcAft>
                <a:spcPts val="0"/>
              </a:spcAft>
              <a:buSzTx/>
              <a:buFontTx/>
              <a:buNone/>
              <a:defRPr/>
            </a:pPr>
            <a:r>
              <a:rPr lang="cs-CZ" sz="1000" i="1" dirty="0">
                <a:solidFill>
                  <a:schemeClr val="tx1"/>
                </a:solidFill>
              </a:rPr>
              <a:t>Otázka: Q9. Očekáváte, že se o Vás stát v důchodovém věku postará?; </a:t>
            </a:r>
            <a:r>
              <a:rPr lang="cs-CZ" sz="1000" dirty="0">
                <a:solidFill>
                  <a:schemeClr val="tx1"/>
                </a:solidFill>
              </a:rPr>
              <a:t>Q10. Spoříte si na důchod?  </a:t>
            </a:r>
            <a:r>
              <a:rPr lang="cs-CZ" sz="1000" i="1" dirty="0">
                <a:solidFill>
                  <a:schemeClr val="tx1"/>
                </a:solidFill>
              </a:rPr>
              <a:t>Q23. Kolik peněz Vám měsíčně zbyde z čisté výplaty po odečtení všech běžných výdajů (nepočítejte výdaje na spoření, investice apod.).</a:t>
            </a:r>
            <a:br>
              <a:rPr lang="cs-CZ" sz="1000" i="1" dirty="0">
                <a:solidFill>
                  <a:schemeClr val="tx1"/>
                </a:solidFill>
              </a:rPr>
            </a:br>
            <a:r>
              <a:rPr lang="cs-CZ" sz="1000" i="1" dirty="0">
                <a:solidFill>
                  <a:schemeClr val="tx1"/>
                </a:solidFill>
                <a:cs typeface="Arial" panose="020B0604020202020204" pitchFamily="34" charset="0"/>
              </a:rPr>
              <a:t>Báze: n=</a:t>
            </a:r>
            <a:r>
              <a:rPr lang="cs-CZ" sz="1000" dirty="0">
                <a:solidFill>
                  <a:schemeClr val="tx1"/>
                </a:solidFill>
                <a:cs typeface="Arial" panose="020B0604020202020204" pitchFamily="34" charset="0"/>
              </a:rPr>
              <a:t>946</a:t>
            </a:r>
            <a:r>
              <a:rPr lang="cs-CZ" sz="1000" i="1" dirty="0">
                <a:solidFill>
                  <a:schemeClr val="tx1"/>
                </a:solidFill>
                <a:cs typeface="Arial" panose="020B0604020202020204" pitchFamily="34" charset="0"/>
              </a:rPr>
              <a:t> (ti, kteří nejsou v důchodu), n=1003 (celá populace)</a:t>
            </a:r>
          </a:p>
        </p:txBody>
      </p:sp>
      <p:graphicFrame>
        <p:nvGraphicFramePr>
          <p:cNvPr id="7" name="Chart 4">
            <a:extLst>
              <a:ext uri="{FF2B5EF4-FFF2-40B4-BE49-F238E27FC236}">
                <a16:creationId xmlns:a16="http://schemas.microsoft.com/office/drawing/2014/main" id="{749D8C38-EB29-734E-916D-EFB1A3734EF1}"/>
              </a:ext>
              <a:ext uri="{C183D7F6-B498-43B3-948B-1728B52AA6E4}">
                <adec:decorative xmlns:adec="http://schemas.microsoft.com/office/drawing/2017/decorative" xmlns="" val="1"/>
              </a:ext>
            </a:extLst>
          </p:cNvPr>
          <p:cNvGraphicFramePr/>
          <p:nvPr>
            <p:extLst>
              <p:ext uri="{D42A27DB-BD31-4B8C-83A1-F6EECF244321}">
                <p14:modId xmlns:p14="http://schemas.microsoft.com/office/powerpoint/2010/main" val="921396938"/>
              </p:ext>
            </p:extLst>
          </p:nvPr>
        </p:nvGraphicFramePr>
        <p:xfrm>
          <a:off x="4314628" y="2479061"/>
          <a:ext cx="3141003" cy="1069017"/>
        </p:xfrm>
        <a:graphic>
          <a:graphicData uri="http://schemas.openxmlformats.org/drawingml/2006/chart">
            <c:chart xmlns:c="http://schemas.openxmlformats.org/drawingml/2006/chart" xmlns:r="http://schemas.openxmlformats.org/officeDocument/2006/relationships" r:id="rId6"/>
          </a:graphicData>
        </a:graphic>
      </p:graphicFrame>
      <p:sp>
        <p:nvSpPr>
          <p:cNvPr id="12" name="TextovéPole 11">
            <a:extLst>
              <a:ext uri="{FF2B5EF4-FFF2-40B4-BE49-F238E27FC236}">
                <a16:creationId xmlns:a16="http://schemas.microsoft.com/office/drawing/2014/main" id="{4E6280EA-0C0E-1E40-A8B2-A6C2EDF1B35D}"/>
              </a:ext>
            </a:extLst>
          </p:cNvPr>
          <p:cNvSpPr txBox="1"/>
          <p:nvPr/>
        </p:nvSpPr>
        <p:spPr>
          <a:xfrm>
            <a:off x="3385931" y="2429501"/>
            <a:ext cx="1239006" cy="570156"/>
          </a:xfrm>
          <a:prstGeom prst="rect">
            <a:avLst/>
          </a:prstGeom>
          <a:noFill/>
        </p:spPr>
        <p:txBody>
          <a:bodyPr wrap="square" lIns="0" tIns="0" rIns="0" bIns="0" rtlCol="0">
            <a:spAutoFit/>
          </a:bodyPr>
          <a:lstStyle/>
          <a:p>
            <a:pPr algn="l">
              <a:lnSpc>
                <a:spcPct val="115000"/>
              </a:lnSpc>
              <a:spcBef>
                <a:spcPts val="400"/>
              </a:spcBef>
              <a:spcAft>
                <a:spcPts val="400"/>
              </a:spcAft>
              <a:buSzPct val="100000"/>
            </a:pPr>
            <a:r>
              <a:rPr lang="cs-CZ" sz="3600" b="1" dirty="0">
                <a:solidFill>
                  <a:schemeClr val="accent1"/>
                </a:solidFill>
              </a:rPr>
              <a:t>29 %</a:t>
            </a:r>
          </a:p>
        </p:txBody>
      </p:sp>
      <p:sp>
        <p:nvSpPr>
          <p:cNvPr id="15" name="TextovéPole 14">
            <a:extLst>
              <a:ext uri="{FF2B5EF4-FFF2-40B4-BE49-F238E27FC236}">
                <a16:creationId xmlns:a16="http://schemas.microsoft.com/office/drawing/2014/main" id="{8FF09220-57B3-4DD7-1429-F1C91D1F8036}"/>
              </a:ext>
            </a:extLst>
          </p:cNvPr>
          <p:cNvSpPr txBox="1"/>
          <p:nvPr/>
        </p:nvSpPr>
        <p:spPr>
          <a:xfrm>
            <a:off x="3385931" y="3346770"/>
            <a:ext cx="3998706" cy="221727"/>
          </a:xfrm>
          <a:prstGeom prst="rect">
            <a:avLst/>
          </a:prstGeom>
          <a:noFill/>
        </p:spPr>
        <p:txBody>
          <a:bodyPr wrap="square" lIns="0" tIns="0" rIns="0" bIns="0" rtlCol="0">
            <a:spAutoFit/>
          </a:bodyPr>
          <a:lstStyle/>
          <a:p>
            <a:pPr algn="l">
              <a:lnSpc>
                <a:spcPct val="115000"/>
              </a:lnSpc>
              <a:spcBef>
                <a:spcPts val="400"/>
              </a:spcBef>
              <a:spcAft>
                <a:spcPts val="400"/>
              </a:spcAft>
              <a:buSzPct val="100000"/>
            </a:pPr>
            <a:r>
              <a:rPr lang="cs-CZ" sz="1400" dirty="0"/>
              <a:t>Lidí před důchodem čekává, že se o ně stát postará</a:t>
            </a:r>
          </a:p>
        </p:txBody>
      </p:sp>
      <p:sp>
        <p:nvSpPr>
          <p:cNvPr id="17" name="TextovéPole 16">
            <a:extLst>
              <a:ext uri="{FF2B5EF4-FFF2-40B4-BE49-F238E27FC236}">
                <a16:creationId xmlns:a16="http://schemas.microsoft.com/office/drawing/2014/main" id="{6B983880-E8CC-591F-3FBC-CD533544D0E5}"/>
              </a:ext>
            </a:extLst>
          </p:cNvPr>
          <p:cNvSpPr txBox="1"/>
          <p:nvPr/>
        </p:nvSpPr>
        <p:spPr>
          <a:xfrm>
            <a:off x="7828585" y="2429501"/>
            <a:ext cx="1201881" cy="890500"/>
          </a:xfrm>
          <a:prstGeom prst="rect">
            <a:avLst/>
          </a:prstGeom>
          <a:noFill/>
        </p:spPr>
        <p:txBody>
          <a:bodyPr wrap="square" lIns="0" tIns="0" rIns="0" bIns="0" rtlCol="0">
            <a:spAutoFit/>
          </a:bodyPr>
          <a:lstStyle/>
          <a:p>
            <a:pPr algn="l">
              <a:lnSpc>
                <a:spcPct val="115000"/>
              </a:lnSpc>
              <a:spcBef>
                <a:spcPts val="400"/>
              </a:spcBef>
              <a:spcAft>
                <a:spcPts val="400"/>
              </a:spcAft>
              <a:buSzPct val="100000"/>
            </a:pPr>
            <a:r>
              <a:rPr lang="cs-CZ" sz="3600" b="1" dirty="0">
                <a:solidFill>
                  <a:schemeClr val="tx2">
                    <a:lumMod val="75000"/>
                  </a:schemeClr>
                </a:solidFill>
              </a:rPr>
              <a:t>66 %</a:t>
            </a:r>
            <a:br>
              <a:rPr lang="cs-CZ" sz="3600" b="1" dirty="0">
                <a:solidFill>
                  <a:schemeClr val="tx2">
                    <a:lumMod val="75000"/>
                  </a:schemeClr>
                </a:solidFill>
              </a:rPr>
            </a:br>
            <a:r>
              <a:rPr lang="cs-CZ" sz="1600" b="1" dirty="0">
                <a:solidFill>
                  <a:schemeClr val="bg1">
                    <a:lumMod val="65000"/>
                  </a:schemeClr>
                </a:solidFill>
              </a:rPr>
              <a:t>vs. 71 % </a:t>
            </a:r>
            <a:r>
              <a:rPr lang="cs-CZ" sz="1200" b="1" dirty="0">
                <a:solidFill>
                  <a:schemeClr val="bg1">
                    <a:lumMod val="65000"/>
                  </a:schemeClr>
                </a:solidFill>
              </a:rPr>
              <a:t>2023</a:t>
            </a:r>
            <a:endParaRPr lang="cs-CZ" sz="3200" b="1" dirty="0">
              <a:solidFill>
                <a:schemeClr val="bg1">
                  <a:lumMod val="65000"/>
                </a:schemeClr>
              </a:solidFill>
            </a:endParaRPr>
          </a:p>
        </p:txBody>
      </p:sp>
      <p:sp>
        <p:nvSpPr>
          <p:cNvPr id="18" name="TextovéPole 17">
            <a:extLst>
              <a:ext uri="{FF2B5EF4-FFF2-40B4-BE49-F238E27FC236}">
                <a16:creationId xmlns:a16="http://schemas.microsoft.com/office/drawing/2014/main" id="{4D18C1DB-E69A-F1E8-4527-64AC6ED608D9}"/>
              </a:ext>
            </a:extLst>
          </p:cNvPr>
          <p:cNvSpPr txBox="1"/>
          <p:nvPr/>
        </p:nvSpPr>
        <p:spPr>
          <a:xfrm>
            <a:off x="7838093" y="1822466"/>
            <a:ext cx="3797480" cy="221727"/>
          </a:xfrm>
          <a:prstGeom prst="rect">
            <a:avLst/>
          </a:prstGeom>
          <a:noFill/>
        </p:spPr>
        <p:txBody>
          <a:bodyPr wrap="square" lIns="0" tIns="0" rIns="0" bIns="0" rtlCol="0" anchor="ctr">
            <a:spAutoFit/>
          </a:bodyPr>
          <a:lstStyle/>
          <a:p>
            <a:pPr>
              <a:lnSpc>
                <a:spcPct val="115000"/>
              </a:lnSpc>
              <a:spcBef>
                <a:spcPts val="400"/>
              </a:spcBef>
              <a:spcAft>
                <a:spcPts val="400"/>
              </a:spcAft>
              <a:buSzPct val="100000"/>
            </a:pPr>
            <a:r>
              <a:rPr lang="cs-CZ" sz="1400" b="1" dirty="0"/>
              <a:t>Spoříte si na důchod? </a:t>
            </a:r>
          </a:p>
        </p:txBody>
      </p:sp>
      <p:sp>
        <p:nvSpPr>
          <p:cNvPr id="19" name="TextovéPole 18">
            <a:extLst>
              <a:ext uri="{FF2B5EF4-FFF2-40B4-BE49-F238E27FC236}">
                <a16:creationId xmlns:a16="http://schemas.microsoft.com/office/drawing/2014/main" id="{B9F579D4-B05B-9073-B0F1-202403805A67}"/>
              </a:ext>
            </a:extLst>
          </p:cNvPr>
          <p:cNvSpPr txBox="1"/>
          <p:nvPr/>
        </p:nvSpPr>
        <p:spPr>
          <a:xfrm>
            <a:off x="7817635" y="3361945"/>
            <a:ext cx="3735864" cy="221727"/>
          </a:xfrm>
          <a:prstGeom prst="rect">
            <a:avLst/>
          </a:prstGeom>
          <a:noFill/>
        </p:spPr>
        <p:txBody>
          <a:bodyPr wrap="square" lIns="0" tIns="0" rIns="0" bIns="0" rtlCol="0">
            <a:spAutoFit/>
          </a:bodyPr>
          <a:lstStyle/>
          <a:p>
            <a:pPr algn="l">
              <a:lnSpc>
                <a:spcPct val="115000"/>
              </a:lnSpc>
              <a:spcBef>
                <a:spcPts val="400"/>
              </a:spcBef>
              <a:spcAft>
                <a:spcPts val="400"/>
              </a:spcAft>
              <a:buSzPct val="100000"/>
            </a:pPr>
            <a:r>
              <a:rPr lang="cs-CZ" sz="1400" dirty="0"/>
              <a:t>Lidí před důchodem si na penzi spoří</a:t>
            </a:r>
          </a:p>
        </p:txBody>
      </p:sp>
      <p:grpSp>
        <p:nvGrpSpPr>
          <p:cNvPr id="21" name="Skupina 20">
            <a:extLst>
              <a:ext uri="{FF2B5EF4-FFF2-40B4-BE49-F238E27FC236}">
                <a16:creationId xmlns:a16="http://schemas.microsoft.com/office/drawing/2014/main" id="{59A25413-5BF8-5463-FD4C-2D2ECC42A554}"/>
              </a:ext>
            </a:extLst>
          </p:cNvPr>
          <p:cNvGrpSpPr/>
          <p:nvPr/>
        </p:nvGrpSpPr>
        <p:grpSpPr>
          <a:xfrm>
            <a:off x="8850728" y="2401373"/>
            <a:ext cx="3141003" cy="1113828"/>
            <a:chOff x="8752408" y="2401373"/>
            <a:chExt cx="3141003" cy="1113828"/>
          </a:xfrm>
        </p:grpSpPr>
        <p:sp>
          <p:nvSpPr>
            <p:cNvPr id="33" name="Freeform: Shape 26">
              <a:extLst>
                <a:ext uri="{FF2B5EF4-FFF2-40B4-BE49-F238E27FC236}">
                  <a16:creationId xmlns:a16="http://schemas.microsoft.com/office/drawing/2014/main" id="{DB33F73F-95D6-64E4-8EF5-A4BBA3D899D4}"/>
                </a:ext>
                <a:ext uri="{C183D7F6-B498-43B3-948B-1728B52AA6E4}">
                  <adec:decorative xmlns:adec="http://schemas.microsoft.com/office/drawing/2017/decorative" xmlns="" val="1"/>
                </a:ext>
              </a:extLst>
            </p:cNvPr>
            <p:cNvSpPr>
              <a:spLocks noChangeAspect="1"/>
            </p:cNvSpPr>
            <p:nvPr/>
          </p:nvSpPr>
          <p:spPr>
            <a:xfrm>
              <a:off x="10748594" y="2476424"/>
              <a:ext cx="238764" cy="631956"/>
            </a:xfrm>
            <a:custGeom>
              <a:avLst/>
              <a:gdLst>
                <a:gd name="connsiteX0" fmla="*/ 251747 w 1355495"/>
                <a:gd name="connsiteY0" fmla="*/ 693928 h 3587701"/>
                <a:gd name="connsiteX1" fmla="*/ 1103784 w 1355495"/>
                <a:gd name="connsiteY1" fmla="*/ 693928 h 3587701"/>
                <a:gd name="connsiteX2" fmla="*/ 1265552 w 1355495"/>
                <a:gd name="connsiteY2" fmla="*/ 778669 h 3587701"/>
                <a:gd name="connsiteX3" fmla="*/ 1355495 w 1355495"/>
                <a:gd name="connsiteY3" fmla="*/ 1033645 h 3587701"/>
                <a:gd name="connsiteX4" fmla="*/ 1355495 w 1355495"/>
                <a:gd name="connsiteY4" fmla="*/ 2015412 h 3587701"/>
                <a:gd name="connsiteX5" fmla="*/ 1222931 w 1355495"/>
                <a:gd name="connsiteY5" fmla="*/ 2146434 h 3587701"/>
                <a:gd name="connsiteX6" fmla="*/ 1093416 w 1355495"/>
                <a:gd name="connsiteY6" fmla="*/ 2015412 h 3587701"/>
                <a:gd name="connsiteX7" fmla="*/ 1093416 w 1355495"/>
                <a:gd name="connsiteY7" fmla="*/ 1156092 h 3587701"/>
                <a:gd name="connsiteX8" fmla="*/ 1034040 w 1355495"/>
                <a:gd name="connsiteY8" fmla="*/ 1156092 h 3587701"/>
                <a:gd name="connsiteX9" fmla="*/ 1034040 w 1355495"/>
                <a:gd name="connsiteY9" fmla="*/ 3423216 h 3587701"/>
                <a:gd name="connsiteX10" fmla="*/ 960959 w 1355495"/>
                <a:gd name="connsiteY10" fmla="*/ 3564247 h 3587701"/>
                <a:gd name="connsiteX11" fmla="*/ 798437 w 1355495"/>
                <a:gd name="connsiteY11" fmla="*/ 3570849 h 3587701"/>
                <a:gd name="connsiteX12" fmla="*/ 713194 w 1355495"/>
                <a:gd name="connsiteY12" fmla="*/ 3401654 h 3587701"/>
                <a:gd name="connsiteX13" fmla="*/ 713194 w 1355495"/>
                <a:gd name="connsiteY13" fmla="*/ 2075255 h 3587701"/>
                <a:gd name="connsiteX14" fmla="*/ 642301 w 1355495"/>
                <a:gd name="connsiteY14" fmla="*/ 2075255 h 3587701"/>
                <a:gd name="connsiteX15" fmla="*/ 642301 w 1355495"/>
                <a:gd name="connsiteY15" fmla="*/ 3401654 h 3587701"/>
                <a:gd name="connsiteX16" fmla="*/ 557058 w 1355495"/>
                <a:gd name="connsiteY16" fmla="*/ 3570849 h 3587701"/>
                <a:gd name="connsiteX17" fmla="*/ 394572 w 1355495"/>
                <a:gd name="connsiteY17" fmla="*/ 3564247 h 3587701"/>
                <a:gd name="connsiteX18" fmla="*/ 321456 w 1355495"/>
                <a:gd name="connsiteY18" fmla="*/ 3423216 h 3587701"/>
                <a:gd name="connsiteX19" fmla="*/ 321456 w 1355495"/>
                <a:gd name="connsiteY19" fmla="*/ 1156092 h 3587701"/>
                <a:gd name="connsiteX20" fmla="*/ 262080 w 1355495"/>
                <a:gd name="connsiteY20" fmla="*/ 1156092 h 3587701"/>
                <a:gd name="connsiteX21" fmla="*/ 262080 w 1355495"/>
                <a:gd name="connsiteY21" fmla="*/ 2015412 h 3587701"/>
                <a:gd name="connsiteX22" fmla="*/ 132565 w 1355495"/>
                <a:gd name="connsiteY22" fmla="*/ 2146434 h 3587701"/>
                <a:gd name="connsiteX23" fmla="*/ 0 w 1355495"/>
                <a:gd name="connsiteY23" fmla="*/ 2015412 h 3587701"/>
                <a:gd name="connsiteX24" fmla="*/ 0 w 1355495"/>
                <a:gd name="connsiteY24" fmla="*/ 1033645 h 3587701"/>
                <a:gd name="connsiteX25" fmla="*/ 89979 w 1355495"/>
                <a:gd name="connsiteY25" fmla="*/ 778669 h 3587701"/>
                <a:gd name="connsiteX26" fmla="*/ 251747 w 1355495"/>
                <a:gd name="connsiteY26" fmla="*/ 693928 h 3587701"/>
                <a:gd name="connsiteX27" fmla="*/ 677748 w 1355495"/>
                <a:gd name="connsiteY27" fmla="*/ 0 h 3587701"/>
                <a:gd name="connsiteX28" fmla="*/ 987579 w 1355495"/>
                <a:gd name="connsiteY28" fmla="*/ 309832 h 3587701"/>
                <a:gd name="connsiteX29" fmla="*/ 677748 w 1355495"/>
                <a:gd name="connsiteY29" fmla="*/ 619663 h 3587701"/>
                <a:gd name="connsiteX30" fmla="*/ 367916 w 1355495"/>
                <a:gd name="connsiteY30" fmla="*/ 309832 h 3587701"/>
                <a:gd name="connsiteX31" fmla="*/ 677748 w 1355495"/>
                <a:gd name="connsiteY31" fmla="*/ 0 h 358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355495" h="3587701">
                  <a:moveTo>
                    <a:pt x="251747" y="693928"/>
                  </a:moveTo>
                  <a:lnTo>
                    <a:pt x="1103784" y="693928"/>
                  </a:lnTo>
                  <a:cubicBezTo>
                    <a:pt x="1172273" y="693928"/>
                    <a:pt x="1225801" y="732208"/>
                    <a:pt x="1265552" y="778669"/>
                  </a:cubicBezTo>
                  <a:cubicBezTo>
                    <a:pt x="1325861" y="849167"/>
                    <a:pt x="1355495" y="940868"/>
                    <a:pt x="1355495" y="1033645"/>
                  </a:cubicBezTo>
                  <a:lnTo>
                    <a:pt x="1355495" y="2015412"/>
                  </a:lnTo>
                  <a:cubicBezTo>
                    <a:pt x="1355495" y="2088386"/>
                    <a:pt x="1295904" y="2147295"/>
                    <a:pt x="1222931" y="2146434"/>
                  </a:cubicBezTo>
                  <a:cubicBezTo>
                    <a:pt x="1151177" y="2145609"/>
                    <a:pt x="1093416" y="2087166"/>
                    <a:pt x="1093416" y="2015412"/>
                  </a:cubicBezTo>
                  <a:lnTo>
                    <a:pt x="1093416" y="1156092"/>
                  </a:lnTo>
                  <a:lnTo>
                    <a:pt x="1034040" y="1156092"/>
                  </a:lnTo>
                  <a:lnTo>
                    <a:pt x="1034040" y="3423216"/>
                  </a:lnTo>
                  <a:cubicBezTo>
                    <a:pt x="1034040" y="3479327"/>
                    <a:pt x="1009141" y="3535510"/>
                    <a:pt x="960959" y="3564247"/>
                  </a:cubicBezTo>
                  <a:cubicBezTo>
                    <a:pt x="904740" y="3597792"/>
                    <a:pt x="839265" y="3591047"/>
                    <a:pt x="798437" y="3570849"/>
                  </a:cubicBezTo>
                  <a:cubicBezTo>
                    <a:pt x="735330" y="3539600"/>
                    <a:pt x="713194" y="3472080"/>
                    <a:pt x="713194" y="3401654"/>
                  </a:cubicBezTo>
                  <a:lnTo>
                    <a:pt x="713194" y="2075255"/>
                  </a:lnTo>
                  <a:lnTo>
                    <a:pt x="642301" y="2075255"/>
                  </a:lnTo>
                  <a:lnTo>
                    <a:pt x="642301" y="3401654"/>
                  </a:lnTo>
                  <a:cubicBezTo>
                    <a:pt x="642301" y="3472080"/>
                    <a:pt x="620165" y="3539636"/>
                    <a:pt x="557058" y="3570849"/>
                  </a:cubicBezTo>
                  <a:cubicBezTo>
                    <a:pt x="516266" y="3591012"/>
                    <a:pt x="450791" y="3597756"/>
                    <a:pt x="394572" y="3564247"/>
                  </a:cubicBezTo>
                  <a:cubicBezTo>
                    <a:pt x="346390" y="3535510"/>
                    <a:pt x="321456" y="3479327"/>
                    <a:pt x="321456" y="3423216"/>
                  </a:cubicBezTo>
                  <a:lnTo>
                    <a:pt x="321456" y="1156092"/>
                  </a:lnTo>
                  <a:lnTo>
                    <a:pt x="262080" y="1156092"/>
                  </a:lnTo>
                  <a:lnTo>
                    <a:pt x="262080" y="2015412"/>
                  </a:lnTo>
                  <a:cubicBezTo>
                    <a:pt x="262080" y="2087166"/>
                    <a:pt x="204318" y="2145609"/>
                    <a:pt x="132565" y="2146434"/>
                  </a:cubicBezTo>
                  <a:cubicBezTo>
                    <a:pt x="59591" y="2147295"/>
                    <a:pt x="0" y="2088386"/>
                    <a:pt x="0" y="2015412"/>
                  </a:cubicBezTo>
                  <a:lnTo>
                    <a:pt x="0" y="1033645"/>
                  </a:lnTo>
                  <a:cubicBezTo>
                    <a:pt x="0" y="940868"/>
                    <a:pt x="29634" y="849167"/>
                    <a:pt x="89979" y="778669"/>
                  </a:cubicBezTo>
                  <a:cubicBezTo>
                    <a:pt x="129730" y="732208"/>
                    <a:pt x="183258" y="693928"/>
                    <a:pt x="251747" y="693928"/>
                  </a:cubicBezTo>
                  <a:close/>
                  <a:moveTo>
                    <a:pt x="677748" y="0"/>
                  </a:moveTo>
                  <a:cubicBezTo>
                    <a:pt x="848880" y="0"/>
                    <a:pt x="987579" y="138700"/>
                    <a:pt x="987579" y="309832"/>
                  </a:cubicBezTo>
                  <a:cubicBezTo>
                    <a:pt x="987579" y="480928"/>
                    <a:pt x="848880" y="619663"/>
                    <a:pt x="677748" y="619663"/>
                  </a:cubicBezTo>
                  <a:cubicBezTo>
                    <a:pt x="506616" y="619663"/>
                    <a:pt x="367916" y="480964"/>
                    <a:pt x="367916" y="309832"/>
                  </a:cubicBezTo>
                  <a:cubicBezTo>
                    <a:pt x="367916" y="138700"/>
                    <a:pt x="506616" y="0"/>
                    <a:pt x="677748" y="0"/>
                  </a:cubicBezTo>
                  <a:close/>
                </a:path>
              </a:pathLst>
            </a:custGeom>
            <a:solidFill>
              <a:schemeClr val="bg1"/>
            </a:solidFill>
            <a:ln w="0" cap="flat">
              <a:noFill/>
              <a:prstDash val="solid"/>
              <a:miter/>
            </a:ln>
          </p:spPr>
          <p:txBody>
            <a:bodyPr rtlCol="0" anchor="ctr"/>
            <a:lstStyle/>
            <a:p>
              <a:endParaRPr lang="en-GB" dirty="0"/>
            </a:p>
          </p:txBody>
        </p:sp>
        <p:sp>
          <p:nvSpPr>
            <p:cNvPr id="34" name="Freeform: Shape 27">
              <a:extLst>
                <a:ext uri="{FF2B5EF4-FFF2-40B4-BE49-F238E27FC236}">
                  <a16:creationId xmlns:a16="http://schemas.microsoft.com/office/drawing/2014/main" id="{DFF179EE-C747-1E0A-D074-8813C5354A01}"/>
                </a:ext>
                <a:ext uri="{C183D7F6-B498-43B3-948B-1728B52AA6E4}">
                  <adec:decorative xmlns:adec="http://schemas.microsoft.com/office/drawing/2017/decorative" xmlns="" val="1"/>
                </a:ext>
              </a:extLst>
            </p:cNvPr>
            <p:cNvSpPr>
              <a:spLocks noChangeAspect="1"/>
            </p:cNvSpPr>
            <p:nvPr/>
          </p:nvSpPr>
          <p:spPr>
            <a:xfrm>
              <a:off x="10418160" y="2479059"/>
              <a:ext cx="280796" cy="626412"/>
            </a:xfrm>
            <a:custGeom>
              <a:avLst/>
              <a:gdLst>
                <a:gd name="connsiteX0" fmla="*/ 649252 w 1978715"/>
                <a:gd name="connsiteY0" fmla="*/ 829978 h 4276123"/>
                <a:gd name="connsiteX1" fmla="*/ 1329419 w 1978715"/>
                <a:gd name="connsiteY1" fmla="*/ 829978 h 4276123"/>
                <a:gd name="connsiteX2" fmla="*/ 1674634 w 1978715"/>
                <a:gd name="connsiteY2" fmla="*/ 1118149 h 4276123"/>
                <a:gd name="connsiteX3" fmla="*/ 1971699 w 1978715"/>
                <a:gd name="connsiteY3" fmla="*/ 2151356 h 4276123"/>
                <a:gd name="connsiteX4" fmla="*/ 1971742 w 1978715"/>
                <a:gd name="connsiteY4" fmla="*/ 2151356 h 4276123"/>
                <a:gd name="connsiteX5" fmla="*/ 1948608 w 1978715"/>
                <a:gd name="connsiteY5" fmla="*/ 2293153 h 4276123"/>
                <a:gd name="connsiteX6" fmla="*/ 1803518 w 1978715"/>
                <a:gd name="connsiteY6" fmla="*/ 2337241 h 4276123"/>
                <a:gd name="connsiteX7" fmla="*/ 1687163 w 1978715"/>
                <a:gd name="connsiteY7" fmla="*/ 2224393 h 4276123"/>
                <a:gd name="connsiteX8" fmla="*/ 1421955 w 1978715"/>
                <a:gd name="connsiteY8" fmla="*/ 1306129 h 4276123"/>
                <a:gd name="connsiteX9" fmla="*/ 1357428 w 1978715"/>
                <a:gd name="connsiteY9" fmla="*/ 1306129 h 4276123"/>
                <a:gd name="connsiteX10" fmla="*/ 1756565 w 1978715"/>
                <a:gd name="connsiteY10" fmla="*/ 2764472 h 4276123"/>
                <a:gd name="connsiteX11" fmla="*/ 1666381 w 1978715"/>
                <a:gd name="connsiteY11" fmla="*/ 2882623 h 4276123"/>
                <a:gd name="connsiteX12" fmla="*/ 1392792 w 1978715"/>
                <a:gd name="connsiteY12" fmla="*/ 2882623 h 4276123"/>
                <a:gd name="connsiteX13" fmla="*/ 1392792 w 1978715"/>
                <a:gd name="connsiteY13" fmla="*/ 4089485 h 4276123"/>
                <a:gd name="connsiteX14" fmla="*/ 1339810 w 1978715"/>
                <a:gd name="connsiteY14" fmla="*/ 4222645 h 4276123"/>
                <a:gd name="connsiteX15" fmla="*/ 1165899 w 1978715"/>
                <a:gd name="connsiteY15" fmla="*/ 4262071 h 4276123"/>
                <a:gd name="connsiteX16" fmla="*/ 1061475 w 1978715"/>
                <a:gd name="connsiteY16" fmla="*/ 4090255 h 4276123"/>
                <a:gd name="connsiteX17" fmla="*/ 1061475 w 1978715"/>
                <a:gd name="connsiteY17" fmla="*/ 2882623 h 4276123"/>
                <a:gd name="connsiteX18" fmla="*/ 917197 w 1978715"/>
                <a:gd name="connsiteY18" fmla="*/ 2882623 h 4276123"/>
                <a:gd name="connsiteX19" fmla="*/ 917197 w 1978715"/>
                <a:gd name="connsiteY19" fmla="*/ 4090255 h 4276123"/>
                <a:gd name="connsiteX20" fmla="*/ 812773 w 1978715"/>
                <a:gd name="connsiteY20" fmla="*/ 4262071 h 4276123"/>
                <a:gd name="connsiteX21" fmla="*/ 638861 w 1978715"/>
                <a:gd name="connsiteY21" fmla="*/ 4222645 h 4276123"/>
                <a:gd name="connsiteX22" fmla="*/ 585880 w 1978715"/>
                <a:gd name="connsiteY22" fmla="*/ 4089485 h 4276123"/>
                <a:gd name="connsiteX23" fmla="*/ 585880 w 1978715"/>
                <a:gd name="connsiteY23" fmla="*/ 2882623 h 4276123"/>
                <a:gd name="connsiteX24" fmla="*/ 312291 w 1978715"/>
                <a:gd name="connsiteY24" fmla="*/ 2882623 h 4276123"/>
                <a:gd name="connsiteX25" fmla="*/ 222106 w 1978715"/>
                <a:gd name="connsiteY25" fmla="*/ 2764472 h 4276123"/>
                <a:gd name="connsiteX26" fmla="*/ 621244 w 1978715"/>
                <a:gd name="connsiteY26" fmla="*/ 1306129 h 4276123"/>
                <a:gd name="connsiteX27" fmla="*/ 556246 w 1978715"/>
                <a:gd name="connsiteY27" fmla="*/ 1306129 h 4276123"/>
                <a:gd name="connsiteX28" fmla="*/ 291551 w 1978715"/>
                <a:gd name="connsiteY28" fmla="*/ 2224393 h 4276123"/>
                <a:gd name="connsiteX29" fmla="*/ 175197 w 1978715"/>
                <a:gd name="connsiteY29" fmla="*/ 2337241 h 4276123"/>
                <a:gd name="connsiteX30" fmla="*/ 30107 w 1978715"/>
                <a:gd name="connsiteY30" fmla="*/ 2293153 h 4276123"/>
                <a:gd name="connsiteX31" fmla="*/ 6973 w 1978715"/>
                <a:gd name="connsiteY31" fmla="*/ 2151356 h 4276123"/>
                <a:gd name="connsiteX32" fmla="*/ 304038 w 1978715"/>
                <a:gd name="connsiteY32" fmla="*/ 1118149 h 4276123"/>
                <a:gd name="connsiteX33" fmla="*/ 649252 w 1978715"/>
                <a:gd name="connsiteY33" fmla="*/ 829978 h 4276123"/>
                <a:gd name="connsiteX34" fmla="*/ 989325 w 1978715"/>
                <a:gd name="connsiteY34" fmla="*/ 0 h 4276123"/>
                <a:gd name="connsiteX35" fmla="*/ 1360068 w 1978715"/>
                <a:gd name="connsiteY35" fmla="*/ 370744 h 4276123"/>
                <a:gd name="connsiteX36" fmla="*/ 989325 w 1978715"/>
                <a:gd name="connsiteY36" fmla="*/ 741487 h 4276123"/>
                <a:gd name="connsiteX37" fmla="*/ 618581 w 1978715"/>
                <a:gd name="connsiteY37" fmla="*/ 370744 h 4276123"/>
                <a:gd name="connsiteX38" fmla="*/ 989325 w 1978715"/>
                <a:gd name="connsiteY38" fmla="*/ 0 h 4276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978715" h="4276123">
                  <a:moveTo>
                    <a:pt x="649252" y="829978"/>
                  </a:moveTo>
                  <a:lnTo>
                    <a:pt x="1329419" y="829978"/>
                  </a:lnTo>
                  <a:cubicBezTo>
                    <a:pt x="1568286" y="829978"/>
                    <a:pt x="1674634" y="1118149"/>
                    <a:pt x="1674634" y="1118149"/>
                  </a:cubicBezTo>
                  <a:lnTo>
                    <a:pt x="1971699" y="2151356"/>
                  </a:lnTo>
                  <a:lnTo>
                    <a:pt x="1971742" y="2151356"/>
                  </a:lnTo>
                  <a:cubicBezTo>
                    <a:pt x="1985639" y="2199719"/>
                    <a:pt x="1979182" y="2253214"/>
                    <a:pt x="1948608" y="2293153"/>
                  </a:cubicBezTo>
                  <a:cubicBezTo>
                    <a:pt x="1907899" y="2346349"/>
                    <a:pt x="1851453" y="2349043"/>
                    <a:pt x="1803518" y="2337241"/>
                  </a:cubicBezTo>
                  <a:cubicBezTo>
                    <a:pt x="1747585" y="2323471"/>
                    <a:pt x="1704097" y="2279427"/>
                    <a:pt x="1687163" y="2224393"/>
                  </a:cubicBezTo>
                  <a:lnTo>
                    <a:pt x="1421955" y="1306129"/>
                  </a:lnTo>
                  <a:lnTo>
                    <a:pt x="1357428" y="1306129"/>
                  </a:lnTo>
                  <a:lnTo>
                    <a:pt x="1756565" y="2764472"/>
                  </a:lnTo>
                  <a:cubicBezTo>
                    <a:pt x="1772815" y="2823954"/>
                    <a:pt x="1728043" y="2882623"/>
                    <a:pt x="1666381" y="2882623"/>
                  </a:cubicBezTo>
                  <a:lnTo>
                    <a:pt x="1392792" y="2882623"/>
                  </a:lnTo>
                  <a:lnTo>
                    <a:pt x="1392792" y="4089485"/>
                  </a:lnTo>
                  <a:cubicBezTo>
                    <a:pt x="1392792" y="4138960"/>
                    <a:pt x="1374832" y="4187623"/>
                    <a:pt x="1339810" y="4222645"/>
                  </a:cubicBezTo>
                  <a:cubicBezTo>
                    <a:pt x="1276224" y="4286231"/>
                    <a:pt x="1214818" y="4284264"/>
                    <a:pt x="1165899" y="4262071"/>
                  </a:cubicBezTo>
                  <a:cubicBezTo>
                    <a:pt x="1100089" y="4232223"/>
                    <a:pt x="1061475" y="4162522"/>
                    <a:pt x="1061475" y="4090255"/>
                  </a:cubicBezTo>
                  <a:lnTo>
                    <a:pt x="1061475" y="2882623"/>
                  </a:lnTo>
                  <a:lnTo>
                    <a:pt x="917197" y="2882623"/>
                  </a:lnTo>
                  <a:lnTo>
                    <a:pt x="917197" y="4090255"/>
                  </a:lnTo>
                  <a:cubicBezTo>
                    <a:pt x="917197" y="4162522"/>
                    <a:pt x="878583" y="4232223"/>
                    <a:pt x="812773" y="4262071"/>
                  </a:cubicBezTo>
                  <a:cubicBezTo>
                    <a:pt x="763896" y="4284221"/>
                    <a:pt x="702448" y="4286188"/>
                    <a:pt x="638861" y="4222645"/>
                  </a:cubicBezTo>
                  <a:cubicBezTo>
                    <a:pt x="603840" y="4187666"/>
                    <a:pt x="585880" y="4139003"/>
                    <a:pt x="585880" y="4089485"/>
                  </a:cubicBezTo>
                  <a:lnTo>
                    <a:pt x="585880" y="2882623"/>
                  </a:lnTo>
                  <a:lnTo>
                    <a:pt x="312291" y="2882623"/>
                  </a:lnTo>
                  <a:cubicBezTo>
                    <a:pt x="250586" y="2882623"/>
                    <a:pt x="205814" y="2823954"/>
                    <a:pt x="222106" y="2764472"/>
                  </a:cubicBezTo>
                  <a:lnTo>
                    <a:pt x="621244" y="1306129"/>
                  </a:lnTo>
                  <a:lnTo>
                    <a:pt x="556246" y="1306129"/>
                  </a:lnTo>
                  <a:lnTo>
                    <a:pt x="291551" y="2224393"/>
                  </a:lnTo>
                  <a:cubicBezTo>
                    <a:pt x="274618" y="2279470"/>
                    <a:pt x="231129" y="2323471"/>
                    <a:pt x="175197" y="2337241"/>
                  </a:cubicBezTo>
                  <a:cubicBezTo>
                    <a:pt x="127261" y="2349043"/>
                    <a:pt x="70816" y="2346392"/>
                    <a:pt x="30107" y="2293153"/>
                  </a:cubicBezTo>
                  <a:cubicBezTo>
                    <a:pt x="-468" y="2253171"/>
                    <a:pt x="-6925" y="2199676"/>
                    <a:pt x="6973" y="2151356"/>
                  </a:cubicBezTo>
                  <a:lnTo>
                    <a:pt x="304038" y="1118149"/>
                  </a:lnTo>
                  <a:cubicBezTo>
                    <a:pt x="304038" y="1118149"/>
                    <a:pt x="410386" y="829978"/>
                    <a:pt x="649252" y="829978"/>
                  </a:cubicBezTo>
                  <a:close/>
                  <a:moveTo>
                    <a:pt x="989325" y="0"/>
                  </a:moveTo>
                  <a:cubicBezTo>
                    <a:pt x="1194081" y="0"/>
                    <a:pt x="1360068" y="165988"/>
                    <a:pt x="1360068" y="370744"/>
                  </a:cubicBezTo>
                  <a:cubicBezTo>
                    <a:pt x="1360068" y="575500"/>
                    <a:pt x="1194080" y="741487"/>
                    <a:pt x="989325" y="741487"/>
                  </a:cubicBezTo>
                  <a:cubicBezTo>
                    <a:pt x="784569" y="741487"/>
                    <a:pt x="618581" y="575500"/>
                    <a:pt x="618581" y="370744"/>
                  </a:cubicBezTo>
                  <a:cubicBezTo>
                    <a:pt x="618581" y="165988"/>
                    <a:pt x="784569" y="0"/>
                    <a:pt x="989325" y="0"/>
                  </a:cubicBezTo>
                  <a:close/>
                </a:path>
              </a:pathLst>
            </a:custGeom>
            <a:solidFill>
              <a:schemeClr val="bg1"/>
            </a:solidFill>
            <a:ln w="0" cap="flat">
              <a:noFill/>
              <a:prstDash val="solid"/>
              <a:miter/>
            </a:ln>
          </p:spPr>
          <p:txBody>
            <a:bodyPr rtlCol="0" anchor="ctr"/>
            <a:lstStyle/>
            <a:p>
              <a:endParaRPr lang="en-GB" dirty="0"/>
            </a:p>
          </p:txBody>
        </p:sp>
        <p:grpSp>
          <p:nvGrpSpPr>
            <p:cNvPr id="20" name="Skupina 19">
              <a:extLst>
                <a:ext uri="{FF2B5EF4-FFF2-40B4-BE49-F238E27FC236}">
                  <a16:creationId xmlns:a16="http://schemas.microsoft.com/office/drawing/2014/main" id="{F0E4DCBC-0DA9-CAFC-596A-F1B39B36D305}"/>
                </a:ext>
              </a:extLst>
            </p:cNvPr>
            <p:cNvGrpSpPr/>
            <p:nvPr/>
          </p:nvGrpSpPr>
          <p:grpSpPr>
            <a:xfrm>
              <a:off x="8752408" y="2401373"/>
              <a:ext cx="3141003" cy="1113828"/>
              <a:chOff x="8752408" y="2401373"/>
              <a:chExt cx="3141003" cy="1113828"/>
            </a:xfrm>
          </p:grpSpPr>
          <p:graphicFrame>
            <p:nvGraphicFramePr>
              <p:cNvPr id="35" name="Chart 4">
                <a:extLst>
                  <a:ext uri="{FF2B5EF4-FFF2-40B4-BE49-F238E27FC236}">
                    <a16:creationId xmlns:a16="http://schemas.microsoft.com/office/drawing/2014/main" id="{D074CDD4-F9D1-0B3F-3058-5D434C293B66}"/>
                  </a:ext>
                  <a:ext uri="{C183D7F6-B498-43B3-948B-1728B52AA6E4}">
                    <adec:decorative xmlns:adec="http://schemas.microsoft.com/office/drawing/2017/decorative" xmlns="" val="1"/>
                  </a:ext>
                </a:extLst>
              </p:cNvPr>
              <p:cNvGraphicFramePr/>
              <p:nvPr>
                <p:extLst>
                  <p:ext uri="{D42A27DB-BD31-4B8C-83A1-F6EECF244321}">
                    <p14:modId xmlns:p14="http://schemas.microsoft.com/office/powerpoint/2010/main" val="1775054476"/>
                  </p:ext>
                </p:extLst>
              </p:nvPr>
            </p:nvGraphicFramePr>
            <p:xfrm>
              <a:off x="8752408" y="2449116"/>
              <a:ext cx="3141003" cy="1066085"/>
            </p:xfrm>
            <a:graphic>
              <a:graphicData uri="http://schemas.openxmlformats.org/drawingml/2006/chart">
                <c:chart xmlns:c="http://schemas.openxmlformats.org/drawingml/2006/chart" xmlns:r="http://schemas.openxmlformats.org/officeDocument/2006/relationships" r:id="rId7"/>
              </a:graphicData>
            </a:graphic>
          </p:graphicFrame>
          <p:sp>
            <p:nvSpPr>
              <p:cNvPr id="6" name="Obdélník 5">
                <a:extLst>
                  <a:ext uri="{FF2B5EF4-FFF2-40B4-BE49-F238E27FC236}">
                    <a16:creationId xmlns:a16="http://schemas.microsoft.com/office/drawing/2014/main" id="{5B5B32EF-7ECA-9A13-FF12-817DF5C0BB5C}"/>
                  </a:ext>
                </a:extLst>
              </p:cNvPr>
              <p:cNvSpPr/>
              <p:nvPr/>
            </p:nvSpPr>
            <p:spPr>
              <a:xfrm>
                <a:off x="11787710" y="2401373"/>
                <a:ext cx="96075" cy="6264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5000"/>
                  </a:lnSpc>
                  <a:spcBef>
                    <a:spcPts val="400"/>
                  </a:spcBef>
                  <a:spcAft>
                    <a:spcPts val="400"/>
                  </a:spcAft>
                </a:pPr>
                <a:endParaRPr lang="cs-CZ" sz="1200" dirty="0">
                  <a:solidFill>
                    <a:schemeClr val="tx1"/>
                  </a:solidFill>
                </a:endParaRPr>
              </a:p>
            </p:txBody>
          </p:sp>
        </p:grpSp>
      </p:grpSp>
      <p:sp>
        <p:nvSpPr>
          <p:cNvPr id="10" name="Rovnoramenný trojúhelník 9">
            <a:extLst>
              <a:ext uri="{FF2B5EF4-FFF2-40B4-BE49-F238E27FC236}">
                <a16:creationId xmlns:a16="http://schemas.microsoft.com/office/drawing/2014/main" id="{AC800F5C-D520-740D-1E80-95AADDC5D545}"/>
              </a:ext>
            </a:extLst>
          </p:cNvPr>
          <p:cNvSpPr/>
          <p:nvPr/>
        </p:nvSpPr>
        <p:spPr>
          <a:xfrm flipV="1">
            <a:off x="7575315" y="2695339"/>
            <a:ext cx="144000" cy="144000"/>
          </a:xfrm>
          <a:prstGeom prst="triangl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5000"/>
              </a:lnSpc>
              <a:spcBef>
                <a:spcPts val="400"/>
              </a:spcBef>
              <a:spcAft>
                <a:spcPts val="400"/>
              </a:spcAft>
            </a:pPr>
            <a:endParaRPr lang="cs-CZ" sz="1200" dirty="0">
              <a:solidFill>
                <a:schemeClr val="tx1"/>
              </a:solidFill>
            </a:endParaRPr>
          </a:p>
        </p:txBody>
      </p:sp>
      <p:sp>
        <p:nvSpPr>
          <p:cNvPr id="16" name="Rovnoramenný trojúhelník 15">
            <a:extLst>
              <a:ext uri="{FF2B5EF4-FFF2-40B4-BE49-F238E27FC236}">
                <a16:creationId xmlns:a16="http://schemas.microsoft.com/office/drawing/2014/main" id="{897C917F-A8B5-84DB-F48E-47DB5537A28A}"/>
              </a:ext>
            </a:extLst>
          </p:cNvPr>
          <p:cNvSpPr/>
          <p:nvPr/>
        </p:nvSpPr>
        <p:spPr>
          <a:xfrm flipV="1">
            <a:off x="10849862" y="5553075"/>
            <a:ext cx="108000" cy="108000"/>
          </a:xfrm>
          <a:prstGeom prst="triangl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5000"/>
              </a:lnSpc>
              <a:spcBef>
                <a:spcPts val="400"/>
              </a:spcBef>
              <a:spcAft>
                <a:spcPts val="400"/>
              </a:spcAft>
            </a:pPr>
            <a:endParaRPr lang="cs-CZ" sz="1200" dirty="0">
              <a:solidFill>
                <a:schemeClr val="tx1"/>
              </a:solidFill>
            </a:endParaRPr>
          </a:p>
        </p:txBody>
      </p:sp>
      <p:sp>
        <p:nvSpPr>
          <p:cNvPr id="23" name="Rovnoramenný trojúhelník 22">
            <a:extLst>
              <a:ext uri="{FF2B5EF4-FFF2-40B4-BE49-F238E27FC236}">
                <a16:creationId xmlns:a16="http://schemas.microsoft.com/office/drawing/2014/main" id="{303661F5-BF01-DB7E-9750-7D6C1D385328}"/>
              </a:ext>
            </a:extLst>
          </p:cNvPr>
          <p:cNvSpPr/>
          <p:nvPr/>
        </p:nvSpPr>
        <p:spPr>
          <a:xfrm>
            <a:off x="10426952" y="5553075"/>
            <a:ext cx="108000" cy="108000"/>
          </a:xfrm>
          <a:prstGeom prst="triangle">
            <a:avLst/>
          </a:prstGeom>
          <a:solidFill>
            <a:srgbClr val="2DB5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5000"/>
              </a:lnSpc>
              <a:spcBef>
                <a:spcPts val="400"/>
              </a:spcBef>
              <a:spcAft>
                <a:spcPts val="400"/>
              </a:spcAft>
            </a:pPr>
            <a:endParaRPr lang="cs-CZ" sz="1200" dirty="0">
              <a:solidFill>
                <a:schemeClr val="tx1"/>
              </a:solidFill>
            </a:endParaRPr>
          </a:p>
        </p:txBody>
      </p:sp>
      <p:sp>
        <p:nvSpPr>
          <p:cNvPr id="8" name="TextovéPole 7">
            <a:extLst>
              <a:ext uri="{FF2B5EF4-FFF2-40B4-BE49-F238E27FC236}">
                <a16:creationId xmlns:a16="http://schemas.microsoft.com/office/drawing/2014/main" id="{DB556C01-8A0B-86C0-8420-3BB953170E80}"/>
              </a:ext>
            </a:extLst>
          </p:cNvPr>
          <p:cNvSpPr txBox="1"/>
          <p:nvPr/>
        </p:nvSpPr>
        <p:spPr>
          <a:xfrm>
            <a:off x="3352996" y="3788040"/>
            <a:ext cx="6491395" cy="221727"/>
          </a:xfrm>
          <a:prstGeom prst="rect">
            <a:avLst/>
          </a:prstGeom>
          <a:noFill/>
        </p:spPr>
        <p:txBody>
          <a:bodyPr wrap="square" lIns="0" tIns="0" rIns="0" bIns="0" rtlCol="0">
            <a:spAutoFit/>
          </a:bodyPr>
          <a:lstStyle/>
          <a:p>
            <a:pPr>
              <a:lnSpc>
                <a:spcPct val="115000"/>
              </a:lnSpc>
              <a:spcBef>
                <a:spcPts val="400"/>
              </a:spcBef>
              <a:spcAft>
                <a:spcPts val="400"/>
              </a:spcAft>
              <a:buSzPct val="100000"/>
            </a:pPr>
            <a:r>
              <a:rPr lang="cs-CZ" sz="1400" b="1" dirty="0"/>
              <a:t>Kolik peněz Vám měsíčně zbyde z čisté výplaty po odečtení všech běžných výdajů?</a:t>
            </a:r>
          </a:p>
        </p:txBody>
      </p:sp>
    </p:spTree>
    <p:extLst>
      <p:ext uri="{BB962C8B-B14F-4D97-AF65-F5344CB8AC3E}">
        <p14:creationId xmlns:p14="http://schemas.microsoft.com/office/powerpoint/2010/main" val="692824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3C4C0-717A-F9E5-5D0A-0A317C275F2D}"/>
            </a:ext>
          </a:extLst>
        </p:cNvPr>
        <p:cNvGrpSpPr/>
        <p:nvPr/>
      </p:nvGrpSpPr>
      <p:grpSpPr>
        <a:xfrm>
          <a:off x="0" y="0"/>
          <a:ext cx="0" cy="0"/>
          <a:chOff x="0" y="0"/>
          <a:chExt cx="0" cy="0"/>
        </a:xfrm>
      </p:grpSpPr>
      <p:graphicFrame>
        <p:nvGraphicFramePr>
          <p:cNvPr id="10" name="Zástupný obsah 8">
            <a:extLst>
              <a:ext uri="{FF2B5EF4-FFF2-40B4-BE49-F238E27FC236}">
                <a16:creationId xmlns:a16="http://schemas.microsoft.com/office/drawing/2014/main" id="{5A1CB547-E5F6-227D-2590-BB9E6F0E52EE}"/>
              </a:ext>
            </a:extLst>
          </p:cNvPr>
          <p:cNvGraphicFramePr>
            <a:graphicFrameLocks/>
          </p:cNvGraphicFramePr>
          <p:nvPr>
            <p:extLst>
              <p:ext uri="{D42A27DB-BD31-4B8C-83A1-F6EECF244321}">
                <p14:modId xmlns:p14="http://schemas.microsoft.com/office/powerpoint/2010/main" val="2887089351"/>
              </p:ext>
            </p:extLst>
          </p:nvPr>
        </p:nvGraphicFramePr>
        <p:xfrm>
          <a:off x="4253461" y="1572916"/>
          <a:ext cx="5171811" cy="449358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C051241D-BB6A-4EAA-A5D8-F6027569FBDF}"/>
              </a:ext>
            </a:extLst>
          </p:cNvPr>
          <p:cNvSpPr>
            <a:spLocks noGrp="1"/>
          </p:cNvSpPr>
          <p:nvPr>
            <p:ph type="title"/>
          </p:nvPr>
        </p:nvSpPr>
        <p:spPr/>
        <p:txBody>
          <a:bodyPr/>
          <a:lstStyle/>
          <a:p>
            <a:r>
              <a:rPr lang="cs-CZ" dirty="0"/>
              <a:t>Způsoby spoření na důchod</a:t>
            </a:r>
            <a:endParaRPr lang="en-GB" dirty="0"/>
          </a:p>
        </p:txBody>
      </p:sp>
      <p:sp>
        <p:nvSpPr>
          <p:cNvPr id="5" name="Zástupný obsah 2">
            <a:extLst>
              <a:ext uri="{FF2B5EF4-FFF2-40B4-BE49-F238E27FC236}">
                <a16:creationId xmlns:a16="http://schemas.microsoft.com/office/drawing/2014/main" id="{3C1B0026-2D26-DC19-2A32-1555717171AC}"/>
              </a:ext>
            </a:extLst>
          </p:cNvPr>
          <p:cNvSpPr>
            <a:spLocks noGrp="1"/>
          </p:cNvSpPr>
          <p:nvPr>
            <p:ph idx="1"/>
          </p:nvPr>
        </p:nvSpPr>
        <p:spPr>
          <a:xfrm>
            <a:off x="450001" y="1792801"/>
            <a:ext cx="2591650" cy="1923538"/>
          </a:xfrm>
        </p:spPr>
        <p:txBody>
          <a:bodyPr numCol="1"/>
          <a:lstStyle/>
          <a:p>
            <a:r>
              <a:rPr lang="cs-CZ" sz="1400" b="0" i="0" u="none" strike="noStrike" dirty="0">
                <a:solidFill>
                  <a:srgbClr val="000000"/>
                </a:solidFill>
                <a:effectLst/>
                <a:latin typeface="+mn-lt"/>
              </a:rPr>
              <a:t>Podobně jako loni je oblíbeným produktem ke spoření na důchod spořicí účet. Penzijní spoření jako produkt významně kleslo a je tak druhým nejoblíbenějším produktem pro tyto účely.</a:t>
            </a:r>
            <a:endParaRPr lang="cs-CZ" sz="1400" dirty="0"/>
          </a:p>
        </p:txBody>
      </p:sp>
      <p:cxnSp>
        <p:nvCxnSpPr>
          <p:cNvPr id="6" name="Divider Line">
            <a:extLst>
              <a:ext uri="{FF2B5EF4-FFF2-40B4-BE49-F238E27FC236}">
                <a16:creationId xmlns:a16="http://schemas.microsoft.com/office/drawing/2014/main" id="{7EB0C3C7-6B1E-42F5-3955-CC4F3C889F62}"/>
              </a:ext>
              <a:ext uri="{C183D7F6-B498-43B3-948B-1728B52AA6E4}">
                <adec:decorative xmlns:adec="http://schemas.microsoft.com/office/drawing/2017/decorative" xmlns="" val="1"/>
              </a:ext>
            </a:extLst>
          </p:cNvPr>
          <p:cNvCxnSpPr/>
          <p:nvPr/>
        </p:nvCxnSpPr>
        <p:spPr>
          <a:xfrm>
            <a:off x="3195687" y="1808163"/>
            <a:ext cx="0" cy="3852862"/>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Zástupný text 4">
            <a:extLst>
              <a:ext uri="{FF2B5EF4-FFF2-40B4-BE49-F238E27FC236}">
                <a16:creationId xmlns:a16="http://schemas.microsoft.com/office/drawing/2014/main" id="{08CF7586-6D25-1E12-3D6E-F8500036A297}"/>
              </a:ext>
            </a:extLst>
          </p:cNvPr>
          <p:cNvSpPr txBox="1">
            <a:spLocks/>
          </p:cNvSpPr>
          <p:nvPr/>
        </p:nvSpPr>
        <p:spPr>
          <a:xfrm>
            <a:off x="464024" y="5670649"/>
            <a:ext cx="11277975" cy="495201"/>
          </a:xfrm>
          <a:prstGeom prst="rect">
            <a:avLst/>
          </a:prstGeom>
          <a:noFill/>
        </p:spPr>
        <p:txBody>
          <a:bodyPr wrap="square" lIns="0" tIns="0" rIns="0" bIns="0" anchor="b"/>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71450" indent="-171450"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algn="r">
              <a:lnSpc>
                <a:spcPct val="100000"/>
              </a:lnSpc>
              <a:spcBef>
                <a:spcPts val="0"/>
              </a:spcBef>
              <a:spcAft>
                <a:spcPts val="0"/>
              </a:spcAft>
              <a:buSzTx/>
              <a:buFontTx/>
              <a:buNone/>
              <a:defRPr/>
            </a:pPr>
            <a:endParaRPr lang="cs-CZ" sz="1000" i="1" dirty="0">
              <a:latin typeface="Barlow"/>
              <a:cs typeface="Arial" panose="020B0604020202020204" pitchFamily="34" charset="0"/>
            </a:endParaRPr>
          </a:p>
        </p:txBody>
      </p:sp>
      <p:sp>
        <p:nvSpPr>
          <p:cNvPr id="4" name="Zástupný text 4">
            <a:extLst>
              <a:ext uri="{FF2B5EF4-FFF2-40B4-BE49-F238E27FC236}">
                <a16:creationId xmlns:a16="http://schemas.microsoft.com/office/drawing/2014/main" id="{98273C48-0CE9-AF01-662D-03C487F70E19}"/>
              </a:ext>
            </a:extLst>
          </p:cNvPr>
          <p:cNvSpPr txBox="1">
            <a:spLocks/>
          </p:cNvSpPr>
          <p:nvPr/>
        </p:nvSpPr>
        <p:spPr>
          <a:xfrm>
            <a:off x="8227386" y="5515276"/>
            <a:ext cx="3514613" cy="650574"/>
          </a:xfrm>
          <a:prstGeom prst="rect">
            <a:avLst/>
          </a:prstGeom>
          <a:noFill/>
        </p:spPr>
        <p:txBody>
          <a:bodyPr wrap="square" lIns="0" tIns="0" rIns="0" bIns="0" anchor="b"/>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71450" indent="-171450"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algn="r">
              <a:lnSpc>
                <a:spcPct val="100000"/>
              </a:lnSpc>
              <a:spcBef>
                <a:spcPts val="0"/>
              </a:spcBef>
              <a:spcAft>
                <a:spcPts val="0"/>
              </a:spcAft>
              <a:buSzTx/>
              <a:buFontTx/>
              <a:buNone/>
              <a:defRPr/>
            </a:pPr>
            <a:r>
              <a:rPr lang="cs-CZ" sz="1000" i="1" dirty="0"/>
              <a:t>Pozn.: v roce 2023 se penzijní spoření nedotazovalo,</a:t>
            </a:r>
            <a:br>
              <a:rPr lang="cs-CZ" sz="1000" i="1" dirty="0"/>
            </a:br>
            <a:r>
              <a:rPr lang="cs-CZ" sz="1000" i="1" dirty="0">
                <a:solidFill>
                  <a:schemeClr val="tx1"/>
                </a:solidFill>
              </a:rPr>
              <a:t>signifikantně vyšší     /nižší      než minulý rok</a:t>
            </a:r>
            <a:r>
              <a:rPr lang="cs-CZ" sz="1000" i="1" dirty="0"/>
              <a:t/>
            </a:r>
            <a:br>
              <a:rPr lang="cs-CZ" sz="1000" i="1" dirty="0"/>
            </a:br>
            <a:r>
              <a:rPr lang="cs-CZ" sz="1000" i="1" dirty="0"/>
              <a:t>Otázka: Q11. </a:t>
            </a:r>
            <a:r>
              <a:rPr lang="pl-PL" sz="1000" i="1" dirty="0"/>
              <a:t>Jakými způsoby si spoříte na důchod? </a:t>
            </a:r>
            <a:r>
              <a:rPr lang="cs-CZ" sz="1000" i="1" dirty="0"/>
              <a:t> </a:t>
            </a:r>
            <a:br>
              <a:rPr lang="cs-CZ" sz="1000" i="1" dirty="0"/>
            </a:br>
            <a:r>
              <a:rPr lang="cs-CZ" sz="1000" i="1" dirty="0">
                <a:cs typeface="Arial" panose="020B0604020202020204" pitchFamily="34" charset="0"/>
              </a:rPr>
              <a:t>Báze: 2024 n=628, 2023 n=516 (ti, kteří si spoří na důchod)</a:t>
            </a:r>
          </a:p>
        </p:txBody>
      </p:sp>
      <p:sp>
        <p:nvSpPr>
          <p:cNvPr id="3" name="Zástupný obsah 2">
            <a:extLst>
              <a:ext uri="{FF2B5EF4-FFF2-40B4-BE49-F238E27FC236}">
                <a16:creationId xmlns:a16="http://schemas.microsoft.com/office/drawing/2014/main" id="{C0080728-F005-BC15-B8E3-135DFECDC0F7}"/>
              </a:ext>
            </a:extLst>
          </p:cNvPr>
          <p:cNvSpPr txBox="1">
            <a:spLocks/>
          </p:cNvSpPr>
          <p:nvPr/>
        </p:nvSpPr>
        <p:spPr>
          <a:xfrm>
            <a:off x="461128" y="4081683"/>
            <a:ext cx="2591650" cy="2084167"/>
          </a:xfrm>
          <a:prstGeom prst="rect">
            <a:avLst/>
          </a:prstGeom>
          <a:solidFill>
            <a:srgbClr val="ECFAF7"/>
          </a:solidFill>
          <a:ln w="12700">
            <a:noFill/>
          </a:ln>
        </p:spPr>
        <p:txBody>
          <a:bodyPr vert="horz" lIns="36000" tIns="72000" rIns="7200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marL="95250" indent="531813" defTabSz="627063"/>
            <a:r>
              <a:rPr lang="cs-CZ" dirty="0"/>
              <a:t>Na důchod si na spořicí 	účet častěji odkládají mladí 	lidé od 18 do 24 let (60 %). Doplňkové penzijní spoření mají lidé od 25 do 34 let (35 %). Vysokoškoláci se na penzi připravují pomocí DPS (35 %), a investicí do nemovitosti </a:t>
            </a:r>
            <a:br>
              <a:rPr lang="cs-CZ" dirty="0"/>
            </a:br>
            <a:r>
              <a:rPr lang="cs-CZ" dirty="0"/>
              <a:t>(25 %). Vyučení mají častěji penzijní spoření (47 %).</a:t>
            </a:r>
          </a:p>
        </p:txBody>
      </p:sp>
      <p:pic>
        <p:nvPicPr>
          <p:cNvPr id="9" name="Grafický objekt 8" descr="Informace obrys">
            <a:extLst>
              <a:ext uri="{FF2B5EF4-FFF2-40B4-BE49-F238E27FC236}">
                <a16:creationId xmlns:a16="http://schemas.microsoft.com/office/drawing/2014/main" id="{236061F7-6CDE-9A88-8587-E9A153D2DFD2}"/>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429265" y="4081684"/>
            <a:ext cx="720000" cy="720000"/>
          </a:xfrm>
          <a:prstGeom prst="rect">
            <a:avLst/>
          </a:prstGeom>
        </p:spPr>
      </p:pic>
      <p:graphicFrame>
        <p:nvGraphicFramePr>
          <p:cNvPr id="11" name="Tabulka 10">
            <a:extLst>
              <a:ext uri="{FF2B5EF4-FFF2-40B4-BE49-F238E27FC236}">
                <a16:creationId xmlns:a16="http://schemas.microsoft.com/office/drawing/2014/main" id="{F9348CC1-2CD0-981B-D654-D833A352BD1E}"/>
              </a:ext>
            </a:extLst>
          </p:cNvPr>
          <p:cNvGraphicFramePr>
            <a:graphicFrameLocks noGrp="1"/>
          </p:cNvGraphicFramePr>
          <p:nvPr>
            <p:extLst>
              <p:ext uri="{D42A27DB-BD31-4B8C-83A1-F6EECF244321}">
                <p14:modId xmlns:p14="http://schemas.microsoft.com/office/powerpoint/2010/main" val="1241839144"/>
              </p:ext>
            </p:extLst>
          </p:nvPr>
        </p:nvGraphicFramePr>
        <p:xfrm>
          <a:off x="3361801" y="1833182"/>
          <a:ext cx="2331331" cy="4242415"/>
        </p:xfrm>
        <a:graphic>
          <a:graphicData uri="http://schemas.openxmlformats.org/drawingml/2006/table">
            <a:tbl>
              <a:tblPr firstRow="1" bandRow="1">
                <a:tableStyleId>{5C22544A-7EE6-4342-B048-85BDC9FD1C3A}</a:tableStyleId>
              </a:tblPr>
              <a:tblGrid>
                <a:gridCol w="2331331">
                  <a:extLst>
                    <a:ext uri="{9D8B030D-6E8A-4147-A177-3AD203B41FA5}">
                      <a16:colId xmlns:a16="http://schemas.microsoft.com/office/drawing/2014/main" val="1000451729"/>
                    </a:ext>
                  </a:extLst>
                </a:gridCol>
              </a:tblGrid>
              <a:tr h="418405">
                <a:tc>
                  <a:txBody>
                    <a:bodyPr/>
                    <a:lstStyle/>
                    <a:p>
                      <a:pPr algn="r" fontAlgn="ctr"/>
                      <a:r>
                        <a:rPr lang="cs-CZ" sz="1200" b="0" i="0" u="none" strike="noStrike" dirty="0">
                          <a:solidFill>
                            <a:srgbClr val="000000"/>
                          </a:solidFill>
                          <a:effectLst/>
                          <a:latin typeface="+mn-lt"/>
                        </a:rPr>
                        <a:t>Spořicí účet</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9252853"/>
                  </a:ext>
                </a:extLst>
              </a:tr>
              <a:tr h="481781">
                <a:tc>
                  <a:txBody>
                    <a:bodyPr/>
                    <a:lstStyle/>
                    <a:p>
                      <a:pPr algn="r" fontAlgn="ctr"/>
                      <a:r>
                        <a:rPr lang="cs-CZ" sz="1200" b="0" i="0" u="none" strike="noStrike" dirty="0">
                          <a:solidFill>
                            <a:srgbClr val="000000"/>
                          </a:solidFill>
                          <a:effectLst/>
                          <a:latin typeface="+mn-lt"/>
                        </a:rPr>
                        <a:t>Penzijní připojištění</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7058151"/>
                  </a:ext>
                </a:extLst>
              </a:tr>
              <a:tr h="558165">
                <a:tc>
                  <a:txBody>
                    <a:bodyPr/>
                    <a:lstStyle/>
                    <a:p>
                      <a:pPr algn="r" fontAlgn="ctr"/>
                      <a:r>
                        <a:rPr lang="cs-CZ" sz="1200" b="0" i="0" u="none" strike="noStrike" dirty="0">
                          <a:solidFill>
                            <a:srgbClr val="000000"/>
                          </a:solidFill>
                          <a:effectLst/>
                          <a:latin typeface="+mn-lt"/>
                        </a:rPr>
                        <a:t>Transformovaný/penzijní fond (Penzijní spoření)</a:t>
                      </a:r>
                    </a:p>
                    <a:p>
                      <a:pPr algn="r" fontAlgn="ctr"/>
                      <a:r>
                        <a:rPr lang="cs-CZ" sz="1200" b="0" i="0" u="none" strike="noStrike" dirty="0">
                          <a:solidFill>
                            <a:srgbClr val="000000"/>
                          </a:solidFill>
                          <a:effectLst/>
                          <a:latin typeface="+mn-lt"/>
                        </a:rPr>
                        <a:t>vč. Doplňkového penzijního spoření</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6244883"/>
                  </a:ext>
                </a:extLst>
              </a:tr>
              <a:tr h="336570">
                <a:tc>
                  <a:txBody>
                    <a:bodyPr/>
                    <a:lstStyle/>
                    <a:p>
                      <a:pPr algn="r" fontAlgn="ctr"/>
                      <a:r>
                        <a:rPr lang="cs-CZ" sz="1200" b="0" i="0" u="none" strike="noStrike" dirty="0">
                          <a:solidFill>
                            <a:srgbClr val="000000"/>
                          </a:solidFill>
                          <a:effectLst/>
                          <a:latin typeface="+mn-lt"/>
                        </a:rPr>
                        <a:t>Životní pojištění</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2814212"/>
                  </a:ext>
                </a:extLst>
              </a:tr>
              <a:tr h="558165">
                <a:tc>
                  <a:txBody>
                    <a:bodyPr/>
                    <a:lstStyle/>
                    <a:p>
                      <a:pPr algn="r" fontAlgn="ctr"/>
                      <a:r>
                        <a:rPr lang="pl-PL" sz="1200" b="0" i="0" u="none" strike="noStrike" dirty="0">
                          <a:solidFill>
                            <a:srgbClr val="000000"/>
                          </a:solidFill>
                          <a:effectLst/>
                          <a:latin typeface="+mn-lt"/>
                        </a:rPr>
                        <a:t>Akcie dluhopisy, komodity a jiné</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71363857"/>
                  </a:ext>
                </a:extLst>
              </a:tr>
              <a:tr h="425061">
                <a:tc>
                  <a:txBody>
                    <a:bodyPr/>
                    <a:lstStyle/>
                    <a:p>
                      <a:pPr algn="r" fontAlgn="ctr"/>
                      <a:r>
                        <a:rPr lang="cs-CZ" sz="1200" b="0" i="0" u="none" strike="noStrike" dirty="0">
                          <a:solidFill>
                            <a:srgbClr val="000000"/>
                          </a:solidFill>
                          <a:effectLst/>
                          <a:latin typeface="+mn-lt"/>
                        </a:rPr>
                        <a:t>Investice do nemovitosti</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6782967"/>
                  </a:ext>
                </a:extLst>
              </a:tr>
              <a:tr h="550606">
                <a:tc>
                  <a:txBody>
                    <a:bodyPr/>
                    <a:lstStyle/>
                    <a:p>
                      <a:pPr algn="r" fontAlgn="ctr"/>
                      <a:r>
                        <a:rPr lang="cs-CZ" sz="1200" b="0" i="0" u="none" strike="noStrike" dirty="0">
                          <a:solidFill>
                            <a:srgbClr val="000000"/>
                          </a:solidFill>
                          <a:effectLst/>
                          <a:latin typeface="+mn-lt"/>
                        </a:rPr>
                        <a:t>Podílové fondy</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2694458"/>
                  </a:ext>
                </a:extLst>
              </a:tr>
              <a:tr h="355497">
                <a:tc>
                  <a:txBody>
                    <a:bodyPr/>
                    <a:lstStyle/>
                    <a:p>
                      <a:pPr algn="r" fontAlgn="ctr"/>
                      <a:r>
                        <a:rPr lang="cs-CZ" sz="1200" b="0" i="0" u="none" strike="noStrike" dirty="0">
                          <a:solidFill>
                            <a:srgbClr val="000000"/>
                          </a:solidFill>
                          <a:effectLst/>
                          <a:latin typeface="+mn-lt"/>
                        </a:rPr>
                        <a:t>Stavební spoření</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8110217"/>
                  </a:ext>
                </a:extLst>
              </a:tr>
              <a:tr h="558165">
                <a:tc>
                  <a:txBody>
                    <a:bodyPr/>
                    <a:lstStyle/>
                    <a:p>
                      <a:pPr algn="r" fontAlgn="ctr"/>
                      <a:r>
                        <a:rPr lang="cs-CZ" sz="1200" b="0" i="0" u="none" strike="noStrike" dirty="0">
                          <a:solidFill>
                            <a:srgbClr val="000000"/>
                          </a:solidFill>
                          <a:effectLst/>
                          <a:latin typeface="+mn-lt"/>
                        </a:rPr>
                        <a:t>Spoření na běžný účet</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4486818"/>
                  </a:ext>
                </a:extLst>
              </a:tr>
            </a:tbl>
          </a:graphicData>
        </a:graphic>
      </p:graphicFrame>
      <p:sp>
        <p:nvSpPr>
          <p:cNvPr id="12" name="TextovéPole 11">
            <a:extLst>
              <a:ext uri="{FF2B5EF4-FFF2-40B4-BE49-F238E27FC236}">
                <a16:creationId xmlns:a16="http://schemas.microsoft.com/office/drawing/2014/main" id="{D28036DB-28F2-9A6A-DD7B-A4A1961D5C90}"/>
              </a:ext>
            </a:extLst>
          </p:cNvPr>
          <p:cNvSpPr txBox="1"/>
          <p:nvPr/>
        </p:nvSpPr>
        <p:spPr>
          <a:xfrm>
            <a:off x="4294197" y="1456082"/>
            <a:ext cx="3797480" cy="221727"/>
          </a:xfrm>
          <a:prstGeom prst="rect">
            <a:avLst/>
          </a:prstGeom>
          <a:noFill/>
        </p:spPr>
        <p:txBody>
          <a:bodyPr wrap="square" lIns="0" tIns="0" rIns="0" bIns="0" rtlCol="0" anchor="ctr">
            <a:spAutoFit/>
          </a:bodyPr>
          <a:lstStyle/>
          <a:p>
            <a:pPr>
              <a:lnSpc>
                <a:spcPct val="115000"/>
              </a:lnSpc>
              <a:spcBef>
                <a:spcPts val="400"/>
              </a:spcBef>
              <a:spcAft>
                <a:spcPts val="400"/>
              </a:spcAft>
              <a:buSzPct val="100000"/>
            </a:pPr>
            <a:r>
              <a:rPr lang="cs-CZ" sz="1400" b="1" dirty="0"/>
              <a:t>Jakými způsoby si spoříte na důchod? (TOP 10)</a:t>
            </a:r>
          </a:p>
        </p:txBody>
      </p:sp>
      <p:sp>
        <p:nvSpPr>
          <p:cNvPr id="13" name="Rovnoramenný trojúhelník 12">
            <a:extLst>
              <a:ext uri="{FF2B5EF4-FFF2-40B4-BE49-F238E27FC236}">
                <a16:creationId xmlns:a16="http://schemas.microsoft.com/office/drawing/2014/main" id="{C351C994-D377-B86A-9E38-6D00C5356C7F}"/>
              </a:ext>
            </a:extLst>
          </p:cNvPr>
          <p:cNvSpPr/>
          <p:nvPr/>
        </p:nvSpPr>
        <p:spPr>
          <a:xfrm flipV="1">
            <a:off x="10832286" y="5718608"/>
            <a:ext cx="108000" cy="108000"/>
          </a:xfrm>
          <a:prstGeom prst="triangl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5000"/>
              </a:lnSpc>
              <a:spcBef>
                <a:spcPts val="400"/>
              </a:spcBef>
              <a:spcAft>
                <a:spcPts val="400"/>
              </a:spcAft>
            </a:pPr>
            <a:endParaRPr lang="cs-CZ" sz="1200" dirty="0">
              <a:solidFill>
                <a:schemeClr val="tx1"/>
              </a:solidFill>
            </a:endParaRPr>
          </a:p>
        </p:txBody>
      </p:sp>
      <p:sp>
        <p:nvSpPr>
          <p:cNvPr id="14" name="Rovnoramenný trojúhelník 13">
            <a:extLst>
              <a:ext uri="{FF2B5EF4-FFF2-40B4-BE49-F238E27FC236}">
                <a16:creationId xmlns:a16="http://schemas.microsoft.com/office/drawing/2014/main" id="{31D484E2-B951-D822-5BA2-D88D8BEC2D1E}"/>
              </a:ext>
            </a:extLst>
          </p:cNvPr>
          <p:cNvSpPr/>
          <p:nvPr/>
        </p:nvSpPr>
        <p:spPr>
          <a:xfrm>
            <a:off x="10409376" y="5718608"/>
            <a:ext cx="108000" cy="108000"/>
          </a:xfrm>
          <a:prstGeom prst="triangle">
            <a:avLst/>
          </a:prstGeom>
          <a:solidFill>
            <a:srgbClr val="2DB5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5000"/>
              </a:lnSpc>
              <a:spcBef>
                <a:spcPts val="400"/>
              </a:spcBef>
              <a:spcAft>
                <a:spcPts val="400"/>
              </a:spcAft>
            </a:pPr>
            <a:endParaRPr lang="cs-CZ" sz="1200" dirty="0">
              <a:solidFill>
                <a:schemeClr val="tx1"/>
              </a:solidFill>
            </a:endParaRPr>
          </a:p>
        </p:txBody>
      </p:sp>
      <p:sp>
        <p:nvSpPr>
          <p:cNvPr id="15" name="Rovnoramenný trojúhelník 14">
            <a:extLst>
              <a:ext uri="{FF2B5EF4-FFF2-40B4-BE49-F238E27FC236}">
                <a16:creationId xmlns:a16="http://schemas.microsoft.com/office/drawing/2014/main" id="{D6BCC276-F789-91EE-5FF8-A9E72FA5ED2D}"/>
              </a:ext>
            </a:extLst>
          </p:cNvPr>
          <p:cNvSpPr/>
          <p:nvPr/>
        </p:nvSpPr>
        <p:spPr>
          <a:xfrm flipV="1">
            <a:off x="7588519" y="2369114"/>
            <a:ext cx="108000" cy="108000"/>
          </a:xfrm>
          <a:prstGeom prst="triangl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5000"/>
              </a:lnSpc>
              <a:spcBef>
                <a:spcPts val="400"/>
              </a:spcBef>
              <a:spcAft>
                <a:spcPts val="400"/>
              </a:spcAft>
            </a:pPr>
            <a:endParaRPr lang="cs-CZ" sz="1200" dirty="0">
              <a:solidFill>
                <a:schemeClr val="tx1"/>
              </a:solidFill>
            </a:endParaRPr>
          </a:p>
        </p:txBody>
      </p:sp>
      <p:sp>
        <p:nvSpPr>
          <p:cNvPr id="16" name="Rovnoramenný trojúhelník 15">
            <a:extLst>
              <a:ext uri="{FF2B5EF4-FFF2-40B4-BE49-F238E27FC236}">
                <a16:creationId xmlns:a16="http://schemas.microsoft.com/office/drawing/2014/main" id="{0C909E86-1F1A-C040-5F9E-8D93BF237898}"/>
              </a:ext>
            </a:extLst>
          </p:cNvPr>
          <p:cNvSpPr/>
          <p:nvPr/>
        </p:nvSpPr>
        <p:spPr>
          <a:xfrm flipV="1">
            <a:off x="7696519" y="1894467"/>
            <a:ext cx="108000" cy="108000"/>
          </a:xfrm>
          <a:prstGeom prst="triangl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5000"/>
              </a:lnSpc>
              <a:spcBef>
                <a:spcPts val="400"/>
              </a:spcBef>
              <a:spcAft>
                <a:spcPts val="400"/>
              </a:spcAft>
            </a:pPr>
            <a:endParaRPr lang="cs-CZ" sz="1200" dirty="0">
              <a:solidFill>
                <a:schemeClr val="tx1"/>
              </a:solidFill>
            </a:endParaRPr>
          </a:p>
        </p:txBody>
      </p:sp>
      <p:sp>
        <p:nvSpPr>
          <p:cNvPr id="19" name="Rovnoramenný trojúhelník 18">
            <a:extLst>
              <a:ext uri="{FF2B5EF4-FFF2-40B4-BE49-F238E27FC236}">
                <a16:creationId xmlns:a16="http://schemas.microsoft.com/office/drawing/2014/main" id="{3AF7489A-A0DF-E398-1119-136EE038593E}"/>
              </a:ext>
            </a:extLst>
          </p:cNvPr>
          <p:cNvSpPr/>
          <p:nvPr/>
        </p:nvSpPr>
        <p:spPr>
          <a:xfrm flipV="1">
            <a:off x="6768725" y="5713390"/>
            <a:ext cx="108000" cy="108000"/>
          </a:xfrm>
          <a:prstGeom prst="triangl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5000"/>
              </a:lnSpc>
              <a:spcBef>
                <a:spcPts val="400"/>
              </a:spcBef>
              <a:spcAft>
                <a:spcPts val="400"/>
              </a:spcAft>
            </a:pPr>
            <a:endParaRPr lang="cs-CZ" sz="1200" dirty="0">
              <a:solidFill>
                <a:schemeClr val="tx1"/>
              </a:solidFill>
            </a:endParaRPr>
          </a:p>
        </p:txBody>
      </p:sp>
      <p:sp>
        <p:nvSpPr>
          <p:cNvPr id="20" name="Rovnoramenný trojúhelník 19">
            <a:extLst>
              <a:ext uri="{FF2B5EF4-FFF2-40B4-BE49-F238E27FC236}">
                <a16:creationId xmlns:a16="http://schemas.microsoft.com/office/drawing/2014/main" id="{F74FA01C-2959-03A8-6E05-8DFEEB3BA6DC}"/>
              </a:ext>
            </a:extLst>
          </p:cNvPr>
          <p:cNvSpPr/>
          <p:nvPr/>
        </p:nvSpPr>
        <p:spPr>
          <a:xfrm>
            <a:off x="8243541" y="2860264"/>
            <a:ext cx="108000" cy="108000"/>
          </a:xfrm>
          <a:prstGeom prst="triangle">
            <a:avLst/>
          </a:prstGeom>
          <a:solidFill>
            <a:srgbClr val="2DB5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5000"/>
              </a:lnSpc>
              <a:spcBef>
                <a:spcPts val="400"/>
              </a:spcBef>
              <a:spcAft>
                <a:spcPts val="400"/>
              </a:spcAft>
            </a:pPr>
            <a:endParaRPr lang="cs-CZ" sz="1200" dirty="0">
              <a:solidFill>
                <a:schemeClr val="tx1"/>
              </a:solidFill>
            </a:endParaRPr>
          </a:p>
        </p:txBody>
      </p:sp>
    </p:spTree>
    <p:extLst>
      <p:ext uri="{BB962C8B-B14F-4D97-AF65-F5344CB8AC3E}">
        <p14:creationId xmlns:p14="http://schemas.microsoft.com/office/powerpoint/2010/main" val="3748701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3C4C0-717A-F9E5-5D0A-0A317C275F2D}"/>
            </a:ext>
          </a:extLst>
        </p:cNvPr>
        <p:cNvGrpSpPr/>
        <p:nvPr/>
      </p:nvGrpSpPr>
      <p:grpSpPr>
        <a:xfrm>
          <a:off x="0" y="0"/>
          <a:ext cx="0" cy="0"/>
          <a:chOff x="0" y="0"/>
          <a:chExt cx="0" cy="0"/>
        </a:xfrm>
      </p:grpSpPr>
      <p:graphicFrame>
        <p:nvGraphicFramePr>
          <p:cNvPr id="10" name="Zástupný obsah 8">
            <a:extLst>
              <a:ext uri="{FF2B5EF4-FFF2-40B4-BE49-F238E27FC236}">
                <a16:creationId xmlns:a16="http://schemas.microsoft.com/office/drawing/2014/main" id="{5A1CB547-E5F6-227D-2590-BB9E6F0E52EE}"/>
              </a:ext>
            </a:extLst>
          </p:cNvPr>
          <p:cNvGraphicFramePr>
            <a:graphicFrameLocks/>
          </p:cNvGraphicFramePr>
          <p:nvPr>
            <p:extLst>
              <p:ext uri="{D42A27DB-BD31-4B8C-83A1-F6EECF244321}">
                <p14:modId xmlns:p14="http://schemas.microsoft.com/office/powerpoint/2010/main" val="2258188482"/>
              </p:ext>
            </p:extLst>
          </p:nvPr>
        </p:nvGraphicFramePr>
        <p:xfrm>
          <a:off x="150726" y="1677809"/>
          <a:ext cx="11897248" cy="427055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C051241D-BB6A-4EAA-A5D8-F6027569FBDF}"/>
              </a:ext>
            </a:extLst>
          </p:cNvPr>
          <p:cNvSpPr>
            <a:spLocks noGrp="1"/>
          </p:cNvSpPr>
          <p:nvPr>
            <p:ph type="title"/>
          </p:nvPr>
        </p:nvSpPr>
        <p:spPr/>
        <p:txBody>
          <a:bodyPr/>
          <a:lstStyle/>
          <a:p>
            <a:r>
              <a:rPr lang="cs-CZ" dirty="0"/>
              <a:t>Způsoby spoření na důchod: 18-24 let</a:t>
            </a:r>
            <a:br>
              <a:rPr lang="cs-CZ" dirty="0"/>
            </a:br>
            <a:r>
              <a:rPr lang="cs-CZ" sz="1600" dirty="0"/>
              <a:t>Lidé od 18 do 24 let nejčastěji spoří na důchod pomocí spořicího účtu, následuje ukládání financí na běžný účet, ale využívají i penzijní spoření.</a:t>
            </a:r>
            <a:endParaRPr lang="en-GB" dirty="0"/>
          </a:p>
        </p:txBody>
      </p:sp>
      <p:sp>
        <p:nvSpPr>
          <p:cNvPr id="7" name="Zástupný text 4">
            <a:extLst>
              <a:ext uri="{FF2B5EF4-FFF2-40B4-BE49-F238E27FC236}">
                <a16:creationId xmlns:a16="http://schemas.microsoft.com/office/drawing/2014/main" id="{08CF7586-6D25-1E12-3D6E-F8500036A297}"/>
              </a:ext>
            </a:extLst>
          </p:cNvPr>
          <p:cNvSpPr txBox="1">
            <a:spLocks/>
          </p:cNvSpPr>
          <p:nvPr/>
        </p:nvSpPr>
        <p:spPr>
          <a:xfrm>
            <a:off x="464024" y="5670649"/>
            <a:ext cx="11277975" cy="495201"/>
          </a:xfrm>
          <a:prstGeom prst="rect">
            <a:avLst/>
          </a:prstGeom>
          <a:noFill/>
        </p:spPr>
        <p:txBody>
          <a:bodyPr wrap="square" lIns="0" tIns="0" rIns="0" bIns="0" anchor="b"/>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71450" indent="-171450"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algn="r">
              <a:lnSpc>
                <a:spcPct val="100000"/>
              </a:lnSpc>
              <a:spcBef>
                <a:spcPts val="0"/>
              </a:spcBef>
              <a:spcAft>
                <a:spcPts val="0"/>
              </a:spcAft>
              <a:buSzTx/>
              <a:buFontTx/>
              <a:buNone/>
              <a:defRPr/>
            </a:pPr>
            <a:endParaRPr lang="cs-CZ" sz="1000" i="1" dirty="0">
              <a:latin typeface="Barlow"/>
              <a:cs typeface="Arial" panose="020B0604020202020204" pitchFamily="34" charset="0"/>
            </a:endParaRPr>
          </a:p>
        </p:txBody>
      </p:sp>
      <p:sp>
        <p:nvSpPr>
          <p:cNvPr id="4" name="Zástupný text 4">
            <a:extLst>
              <a:ext uri="{FF2B5EF4-FFF2-40B4-BE49-F238E27FC236}">
                <a16:creationId xmlns:a16="http://schemas.microsoft.com/office/drawing/2014/main" id="{98273C48-0CE9-AF01-662D-03C487F70E19}"/>
              </a:ext>
            </a:extLst>
          </p:cNvPr>
          <p:cNvSpPr txBox="1">
            <a:spLocks/>
          </p:cNvSpPr>
          <p:nvPr/>
        </p:nvSpPr>
        <p:spPr>
          <a:xfrm>
            <a:off x="8227386" y="5515276"/>
            <a:ext cx="3514613" cy="650574"/>
          </a:xfrm>
          <a:prstGeom prst="rect">
            <a:avLst/>
          </a:prstGeom>
          <a:noFill/>
        </p:spPr>
        <p:txBody>
          <a:bodyPr wrap="square" lIns="0" tIns="0" rIns="0" bIns="0" anchor="b"/>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71450" indent="-171450"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algn="r">
              <a:lnSpc>
                <a:spcPct val="100000"/>
              </a:lnSpc>
              <a:spcBef>
                <a:spcPts val="0"/>
              </a:spcBef>
              <a:spcAft>
                <a:spcPts val="0"/>
              </a:spcAft>
              <a:buSzTx/>
              <a:buFontTx/>
              <a:buNone/>
              <a:defRPr/>
            </a:pPr>
            <a:r>
              <a:rPr lang="cs-CZ" sz="1000" i="1" dirty="0"/>
              <a:t>Otázka: Q11. </a:t>
            </a:r>
            <a:r>
              <a:rPr lang="pl-PL" sz="1000" i="1" dirty="0"/>
              <a:t>Jakými způsoby si spoříte na důchod? </a:t>
            </a:r>
            <a:r>
              <a:rPr lang="cs-CZ" sz="1000" i="1" dirty="0"/>
              <a:t> </a:t>
            </a:r>
            <a:br>
              <a:rPr lang="cs-CZ" sz="1000" i="1" dirty="0"/>
            </a:br>
            <a:r>
              <a:rPr lang="cs-CZ" sz="1000" i="1" dirty="0">
                <a:cs typeface="Arial" panose="020B0604020202020204" pitchFamily="34" charset="0"/>
              </a:rPr>
              <a:t>Báze: 2024 18-24 let, kteří si spoří na důchod n=47</a:t>
            </a:r>
          </a:p>
        </p:txBody>
      </p:sp>
      <p:sp>
        <p:nvSpPr>
          <p:cNvPr id="12" name="TextovéPole 11">
            <a:extLst>
              <a:ext uri="{FF2B5EF4-FFF2-40B4-BE49-F238E27FC236}">
                <a16:creationId xmlns:a16="http://schemas.microsoft.com/office/drawing/2014/main" id="{D28036DB-28F2-9A6A-DD7B-A4A1961D5C90}"/>
              </a:ext>
            </a:extLst>
          </p:cNvPr>
          <p:cNvSpPr txBox="1"/>
          <p:nvPr/>
        </p:nvSpPr>
        <p:spPr>
          <a:xfrm>
            <a:off x="4386084" y="1808163"/>
            <a:ext cx="3797480" cy="221727"/>
          </a:xfrm>
          <a:prstGeom prst="rect">
            <a:avLst/>
          </a:prstGeom>
          <a:noFill/>
        </p:spPr>
        <p:txBody>
          <a:bodyPr wrap="square" lIns="0" tIns="0" rIns="0" bIns="0" rtlCol="0" anchor="ctr">
            <a:spAutoFit/>
          </a:bodyPr>
          <a:lstStyle/>
          <a:p>
            <a:pPr algn="ctr">
              <a:lnSpc>
                <a:spcPct val="115000"/>
              </a:lnSpc>
              <a:spcBef>
                <a:spcPts val="400"/>
              </a:spcBef>
              <a:spcAft>
                <a:spcPts val="400"/>
              </a:spcAft>
              <a:buSzPct val="100000"/>
            </a:pPr>
            <a:r>
              <a:rPr lang="cs-CZ" sz="1400" b="1" dirty="0"/>
              <a:t>Jakými způsoby si spoříte na důchod?</a:t>
            </a:r>
          </a:p>
        </p:txBody>
      </p:sp>
    </p:spTree>
    <p:extLst>
      <p:ext uri="{BB962C8B-B14F-4D97-AF65-F5344CB8AC3E}">
        <p14:creationId xmlns:p14="http://schemas.microsoft.com/office/powerpoint/2010/main" val="2178870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7">
            <a:extLst>
              <a:ext uri="{FF2B5EF4-FFF2-40B4-BE49-F238E27FC236}">
                <a16:creationId xmlns:a16="http://schemas.microsoft.com/office/drawing/2014/main" id="{75942CCF-5875-92D4-114E-D2E58E525DB2}"/>
              </a:ext>
            </a:extLst>
          </p:cNvPr>
          <p:cNvGraphicFramePr>
            <a:graphicFrameLocks noGrp="1"/>
          </p:cNvGraphicFramePr>
          <p:nvPr>
            <p:extLst>
              <p:ext uri="{D42A27DB-BD31-4B8C-83A1-F6EECF244321}">
                <p14:modId xmlns:p14="http://schemas.microsoft.com/office/powerpoint/2010/main" val="2076784523"/>
              </p:ext>
            </p:extLst>
          </p:nvPr>
        </p:nvGraphicFramePr>
        <p:xfrm>
          <a:off x="3576493" y="4073430"/>
          <a:ext cx="4402048" cy="853440"/>
        </p:xfrm>
        <a:graphic>
          <a:graphicData uri="http://schemas.openxmlformats.org/drawingml/2006/table">
            <a:tbl>
              <a:tblPr firstRow="1" bandRow="1">
                <a:tableStyleId>{5C22544A-7EE6-4342-B048-85BDC9FD1C3A}</a:tableStyleId>
              </a:tblPr>
              <a:tblGrid>
                <a:gridCol w="1880876">
                  <a:extLst>
                    <a:ext uri="{9D8B030D-6E8A-4147-A177-3AD203B41FA5}">
                      <a16:colId xmlns:a16="http://schemas.microsoft.com/office/drawing/2014/main" val="2815435075"/>
                    </a:ext>
                  </a:extLst>
                </a:gridCol>
                <a:gridCol w="464457">
                  <a:extLst>
                    <a:ext uri="{9D8B030D-6E8A-4147-A177-3AD203B41FA5}">
                      <a16:colId xmlns:a16="http://schemas.microsoft.com/office/drawing/2014/main" val="1495173140"/>
                    </a:ext>
                  </a:extLst>
                </a:gridCol>
                <a:gridCol w="2056715">
                  <a:extLst>
                    <a:ext uri="{9D8B030D-6E8A-4147-A177-3AD203B41FA5}">
                      <a16:colId xmlns:a16="http://schemas.microsoft.com/office/drawing/2014/main" val="1931619340"/>
                    </a:ext>
                  </a:extLst>
                </a:gridCol>
              </a:tblGrid>
              <a:tr h="370840">
                <a:tc>
                  <a:txBody>
                    <a:bodyPr/>
                    <a:lstStyle/>
                    <a:p>
                      <a:pPr algn="ctr" fontAlgn="b"/>
                      <a:r>
                        <a:rPr lang="cs-CZ" sz="1400" b="0" i="0" u="none" strike="noStrike" dirty="0">
                          <a:solidFill>
                            <a:schemeClr val="tx1"/>
                          </a:solidFill>
                          <a:effectLst/>
                          <a:latin typeface="+mn-lt"/>
                        </a:rPr>
                        <a:t>Obávám se, </a:t>
                      </a:r>
                      <a:br>
                        <a:rPr lang="cs-CZ" sz="1400" b="0" i="0" u="none" strike="noStrike" dirty="0">
                          <a:solidFill>
                            <a:schemeClr val="tx1"/>
                          </a:solidFill>
                          <a:effectLst/>
                          <a:latin typeface="+mn-lt"/>
                        </a:rPr>
                      </a:br>
                      <a:r>
                        <a:rPr lang="cs-CZ" sz="1400" b="0" i="0" u="none" strike="noStrike" dirty="0">
                          <a:solidFill>
                            <a:schemeClr val="tx1"/>
                          </a:solidFill>
                          <a:effectLst/>
                          <a:latin typeface="+mn-lt"/>
                        </a:rPr>
                        <a:t>že stát bude v budoucnu měnit podmínky u dlouhodobých produktů</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endParaRPr lang="cs-CZ" sz="1400" b="0" i="0" u="none" strike="noStrike" dirty="0">
                        <a:solidFill>
                          <a:schemeClr val="tx1"/>
                        </a:solidFill>
                        <a:effectLst/>
                        <a:latin typeface="+mn-lt"/>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t"/>
                      <a:r>
                        <a:rPr lang="cs-CZ" sz="1400" b="0" i="0" u="none" strike="noStrike" dirty="0">
                          <a:solidFill>
                            <a:schemeClr val="tx1"/>
                          </a:solidFill>
                          <a:effectLst/>
                          <a:latin typeface="+mn-lt"/>
                        </a:rPr>
                        <a:t>Důchod je ještě</a:t>
                      </a:r>
                      <a:br>
                        <a:rPr lang="cs-CZ" sz="1400" b="0" i="0" u="none" strike="noStrike" dirty="0">
                          <a:solidFill>
                            <a:schemeClr val="tx1"/>
                          </a:solidFill>
                          <a:effectLst/>
                          <a:latin typeface="+mn-lt"/>
                        </a:rPr>
                      </a:br>
                      <a:r>
                        <a:rPr lang="cs-CZ" sz="1400" b="0" i="0" u="none" strike="noStrike" dirty="0">
                          <a:solidFill>
                            <a:schemeClr val="tx1"/>
                          </a:solidFill>
                          <a:effectLst/>
                          <a:latin typeface="+mn-lt"/>
                        </a:rPr>
                        <a:t>daleko</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60002840"/>
                  </a:ext>
                </a:extLst>
              </a:tr>
            </a:tbl>
          </a:graphicData>
        </a:graphic>
      </p:graphicFrame>
      <p:sp>
        <p:nvSpPr>
          <p:cNvPr id="2" name="Nadpis 1">
            <a:extLst>
              <a:ext uri="{FF2B5EF4-FFF2-40B4-BE49-F238E27FC236}">
                <a16:creationId xmlns:a16="http://schemas.microsoft.com/office/drawing/2014/main" id="{28C61DB3-0083-7777-1EF4-D6C596C076D7}"/>
              </a:ext>
            </a:extLst>
          </p:cNvPr>
          <p:cNvSpPr>
            <a:spLocks noGrp="1"/>
          </p:cNvSpPr>
          <p:nvPr>
            <p:ph type="title"/>
          </p:nvPr>
        </p:nvSpPr>
        <p:spPr/>
        <p:txBody>
          <a:bodyPr/>
          <a:lstStyle/>
          <a:p>
            <a:r>
              <a:rPr lang="cs-CZ" dirty="0"/>
              <a:t>Důvody pro nespoření si na důchod</a:t>
            </a:r>
          </a:p>
        </p:txBody>
      </p:sp>
      <p:sp>
        <p:nvSpPr>
          <p:cNvPr id="3" name="Zástupný obsah 2">
            <a:extLst>
              <a:ext uri="{FF2B5EF4-FFF2-40B4-BE49-F238E27FC236}">
                <a16:creationId xmlns:a16="http://schemas.microsoft.com/office/drawing/2014/main" id="{D44459ED-B2E8-D004-C9B7-BBF78EE62B37}"/>
              </a:ext>
            </a:extLst>
          </p:cNvPr>
          <p:cNvSpPr txBox="1">
            <a:spLocks/>
          </p:cNvSpPr>
          <p:nvPr/>
        </p:nvSpPr>
        <p:spPr>
          <a:xfrm>
            <a:off x="429265" y="1756977"/>
            <a:ext cx="2551568" cy="2270699"/>
          </a:xfrm>
          <a:prstGeom prst="rect">
            <a:avLst/>
          </a:prstGeom>
        </p:spPr>
        <p:txBody>
          <a:bodyPr vert="horz" lIns="0" tIns="0" rIns="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r>
              <a:rPr lang="cs-CZ" sz="1400" dirty="0"/>
              <a:t>Sedm z deseti lidí, kteří si na důchod nespoří se obává změn podmínek u dlouhodobých produktů pro spoření na penzi.</a:t>
            </a:r>
            <a:br>
              <a:rPr lang="cs-CZ" sz="1400" dirty="0"/>
            </a:br>
            <a:r>
              <a:rPr lang="cs-CZ" sz="1400" dirty="0"/>
              <a:t>38 % neví, kde a jak se spořením začít.</a:t>
            </a:r>
          </a:p>
        </p:txBody>
      </p:sp>
      <p:cxnSp>
        <p:nvCxnSpPr>
          <p:cNvPr id="4" name="Divider Line">
            <a:extLst>
              <a:ext uri="{FF2B5EF4-FFF2-40B4-BE49-F238E27FC236}">
                <a16:creationId xmlns:a16="http://schemas.microsoft.com/office/drawing/2014/main" id="{D03AAB12-94A3-7194-A602-592303C9D683}"/>
              </a:ext>
              <a:ext uri="{C183D7F6-B498-43B3-948B-1728B52AA6E4}">
                <adec:decorative xmlns:adec="http://schemas.microsoft.com/office/drawing/2017/decorative" xmlns="" val="1"/>
              </a:ext>
            </a:extLst>
          </p:cNvPr>
          <p:cNvCxnSpPr/>
          <p:nvPr/>
        </p:nvCxnSpPr>
        <p:spPr>
          <a:xfrm>
            <a:off x="3195687" y="1808163"/>
            <a:ext cx="0" cy="3852862"/>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4" name="TextovéPole 13">
            <a:extLst>
              <a:ext uri="{FF2B5EF4-FFF2-40B4-BE49-F238E27FC236}">
                <a16:creationId xmlns:a16="http://schemas.microsoft.com/office/drawing/2014/main" id="{9B192698-C1BD-F913-E628-88F7DAE192E7}"/>
              </a:ext>
            </a:extLst>
          </p:cNvPr>
          <p:cNvSpPr txBox="1"/>
          <p:nvPr/>
        </p:nvSpPr>
        <p:spPr>
          <a:xfrm>
            <a:off x="3389658" y="1451182"/>
            <a:ext cx="8718176" cy="221727"/>
          </a:xfrm>
          <a:prstGeom prst="rect">
            <a:avLst/>
          </a:prstGeom>
          <a:noFill/>
        </p:spPr>
        <p:txBody>
          <a:bodyPr wrap="square" lIns="0" tIns="0" rIns="0" bIns="0" rtlCol="0">
            <a:spAutoFit/>
          </a:bodyPr>
          <a:lstStyle/>
          <a:p>
            <a:pPr>
              <a:lnSpc>
                <a:spcPct val="115000"/>
              </a:lnSpc>
              <a:spcBef>
                <a:spcPts val="400"/>
              </a:spcBef>
              <a:spcAft>
                <a:spcPts val="400"/>
              </a:spcAft>
              <a:buSzPct val="100000"/>
            </a:pPr>
            <a:r>
              <a:rPr lang="cs-CZ" sz="1400" b="1" dirty="0"/>
              <a:t>Do jaké míry souhlasíte s výroky, které mohou popisovat Váš přístup ke spoření na důchod? </a:t>
            </a:r>
          </a:p>
        </p:txBody>
      </p:sp>
      <p:sp>
        <p:nvSpPr>
          <p:cNvPr id="5" name="Zástupný text 4">
            <a:extLst>
              <a:ext uri="{FF2B5EF4-FFF2-40B4-BE49-F238E27FC236}">
                <a16:creationId xmlns:a16="http://schemas.microsoft.com/office/drawing/2014/main" id="{5EA743D0-A22D-CDB0-3DE9-B983A90D6757}"/>
              </a:ext>
            </a:extLst>
          </p:cNvPr>
          <p:cNvSpPr>
            <a:spLocks noGrp="1"/>
          </p:cNvSpPr>
          <p:nvPr>
            <p:ph type="body" sz="quarter" idx="18"/>
          </p:nvPr>
        </p:nvSpPr>
        <p:spPr>
          <a:xfrm>
            <a:off x="3012696" y="5694460"/>
            <a:ext cx="8718176" cy="461665"/>
          </a:xfrm>
        </p:spPr>
        <p:txBody>
          <a:bodyPr/>
          <a:lstStyle/>
          <a:p>
            <a:pPr algn="r">
              <a:lnSpc>
                <a:spcPct val="100000"/>
              </a:lnSpc>
              <a:spcBef>
                <a:spcPts val="0"/>
              </a:spcBef>
              <a:spcAft>
                <a:spcPts val="0"/>
              </a:spcAft>
              <a:buSzTx/>
              <a:buFontTx/>
              <a:buNone/>
              <a:defRPr/>
            </a:pPr>
            <a:r>
              <a:rPr lang="cs-CZ" sz="1000" i="1" dirty="0">
                <a:solidFill>
                  <a:schemeClr val="tx1"/>
                </a:solidFill>
              </a:rPr>
              <a:t>Pozn.: Zobrazeno pomocí T2B a B2B=součet odpovědí Rozhodně+Spíše (ne)souhlasím</a:t>
            </a:r>
            <a:br>
              <a:rPr lang="cs-CZ" sz="1000" i="1" dirty="0">
                <a:solidFill>
                  <a:schemeClr val="tx1"/>
                </a:solidFill>
              </a:rPr>
            </a:br>
            <a:r>
              <a:rPr lang="cs-CZ" sz="1000" i="1" dirty="0">
                <a:solidFill>
                  <a:schemeClr val="tx1"/>
                </a:solidFill>
              </a:rPr>
              <a:t>Otázka: Q17b. Do jaké míry souhlasíte s výroky, které mohou popisovat Váš přístup ke spoření na důchod? </a:t>
            </a:r>
            <a:br>
              <a:rPr lang="cs-CZ" sz="1000" i="1" dirty="0">
                <a:solidFill>
                  <a:schemeClr val="tx1"/>
                </a:solidFill>
              </a:rPr>
            </a:br>
            <a:r>
              <a:rPr lang="cs-CZ" sz="1000" i="1" dirty="0">
                <a:solidFill>
                  <a:schemeClr val="tx1"/>
                </a:solidFill>
                <a:cs typeface="Arial" panose="020B0604020202020204" pitchFamily="34" charset="0"/>
              </a:rPr>
              <a:t>Báze: n=</a:t>
            </a:r>
            <a:r>
              <a:rPr lang="cs-CZ" sz="1000" dirty="0">
                <a:solidFill>
                  <a:schemeClr val="tx1"/>
                </a:solidFill>
                <a:cs typeface="Arial" panose="020B0604020202020204" pitchFamily="34" charset="0"/>
              </a:rPr>
              <a:t>302 </a:t>
            </a:r>
            <a:r>
              <a:rPr lang="cs-CZ" sz="1000" i="1" dirty="0">
                <a:solidFill>
                  <a:schemeClr val="tx1"/>
                </a:solidFill>
                <a:cs typeface="Arial" panose="020B0604020202020204" pitchFamily="34" charset="0"/>
              </a:rPr>
              <a:t>(ti, kteří si nespoří na důchod)</a:t>
            </a:r>
          </a:p>
        </p:txBody>
      </p:sp>
      <p:sp>
        <p:nvSpPr>
          <p:cNvPr id="10" name="TextovéPole 9">
            <a:extLst>
              <a:ext uri="{FF2B5EF4-FFF2-40B4-BE49-F238E27FC236}">
                <a16:creationId xmlns:a16="http://schemas.microsoft.com/office/drawing/2014/main" id="{D0A77462-27A1-26D0-81BA-6C3496BEC29B}"/>
              </a:ext>
            </a:extLst>
          </p:cNvPr>
          <p:cNvSpPr txBox="1"/>
          <p:nvPr/>
        </p:nvSpPr>
        <p:spPr>
          <a:xfrm>
            <a:off x="3389658" y="1661951"/>
            <a:ext cx="2443163" cy="190052"/>
          </a:xfrm>
          <a:prstGeom prst="rect">
            <a:avLst/>
          </a:prstGeom>
          <a:noFill/>
        </p:spPr>
        <p:txBody>
          <a:bodyPr wrap="square" lIns="0" tIns="0" rIns="0" bIns="0" rtlCol="0">
            <a:spAutoFit/>
          </a:bodyPr>
          <a:lstStyle/>
          <a:p>
            <a:pPr>
              <a:lnSpc>
                <a:spcPct val="115000"/>
              </a:lnSpc>
              <a:spcBef>
                <a:spcPts val="400"/>
              </a:spcBef>
              <a:spcAft>
                <a:spcPts val="400"/>
              </a:spcAft>
              <a:buSzPct val="100000"/>
            </a:pPr>
            <a:r>
              <a:rPr lang="cs-CZ" sz="1200" dirty="0"/>
              <a:t>Lidé, kteří si nespoří na důchod</a:t>
            </a:r>
          </a:p>
        </p:txBody>
      </p:sp>
      <p:graphicFrame>
        <p:nvGraphicFramePr>
          <p:cNvPr id="6" name="Tabulka 5">
            <a:extLst>
              <a:ext uri="{FF2B5EF4-FFF2-40B4-BE49-F238E27FC236}">
                <a16:creationId xmlns:a16="http://schemas.microsoft.com/office/drawing/2014/main" id="{E6EAA639-5FB8-390B-B205-192D52E5DE6E}"/>
              </a:ext>
            </a:extLst>
          </p:cNvPr>
          <p:cNvGraphicFramePr>
            <a:graphicFrameLocks noGrp="1"/>
          </p:cNvGraphicFramePr>
          <p:nvPr>
            <p:extLst>
              <p:ext uri="{D42A27DB-BD31-4B8C-83A1-F6EECF244321}">
                <p14:modId xmlns:p14="http://schemas.microsoft.com/office/powerpoint/2010/main" val="1846634149"/>
              </p:ext>
            </p:extLst>
          </p:nvPr>
        </p:nvGraphicFramePr>
        <p:xfrm>
          <a:off x="8582369" y="1872709"/>
          <a:ext cx="3331493" cy="2901592"/>
        </p:xfrm>
        <a:graphic>
          <a:graphicData uri="http://schemas.openxmlformats.org/drawingml/2006/table">
            <a:tbl>
              <a:tblPr firstRow="1" bandRow="1">
                <a:tableStyleId>{5C22544A-7EE6-4342-B048-85BDC9FD1C3A}</a:tableStyleId>
              </a:tblPr>
              <a:tblGrid>
                <a:gridCol w="2181884">
                  <a:extLst>
                    <a:ext uri="{9D8B030D-6E8A-4147-A177-3AD203B41FA5}">
                      <a16:colId xmlns:a16="http://schemas.microsoft.com/office/drawing/2014/main" val="616812829"/>
                    </a:ext>
                  </a:extLst>
                </a:gridCol>
                <a:gridCol w="1149609">
                  <a:extLst>
                    <a:ext uri="{9D8B030D-6E8A-4147-A177-3AD203B41FA5}">
                      <a16:colId xmlns:a16="http://schemas.microsoft.com/office/drawing/2014/main" val="232677242"/>
                    </a:ext>
                  </a:extLst>
                </a:gridCol>
              </a:tblGrid>
              <a:tr h="2424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400" b="1" dirty="0">
                          <a:solidFill>
                            <a:schemeClr val="tx1"/>
                          </a:solidFill>
                        </a:rPr>
                        <a:t>Další důvody:</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cs-CZ" sz="1400" b="1" dirty="0">
                          <a:solidFill>
                            <a:schemeClr val="tx1"/>
                          </a:solidFill>
                        </a:rPr>
                        <a:t>Souhlasím</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80144808"/>
                  </a:ext>
                </a:extLst>
              </a:tr>
              <a:tr h="6647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400" b="0" i="0" u="none" strike="noStrike" dirty="0">
                          <a:solidFill>
                            <a:schemeClr val="tx1"/>
                          </a:solidFill>
                          <a:effectLst/>
                          <a:latin typeface="+mn-lt"/>
                        </a:rPr>
                        <a:t>Nevím, kde a jak bych měl/a na stáří spořit</a:t>
                      </a:r>
                      <a:endParaRPr lang="cs-CZ" sz="1400" b="0" dirty="0">
                        <a:solidFill>
                          <a:schemeClr val="tx1"/>
                        </a:solidFill>
                      </a:endParaRPr>
                    </a:p>
                  </a:txBody>
                  <a:tcPr marL="72000" marR="0" marT="0" marB="0" anchor="ctr">
                    <a:lnL w="12700" cmpd="sng">
                      <a:noFill/>
                    </a:lnL>
                    <a:lnR w="12700" cmpd="sng">
                      <a:noFill/>
                    </a:lnR>
                    <a:lnT w="12700" cmpd="sng">
                      <a:noFill/>
                    </a:lnT>
                    <a:lnB w="28575"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cs-CZ" sz="1400" b="1" dirty="0">
                          <a:solidFill>
                            <a:schemeClr val="tx1"/>
                          </a:solidFill>
                        </a:rPr>
                        <a:t>38 %</a:t>
                      </a:r>
                    </a:p>
                  </a:txBody>
                  <a:tcPr marL="0" marR="0" marT="0" marB="0" anchor="ctr">
                    <a:lnL w="12700" cmpd="sng">
                      <a:noFill/>
                    </a:lnL>
                    <a:lnR w="12700" cmpd="sng">
                      <a:noFill/>
                    </a:lnR>
                    <a:lnT w="12700" cmpd="sng">
                      <a:noFill/>
                    </a:lnT>
                    <a:lnB w="28575"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796919942"/>
                  </a:ext>
                </a:extLst>
              </a:tr>
              <a:tr h="6647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400" b="0" i="0" u="none" strike="noStrike" dirty="0">
                          <a:solidFill>
                            <a:schemeClr val="tx1"/>
                          </a:solidFill>
                          <a:effectLst/>
                          <a:latin typeface="+mn-lt"/>
                        </a:rPr>
                        <a:t>Raději si užiju peníze hned a nehledím na budoucnost</a:t>
                      </a:r>
                    </a:p>
                  </a:txBody>
                  <a:tcPr marL="72000" marR="0" marT="0" marB="0" anchor="ctr">
                    <a:lnL w="12700" cmpd="sng">
                      <a:noFill/>
                    </a:lnL>
                    <a:lnR w="12700" cmpd="sng">
                      <a:noFill/>
                    </a:lnR>
                    <a:lnT w="28575" cap="flat" cmpd="sng" algn="ctr">
                      <a:solidFill>
                        <a:schemeClr val="bg1"/>
                      </a:solidFill>
                      <a:prstDash val="sysDot"/>
                      <a:round/>
                      <a:headEnd type="none" w="med" len="med"/>
                      <a:tailEnd type="none" w="med" len="med"/>
                    </a:lnT>
                    <a:lnB w="28575"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cs-CZ" sz="1400" b="1" dirty="0">
                          <a:solidFill>
                            <a:schemeClr val="tx1"/>
                          </a:solidFill>
                        </a:rPr>
                        <a:t>37 %</a:t>
                      </a:r>
                    </a:p>
                  </a:txBody>
                  <a:tcPr marL="0" marR="0" marT="0" marB="0" anchor="ctr">
                    <a:lnL w="12700" cmpd="sng">
                      <a:noFill/>
                    </a:lnL>
                    <a:lnR w="12700" cmpd="sng">
                      <a:noFill/>
                    </a:lnR>
                    <a:lnT w="28575" cap="flat" cmpd="sng" algn="ctr">
                      <a:solidFill>
                        <a:schemeClr val="bg1"/>
                      </a:solidFill>
                      <a:prstDash val="sysDot"/>
                      <a:round/>
                      <a:headEnd type="none" w="med" len="med"/>
                      <a:tailEnd type="none" w="med" len="med"/>
                    </a:lnT>
                    <a:lnB w="28575"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611630564"/>
                  </a:ext>
                </a:extLst>
              </a:tr>
              <a:tr h="6647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400" b="0" i="0" u="none" strike="noStrike" dirty="0">
                          <a:solidFill>
                            <a:schemeClr val="tx1"/>
                          </a:solidFill>
                          <a:effectLst/>
                          <a:latin typeface="+mn-lt"/>
                        </a:rPr>
                        <a:t>Raději investuji do nemovitosti</a:t>
                      </a:r>
                    </a:p>
                  </a:txBody>
                  <a:tcPr marL="72000" marR="0" marT="0" marB="0" anchor="ctr">
                    <a:lnL w="12700" cmpd="sng">
                      <a:noFill/>
                    </a:lnL>
                    <a:lnR w="12700" cmpd="sng">
                      <a:noFill/>
                    </a:lnR>
                    <a:lnT w="28575" cap="flat" cmpd="sng" algn="ctr">
                      <a:solidFill>
                        <a:schemeClr val="bg1"/>
                      </a:solidFill>
                      <a:prstDash val="sysDot"/>
                      <a:round/>
                      <a:headEnd type="none" w="med" len="med"/>
                      <a:tailEnd type="none" w="med" len="med"/>
                    </a:lnT>
                    <a:lnB w="28575"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cs-CZ" sz="1400" b="1" dirty="0">
                          <a:solidFill>
                            <a:schemeClr val="tx1"/>
                          </a:solidFill>
                        </a:rPr>
                        <a:t>34 %</a:t>
                      </a:r>
                    </a:p>
                  </a:txBody>
                  <a:tcPr marL="0" marR="0" marT="0" marB="0" anchor="ctr">
                    <a:lnL w="12700" cmpd="sng">
                      <a:noFill/>
                    </a:lnL>
                    <a:lnR w="12700" cmpd="sng">
                      <a:noFill/>
                    </a:lnR>
                    <a:lnT w="28575" cap="flat" cmpd="sng" algn="ctr">
                      <a:solidFill>
                        <a:schemeClr val="bg1"/>
                      </a:solidFill>
                      <a:prstDash val="sysDot"/>
                      <a:round/>
                      <a:headEnd type="none" w="med" len="med"/>
                      <a:tailEnd type="none" w="med" len="med"/>
                    </a:lnT>
                    <a:lnB w="28575"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7071101"/>
                  </a:ext>
                </a:extLst>
              </a:tr>
              <a:tr h="6647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400" b="0" i="0" u="none" strike="noStrike" dirty="0">
                          <a:solidFill>
                            <a:schemeClr val="tx1"/>
                          </a:solidFill>
                          <a:effectLst/>
                          <a:latin typeface="+mn-lt"/>
                        </a:rPr>
                        <a:t>Raději investuji do jiných finančních produktů </a:t>
                      </a:r>
                      <a:br>
                        <a:rPr lang="cs-CZ" sz="1400" b="0" i="0" u="none" strike="noStrike" dirty="0">
                          <a:solidFill>
                            <a:schemeClr val="tx1"/>
                          </a:solidFill>
                          <a:effectLst/>
                          <a:latin typeface="+mn-lt"/>
                        </a:rPr>
                      </a:br>
                      <a:r>
                        <a:rPr lang="cs-CZ" sz="1400" b="0" i="0" u="none" strike="noStrike" dirty="0">
                          <a:solidFill>
                            <a:schemeClr val="tx1"/>
                          </a:solidFill>
                          <a:effectLst/>
                          <a:latin typeface="+mn-lt"/>
                        </a:rPr>
                        <a:t>na jiné cíle</a:t>
                      </a:r>
                    </a:p>
                  </a:txBody>
                  <a:tcPr marL="72000" marR="0" marT="0" marB="0" anchor="ctr">
                    <a:lnL w="12700" cmpd="sng">
                      <a:noFill/>
                    </a:lnL>
                    <a:lnR w="12700" cmpd="sng">
                      <a:noFill/>
                    </a:lnR>
                    <a:lnT w="28575" cap="flat" cmpd="sng" algn="ctr">
                      <a:solidFill>
                        <a:schemeClr val="bg1"/>
                      </a:solidFill>
                      <a:prstDash val="sysDot"/>
                      <a:round/>
                      <a:headEnd type="none" w="med" len="med"/>
                      <a:tailEnd type="none" w="med" len="med"/>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cs-CZ" sz="1400" b="1" dirty="0">
                          <a:solidFill>
                            <a:schemeClr val="tx1"/>
                          </a:solidFill>
                        </a:rPr>
                        <a:t>34 %</a:t>
                      </a:r>
                    </a:p>
                  </a:txBody>
                  <a:tcPr marL="0" marR="0" marT="0" marB="0" anchor="ctr">
                    <a:lnL w="12700" cmpd="sng">
                      <a:noFill/>
                    </a:lnL>
                    <a:lnR w="12700" cmpd="sng">
                      <a:noFill/>
                    </a:lnR>
                    <a:lnT w="28575" cap="flat" cmpd="sng" algn="ctr">
                      <a:solidFill>
                        <a:schemeClr val="bg1"/>
                      </a:solidFill>
                      <a:prstDash val="sysDot"/>
                      <a:round/>
                      <a:headEnd type="none" w="med" len="med"/>
                      <a:tailEnd type="none" w="med" len="med"/>
                    </a:lnT>
                    <a:lnB w="12700" cmpd="sng">
                      <a:no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692957099"/>
                  </a:ext>
                </a:extLst>
              </a:tr>
            </a:tbl>
          </a:graphicData>
        </a:graphic>
      </p:graphicFrame>
      <p:sp>
        <p:nvSpPr>
          <p:cNvPr id="9" name="TextovéPole 8">
            <a:extLst>
              <a:ext uri="{FF2B5EF4-FFF2-40B4-BE49-F238E27FC236}">
                <a16:creationId xmlns:a16="http://schemas.microsoft.com/office/drawing/2014/main" id="{A5962399-4D79-FE15-9AA1-1B6D4699947D}"/>
              </a:ext>
            </a:extLst>
          </p:cNvPr>
          <p:cNvSpPr txBox="1"/>
          <p:nvPr/>
        </p:nvSpPr>
        <p:spPr>
          <a:xfrm>
            <a:off x="3393500" y="2787840"/>
            <a:ext cx="2443162" cy="950260"/>
          </a:xfrm>
          <a:prstGeom prst="rect">
            <a:avLst/>
          </a:prstGeom>
          <a:noFill/>
        </p:spPr>
        <p:txBody>
          <a:bodyPr wrap="square" lIns="0" tIns="0" rIns="0" bIns="0" rtlCol="0" anchor="ctr">
            <a:spAutoFit/>
          </a:bodyPr>
          <a:lstStyle/>
          <a:p>
            <a:pPr algn="ctr">
              <a:lnSpc>
                <a:spcPct val="115000"/>
              </a:lnSpc>
              <a:buSzPct val="100000"/>
            </a:pPr>
            <a:r>
              <a:rPr lang="cs-CZ" sz="6000" b="1" dirty="0">
                <a:solidFill>
                  <a:schemeClr val="tx2">
                    <a:lumMod val="75000"/>
                  </a:schemeClr>
                </a:solidFill>
              </a:rPr>
              <a:t>68 %</a:t>
            </a:r>
            <a:endParaRPr lang="cs-CZ" sz="1050" dirty="0"/>
          </a:p>
        </p:txBody>
      </p:sp>
      <p:sp>
        <p:nvSpPr>
          <p:cNvPr id="12" name="TextovéPole 11">
            <a:extLst>
              <a:ext uri="{FF2B5EF4-FFF2-40B4-BE49-F238E27FC236}">
                <a16:creationId xmlns:a16="http://schemas.microsoft.com/office/drawing/2014/main" id="{DF5627F2-7958-A243-9ABE-1F614F1402CB}"/>
              </a:ext>
            </a:extLst>
          </p:cNvPr>
          <p:cNvSpPr txBox="1"/>
          <p:nvPr/>
        </p:nvSpPr>
        <p:spPr>
          <a:xfrm>
            <a:off x="5836662" y="2772924"/>
            <a:ext cx="2443162" cy="950260"/>
          </a:xfrm>
          <a:prstGeom prst="rect">
            <a:avLst/>
          </a:prstGeom>
          <a:noFill/>
        </p:spPr>
        <p:txBody>
          <a:bodyPr wrap="square" lIns="0" tIns="0" rIns="0" bIns="0" rtlCol="0" anchor="ctr">
            <a:spAutoFit/>
          </a:bodyPr>
          <a:lstStyle/>
          <a:p>
            <a:pPr algn="ctr">
              <a:lnSpc>
                <a:spcPct val="115000"/>
              </a:lnSpc>
              <a:buSzPct val="100000"/>
            </a:pPr>
            <a:r>
              <a:rPr lang="cs-CZ" sz="6000" b="1" dirty="0">
                <a:solidFill>
                  <a:schemeClr val="tx2">
                    <a:lumMod val="75000"/>
                  </a:schemeClr>
                </a:solidFill>
              </a:rPr>
              <a:t>60 %</a:t>
            </a:r>
            <a:endParaRPr lang="cs-CZ" sz="1050" dirty="0"/>
          </a:p>
        </p:txBody>
      </p:sp>
    </p:spTree>
    <p:extLst>
      <p:ext uri="{BB962C8B-B14F-4D97-AF65-F5344CB8AC3E}">
        <p14:creationId xmlns:p14="http://schemas.microsoft.com/office/powerpoint/2010/main" val="3767620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Zástupný obsah 8">
            <a:extLst>
              <a:ext uri="{FF2B5EF4-FFF2-40B4-BE49-F238E27FC236}">
                <a16:creationId xmlns:a16="http://schemas.microsoft.com/office/drawing/2014/main" id="{44861895-5FD1-81BA-E0C0-8557DC7797ED}"/>
              </a:ext>
            </a:extLst>
          </p:cNvPr>
          <p:cNvGraphicFramePr>
            <a:graphicFrameLocks/>
          </p:cNvGraphicFramePr>
          <p:nvPr>
            <p:extLst>
              <p:ext uri="{D42A27DB-BD31-4B8C-83A1-F6EECF244321}">
                <p14:modId xmlns:p14="http://schemas.microsoft.com/office/powerpoint/2010/main" val="1709899011"/>
              </p:ext>
            </p:extLst>
          </p:nvPr>
        </p:nvGraphicFramePr>
        <p:xfrm>
          <a:off x="8517730" y="1599884"/>
          <a:ext cx="4262187" cy="437007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Zástupný obsah 8">
            <a:extLst>
              <a:ext uri="{FF2B5EF4-FFF2-40B4-BE49-F238E27FC236}">
                <a16:creationId xmlns:a16="http://schemas.microsoft.com/office/drawing/2014/main" id="{B794B520-EAA9-5843-6E1A-73A25BB9FBCE}"/>
              </a:ext>
            </a:extLst>
          </p:cNvPr>
          <p:cNvGraphicFramePr>
            <a:graphicFrameLocks/>
          </p:cNvGraphicFramePr>
          <p:nvPr>
            <p:extLst>
              <p:ext uri="{D42A27DB-BD31-4B8C-83A1-F6EECF244321}">
                <p14:modId xmlns:p14="http://schemas.microsoft.com/office/powerpoint/2010/main" val="1360879222"/>
              </p:ext>
            </p:extLst>
          </p:nvPr>
        </p:nvGraphicFramePr>
        <p:xfrm>
          <a:off x="3357766" y="1579057"/>
          <a:ext cx="5049640" cy="4447021"/>
        </p:xfrm>
        <a:graphic>
          <a:graphicData uri="http://schemas.openxmlformats.org/drawingml/2006/chart">
            <c:chart xmlns:c="http://schemas.openxmlformats.org/drawingml/2006/chart" xmlns:r="http://schemas.openxmlformats.org/officeDocument/2006/relationships" r:id="rId3"/>
          </a:graphicData>
        </a:graphic>
      </p:graphicFrame>
      <p:sp>
        <p:nvSpPr>
          <p:cNvPr id="2" name="Nadpis 1">
            <a:extLst>
              <a:ext uri="{FF2B5EF4-FFF2-40B4-BE49-F238E27FC236}">
                <a16:creationId xmlns:a16="http://schemas.microsoft.com/office/drawing/2014/main" id="{28C61DB3-0083-7777-1EF4-D6C596C076D7}"/>
              </a:ext>
            </a:extLst>
          </p:cNvPr>
          <p:cNvSpPr>
            <a:spLocks noGrp="1"/>
          </p:cNvSpPr>
          <p:nvPr>
            <p:ph type="title"/>
          </p:nvPr>
        </p:nvSpPr>
        <p:spPr/>
        <p:txBody>
          <a:bodyPr/>
          <a:lstStyle/>
          <a:p>
            <a:r>
              <a:rPr lang="cs-CZ" dirty="0"/>
              <a:t>Výše spoření na důchod </a:t>
            </a:r>
          </a:p>
        </p:txBody>
      </p:sp>
      <p:sp>
        <p:nvSpPr>
          <p:cNvPr id="3" name="Zástupný obsah 2">
            <a:extLst>
              <a:ext uri="{FF2B5EF4-FFF2-40B4-BE49-F238E27FC236}">
                <a16:creationId xmlns:a16="http://schemas.microsoft.com/office/drawing/2014/main" id="{D44459ED-B2E8-D004-C9B7-BBF78EE62B37}"/>
              </a:ext>
            </a:extLst>
          </p:cNvPr>
          <p:cNvSpPr txBox="1">
            <a:spLocks/>
          </p:cNvSpPr>
          <p:nvPr/>
        </p:nvSpPr>
        <p:spPr>
          <a:xfrm>
            <a:off x="308788" y="1839272"/>
            <a:ext cx="2562696" cy="3850041"/>
          </a:xfrm>
          <a:prstGeom prst="rect">
            <a:avLst/>
          </a:prstGeom>
        </p:spPr>
        <p:txBody>
          <a:bodyPr vert="horz" lIns="0" tIns="0" rIns="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r>
              <a:rPr lang="cs-CZ" sz="1400" dirty="0"/>
              <a:t>Více než dvě třetiny lidí, kteří si spoří na důchod mají aktuálně naspořeno do 500 000 Kč. </a:t>
            </a:r>
          </a:p>
          <a:p>
            <a:endParaRPr lang="cs-CZ" sz="1400" dirty="0"/>
          </a:p>
          <a:p>
            <a:r>
              <a:rPr lang="cs-CZ" sz="1400" dirty="0"/>
              <a:t>Pětina lidí, kteří si spoří na důchod, plánují mít ideálně naspořeno do půl milionu korun, loni to byla více než čtvrtina. Bezmála pětina pak plánuje částku nad dva a půl milionu. </a:t>
            </a:r>
          </a:p>
          <a:p>
            <a:r>
              <a:rPr lang="cs-CZ" sz="1400" dirty="0"/>
              <a:t>Reálně si ale více než čtvrtina myslí, že dosáhne na maximálně půl milionu Kč.</a:t>
            </a:r>
          </a:p>
          <a:p>
            <a:r>
              <a:rPr lang="cs-CZ" sz="1400" dirty="0"/>
              <a:t> </a:t>
            </a:r>
          </a:p>
        </p:txBody>
      </p:sp>
      <p:cxnSp>
        <p:nvCxnSpPr>
          <p:cNvPr id="4" name="Divider Line">
            <a:extLst>
              <a:ext uri="{FF2B5EF4-FFF2-40B4-BE49-F238E27FC236}">
                <a16:creationId xmlns:a16="http://schemas.microsoft.com/office/drawing/2014/main" id="{D03AAB12-94A3-7194-A602-592303C9D683}"/>
              </a:ext>
              <a:ext uri="{C183D7F6-B498-43B3-948B-1728B52AA6E4}">
                <adec:decorative xmlns:adec="http://schemas.microsoft.com/office/drawing/2017/decorative" xmlns="" val="1"/>
              </a:ext>
            </a:extLst>
          </p:cNvPr>
          <p:cNvCxnSpPr/>
          <p:nvPr/>
        </p:nvCxnSpPr>
        <p:spPr>
          <a:xfrm>
            <a:off x="3195687" y="1808163"/>
            <a:ext cx="0" cy="3852862"/>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 name="Rectangle 2">
            <a:extLst>
              <a:ext uri="{FF2B5EF4-FFF2-40B4-BE49-F238E27FC236}">
                <a16:creationId xmlns:a16="http://schemas.microsoft.com/office/drawing/2014/main" id="{B1136860-EE67-E43B-52D0-C29B73490B7E}"/>
              </a:ext>
            </a:extLst>
          </p:cNvPr>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cs-CZ" altLang="cs-CZ" sz="1000" b="0" i="0" u="none" strike="noStrike" cap="none" normalizeH="0" baseline="0" dirty="0">
                <a:ln>
                  <a:noFill/>
                </a:ln>
                <a:solidFill>
                  <a:srgbClr val="333333"/>
                </a:solidFill>
                <a:effectLst/>
                <a:latin typeface="Roboto" panose="02000000000000000000" pitchFamily="2" charset="0"/>
              </a:rPr>
              <a:t/>
            </a:r>
            <a:br>
              <a:rPr kumimoji="0" lang="cs-CZ" altLang="cs-CZ" sz="1000" b="0" i="0" u="none" strike="noStrike" cap="none" normalizeH="0" baseline="0" dirty="0">
                <a:ln>
                  <a:noFill/>
                </a:ln>
                <a:solidFill>
                  <a:srgbClr val="333333"/>
                </a:solidFill>
                <a:effectLst/>
                <a:latin typeface="Roboto" panose="02000000000000000000" pitchFamily="2" charset="0"/>
              </a:rPr>
            </a:br>
            <a:endParaRPr kumimoji="0" lang="cs-CZ" altLang="cs-CZ" sz="1800" b="0" i="0" u="none" strike="noStrike" cap="none" normalizeH="0" baseline="0" dirty="0">
              <a:ln>
                <a:noFill/>
              </a:ln>
              <a:solidFill>
                <a:schemeClr val="tx1"/>
              </a:solidFill>
              <a:effectLst/>
              <a:latin typeface="Arial" panose="020B0604020202020204" pitchFamily="34" charset="0"/>
            </a:endParaRPr>
          </a:p>
        </p:txBody>
      </p:sp>
      <p:sp>
        <p:nvSpPr>
          <p:cNvPr id="16" name="Rectangle 4">
            <a:extLst>
              <a:ext uri="{FF2B5EF4-FFF2-40B4-BE49-F238E27FC236}">
                <a16:creationId xmlns:a16="http://schemas.microsoft.com/office/drawing/2014/main" id="{77E46B2F-EB92-4455-5330-FBE60F361EA4}"/>
              </a:ext>
            </a:extLst>
          </p:cNvPr>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cs-CZ" altLang="cs-CZ" sz="1000" b="0" i="0" u="none" strike="noStrike" cap="none" normalizeH="0" baseline="0" dirty="0">
                <a:ln>
                  <a:noFill/>
                </a:ln>
                <a:solidFill>
                  <a:srgbClr val="333333"/>
                </a:solidFill>
                <a:effectLst/>
                <a:latin typeface="Roboto" panose="02000000000000000000" pitchFamily="2" charset="0"/>
              </a:rPr>
              <a:t/>
            </a:r>
            <a:br>
              <a:rPr kumimoji="0" lang="cs-CZ" altLang="cs-CZ" sz="1000" b="0" i="0" u="none" strike="noStrike" cap="none" normalizeH="0" baseline="0" dirty="0">
                <a:ln>
                  <a:noFill/>
                </a:ln>
                <a:solidFill>
                  <a:srgbClr val="333333"/>
                </a:solidFill>
                <a:effectLst/>
                <a:latin typeface="Roboto" panose="02000000000000000000" pitchFamily="2" charset="0"/>
              </a:rPr>
            </a:br>
            <a:endParaRPr kumimoji="0" lang="cs-CZ" altLang="cs-CZ" sz="1800" b="0" i="0" u="none" strike="noStrike" cap="none" normalizeH="0" baseline="0" dirty="0">
              <a:ln>
                <a:noFill/>
              </a:ln>
              <a:solidFill>
                <a:schemeClr val="tx1"/>
              </a:solidFill>
              <a:effectLst/>
              <a:latin typeface="Arial" panose="020B0604020202020204" pitchFamily="34" charset="0"/>
            </a:endParaRPr>
          </a:p>
        </p:txBody>
      </p:sp>
      <p:graphicFrame>
        <p:nvGraphicFramePr>
          <p:cNvPr id="18" name="Tabulka 17">
            <a:extLst>
              <a:ext uri="{FF2B5EF4-FFF2-40B4-BE49-F238E27FC236}">
                <a16:creationId xmlns:a16="http://schemas.microsoft.com/office/drawing/2014/main" id="{F41A4C24-624A-E7CE-CA1E-217D8497D73E}"/>
              </a:ext>
            </a:extLst>
          </p:cNvPr>
          <p:cNvGraphicFramePr>
            <a:graphicFrameLocks noGrp="1"/>
          </p:cNvGraphicFramePr>
          <p:nvPr>
            <p:extLst>
              <p:ext uri="{D42A27DB-BD31-4B8C-83A1-F6EECF244321}">
                <p14:modId xmlns:p14="http://schemas.microsoft.com/office/powerpoint/2010/main" val="170166177"/>
              </p:ext>
            </p:extLst>
          </p:nvPr>
        </p:nvGraphicFramePr>
        <p:xfrm>
          <a:off x="2756168" y="1788759"/>
          <a:ext cx="2153943" cy="3882720"/>
        </p:xfrm>
        <a:graphic>
          <a:graphicData uri="http://schemas.openxmlformats.org/drawingml/2006/table">
            <a:tbl>
              <a:tblPr firstRow="1" bandRow="1">
                <a:tableStyleId>{5C22544A-7EE6-4342-B048-85BDC9FD1C3A}</a:tableStyleId>
              </a:tblPr>
              <a:tblGrid>
                <a:gridCol w="2153943">
                  <a:extLst>
                    <a:ext uri="{9D8B030D-6E8A-4147-A177-3AD203B41FA5}">
                      <a16:colId xmlns:a16="http://schemas.microsoft.com/office/drawing/2014/main" val="1000451729"/>
                    </a:ext>
                  </a:extLst>
                </a:gridCol>
              </a:tblGrid>
              <a:tr h="647120">
                <a:tc>
                  <a:txBody>
                    <a:bodyPr/>
                    <a:lstStyle/>
                    <a:p>
                      <a:pPr algn="r" fontAlgn="ctr"/>
                      <a:r>
                        <a:rPr lang="cs-CZ" sz="1100" b="0" i="0" u="none" strike="noStrike" dirty="0">
                          <a:solidFill>
                            <a:srgbClr val="000000"/>
                          </a:solidFill>
                          <a:effectLst/>
                          <a:latin typeface="+mn-lt"/>
                        </a:rPr>
                        <a:t>Méně než 100 000 Kč</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9252853"/>
                  </a:ext>
                </a:extLst>
              </a:tr>
              <a:tr h="647120">
                <a:tc>
                  <a:txBody>
                    <a:bodyPr/>
                    <a:lstStyle/>
                    <a:p>
                      <a:pPr algn="r" fontAlgn="ctr"/>
                      <a:r>
                        <a:rPr lang="cs-CZ" sz="1100" b="0" i="0" u="none" strike="noStrike" dirty="0">
                          <a:solidFill>
                            <a:srgbClr val="000000"/>
                          </a:solidFill>
                          <a:effectLst/>
                          <a:latin typeface="+mn-lt"/>
                        </a:rPr>
                        <a:t>100 001 - 250 000 Kč</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4406046"/>
                  </a:ext>
                </a:extLst>
              </a:tr>
              <a:tr h="647120">
                <a:tc>
                  <a:txBody>
                    <a:bodyPr/>
                    <a:lstStyle/>
                    <a:p>
                      <a:pPr algn="r" fontAlgn="ctr"/>
                      <a:r>
                        <a:rPr lang="cs-CZ" sz="1100" b="0" i="0" u="none" strike="noStrike" dirty="0">
                          <a:solidFill>
                            <a:srgbClr val="000000"/>
                          </a:solidFill>
                          <a:effectLst/>
                          <a:latin typeface="+mn-lt"/>
                        </a:rPr>
                        <a:t>250 001 - 500 000 Kč</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1970615"/>
                  </a:ext>
                </a:extLst>
              </a:tr>
              <a:tr h="647120">
                <a:tc>
                  <a:txBody>
                    <a:bodyPr/>
                    <a:lstStyle/>
                    <a:p>
                      <a:pPr algn="r" fontAlgn="ctr"/>
                      <a:r>
                        <a:rPr lang="cs-CZ" sz="1100" b="0" i="0" u="none" strike="noStrike" dirty="0">
                          <a:solidFill>
                            <a:srgbClr val="000000"/>
                          </a:solidFill>
                          <a:effectLst/>
                          <a:latin typeface="+mn-lt"/>
                        </a:rPr>
                        <a:t>500 001 Kč - 1 000 000 Kč</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2783746"/>
                  </a:ext>
                </a:extLst>
              </a:tr>
              <a:tr h="647120">
                <a:tc>
                  <a:txBody>
                    <a:bodyPr/>
                    <a:lstStyle/>
                    <a:p>
                      <a:pPr algn="r" fontAlgn="ctr"/>
                      <a:r>
                        <a:rPr lang="cs-CZ" sz="1100" b="0" i="0" u="none" strike="noStrike" dirty="0">
                          <a:solidFill>
                            <a:srgbClr val="000000"/>
                          </a:solidFill>
                          <a:effectLst/>
                          <a:latin typeface="+mn-lt"/>
                        </a:rPr>
                        <a:t>Více než 1 milion Kč</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6782967"/>
                  </a:ext>
                </a:extLst>
              </a:tr>
              <a:tr h="647120">
                <a:tc>
                  <a:txBody>
                    <a:bodyPr/>
                    <a:lstStyle/>
                    <a:p>
                      <a:pPr algn="r" fontAlgn="ctr"/>
                      <a:r>
                        <a:rPr lang="cs-CZ" sz="1100" b="0" i="0" u="none" strike="noStrike" kern="1200" dirty="0">
                          <a:solidFill>
                            <a:srgbClr val="000000"/>
                          </a:solidFill>
                          <a:effectLst/>
                          <a:latin typeface="+mn-lt"/>
                          <a:ea typeface="+mn-ea"/>
                          <a:cs typeface="+mn-cs"/>
                        </a:rPr>
                        <a:t>Nevím, nechci odpovídat</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496224"/>
                  </a:ext>
                </a:extLst>
              </a:tr>
            </a:tbl>
          </a:graphicData>
        </a:graphic>
      </p:graphicFrame>
      <p:sp>
        <p:nvSpPr>
          <p:cNvPr id="19" name="TextovéPole 18">
            <a:extLst>
              <a:ext uri="{FF2B5EF4-FFF2-40B4-BE49-F238E27FC236}">
                <a16:creationId xmlns:a16="http://schemas.microsoft.com/office/drawing/2014/main" id="{5483975D-3FBD-4E50-6482-ACF552C7F5BA}"/>
              </a:ext>
            </a:extLst>
          </p:cNvPr>
          <p:cNvSpPr txBox="1"/>
          <p:nvPr/>
        </p:nvSpPr>
        <p:spPr>
          <a:xfrm>
            <a:off x="3357766" y="1458509"/>
            <a:ext cx="3797480" cy="221727"/>
          </a:xfrm>
          <a:prstGeom prst="rect">
            <a:avLst/>
          </a:prstGeom>
          <a:noFill/>
        </p:spPr>
        <p:txBody>
          <a:bodyPr wrap="square" lIns="0" tIns="0" rIns="0" bIns="0" rtlCol="0" anchor="ctr">
            <a:spAutoFit/>
          </a:bodyPr>
          <a:lstStyle/>
          <a:p>
            <a:pPr>
              <a:lnSpc>
                <a:spcPct val="115000"/>
              </a:lnSpc>
              <a:spcBef>
                <a:spcPts val="400"/>
              </a:spcBef>
              <a:spcAft>
                <a:spcPts val="400"/>
              </a:spcAft>
              <a:buSzPct val="100000"/>
            </a:pPr>
            <a:r>
              <a:rPr lang="cs-CZ" sz="1400" b="1" dirty="0"/>
              <a:t>Aktuálně naspořeno na důchod</a:t>
            </a:r>
          </a:p>
        </p:txBody>
      </p:sp>
      <p:graphicFrame>
        <p:nvGraphicFramePr>
          <p:cNvPr id="7" name="Tabulka 17">
            <a:extLst>
              <a:ext uri="{FF2B5EF4-FFF2-40B4-BE49-F238E27FC236}">
                <a16:creationId xmlns:a16="http://schemas.microsoft.com/office/drawing/2014/main" id="{7AC968A5-3390-8117-DE66-D9530971FB1A}"/>
              </a:ext>
            </a:extLst>
          </p:cNvPr>
          <p:cNvGraphicFramePr>
            <a:graphicFrameLocks noGrp="1"/>
          </p:cNvGraphicFramePr>
          <p:nvPr>
            <p:extLst>
              <p:ext uri="{D42A27DB-BD31-4B8C-83A1-F6EECF244321}">
                <p14:modId xmlns:p14="http://schemas.microsoft.com/office/powerpoint/2010/main" val="1267275966"/>
              </p:ext>
            </p:extLst>
          </p:nvPr>
        </p:nvGraphicFramePr>
        <p:xfrm>
          <a:off x="6852949" y="1811027"/>
          <a:ext cx="1641376" cy="3852860"/>
        </p:xfrm>
        <a:graphic>
          <a:graphicData uri="http://schemas.openxmlformats.org/drawingml/2006/table">
            <a:tbl>
              <a:tblPr firstRow="1" bandRow="1">
                <a:tableStyleId>{5C22544A-7EE6-4342-B048-85BDC9FD1C3A}</a:tableStyleId>
              </a:tblPr>
              <a:tblGrid>
                <a:gridCol w="1641376">
                  <a:extLst>
                    <a:ext uri="{9D8B030D-6E8A-4147-A177-3AD203B41FA5}">
                      <a16:colId xmlns:a16="http://schemas.microsoft.com/office/drawing/2014/main" val="1000451729"/>
                    </a:ext>
                  </a:extLst>
                </a:gridCol>
              </a:tblGrid>
              <a:tr h="555128">
                <a:tc>
                  <a:txBody>
                    <a:bodyPr/>
                    <a:lstStyle/>
                    <a:p>
                      <a:pPr algn="r" fontAlgn="ctr"/>
                      <a:r>
                        <a:rPr lang="cs-CZ" sz="1200" b="0" i="0" u="none" strike="noStrike" dirty="0">
                          <a:solidFill>
                            <a:srgbClr val="000000"/>
                          </a:solidFill>
                          <a:effectLst/>
                          <a:latin typeface="+mn-lt"/>
                        </a:rPr>
                        <a:t>Méně než 500 000 Kč</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9252853"/>
                  </a:ext>
                </a:extLst>
              </a:tr>
              <a:tr h="555128">
                <a:tc>
                  <a:txBody>
                    <a:bodyPr/>
                    <a:lstStyle/>
                    <a:p>
                      <a:pPr algn="r" fontAlgn="ctr"/>
                      <a:r>
                        <a:rPr lang="cs-CZ" sz="1200" b="0" i="0" u="none" strike="noStrike" dirty="0">
                          <a:solidFill>
                            <a:srgbClr val="000000"/>
                          </a:solidFill>
                          <a:effectLst/>
                          <a:latin typeface="+mn-lt"/>
                        </a:rPr>
                        <a:t>500 001 - 1 000 000 Kč</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5202878"/>
                  </a:ext>
                </a:extLst>
              </a:tr>
              <a:tr h="555128">
                <a:tc>
                  <a:txBody>
                    <a:bodyPr/>
                    <a:lstStyle/>
                    <a:p>
                      <a:pPr algn="r" fontAlgn="ctr"/>
                      <a:r>
                        <a:rPr lang="cs-CZ" sz="1200" b="0" i="0" u="none" strike="noStrike" dirty="0">
                          <a:solidFill>
                            <a:srgbClr val="000000"/>
                          </a:solidFill>
                          <a:effectLst/>
                          <a:latin typeface="+mn-lt"/>
                        </a:rPr>
                        <a:t>1 000 001 - 1 500 000 Kč</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8266634"/>
                  </a:ext>
                </a:extLst>
              </a:tr>
              <a:tr h="555128">
                <a:tc>
                  <a:txBody>
                    <a:bodyPr/>
                    <a:lstStyle/>
                    <a:p>
                      <a:pPr algn="r" fontAlgn="ctr"/>
                      <a:r>
                        <a:rPr lang="cs-CZ" sz="1200" b="0" i="0" u="none" strike="noStrike" dirty="0">
                          <a:solidFill>
                            <a:srgbClr val="000000"/>
                          </a:solidFill>
                          <a:effectLst/>
                          <a:latin typeface="+mn-lt"/>
                        </a:rPr>
                        <a:t>1 500 001 - 2 000 000 Kč</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6782967"/>
                  </a:ext>
                </a:extLst>
              </a:tr>
              <a:tr h="555128">
                <a:tc>
                  <a:txBody>
                    <a:bodyPr/>
                    <a:lstStyle/>
                    <a:p>
                      <a:pPr algn="r" fontAlgn="ctr"/>
                      <a:r>
                        <a:rPr lang="cs-CZ" sz="1200" b="0" i="0" u="none" strike="noStrike" dirty="0">
                          <a:solidFill>
                            <a:srgbClr val="000000"/>
                          </a:solidFill>
                          <a:effectLst/>
                          <a:latin typeface="+mn-lt"/>
                        </a:rPr>
                        <a:t>2 000 001 - 2 500 000 Kč</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2694458"/>
                  </a:ext>
                </a:extLst>
              </a:tr>
              <a:tr h="555128">
                <a:tc>
                  <a:txBody>
                    <a:bodyPr/>
                    <a:lstStyle/>
                    <a:p>
                      <a:pPr algn="r" fontAlgn="ctr"/>
                      <a:r>
                        <a:rPr lang="cs-CZ" sz="1200" b="0" i="0" u="none" strike="noStrike" dirty="0">
                          <a:solidFill>
                            <a:srgbClr val="000000"/>
                          </a:solidFill>
                          <a:effectLst/>
                          <a:latin typeface="+mn-lt"/>
                        </a:rPr>
                        <a:t>Více než </a:t>
                      </a:r>
                      <a:r>
                        <a:rPr lang="pt-BR" sz="1200" b="0" i="0" u="none" strike="noStrike" dirty="0">
                          <a:solidFill>
                            <a:srgbClr val="000000"/>
                          </a:solidFill>
                          <a:effectLst/>
                          <a:latin typeface="+mn-lt"/>
                        </a:rPr>
                        <a:t>2 500 00</a:t>
                      </a:r>
                      <a:r>
                        <a:rPr lang="cs-CZ" sz="1200" b="0" i="0" u="none" strike="noStrike" dirty="0">
                          <a:solidFill>
                            <a:srgbClr val="000000"/>
                          </a:solidFill>
                          <a:effectLst/>
                          <a:latin typeface="+mn-lt"/>
                        </a:rPr>
                        <a:t>0 </a:t>
                      </a:r>
                      <a:r>
                        <a:rPr lang="pt-BR" sz="1200" b="0" i="0" u="none" strike="noStrike" dirty="0">
                          <a:solidFill>
                            <a:srgbClr val="000000"/>
                          </a:solidFill>
                          <a:effectLst/>
                          <a:latin typeface="+mn-lt"/>
                        </a:rPr>
                        <a:t>Kč</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8110217"/>
                  </a:ext>
                </a:extLst>
              </a:tr>
              <a:tr h="522092">
                <a:tc>
                  <a:txBody>
                    <a:bodyPr/>
                    <a:lstStyle/>
                    <a:p>
                      <a:pPr algn="r" fontAlgn="ctr"/>
                      <a:r>
                        <a:rPr lang="cs-CZ" sz="1200" b="0" i="0" u="none" strike="noStrike" dirty="0">
                          <a:solidFill>
                            <a:srgbClr val="000000"/>
                          </a:solidFill>
                          <a:effectLst/>
                          <a:latin typeface="+mn-lt"/>
                        </a:rPr>
                        <a:t>Nevím, nechci odpovídat</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4486818"/>
                  </a:ext>
                </a:extLst>
              </a:tr>
            </a:tbl>
          </a:graphicData>
        </a:graphic>
      </p:graphicFrame>
      <p:sp>
        <p:nvSpPr>
          <p:cNvPr id="25" name="TextovéPole 24">
            <a:extLst>
              <a:ext uri="{FF2B5EF4-FFF2-40B4-BE49-F238E27FC236}">
                <a16:creationId xmlns:a16="http://schemas.microsoft.com/office/drawing/2014/main" id="{C2FB8D88-914B-362D-4E8E-2E9CC1B095FD}"/>
              </a:ext>
            </a:extLst>
          </p:cNvPr>
          <p:cNvSpPr txBox="1"/>
          <p:nvPr/>
        </p:nvSpPr>
        <p:spPr>
          <a:xfrm>
            <a:off x="7453870" y="1458509"/>
            <a:ext cx="3797480" cy="221727"/>
          </a:xfrm>
          <a:prstGeom prst="rect">
            <a:avLst/>
          </a:prstGeom>
          <a:noFill/>
        </p:spPr>
        <p:txBody>
          <a:bodyPr wrap="square" lIns="0" tIns="0" rIns="0" bIns="0" rtlCol="0" anchor="ctr">
            <a:spAutoFit/>
          </a:bodyPr>
          <a:lstStyle/>
          <a:p>
            <a:pPr>
              <a:lnSpc>
                <a:spcPct val="115000"/>
              </a:lnSpc>
              <a:spcBef>
                <a:spcPts val="400"/>
              </a:spcBef>
              <a:spcAft>
                <a:spcPts val="400"/>
              </a:spcAft>
              <a:buSzPct val="100000"/>
            </a:pPr>
            <a:r>
              <a:rPr lang="cs-CZ" sz="1400" b="1" dirty="0"/>
              <a:t>Ideální představa</a:t>
            </a:r>
          </a:p>
        </p:txBody>
      </p:sp>
      <p:sp>
        <p:nvSpPr>
          <p:cNvPr id="26" name="TextovéPole 25">
            <a:extLst>
              <a:ext uri="{FF2B5EF4-FFF2-40B4-BE49-F238E27FC236}">
                <a16:creationId xmlns:a16="http://schemas.microsoft.com/office/drawing/2014/main" id="{7A0D0205-307D-6777-7CFB-55E60C046788}"/>
              </a:ext>
            </a:extLst>
          </p:cNvPr>
          <p:cNvSpPr txBox="1"/>
          <p:nvPr/>
        </p:nvSpPr>
        <p:spPr>
          <a:xfrm>
            <a:off x="10034115" y="1458015"/>
            <a:ext cx="2440917" cy="221727"/>
          </a:xfrm>
          <a:prstGeom prst="rect">
            <a:avLst/>
          </a:prstGeom>
          <a:noFill/>
        </p:spPr>
        <p:txBody>
          <a:bodyPr wrap="square" lIns="0" tIns="0" rIns="0" bIns="0" rtlCol="0" anchor="ctr">
            <a:spAutoFit/>
          </a:bodyPr>
          <a:lstStyle/>
          <a:p>
            <a:pPr>
              <a:lnSpc>
                <a:spcPct val="115000"/>
              </a:lnSpc>
              <a:spcBef>
                <a:spcPts val="400"/>
              </a:spcBef>
              <a:spcAft>
                <a:spcPts val="400"/>
              </a:spcAft>
              <a:buSzPct val="100000"/>
            </a:pPr>
            <a:r>
              <a:rPr lang="cs-CZ" sz="1400" b="1" dirty="0"/>
              <a:t>Reálný odhad</a:t>
            </a:r>
          </a:p>
        </p:txBody>
      </p:sp>
      <p:graphicFrame>
        <p:nvGraphicFramePr>
          <p:cNvPr id="28" name="Zástupný obsah 8">
            <a:extLst>
              <a:ext uri="{FF2B5EF4-FFF2-40B4-BE49-F238E27FC236}">
                <a16:creationId xmlns:a16="http://schemas.microsoft.com/office/drawing/2014/main" id="{424DBFA5-8BDB-B8E4-E7D8-DC5D158CE48D}"/>
              </a:ext>
            </a:extLst>
          </p:cNvPr>
          <p:cNvGraphicFramePr>
            <a:graphicFrameLocks/>
          </p:cNvGraphicFramePr>
          <p:nvPr>
            <p:extLst>
              <p:ext uri="{D42A27DB-BD31-4B8C-83A1-F6EECF244321}">
                <p14:modId xmlns:p14="http://schemas.microsoft.com/office/powerpoint/2010/main" val="3655003944"/>
              </p:ext>
            </p:extLst>
          </p:nvPr>
        </p:nvGraphicFramePr>
        <p:xfrm>
          <a:off x="7022429" y="1629647"/>
          <a:ext cx="4262187" cy="4447021"/>
        </p:xfrm>
        <a:graphic>
          <a:graphicData uri="http://schemas.openxmlformats.org/drawingml/2006/chart">
            <c:chart xmlns:c="http://schemas.openxmlformats.org/drawingml/2006/chart" xmlns:r="http://schemas.openxmlformats.org/officeDocument/2006/relationships" r:id="rId4"/>
          </a:graphicData>
        </a:graphic>
      </p:graphicFrame>
      <p:cxnSp>
        <p:nvCxnSpPr>
          <p:cNvPr id="29" name="Divider Line">
            <a:extLst>
              <a:ext uri="{FF2B5EF4-FFF2-40B4-BE49-F238E27FC236}">
                <a16:creationId xmlns:a16="http://schemas.microsoft.com/office/drawing/2014/main" id="{F080AFBF-3687-C5B7-2B8B-74F3355CA9DC}"/>
              </a:ext>
              <a:ext uri="{C183D7F6-B498-43B3-948B-1728B52AA6E4}">
                <adec:decorative xmlns:adec="http://schemas.microsoft.com/office/drawing/2017/decorative" xmlns="" val="1"/>
              </a:ext>
            </a:extLst>
          </p:cNvPr>
          <p:cNvCxnSpPr>
            <a:cxnSpLocks/>
          </p:cNvCxnSpPr>
          <p:nvPr/>
        </p:nvCxnSpPr>
        <p:spPr>
          <a:xfrm>
            <a:off x="6675487" y="1788759"/>
            <a:ext cx="0" cy="3862741"/>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 name="Divider Line">
            <a:extLst>
              <a:ext uri="{FF2B5EF4-FFF2-40B4-BE49-F238E27FC236}">
                <a16:creationId xmlns:a16="http://schemas.microsoft.com/office/drawing/2014/main" id="{7001AA4A-13CA-ED1B-6594-019A94455DC8}"/>
              </a:ext>
              <a:ext uri="{C183D7F6-B498-43B3-948B-1728B52AA6E4}">
                <adec:decorative xmlns:adec="http://schemas.microsoft.com/office/drawing/2017/decorative" xmlns="" val="1"/>
              </a:ext>
            </a:extLst>
          </p:cNvPr>
          <p:cNvCxnSpPr>
            <a:cxnSpLocks/>
          </p:cNvCxnSpPr>
          <p:nvPr/>
        </p:nvCxnSpPr>
        <p:spPr>
          <a:xfrm>
            <a:off x="9809212" y="1788759"/>
            <a:ext cx="0" cy="3862741"/>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 name="Zástupný text 4">
            <a:extLst>
              <a:ext uri="{FF2B5EF4-FFF2-40B4-BE49-F238E27FC236}">
                <a16:creationId xmlns:a16="http://schemas.microsoft.com/office/drawing/2014/main" id="{5EA743D0-A22D-CDB0-3DE9-B983A90D6757}"/>
              </a:ext>
            </a:extLst>
          </p:cNvPr>
          <p:cNvSpPr>
            <a:spLocks noGrp="1"/>
          </p:cNvSpPr>
          <p:nvPr>
            <p:ph type="body" sz="quarter" idx="18"/>
          </p:nvPr>
        </p:nvSpPr>
        <p:spPr>
          <a:xfrm>
            <a:off x="6263148" y="5540573"/>
            <a:ext cx="5467724" cy="615553"/>
          </a:xfrm>
        </p:spPr>
        <p:txBody>
          <a:bodyPr/>
          <a:lstStyle/>
          <a:p>
            <a:pPr algn="r">
              <a:lnSpc>
                <a:spcPct val="100000"/>
              </a:lnSpc>
              <a:spcBef>
                <a:spcPts val="0"/>
              </a:spcBef>
              <a:spcAft>
                <a:spcPts val="0"/>
              </a:spcAft>
              <a:buSzTx/>
              <a:buFontTx/>
              <a:buNone/>
              <a:defRPr/>
            </a:pPr>
            <a:r>
              <a:rPr lang="cs-CZ" sz="1000" i="1" dirty="0">
                <a:solidFill>
                  <a:schemeClr val="tx1"/>
                </a:solidFill>
              </a:rPr>
              <a:t/>
            </a:r>
            <a:br>
              <a:rPr lang="cs-CZ" sz="1000" i="1" dirty="0">
                <a:solidFill>
                  <a:schemeClr val="tx1"/>
                </a:solidFill>
              </a:rPr>
            </a:br>
            <a:r>
              <a:rPr lang="cs-CZ" sz="1000" i="1" dirty="0">
                <a:solidFill>
                  <a:schemeClr val="tx1"/>
                </a:solidFill>
              </a:rPr>
              <a:t>Otázka: Q13. Kolik máte na důchod aktuálně naspořeno? Q15. A kolik si myslíte, že budete mít v důchodu reálně naspořeno?; Q14. Kolik plánujete mít ideálně naspořeno, než půjdete do důchodu? </a:t>
            </a:r>
            <a:br>
              <a:rPr lang="cs-CZ" sz="1000" i="1" dirty="0">
                <a:solidFill>
                  <a:schemeClr val="tx1"/>
                </a:solidFill>
              </a:rPr>
            </a:br>
            <a:r>
              <a:rPr lang="cs-CZ" sz="1000" i="1" dirty="0">
                <a:solidFill>
                  <a:schemeClr val="tx1"/>
                </a:solidFill>
                <a:cs typeface="Arial" panose="020B0604020202020204" pitchFamily="34" charset="0"/>
              </a:rPr>
              <a:t>Báze : 2024 n=628 (Ti, kteří si spoří na důchod)</a:t>
            </a:r>
          </a:p>
        </p:txBody>
      </p:sp>
    </p:spTree>
    <p:extLst>
      <p:ext uri="{BB962C8B-B14F-4D97-AF65-F5344CB8AC3E}">
        <p14:creationId xmlns:p14="http://schemas.microsoft.com/office/powerpoint/2010/main" val="1942550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Zástupný obsah 13">
            <a:extLst>
              <a:ext uri="{FF2B5EF4-FFF2-40B4-BE49-F238E27FC236}">
                <a16:creationId xmlns:a16="http://schemas.microsoft.com/office/drawing/2014/main" id="{304FE956-8F2A-02F8-35B0-26A2ED733531}"/>
              </a:ext>
            </a:extLst>
          </p:cNvPr>
          <p:cNvGraphicFramePr>
            <a:graphicFrameLocks/>
          </p:cNvGraphicFramePr>
          <p:nvPr>
            <p:extLst>
              <p:ext uri="{D42A27DB-BD31-4B8C-83A1-F6EECF244321}">
                <p14:modId xmlns:p14="http://schemas.microsoft.com/office/powerpoint/2010/main" val="1267807242"/>
              </p:ext>
            </p:extLst>
          </p:nvPr>
        </p:nvGraphicFramePr>
        <p:xfrm>
          <a:off x="3378678" y="1995931"/>
          <a:ext cx="8586309" cy="3855594"/>
        </p:xfrm>
        <a:graphic>
          <a:graphicData uri="http://schemas.openxmlformats.org/drawingml/2006/chart">
            <c:chart xmlns:c="http://schemas.openxmlformats.org/drawingml/2006/chart" xmlns:r="http://schemas.openxmlformats.org/officeDocument/2006/relationships" r:id="rId3"/>
          </a:graphicData>
        </a:graphic>
      </p:graphicFrame>
      <p:sp>
        <p:nvSpPr>
          <p:cNvPr id="2" name="Nadpis 1">
            <a:extLst>
              <a:ext uri="{FF2B5EF4-FFF2-40B4-BE49-F238E27FC236}">
                <a16:creationId xmlns:a16="http://schemas.microsoft.com/office/drawing/2014/main" id="{28C61DB3-0083-7777-1EF4-D6C596C076D7}"/>
              </a:ext>
            </a:extLst>
          </p:cNvPr>
          <p:cNvSpPr>
            <a:spLocks noGrp="1"/>
          </p:cNvSpPr>
          <p:nvPr>
            <p:ph type="title"/>
          </p:nvPr>
        </p:nvSpPr>
        <p:spPr/>
        <p:txBody>
          <a:bodyPr/>
          <a:lstStyle/>
          <a:p>
            <a:r>
              <a:rPr lang="cs-CZ" dirty="0"/>
              <a:t>Měsíční částka spoření na důchod</a:t>
            </a:r>
          </a:p>
        </p:txBody>
      </p:sp>
      <p:sp>
        <p:nvSpPr>
          <p:cNvPr id="3" name="Zástupný obsah 2">
            <a:extLst>
              <a:ext uri="{FF2B5EF4-FFF2-40B4-BE49-F238E27FC236}">
                <a16:creationId xmlns:a16="http://schemas.microsoft.com/office/drawing/2014/main" id="{D44459ED-B2E8-D004-C9B7-BBF78EE62B37}"/>
              </a:ext>
            </a:extLst>
          </p:cNvPr>
          <p:cNvSpPr txBox="1">
            <a:spLocks/>
          </p:cNvSpPr>
          <p:nvPr/>
        </p:nvSpPr>
        <p:spPr>
          <a:xfrm>
            <a:off x="450000" y="1810985"/>
            <a:ext cx="2562696" cy="2084168"/>
          </a:xfrm>
          <a:prstGeom prst="rect">
            <a:avLst/>
          </a:prstGeom>
        </p:spPr>
        <p:txBody>
          <a:bodyPr vert="horz" lIns="0" tIns="0" rIns="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r>
              <a:rPr lang="cs-CZ" sz="1400" dirty="0"/>
              <a:t>Lidé si nejčastěji spoří do </a:t>
            </a:r>
            <a:br>
              <a:rPr lang="cs-CZ" sz="1400" dirty="0"/>
            </a:br>
            <a:r>
              <a:rPr lang="cs-CZ" sz="1400" dirty="0"/>
              <a:t>2000 Kč měsíčně. </a:t>
            </a:r>
          </a:p>
          <a:p>
            <a:r>
              <a:rPr lang="cs-CZ" sz="1400" dirty="0"/>
              <a:t>Oproti loňsku ubylo počtu lidí, kteří spoří méně než 500 Kč. </a:t>
            </a:r>
          </a:p>
        </p:txBody>
      </p:sp>
      <p:cxnSp>
        <p:nvCxnSpPr>
          <p:cNvPr id="4" name="Divider Line">
            <a:extLst>
              <a:ext uri="{FF2B5EF4-FFF2-40B4-BE49-F238E27FC236}">
                <a16:creationId xmlns:a16="http://schemas.microsoft.com/office/drawing/2014/main" id="{D03AAB12-94A3-7194-A602-592303C9D683}"/>
              </a:ext>
              <a:ext uri="{C183D7F6-B498-43B3-948B-1728B52AA6E4}">
                <adec:decorative xmlns:adec="http://schemas.microsoft.com/office/drawing/2017/decorative" xmlns="" val="1"/>
              </a:ext>
            </a:extLst>
          </p:cNvPr>
          <p:cNvCxnSpPr/>
          <p:nvPr/>
        </p:nvCxnSpPr>
        <p:spPr>
          <a:xfrm>
            <a:off x="3195687" y="1808163"/>
            <a:ext cx="0" cy="3852862"/>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 name="Zástupný text 4">
            <a:extLst>
              <a:ext uri="{FF2B5EF4-FFF2-40B4-BE49-F238E27FC236}">
                <a16:creationId xmlns:a16="http://schemas.microsoft.com/office/drawing/2014/main" id="{5EA743D0-A22D-CDB0-3DE9-B983A90D6757}"/>
              </a:ext>
            </a:extLst>
          </p:cNvPr>
          <p:cNvSpPr>
            <a:spLocks noGrp="1"/>
          </p:cNvSpPr>
          <p:nvPr>
            <p:ph type="body" sz="quarter" idx="18"/>
          </p:nvPr>
        </p:nvSpPr>
        <p:spPr>
          <a:xfrm>
            <a:off x="3012696" y="5694460"/>
            <a:ext cx="8718176" cy="461665"/>
          </a:xfrm>
        </p:spPr>
        <p:txBody>
          <a:bodyPr/>
          <a:lstStyle/>
          <a:p>
            <a:pPr algn="r">
              <a:lnSpc>
                <a:spcPct val="100000"/>
              </a:lnSpc>
              <a:spcBef>
                <a:spcPts val="0"/>
              </a:spcBef>
              <a:spcAft>
                <a:spcPts val="0"/>
              </a:spcAft>
              <a:buSzTx/>
              <a:buFontTx/>
              <a:buNone/>
              <a:defRPr/>
            </a:pPr>
            <a:r>
              <a:rPr lang="cs-CZ" sz="1000" i="1" dirty="0">
                <a:solidFill>
                  <a:schemeClr val="tx1"/>
                </a:solidFill>
              </a:rPr>
              <a:t>Pozn.: signifikantně vyšší     /nižší      než minulý rok</a:t>
            </a:r>
            <a:br>
              <a:rPr lang="cs-CZ" sz="1000" i="1" dirty="0">
                <a:solidFill>
                  <a:schemeClr val="tx1"/>
                </a:solidFill>
              </a:rPr>
            </a:br>
            <a:r>
              <a:rPr lang="cs-CZ" sz="1000" i="1" dirty="0">
                <a:solidFill>
                  <a:schemeClr val="tx1"/>
                </a:solidFill>
              </a:rPr>
              <a:t>Otázka: Q12. Jakou částku měsíčně přispíváte na své spoření/investujete na důchod? </a:t>
            </a:r>
            <a:br>
              <a:rPr lang="cs-CZ" sz="1000" i="1" dirty="0">
                <a:solidFill>
                  <a:schemeClr val="tx1"/>
                </a:solidFill>
              </a:rPr>
            </a:br>
            <a:r>
              <a:rPr lang="cs-CZ" sz="1000" i="1" dirty="0">
                <a:solidFill>
                  <a:schemeClr val="tx1"/>
                </a:solidFill>
                <a:cs typeface="Arial" panose="020B0604020202020204" pitchFamily="34" charset="0"/>
              </a:rPr>
              <a:t>Báze: 2024 n=628, 2023 n=516 (ti, kteří si spoří na důchod)</a:t>
            </a:r>
          </a:p>
        </p:txBody>
      </p:sp>
      <p:sp>
        <p:nvSpPr>
          <p:cNvPr id="16" name="TextovéPole 15">
            <a:extLst>
              <a:ext uri="{FF2B5EF4-FFF2-40B4-BE49-F238E27FC236}">
                <a16:creationId xmlns:a16="http://schemas.microsoft.com/office/drawing/2014/main" id="{D4404541-5DCD-5F73-0564-51CD2C8959E0}"/>
              </a:ext>
            </a:extLst>
          </p:cNvPr>
          <p:cNvSpPr txBox="1"/>
          <p:nvPr/>
        </p:nvSpPr>
        <p:spPr>
          <a:xfrm>
            <a:off x="3357766" y="1459876"/>
            <a:ext cx="6603357" cy="221727"/>
          </a:xfrm>
          <a:prstGeom prst="rect">
            <a:avLst/>
          </a:prstGeom>
          <a:noFill/>
        </p:spPr>
        <p:txBody>
          <a:bodyPr wrap="square" lIns="0" tIns="0" rIns="0" bIns="0" rtlCol="0">
            <a:spAutoFit/>
          </a:bodyPr>
          <a:lstStyle/>
          <a:p>
            <a:pPr>
              <a:lnSpc>
                <a:spcPct val="115000"/>
              </a:lnSpc>
              <a:spcBef>
                <a:spcPts val="400"/>
              </a:spcBef>
              <a:spcAft>
                <a:spcPts val="400"/>
              </a:spcAft>
              <a:buSzPct val="100000"/>
            </a:pPr>
            <a:r>
              <a:rPr lang="cs-CZ" sz="1400" b="1" dirty="0"/>
              <a:t>Jakou částku měsíčně přispíváte na své spoření/investujete na důchod? </a:t>
            </a:r>
          </a:p>
        </p:txBody>
      </p:sp>
      <p:sp>
        <p:nvSpPr>
          <p:cNvPr id="7" name="Rovnoramenný trojúhelník 6">
            <a:extLst>
              <a:ext uri="{FF2B5EF4-FFF2-40B4-BE49-F238E27FC236}">
                <a16:creationId xmlns:a16="http://schemas.microsoft.com/office/drawing/2014/main" id="{DE762A05-55BC-C078-6307-782D5D843D88}"/>
              </a:ext>
            </a:extLst>
          </p:cNvPr>
          <p:cNvSpPr/>
          <p:nvPr/>
        </p:nvSpPr>
        <p:spPr>
          <a:xfrm flipV="1">
            <a:off x="10832286" y="5718608"/>
            <a:ext cx="108000" cy="108000"/>
          </a:xfrm>
          <a:prstGeom prst="triangl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5000"/>
              </a:lnSpc>
              <a:spcBef>
                <a:spcPts val="400"/>
              </a:spcBef>
              <a:spcAft>
                <a:spcPts val="400"/>
              </a:spcAft>
            </a:pPr>
            <a:endParaRPr lang="cs-CZ" sz="1200" dirty="0">
              <a:solidFill>
                <a:schemeClr val="tx1"/>
              </a:solidFill>
            </a:endParaRPr>
          </a:p>
        </p:txBody>
      </p:sp>
      <p:sp>
        <p:nvSpPr>
          <p:cNvPr id="8" name="Rovnoramenný trojúhelník 7">
            <a:extLst>
              <a:ext uri="{FF2B5EF4-FFF2-40B4-BE49-F238E27FC236}">
                <a16:creationId xmlns:a16="http://schemas.microsoft.com/office/drawing/2014/main" id="{39D9DE3B-256B-60BE-482A-BAEB3C8068CB}"/>
              </a:ext>
            </a:extLst>
          </p:cNvPr>
          <p:cNvSpPr/>
          <p:nvPr/>
        </p:nvSpPr>
        <p:spPr>
          <a:xfrm>
            <a:off x="10409376" y="5718608"/>
            <a:ext cx="108000" cy="108000"/>
          </a:xfrm>
          <a:prstGeom prst="triangle">
            <a:avLst/>
          </a:prstGeom>
          <a:solidFill>
            <a:srgbClr val="2DB5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5000"/>
              </a:lnSpc>
              <a:spcBef>
                <a:spcPts val="400"/>
              </a:spcBef>
              <a:spcAft>
                <a:spcPts val="400"/>
              </a:spcAft>
            </a:pPr>
            <a:endParaRPr lang="cs-CZ" sz="1200" dirty="0">
              <a:solidFill>
                <a:schemeClr val="tx1"/>
              </a:solidFill>
            </a:endParaRPr>
          </a:p>
        </p:txBody>
      </p:sp>
      <p:sp>
        <p:nvSpPr>
          <p:cNvPr id="10" name="Rovnoramenný trojúhelník 9">
            <a:extLst>
              <a:ext uri="{FF2B5EF4-FFF2-40B4-BE49-F238E27FC236}">
                <a16:creationId xmlns:a16="http://schemas.microsoft.com/office/drawing/2014/main" id="{2E47E7AE-B718-A3A3-D9AC-C172BF2230BA}"/>
              </a:ext>
            </a:extLst>
          </p:cNvPr>
          <p:cNvSpPr/>
          <p:nvPr/>
        </p:nvSpPr>
        <p:spPr>
          <a:xfrm flipV="1">
            <a:off x="3823947" y="3436141"/>
            <a:ext cx="108000" cy="108000"/>
          </a:xfrm>
          <a:prstGeom prst="triangl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5000"/>
              </a:lnSpc>
              <a:spcBef>
                <a:spcPts val="400"/>
              </a:spcBef>
              <a:spcAft>
                <a:spcPts val="400"/>
              </a:spcAft>
            </a:pPr>
            <a:endParaRPr lang="cs-CZ" sz="1200" dirty="0">
              <a:solidFill>
                <a:schemeClr val="tx1"/>
              </a:solidFill>
            </a:endParaRPr>
          </a:p>
        </p:txBody>
      </p:sp>
    </p:spTree>
    <p:extLst>
      <p:ext uri="{BB962C8B-B14F-4D97-AF65-F5344CB8AC3E}">
        <p14:creationId xmlns:p14="http://schemas.microsoft.com/office/powerpoint/2010/main" val="1505291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3C4C0-717A-F9E5-5D0A-0A317C275F2D}"/>
            </a:ext>
          </a:extLst>
        </p:cNvPr>
        <p:cNvGrpSpPr/>
        <p:nvPr/>
      </p:nvGrpSpPr>
      <p:grpSpPr>
        <a:xfrm>
          <a:off x="0" y="0"/>
          <a:ext cx="0" cy="0"/>
          <a:chOff x="0" y="0"/>
          <a:chExt cx="0" cy="0"/>
        </a:xfrm>
      </p:grpSpPr>
      <p:graphicFrame>
        <p:nvGraphicFramePr>
          <p:cNvPr id="10" name="Zástupný obsah 8">
            <a:extLst>
              <a:ext uri="{FF2B5EF4-FFF2-40B4-BE49-F238E27FC236}">
                <a16:creationId xmlns:a16="http://schemas.microsoft.com/office/drawing/2014/main" id="{5A1CB547-E5F6-227D-2590-BB9E6F0E52EE}"/>
              </a:ext>
            </a:extLst>
          </p:cNvPr>
          <p:cNvGraphicFramePr>
            <a:graphicFrameLocks/>
          </p:cNvGraphicFramePr>
          <p:nvPr>
            <p:extLst>
              <p:ext uri="{D42A27DB-BD31-4B8C-83A1-F6EECF244321}">
                <p14:modId xmlns:p14="http://schemas.microsoft.com/office/powerpoint/2010/main" val="3328046300"/>
              </p:ext>
            </p:extLst>
          </p:nvPr>
        </p:nvGraphicFramePr>
        <p:xfrm>
          <a:off x="428886" y="1677809"/>
          <a:ext cx="11299089" cy="427055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C051241D-BB6A-4EAA-A5D8-F6027569FBDF}"/>
              </a:ext>
            </a:extLst>
          </p:cNvPr>
          <p:cNvSpPr>
            <a:spLocks noGrp="1"/>
          </p:cNvSpPr>
          <p:nvPr>
            <p:ph type="title"/>
          </p:nvPr>
        </p:nvSpPr>
        <p:spPr/>
        <p:txBody>
          <a:bodyPr/>
          <a:lstStyle/>
          <a:p>
            <a:r>
              <a:rPr lang="cs-CZ" dirty="0"/>
              <a:t>Plány na důchodový věk</a:t>
            </a:r>
            <a:br>
              <a:rPr lang="cs-CZ" dirty="0"/>
            </a:br>
            <a:r>
              <a:rPr lang="cs-CZ" sz="1600" dirty="0"/>
              <a:t>Nejčastěji lidé plánují svůj důchod trávit svými zájmy, cestováním, turistikou nebo péčí o rodinu</a:t>
            </a:r>
            <a:endParaRPr lang="en-GB" dirty="0"/>
          </a:p>
        </p:txBody>
      </p:sp>
      <p:sp>
        <p:nvSpPr>
          <p:cNvPr id="7" name="Zástupný text 4">
            <a:extLst>
              <a:ext uri="{FF2B5EF4-FFF2-40B4-BE49-F238E27FC236}">
                <a16:creationId xmlns:a16="http://schemas.microsoft.com/office/drawing/2014/main" id="{08CF7586-6D25-1E12-3D6E-F8500036A297}"/>
              </a:ext>
            </a:extLst>
          </p:cNvPr>
          <p:cNvSpPr txBox="1">
            <a:spLocks/>
          </p:cNvSpPr>
          <p:nvPr/>
        </p:nvSpPr>
        <p:spPr>
          <a:xfrm>
            <a:off x="464024" y="5670649"/>
            <a:ext cx="11277975" cy="495201"/>
          </a:xfrm>
          <a:prstGeom prst="rect">
            <a:avLst/>
          </a:prstGeom>
          <a:noFill/>
        </p:spPr>
        <p:txBody>
          <a:bodyPr wrap="square" lIns="0" tIns="0" rIns="0" bIns="0" anchor="b"/>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71450" indent="-171450"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algn="r">
              <a:lnSpc>
                <a:spcPct val="100000"/>
              </a:lnSpc>
              <a:spcBef>
                <a:spcPts val="0"/>
              </a:spcBef>
              <a:spcAft>
                <a:spcPts val="0"/>
              </a:spcAft>
              <a:buSzTx/>
              <a:buFontTx/>
              <a:buNone/>
              <a:defRPr/>
            </a:pPr>
            <a:endParaRPr lang="cs-CZ" sz="1000" i="1" dirty="0">
              <a:latin typeface="Barlow"/>
              <a:cs typeface="Arial" panose="020B0604020202020204" pitchFamily="34" charset="0"/>
            </a:endParaRPr>
          </a:p>
        </p:txBody>
      </p:sp>
      <p:sp>
        <p:nvSpPr>
          <p:cNvPr id="4" name="Zástupný text 4">
            <a:extLst>
              <a:ext uri="{FF2B5EF4-FFF2-40B4-BE49-F238E27FC236}">
                <a16:creationId xmlns:a16="http://schemas.microsoft.com/office/drawing/2014/main" id="{98273C48-0CE9-AF01-662D-03C487F70E19}"/>
              </a:ext>
            </a:extLst>
          </p:cNvPr>
          <p:cNvSpPr txBox="1">
            <a:spLocks/>
          </p:cNvSpPr>
          <p:nvPr/>
        </p:nvSpPr>
        <p:spPr>
          <a:xfrm>
            <a:off x="8227386" y="5515276"/>
            <a:ext cx="3514613" cy="650574"/>
          </a:xfrm>
          <a:prstGeom prst="rect">
            <a:avLst/>
          </a:prstGeom>
          <a:noFill/>
        </p:spPr>
        <p:txBody>
          <a:bodyPr wrap="square" lIns="0" tIns="0" rIns="0" bIns="0" anchor="b"/>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71450" indent="-171450"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algn="r">
              <a:lnSpc>
                <a:spcPct val="100000"/>
              </a:lnSpc>
              <a:spcBef>
                <a:spcPts val="0"/>
              </a:spcBef>
              <a:spcAft>
                <a:spcPts val="0"/>
              </a:spcAft>
              <a:buSzTx/>
              <a:buFontTx/>
              <a:buNone/>
              <a:defRPr/>
            </a:pPr>
            <a:r>
              <a:rPr lang="cs-CZ" sz="1000" i="1" dirty="0"/>
              <a:t>Otázka: Q22. Jak máte v plánu prožít důchodový věk?</a:t>
            </a:r>
            <a:br>
              <a:rPr lang="cs-CZ" sz="1000" i="1" dirty="0"/>
            </a:br>
            <a:r>
              <a:rPr lang="cs-CZ" sz="1000" i="1" dirty="0">
                <a:cs typeface="Arial" panose="020B0604020202020204" pitchFamily="34" charset="0"/>
              </a:rPr>
              <a:t>Báze: 2024 n=946 (ti, kteří nejsou v důchodu)</a:t>
            </a:r>
          </a:p>
        </p:txBody>
      </p:sp>
      <p:sp>
        <p:nvSpPr>
          <p:cNvPr id="12" name="TextovéPole 11">
            <a:extLst>
              <a:ext uri="{FF2B5EF4-FFF2-40B4-BE49-F238E27FC236}">
                <a16:creationId xmlns:a16="http://schemas.microsoft.com/office/drawing/2014/main" id="{D28036DB-28F2-9A6A-DD7B-A4A1961D5C90}"/>
              </a:ext>
            </a:extLst>
          </p:cNvPr>
          <p:cNvSpPr txBox="1"/>
          <p:nvPr/>
        </p:nvSpPr>
        <p:spPr>
          <a:xfrm>
            <a:off x="4294197" y="1456082"/>
            <a:ext cx="3797480" cy="221727"/>
          </a:xfrm>
          <a:prstGeom prst="rect">
            <a:avLst/>
          </a:prstGeom>
          <a:noFill/>
        </p:spPr>
        <p:txBody>
          <a:bodyPr wrap="square" lIns="0" tIns="0" rIns="0" bIns="0" rtlCol="0" anchor="ctr">
            <a:spAutoFit/>
          </a:bodyPr>
          <a:lstStyle/>
          <a:p>
            <a:pPr algn="ctr">
              <a:lnSpc>
                <a:spcPct val="115000"/>
              </a:lnSpc>
              <a:spcBef>
                <a:spcPts val="400"/>
              </a:spcBef>
              <a:spcAft>
                <a:spcPts val="400"/>
              </a:spcAft>
              <a:buSzPct val="100000"/>
            </a:pPr>
            <a:r>
              <a:rPr lang="cs-CZ" sz="1400" b="1" dirty="0"/>
              <a:t>Jak máte v plánu prožít důchodový věk? (TOP 8)</a:t>
            </a:r>
          </a:p>
        </p:txBody>
      </p:sp>
    </p:spTree>
    <p:extLst>
      <p:ext uri="{BB962C8B-B14F-4D97-AF65-F5344CB8AC3E}">
        <p14:creationId xmlns:p14="http://schemas.microsoft.com/office/powerpoint/2010/main" val="1792090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1A408FF-5E69-6A93-4DE5-8F58DE5A0FC5}"/>
              </a:ext>
            </a:extLst>
          </p:cNvPr>
          <p:cNvSpPr>
            <a:spLocks noGrp="1"/>
          </p:cNvSpPr>
          <p:nvPr>
            <p:ph type="title"/>
          </p:nvPr>
        </p:nvSpPr>
        <p:spPr>
          <a:xfrm>
            <a:off x="432000" y="1350000"/>
            <a:ext cx="7087481" cy="1610016"/>
          </a:xfrm>
        </p:spPr>
        <p:txBody>
          <a:bodyPr/>
          <a:lstStyle/>
          <a:p>
            <a:r>
              <a:rPr lang="cs-CZ" dirty="0"/>
              <a:t>SPOŘICÍ PRODUKTY</a:t>
            </a:r>
            <a:br>
              <a:rPr lang="cs-CZ" dirty="0"/>
            </a:br>
            <a:r>
              <a:rPr lang="cs-CZ" dirty="0"/>
              <a:t>DIP, DPS, PP</a:t>
            </a:r>
            <a:endParaRPr lang="en-GB" dirty="0"/>
          </a:p>
        </p:txBody>
      </p:sp>
      <p:sp>
        <p:nvSpPr>
          <p:cNvPr id="9" name="Chapter Number">
            <a:extLst>
              <a:ext uri="{FF2B5EF4-FFF2-40B4-BE49-F238E27FC236}">
                <a16:creationId xmlns:a16="http://schemas.microsoft.com/office/drawing/2014/main" id="{47930916-3B02-19B2-0DFB-711BF69F96C3}"/>
              </a:ext>
              <a:ext uri="{C183D7F6-B498-43B3-948B-1728B52AA6E4}">
                <adec:decorative xmlns:adec="http://schemas.microsoft.com/office/drawing/2017/decorative" xmlns="" val="1"/>
              </a:ext>
            </a:extLst>
          </p:cNvPr>
          <p:cNvSpPr>
            <a:spLocks noGrp="1"/>
          </p:cNvSpPr>
          <p:nvPr>
            <p:ph type="body" sz="quarter" idx="10"/>
          </p:nvPr>
        </p:nvSpPr>
        <p:spPr/>
        <p:txBody>
          <a:bodyPr>
            <a:normAutofit/>
          </a:bodyPr>
          <a:lstStyle/>
          <a:p>
            <a:r>
              <a:rPr lang="en-GB" dirty="0"/>
              <a:t>0</a:t>
            </a:r>
            <a:r>
              <a:rPr lang="cs-CZ" dirty="0"/>
              <a:t>4</a:t>
            </a:r>
            <a:endParaRPr lang="en-GB" dirty="0"/>
          </a:p>
        </p:txBody>
      </p:sp>
      <p:sp>
        <p:nvSpPr>
          <p:cNvPr id="10" name="Parallelogram">
            <a:extLst>
              <a:ext uri="{FF2B5EF4-FFF2-40B4-BE49-F238E27FC236}">
                <a16:creationId xmlns:a16="http://schemas.microsoft.com/office/drawing/2014/main" id="{0EC7448C-350A-4BAB-4D9D-BACA767A50B4}"/>
              </a:ext>
              <a:ext uri="{C183D7F6-B498-43B3-948B-1728B52AA6E4}">
                <adec:decorative xmlns:adec="http://schemas.microsoft.com/office/drawing/2017/decorative" xmlns="" val="1"/>
              </a:ext>
            </a:extLst>
          </p:cNvPr>
          <p:cNvSpPr/>
          <p:nvPr/>
        </p:nvSpPr>
        <p:spPr>
          <a:xfrm rot="8100000">
            <a:off x="8522171" y="5570679"/>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298155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8C61DB3-0083-7777-1EF4-D6C596C076D7}"/>
              </a:ext>
            </a:extLst>
          </p:cNvPr>
          <p:cNvSpPr>
            <a:spLocks noGrp="1"/>
          </p:cNvSpPr>
          <p:nvPr>
            <p:ph type="title"/>
          </p:nvPr>
        </p:nvSpPr>
        <p:spPr/>
        <p:txBody>
          <a:bodyPr/>
          <a:lstStyle/>
          <a:p>
            <a:r>
              <a:rPr lang="cs-CZ" dirty="0"/>
              <a:t>Ideální finanční produkt</a:t>
            </a:r>
          </a:p>
        </p:txBody>
      </p:sp>
      <p:sp>
        <p:nvSpPr>
          <p:cNvPr id="3" name="Zástupný obsah 2">
            <a:extLst>
              <a:ext uri="{FF2B5EF4-FFF2-40B4-BE49-F238E27FC236}">
                <a16:creationId xmlns:a16="http://schemas.microsoft.com/office/drawing/2014/main" id="{D44459ED-B2E8-D004-C9B7-BBF78EE62B37}"/>
              </a:ext>
            </a:extLst>
          </p:cNvPr>
          <p:cNvSpPr txBox="1">
            <a:spLocks/>
          </p:cNvSpPr>
          <p:nvPr/>
        </p:nvSpPr>
        <p:spPr>
          <a:xfrm>
            <a:off x="450000" y="1810984"/>
            <a:ext cx="2562696" cy="3850041"/>
          </a:xfrm>
          <a:prstGeom prst="rect">
            <a:avLst/>
          </a:prstGeom>
        </p:spPr>
        <p:txBody>
          <a:bodyPr vert="horz" lIns="0" tIns="0" rIns="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r>
              <a:rPr lang="cs-CZ" sz="1400" dirty="0"/>
              <a:t>Ideální finanční produkt si lidé nejčastěji představují jako nezdaněný, umožňující jednorázový výběr nebo flexibilní ohledně investovaných prostředků. </a:t>
            </a:r>
          </a:p>
        </p:txBody>
      </p:sp>
      <p:cxnSp>
        <p:nvCxnSpPr>
          <p:cNvPr id="4" name="Divider Line">
            <a:extLst>
              <a:ext uri="{FF2B5EF4-FFF2-40B4-BE49-F238E27FC236}">
                <a16:creationId xmlns:a16="http://schemas.microsoft.com/office/drawing/2014/main" id="{D03AAB12-94A3-7194-A602-592303C9D683}"/>
              </a:ext>
              <a:ext uri="{C183D7F6-B498-43B3-948B-1728B52AA6E4}">
                <adec:decorative xmlns:adec="http://schemas.microsoft.com/office/drawing/2017/decorative" xmlns="" val="1"/>
              </a:ext>
            </a:extLst>
          </p:cNvPr>
          <p:cNvCxnSpPr/>
          <p:nvPr/>
        </p:nvCxnSpPr>
        <p:spPr>
          <a:xfrm>
            <a:off x="3195687" y="1808163"/>
            <a:ext cx="0" cy="3852862"/>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Zástupný obsah 2">
            <a:extLst>
              <a:ext uri="{FF2B5EF4-FFF2-40B4-BE49-F238E27FC236}">
                <a16:creationId xmlns:a16="http://schemas.microsoft.com/office/drawing/2014/main" id="{FDC886A2-7971-A421-0728-5063F50D694A}"/>
              </a:ext>
            </a:extLst>
          </p:cNvPr>
          <p:cNvSpPr txBox="1">
            <a:spLocks/>
          </p:cNvSpPr>
          <p:nvPr/>
        </p:nvSpPr>
        <p:spPr>
          <a:xfrm>
            <a:off x="461128" y="4081683"/>
            <a:ext cx="2591650" cy="2084167"/>
          </a:xfrm>
          <a:prstGeom prst="rect">
            <a:avLst/>
          </a:prstGeom>
          <a:solidFill>
            <a:srgbClr val="ECFAF7"/>
          </a:solidFill>
          <a:ln w="12700">
            <a:noFill/>
          </a:ln>
        </p:spPr>
        <p:txBody>
          <a:bodyPr vert="horz" lIns="36000" tIns="72000" rIns="7200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marL="95250" indent="531813" defTabSz="627063"/>
            <a:r>
              <a:rPr lang="cs-CZ" dirty="0"/>
              <a:t>Mladší lidé do 24 let méně 	často prioritizují možnost 	jednorázového výběru peněz. </a:t>
            </a:r>
            <a:br>
              <a:rPr lang="cs-CZ" dirty="0"/>
            </a:br>
            <a:r>
              <a:rPr lang="cs-CZ" dirty="0"/>
              <a:t>Lidé nad 55 let zase častěji preferují pojištění vkladu. </a:t>
            </a:r>
          </a:p>
          <a:p>
            <a:pPr marL="95250" indent="531813" defTabSz="627063"/>
            <a:endParaRPr lang="cs-CZ" dirty="0"/>
          </a:p>
        </p:txBody>
      </p:sp>
      <p:pic>
        <p:nvPicPr>
          <p:cNvPr id="13" name="Grafický objekt 12" descr="Informace obrys">
            <a:extLst>
              <a:ext uri="{FF2B5EF4-FFF2-40B4-BE49-F238E27FC236}">
                <a16:creationId xmlns:a16="http://schemas.microsoft.com/office/drawing/2014/main" id="{BC644064-B82F-7565-BC9A-F299B926F918}"/>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29265" y="4081684"/>
            <a:ext cx="720000" cy="720000"/>
          </a:xfrm>
          <a:prstGeom prst="rect">
            <a:avLst/>
          </a:prstGeom>
        </p:spPr>
      </p:pic>
      <p:sp>
        <p:nvSpPr>
          <p:cNvPr id="5" name="Zástupný text 4">
            <a:extLst>
              <a:ext uri="{FF2B5EF4-FFF2-40B4-BE49-F238E27FC236}">
                <a16:creationId xmlns:a16="http://schemas.microsoft.com/office/drawing/2014/main" id="{5EA743D0-A22D-CDB0-3DE9-B983A90D6757}"/>
              </a:ext>
            </a:extLst>
          </p:cNvPr>
          <p:cNvSpPr>
            <a:spLocks noGrp="1"/>
          </p:cNvSpPr>
          <p:nvPr>
            <p:ph type="body" sz="quarter" idx="18"/>
          </p:nvPr>
        </p:nvSpPr>
        <p:spPr>
          <a:xfrm>
            <a:off x="3012696" y="5694460"/>
            <a:ext cx="8718176" cy="461665"/>
          </a:xfrm>
        </p:spPr>
        <p:txBody>
          <a:bodyPr/>
          <a:lstStyle/>
          <a:p>
            <a:pPr algn="r">
              <a:lnSpc>
                <a:spcPct val="100000"/>
              </a:lnSpc>
              <a:spcBef>
                <a:spcPts val="0"/>
              </a:spcBef>
              <a:spcAft>
                <a:spcPts val="0"/>
              </a:spcAft>
              <a:buSzTx/>
              <a:buFontTx/>
              <a:buNone/>
              <a:defRPr/>
            </a:pPr>
            <a:r>
              <a:rPr lang="cs-CZ" sz="1000" i="1" dirty="0">
                <a:solidFill>
                  <a:schemeClr val="tx1"/>
                </a:solidFill>
              </a:rPr>
              <a:t>Pozn.: Zobrazeno pomocí T1B=Rozhodně ano</a:t>
            </a:r>
            <a:br>
              <a:rPr lang="cs-CZ" sz="1000" i="1" dirty="0">
                <a:solidFill>
                  <a:schemeClr val="tx1"/>
                </a:solidFill>
              </a:rPr>
            </a:br>
            <a:r>
              <a:rPr lang="cs-CZ" sz="1000" i="1" dirty="0">
                <a:solidFill>
                  <a:schemeClr val="tx1"/>
                </a:solidFill>
              </a:rPr>
              <a:t>Otázka: Q24. Pokud byste si měl/a vytvořit svůj ideální finanční produkt, co by měl obsahovat, popřípadě umožňovat?</a:t>
            </a:r>
            <a:br>
              <a:rPr lang="cs-CZ" sz="1000" i="1" dirty="0">
                <a:solidFill>
                  <a:schemeClr val="tx1"/>
                </a:solidFill>
              </a:rPr>
            </a:br>
            <a:r>
              <a:rPr lang="cs-CZ" sz="1000" i="1" dirty="0">
                <a:solidFill>
                  <a:schemeClr val="tx1"/>
                </a:solidFill>
                <a:cs typeface="Arial" panose="020B0604020202020204" pitchFamily="34" charset="0"/>
              </a:rPr>
              <a:t>Báze: n=1003 (celá populace)</a:t>
            </a:r>
          </a:p>
        </p:txBody>
      </p:sp>
      <p:sp>
        <p:nvSpPr>
          <p:cNvPr id="8" name="TextovéPole 7">
            <a:extLst>
              <a:ext uri="{FF2B5EF4-FFF2-40B4-BE49-F238E27FC236}">
                <a16:creationId xmlns:a16="http://schemas.microsoft.com/office/drawing/2014/main" id="{A7839EA4-BC1B-73D5-AEE9-FB754AC47833}"/>
              </a:ext>
            </a:extLst>
          </p:cNvPr>
          <p:cNvSpPr txBox="1"/>
          <p:nvPr/>
        </p:nvSpPr>
        <p:spPr>
          <a:xfrm>
            <a:off x="3352996" y="1457924"/>
            <a:ext cx="8652074" cy="221727"/>
          </a:xfrm>
          <a:prstGeom prst="rect">
            <a:avLst/>
          </a:prstGeom>
          <a:noFill/>
        </p:spPr>
        <p:txBody>
          <a:bodyPr wrap="square" lIns="0" tIns="0" rIns="0" bIns="0" rtlCol="0">
            <a:spAutoFit/>
          </a:bodyPr>
          <a:lstStyle/>
          <a:p>
            <a:pPr>
              <a:lnSpc>
                <a:spcPct val="115000"/>
              </a:lnSpc>
              <a:spcBef>
                <a:spcPts val="400"/>
              </a:spcBef>
              <a:spcAft>
                <a:spcPts val="400"/>
              </a:spcAft>
              <a:buSzPct val="100000"/>
            </a:pPr>
            <a:r>
              <a:rPr lang="cs-CZ" sz="1400" b="1" dirty="0"/>
              <a:t>Co by měl obsahovat nebo umožňovat Váš ideální finanční produkt? (TOP 4 odpovědi)</a:t>
            </a:r>
          </a:p>
        </p:txBody>
      </p:sp>
      <p:graphicFrame>
        <p:nvGraphicFramePr>
          <p:cNvPr id="9" name="Tabulka 8">
            <a:extLst>
              <a:ext uri="{FF2B5EF4-FFF2-40B4-BE49-F238E27FC236}">
                <a16:creationId xmlns:a16="http://schemas.microsoft.com/office/drawing/2014/main" id="{8DD95F04-37D0-2C3D-1904-C1F561851AAA}"/>
              </a:ext>
            </a:extLst>
          </p:cNvPr>
          <p:cNvGraphicFramePr>
            <a:graphicFrameLocks noGrp="1"/>
          </p:cNvGraphicFramePr>
          <p:nvPr>
            <p:extLst>
              <p:ext uri="{D42A27DB-BD31-4B8C-83A1-F6EECF244321}">
                <p14:modId xmlns:p14="http://schemas.microsoft.com/office/powerpoint/2010/main" val="3308975583"/>
              </p:ext>
            </p:extLst>
          </p:nvPr>
        </p:nvGraphicFramePr>
        <p:xfrm>
          <a:off x="10669669" y="4895166"/>
          <a:ext cx="1522331" cy="457200"/>
        </p:xfrm>
        <a:graphic>
          <a:graphicData uri="http://schemas.openxmlformats.org/drawingml/2006/table">
            <a:tbl>
              <a:tblPr firstRow="1" bandRow="1">
                <a:tableStyleId>{5C22544A-7EE6-4342-B048-85BDC9FD1C3A}</a:tableStyleId>
              </a:tblPr>
              <a:tblGrid>
                <a:gridCol w="1522331">
                  <a:extLst>
                    <a:ext uri="{9D8B030D-6E8A-4147-A177-3AD203B41FA5}">
                      <a16:colId xmlns:a16="http://schemas.microsoft.com/office/drawing/2014/main" val="623584485"/>
                    </a:ext>
                  </a:extLst>
                </a:gridCol>
              </a:tblGrid>
              <a:tr h="370840">
                <a:tc>
                  <a:txBody>
                    <a:bodyPr/>
                    <a:lstStyle/>
                    <a:p>
                      <a:pPr algn="l"/>
                      <a:r>
                        <a:rPr lang="cs-CZ" sz="1200" b="1" dirty="0">
                          <a:solidFill>
                            <a:schemeClr val="tx1"/>
                          </a:solidFill>
                        </a:rPr>
                        <a:t>Ti, kteří odpověděli Rozhodně ano</a:t>
                      </a:r>
                      <a:endParaRPr lang="cs-CZ" sz="1200" b="1" dirty="0">
                        <a:solidFill>
                          <a:schemeClr val="tx1">
                            <a:lumMod val="50000"/>
                            <a:lumOff val="5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6010353"/>
                  </a:ext>
                </a:extLst>
              </a:tr>
            </a:tbl>
          </a:graphicData>
        </a:graphic>
      </p:graphicFrame>
      <p:graphicFrame>
        <p:nvGraphicFramePr>
          <p:cNvPr id="6" name="Zástupný obsah 8">
            <a:extLst>
              <a:ext uri="{FF2B5EF4-FFF2-40B4-BE49-F238E27FC236}">
                <a16:creationId xmlns:a16="http://schemas.microsoft.com/office/drawing/2014/main" id="{6F1DEFAE-C5DF-3483-58BC-4056384CBC38}"/>
              </a:ext>
            </a:extLst>
          </p:cNvPr>
          <p:cNvGraphicFramePr>
            <a:graphicFrameLocks/>
          </p:cNvGraphicFramePr>
          <p:nvPr>
            <p:extLst>
              <p:ext uri="{D42A27DB-BD31-4B8C-83A1-F6EECF244321}">
                <p14:modId xmlns:p14="http://schemas.microsoft.com/office/powerpoint/2010/main" val="1726641580"/>
              </p:ext>
            </p:extLst>
          </p:nvPr>
        </p:nvGraphicFramePr>
        <p:xfrm>
          <a:off x="6713404" y="1791685"/>
          <a:ext cx="3811005" cy="375689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Tabulka 9">
            <a:extLst>
              <a:ext uri="{FF2B5EF4-FFF2-40B4-BE49-F238E27FC236}">
                <a16:creationId xmlns:a16="http://schemas.microsoft.com/office/drawing/2014/main" id="{7D5D90A7-2196-0DF9-3536-7EDC1DA7A507}"/>
              </a:ext>
            </a:extLst>
          </p:cNvPr>
          <p:cNvGraphicFramePr>
            <a:graphicFrameLocks noGrp="1"/>
          </p:cNvGraphicFramePr>
          <p:nvPr>
            <p:extLst>
              <p:ext uri="{D42A27DB-BD31-4B8C-83A1-F6EECF244321}">
                <p14:modId xmlns:p14="http://schemas.microsoft.com/office/powerpoint/2010/main" val="1863923997"/>
              </p:ext>
            </p:extLst>
          </p:nvPr>
        </p:nvGraphicFramePr>
        <p:xfrm>
          <a:off x="3380268" y="1959028"/>
          <a:ext cx="3333136" cy="3551132"/>
        </p:xfrm>
        <a:graphic>
          <a:graphicData uri="http://schemas.openxmlformats.org/drawingml/2006/table">
            <a:tbl>
              <a:tblPr firstRow="1" bandRow="1">
                <a:tableStyleId>{5C22544A-7EE6-4342-B048-85BDC9FD1C3A}</a:tableStyleId>
              </a:tblPr>
              <a:tblGrid>
                <a:gridCol w="3333136">
                  <a:extLst>
                    <a:ext uri="{9D8B030D-6E8A-4147-A177-3AD203B41FA5}">
                      <a16:colId xmlns:a16="http://schemas.microsoft.com/office/drawing/2014/main" val="1000451729"/>
                    </a:ext>
                  </a:extLst>
                </a:gridCol>
              </a:tblGrid>
              <a:tr h="887783">
                <a:tc>
                  <a:txBody>
                    <a:bodyPr/>
                    <a:lstStyle/>
                    <a:p>
                      <a:pPr algn="r" rtl="0" fontAlgn="b"/>
                      <a:r>
                        <a:rPr lang="pl-PL" sz="1400" b="1" i="0" u="none" strike="noStrike" dirty="0">
                          <a:solidFill>
                            <a:srgbClr val="000000"/>
                          </a:solidFill>
                          <a:effectLst/>
                          <a:latin typeface="Barlow" panose="00000500000000000000" pitchFamily="2" charset="-18"/>
                        </a:rPr>
                        <a:t>Výnos</a:t>
                      </a:r>
                      <a:r>
                        <a:rPr lang="pl-PL" sz="1400" b="0" i="0" u="none" strike="noStrike" dirty="0">
                          <a:solidFill>
                            <a:srgbClr val="000000"/>
                          </a:solidFill>
                          <a:effectLst/>
                          <a:latin typeface="Barlow" panose="00000500000000000000" pitchFamily="2" charset="-18"/>
                        </a:rPr>
                        <a:t> produktu by </a:t>
                      </a:r>
                      <a:r>
                        <a:rPr lang="pl-PL" sz="1400" b="1" i="0" u="none" strike="noStrike" dirty="0">
                          <a:solidFill>
                            <a:srgbClr val="000000"/>
                          </a:solidFill>
                          <a:effectLst/>
                          <a:latin typeface="Barlow" panose="00000500000000000000" pitchFamily="2" charset="-18"/>
                        </a:rPr>
                        <a:t>nebyl zdaněný</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9252853"/>
                  </a:ext>
                </a:extLst>
              </a:tr>
              <a:tr h="887783">
                <a:tc>
                  <a:txBody>
                    <a:bodyPr/>
                    <a:lstStyle/>
                    <a:p>
                      <a:pPr algn="r" rtl="0" fontAlgn="b"/>
                      <a:r>
                        <a:rPr lang="cs-CZ" sz="1400" b="0" i="0" u="none" strike="noStrike" dirty="0">
                          <a:solidFill>
                            <a:srgbClr val="000000"/>
                          </a:solidFill>
                          <a:effectLst/>
                          <a:latin typeface="Barlow" panose="00000500000000000000" pitchFamily="2" charset="-18"/>
                        </a:rPr>
                        <a:t>Peníze by šly vybrat </a:t>
                      </a:r>
                      <a:r>
                        <a:rPr lang="cs-CZ" sz="1400" b="1" i="0" u="none" strike="noStrike" dirty="0">
                          <a:solidFill>
                            <a:srgbClr val="000000"/>
                          </a:solidFill>
                          <a:effectLst/>
                          <a:latin typeface="Barlow" panose="00000500000000000000" pitchFamily="2" charset="-18"/>
                        </a:rPr>
                        <a:t>na</a:t>
                      </a:r>
                      <a:r>
                        <a:rPr lang="cs-CZ" sz="1400" b="0" i="0" u="none" strike="noStrike" dirty="0">
                          <a:solidFill>
                            <a:srgbClr val="000000"/>
                          </a:solidFill>
                          <a:effectLst/>
                          <a:latin typeface="Barlow" panose="00000500000000000000" pitchFamily="2" charset="-18"/>
                        </a:rPr>
                        <a:t> </a:t>
                      </a:r>
                      <a:r>
                        <a:rPr lang="cs-CZ" sz="1400" b="1" i="0" u="none" strike="noStrike" dirty="0">
                          <a:solidFill>
                            <a:srgbClr val="000000"/>
                          </a:solidFill>
                          <a:effectLst/>
                          <a:latin typeface="Barlow" panose="00000500000000000000" pitchFamily="2" charset="-18"/>
                        </a:rPr>
                        <a:t>konci spoření jednorázově</a:t>
                      </a:r>
                      <a:r>
                        <a:rPr lang="cs-CZ" sz="1400" b="0" i="0" u="none" strike="noStrike" dirty="0">
                          <a:solidFill>
                            <a:srgbClr val="000000"/>
                          </a:solidFill>
                          <a:effectLst/>
                          <a:latin typeface="Barlow" panose="00000500000000000000" pitchFamily="2" charset="-18"/>
                        </a:rPr>
                        <a:t>, nikoliv pouze formou pravidelné renty</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9602625"/>
                  </a:ext>
                </a:extLst>
              </a:tr>
              <a:tr h="887783">
                <a:tc>
                  <a:txBody>
                    <a:bodyPr/>
                    <a:lstStyle/>
                    <a:p>
                      <a:pPr algn="r" rtl="0" fontAlgn="b"/>
                      <a:r>
                        <a:rPr lang="cs-CZ" sz="1400" b="0" i="0" u="none" strike="noStrike" dirty="0">
                          <a:solidFill>
                            <a:srgbClr val="000000"/>
                          </a:solidFill>
                          <a:effectLst/>
                          <a:latin typeface="Barlow" panose="00000500000000000000" pitchFamily="2" charset="-18"/>
                        </a:rPr>
                        <a:t>Na produkt může </a:t>
                      </a:r>
                      <a:r>
                        <a:rPr lang="cs-CZ" sz="1400" b="1" i="0" u="none" strike="noStrike" dirty="0">
                          <a:solidFill>
                            <a:srgbClr val="000000"/>
                          </a:solidFill>
                          <a:effectLst/>
                          <a:latin typeface="Barlow" panose="00000500000000000000" pitchFamily="2" charset="-18"/>
                        </a:rPr>
                        <a:t>přispívat zaměstnavatel</a:t>
                      </a:r>
                      <a:r>
                        <a:rPr lang="cs-CZ" sz="1400" b="0" i="0" u="none" strike="noStrike" dirty="0">
                          <a:solidFill>
                            <a:srgbClr val="000000"/>
                          </a:solidFill>
                          <a:effectLst/>
                          <a:latin typeface="Barlow" panose="00000500000000000000" pitchFamily="2" charset="-18"/>
                        </a:rPr>
                        <a:t>, který tak nemusí odvádět daně a odvody</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7978829"/>
                  </a:ext>
                </a:extLst>
              </a:tr>
              <a:tr h="887783">
                <a:tc>
                  <a:txBody>
                    <a:bodyPr/>
                    <a:lstStyle/>
                    <a:p>
                      <a:pPr algn="r" rtl="0" fontAlgn="b"/>
                      <a:r>
                        <a:rPr lang="cs-CZ" sz="1400" b="0" i="0" u="none" strike="noStrike" dirty="0">
                          <a:solidFill>
                            <a:srgbClr val="000000"/>
                          </a:solidFill>
                          <a:effectLst/>
                          <a:latin typeface="Barlow" panose="00000500000000000000" pitchFamily="2" charset="-18"/>
                        </a:rPr>
                        <a:t>Investovaná měsíční </a:t>
                      </a:r>
                      <a:r>
                        <a:rPr lang="cs-CZ" sz="1400" b="1" i="0" u="none" strike="noStrike" dirty="0">
                          <a:solidFill>
                            <a:srgbClr val="000000"/>
                          </a:solidFill>
                          <a:effectLst/>
                          <a:latin typeface="Barlow" panose="00000500000000000000" pitchFamily="2" charset="-18"/>
                        </a:rPr>
                        <a:t>částka by šla měnit </a:t>
                      </a:r>
                      <a:r>
                        <a:rPr lang="cs-CZ" sz="1400" b="0" i="0" u="none" strike="noStrike" dirty="0">
                          <a:solidFill>
                            <a:srgbClr val="000000"/>
                          </a:solidFill>
                          <a:effectLst/>
                          <a:latin typeface="Barlow" panose="00000500000000000000" pitchFamily="2" charset="-18"/>
                        </a:rPr>
                        <a:t>(navyšovat/snižovat) </a:t>
                      </a:r>
                      <a:r>
                        <a:rPr lang="cs-CZ" sz="1400" b="1" i="0" u="none" strike="noStrike" dirty="0">
                          <a:solidFill>
                            <a:srgbClr val="000000"/>
                          </a:solidFill>
                          <a:effectLst/>
                          <a:latin typeface="Barlow" panose="00000500000000000000" pitchFamily="2" charset="-18"/>
                        </a:rPr>
                        <a:t>nebo přerušit</a:t>
                      </a:r>
                    </a:p>
                  </a:txBody>
                  <a:tcPr marL="9525" marR="9525" marT="9525" marB="0" anchor="ctr">
                    <a:lnL w="12700" cmpd="sng">
                      <a:noFill/>
                    </a:lnL>
                    <a:lnR w="12700" cmpd="sng">
                      <a:noFill/>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9804725"/>
                  </a:ext>
                </a:extLst>
              </a:tr>
            </a:tbl>
          </a:graphicData>
        </a:graphic>
      </p:graphicFrame>
    </p:spTree>
    <p:extLst>
      <p:ext uri="{BB962C8B-B14F-4D97-AF65-F5344CB8AC3E}">
        <p14:creationId xmlns:p14="http://schemas.microsoft.com/office/powerpoint/2010/main" val="3094292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8C61DB3-0083-7777-1EF4-D6C596C076D7}"/>
              </a:ext>
            </a:extLst>
          </p:cNvPr>
          <p:cNvSpPr>
            <a:spLocks noGrp="1"/>
          </p:cNvSpPr>
          <p:nvPr>
            <p:ph type="title"/>
          </p:nvPr>
        </p:nvSpPr>
        <p:spPr/>
        <p:txBody>
          <a:bodyPr/>
          <a:lstStyle/>
          <a:p>
            <a:r>
              <a:rPr lang="cs-CZ" dirty="0"/>
              <a:t>Pravděpodobnost změn u sjednaných produktů DIP, DPS, PP</a:t>
            </a:r>
            <a:br>
              <a:rPr lang="cs-CZ" dirty="0"/>
            </a:br>
            <a:r>
              <a:rPr lang="cs-CZ" sz="1600" dirty="0"/>
              <a:t>Většina těch, kteří mají tyto produkty sjednané si myslí, že jsou následující změny od státu pravděpodobné.</a:t>
            </a:r>
            <a:endParaRPr lang="cs-CZ" dirty="0"/>
          </a:p>
        </p:txBody>
      </p:sp>
      <p:sp>
        <p:nvSpPr>
          <p:cNvPr id="14" name="TextovéPole 13">
            <a:extLst>
              <a:ext uri="{FF2B5EF4-FFF2-40B4-BE49-F238E27FC236}">
                <a16:creationId xmlns:a16="http://schemas.microsoft.com/office/drawing/2014/main" id="{9B192698-C1BD-F913-E628-88F7DAE192E7}"/>
              </a:ext>
            </a:extLst>
          </p:cNvPr>
          <p:cNvSpPr txBox="1"/>
          <p:nvPr/>
        </p:nvSpPr>
        <p:spPr>
          <a:xfrm>
            <a:off x="9990559" y="5423819"/>
            <a:ext cx="1974429" cy="190052"/>
          </a:xfrm>
          <a:prstGeom prst="rect">
            <a:avLst/>
          </a:prstGeom>
          <a:noFill/>
        </p:spPr>
        <p:txBody>
          <a:bodyPr wrap="square" lIns="0" tIns="0" rIns="0" bIns="0" rtlCol="0">
            <a:spAutoFit/>
          </a:bodyPr>
          <a:lstStyle/>
          <a:p>
            <a:pPr algn="ctr">
              <a:lnSpc>
                <a:spcPct val="115000"/>
              </a:lnSpc>
              <a:spcBef>
                <a:spcPts val="400"/>
              </a:spcBef>
              <a:spcAft>
                <a:spcPts val="400"/>
              </a:spcAft>
              <a:buSzPct val="100000"/>
            </a:pPr>
            <a:r>
              <a:rPr lang="cs-CZ" sz="1200" b="1" dirty="0">
                <a:solidFill>
                  <a:schemeClr val="tx1">
                    <a:lumMod val="50000"/>
                    <a:lumOff val="50000"/>
                  </a:schemeClr>
                </a:solidFill>
              </a:rPr>
              <a:t>Lidé, kteří mají DIP, PP, DPS</a:t>
            </a:r>
          </a:p>
        </p:txBody>
      </p:sp>
      <p:sp>
        <p:nvSpPr>
          <p:cNvPr id="5" name="Zástupný text 4">
            <a:extLst>
              <a:ext uri="{FF2B5EF4-FFF2-40B4-BE49-F238E27FC236}">
                <a16:creationId xmlns:a16="http://schemas.microsoft.com/office/drawing/2014/main" id="{5EA743D0-A22D-CDB0-3DE9-B983A90D6757}"/>
              </a:ext>
            </a:extLst>
          </p:cNvPr>
          <p:cNvSpPr>
            <a:spLocks noGrp="1"/>
          </p:cNvSpPr>
          <p:nvPr>
            <p:ph type="body" sz="quarter" idx="18"/>
          </p:nvPr>
        </p:nvSpPr>
        <p:spPr>
          <a:xfrm>
            <a:off x="3012696" y="5694460"/>
            <a:ext cx="8718176" cy="461665"/>
          </a:xfrm>
        </p:spPr>
        <p:txBody>
          <a:bodyPr/>
          <a:lstStyle/>
          <a:p>
            <a:pPr>
              <a:lnSpc>
                <a:spcPct val="100000"/>
              </a:lnSpc>
              <a:spcBef>
                <a:spcPts val="0"/>
              </a:spcBef>
              <a:spcAft>
                <a:spcPts val="0"/>
              </a:spcAft>
              <a:buSzTx/>
              <a:defRPr/>
            </a:pPr>
            <a:r>
              <a:rPr lang="cs-CZ" sz="1000" dirty="0">
                <a:solidFill>
                  <a:schemeClr val="tx1"/>
                </a:solidFill>
              </a:rPr>
              <a:t>Pozn.: Zobrazeno pomocí T2B=součet odpovědí Velmi+Spíše pravděpodobné  </a:t>
            </a:r>
            <a:br>
              <a:rPr lang="cs-CZ" sz="1000" dirty="0">
                <a:solidFill>
                  <a:schemeClr val="tx1"/>
                </a:solidFill>
              </a:rPr>
            </a:br>
            <a:r>
              <a:rPr lang="cs-CZ" sz="1000" dirty="0">
                <a:solidFill>
                  <a:schemeClr val="tx1"/>
                </a:solidFill>
              </a:rPr>
              <a:t>Otázka: Q8b. Do jaké míry očekáváte, že mohou nastat následující události v souvislosti s produktem, který máte sjednaný? </a:t>
            </a:r>
            <a:br>
              <a:rPr lang="cs-CZ" sz="1000" dirty="0">
                <a:solidFill>
                  <a:schemeClr val="tx1"/>
                </a:solidFill>
              </a:rPr>
            </a:br>
            <a:r>
              <a:rPr lang="cs-CZ" sz="1000" dirty="0">
                <a:solidFill>
                  <a:schemeClr val="tx1"/>
                </a:solidFill>
              </a:rPr>
              <a:t>Báze: n=506 (ti, kteří  nejsou v důchodu a mají DIP, PP, DPS)</a:t>
            </a:r>
          </a:p>
        </p:txBody>
      </p:sp>
      <p:sp>
        <p:nvSpPr>
          <p:cNvPr id="16" name="TextovéPole 15">
            <a:extLst>
              <a:ext uri="{FF2B5EF4-FFF2-40B4-BE49-F238E27FC236}">
                <a16:creationId xmlns:a16="http://schemas.microsoft.com/office/drawing/2014/main" id="{D4404541-5DCD-5F73-0564-51CD2C8959E0}"/>
              </a:ext>
            </a:extLst>
          </p:cNvPr>
          <p:cNvSpPr txBox="1"/>
          <p:nvPr/>
        </p:nvSpPr>
        <p:spPr>
          <a:xfrm>
            <a:off x="442913" y="1589083"/>
            <a:ext cx="8790211" cy="221727"/>
          </a:xfrm>
          <a:prstGeom prst="rect">
            <a:avLst/>
          </a:prstGeom>
          <a:noFill/>
        </p:spPr>
        <p:txBody>
          <a:bodyPr wrap="square" lIns="0" tIns="0" rIns="0" bIns="0" rtlCol="0">
            <a:spAutoFit/>
          </a:bodyPr>
          <a:lstStyle>
            <a:defPPr>
              <a:defRPr lang="fr-FR"/>
            </a:defPPr>
            <a:lvl1pPr algn="ctr">
              <a:lnSpc>
                <a:spcPct val="115000"/>
              </a:lnSpc>
              <a:spcBef>
                <a:spcPts val="400"/>
              </a:spcBef>
              <a:spcAft>
                <a:spcPts val="400"/>
              </a:spcAft>
              <a:buSzPct val="100000"/>
              <a:defRPr sz="1400" b="1"/>
            </a:lvl1pPr>
          </a:lstStyle>
          <a:p>
            <a:pPr algn="l"/>
            <a:r>
              <a:rPr lang="cs-CZ" dirty="0"/>
              <a:t>Do jaké míry očekáváte, že mohou nastat následující události v souvislosti s produktem, který máte sjednaný?</a:t>
            </a:r>
          </a:p>
        </p:txBody>
      </p:sp>
      <p:sp>
        <p:nvSpPr>
          <p:cNvPr id="7" name="TextovéPole 6">
            <a:extLst>
              <a:ext uri="{FF2B5EF4-FFF2-40B4-BE49-F238E27FC236}">
                <a16:creationId xmlns:a16="http://schemas.microsoft.com/office/drawing/2014/main" id="{F8A1D834-D78D-3BE2-42EE-98DD1FF0FB93}"/>
              </a:ext>
            </a:extLst>
          </p:cNvPr>
          <p:cNvSpPr txBox="1"/>
          <p:nvPr/>
        </p:nvSpPr>
        <p:spPr>
          <a:xfrm>
            <a:off x="5219235" y="2109688"/>
            <a:ext cx="1974429" cy="221727"/>
          </a:xfrm>
          <a:prstGeom prst="rect">
            <a:avLst/>
          </a:prstGeom>
          <a:noFill/>
        </p:spPr>
        <p:txBody>
          <a:bodyPr wrap="square" lIns="0" tIns="0" rIns="0" bIns="0" rtlCol="0">
            <a:spAutoFit/>
          </a:bodyPr>
          <a:lstStyle/>
          <a:p>
            <a:pPr algn="ctr">
              <a:lnSpc>
                <a:spcPct val="115000"/>
              </a:lnSpc>
              <a:spcBef>
                <a:spcPts val="400"/>
              </a:spcBef>
              <a:spcAft>
                <a:spcPts val="400"/>
              </a:spcAft>
              <a:buSzPct val="100000"/>
            </a:pPr>
            <a:r>
              <a:rPr lang="cs-CZ" sz="1400" b="1" dirty="0"/>
              <a:t>Stát v budoucnu…</a:t>
            </a:r>
          </a:p>
        </p:txBody>
      </p:sp>
      <p:sp>
        <p:nvSpPr>
          <p:cNvPr id="8" name="TextovéPole 7">
            <a:extLst>
              <a:ext uri="{FF2B5EF4-FFF2-40B4-BE49-F238E27FC236}">
                <a16:creationId xmlns:a16="http://schemas.microsoft.com/office/drawing/2014/main" id="{590D4ECF-3AFD-14CE-1CDE-C2B302458405}"/>
              </a:ext>
            </a:extLst>
          </p:cNvPr>
          <p:cNvSpPr txBox="1"/>
          <p:nvPr/>
        </p:nvSpPr>
        <p:spPr>
          <a:xfrm>
            <a:off x="204017" y="2661457"/>
            <a:ext cx="5015218" cy="1908215"/>
          </a:xfrm>
          <a:prstGeom prst="rect">
            <a:avLst/>
          </a:prstGeom>
          <a:noFill/>
        </p:spPr>
        <p:txBody>
          <a:bodyPr wrap="square" lIns="0" tIns="0" rIns="0" bIns="0" rtlCol="0" anchor="ctr">
            <a:spAutoFit/>
          </a:bodyPr>
          <a:lstStyle/>
          <a:p>
            <a:pPr algn="ctr">
              <a:buSzPct val="100000"/>
            </a:pPr>
            <a:r>
              <a:rPr lang="cs-CZ" sz="6000" b="1" dirty="0">
                <a:solidFill>
                  <a:schemeClr val="tx2">
                    <a:lumMod val="75000"/>
                  </a:schemeClr>
                </a:solidFill>
              </a:rPr>
              <a:t>95 %</a:t>
            </a:r>
            <a:r>
              <a:rPr lang="cs-CZ" sz="8000" b="1" dirty="0">
                <a:solidFill>
                  <a:schemeClr val="accent5">
                    <a:lumMod val="75000"/>
                  </a:schemeClr>
                </a:solidFill>
              </a:rPr>
              <a:t/>
            </a:r>
            <a:br>
              <a:rPr lang="cs-CZ" sz="8000" b="1" dirty="0">
                <a:solidFill>
                  <a:schemeClr val="accent5">
                    <a:lumMod val="75000"/>
                  </a:schemeClr>
                </a:solidFill>
              </a:rPr>
            </a:br>
            <a:r>
              <a:rPr lang="cs-CZ" sz="1600" dirty="0"/>
              <a:t>těch, kteří </a:t>
            </a:r>
            <a:r>
              <a:rPr lang="cs-CZ" sz="1600" b="1" dirty="0">
                <a:solidFill>
                  <a:schemeClr val="tx2">
                    <a:lumMod val="75000"/>
                  </a:schemeClr>
                </a:solidFill>
              </a:rPr>
              <a:t>využívají </a:t>
            </a:r>
            <a:br>
              <a:rPr lang="cs-CZ" sz="1600" b="1" dirty="0">
                <a:solidFill>
                  <a:schemeClr val="tx2">
                    <a:lumMod val="75000"/>
                  </a:schemeClr>
                </a:solidFill>
              </a:rPr>
            </a:br>
            <a:r>
              <a:rPr lang="cs-CZ" sz="1600" b="1" dirty="0"/>
              <a:t>DIP, Penzijní spoření nebo Doplňkové penzijní spoření </a:t>
            </a:r>
            <a:br>
              <a:rPr lang="cs-CZ" sz="1600" b="1" dirty="0"/>
            </a:br>
            <a:r>
              <a:rPr lang="cs-CZ" sz="1600" b="1" dirty="0"/>
              <a:t>očekává, </a:t>
            </a:r>
            <a:r>
              <a:rPr lang="cs-CZ" sz="1600" b="1" dirty="0">
                <a:solidFill>
                  <a:schemeClr val="tx2">
                    <a:lumMod val="75000"/>
                  </a:schemeClr>
                </a:solidFill>
              </a:rPr>
              <a:t>že stát bude měnit </a:t>
            </a:r>
            <a:br>
              <a:rPr lang="cs-CZ" sz="1600" b="1" dirty="0">
                <a:solidFill>
                  <a:schemeClr val="tx2">
                    <a:lumMod val="75000"/>
                  </a:schemeClr>
                </a:solidFill>
              </a:rPr>
            </a:br>
            <a:r>
              <a:rPr lang="cs-CZ" sz="1600" b="1" dirty="0">
                <a:solidFill>
                  <a:schemeClr val="tx2">
                    <a:lumMod val="75000"/>
                  </a:schemeClr>
                </a:solidFill>
              </a:rPr>
              <a:t>podmínky těchto produktů</a:t>
            </a:r>
            <a:r>
              <a:rPr lang="cs-CZ" sz="1600" b="1" dirty="0"/>
              <a:t>.</a:t>
            </a:r>
          </a:p>
        </p:txBody>
      </p:sp>
      <p:graphicFrame>
        <p:nvGraphicFramePr>
          <p:cNvPr id="9" name="Zástupný obsah 13">
            <a:extLst>
              <a:ext uri="{FF2B5EF4-FFF2-40B4-BE49-F238E27FC236}">
                <a16:creationId xmlns:a16="http://schemas.microsoft.com/office/drawing/2014/main" id="{449E6E02-5B0B-8210-AC3C-5D8AE06CFB79}"/>
              </a:ext>
            </a:extLst>
          </p:cNvPr>
          <p:cNvGraphicFramePr>
            <a:graphicFrameLocks/>
          </p:cNvGraphicFramePr>
          <p:nvPr>
            <p:extLst>
              <p:ext uri="{D42A27DB-BD31-4B8C-83A1-F6EECF244321}">
                <p14:modId xmlns:p14="http://schemas.microsoft.com/office/powerpoint/2010/main" val="2042215070"/>
              </p:ext>
            </p:extLst>
          </p:nvPr>
        </p:nvGraphicFramePr>
        <p:xfrm>
          <a:off x="5219236" y="2502955"/>
          <a:ext cx="6817062" cy="2964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Tabulka 9">
            <a:extLst>
              <a:ext uri="{FF2B5EF4-FFF2-40B4-BE49-F238E27FC236}">
                <a16:creationId xmlns:a16="http://schemas.microsoft.com/office/drawing/2014/main" id="{5781480F-31CE-292B-47D4-7EA0560A9E26}"/>
              </a:ext>
            </a:extLst>
          </p:cNvPr>
          <p:cNvGraphicFramePr>
            <a:graphicFrameLocks noGrp="1"/>
          </p:cNvGraphicFramePr>
          <p:nvPr>
            <p:extLst>
              <p:ext uri="{D42A27DB-BD31-4B8C-83A1-F6EECF244321}">
                <p14:modId xmlns:p14="http://schemas.microsoft.com/office/powerpoint/2010/main" val="3287654326"/>
              </p:ext>
            </p:extLst>
          </p:nvPr>
        </p:nvGraphicFramePr>
        <p:xfrm>
          <a:off x="5219235" y="4487224"/>
          <a:ext cx="6768749" cy="1106805"/>
        </p:xfrm>
        <a:graphic>
          <a:graphicData uri="http://schemas.openxmlformats.org/drawingml/2006/table">
            <a:tbl>
              <a:tblPr firstRow="1" bandRow="1">
                <a:tableStyleId>{5C22544A-7EE6-4342-B048-85BDC9FD1C3A}</a:tableStyleId>
              </a:tblPr>
              <a:tblGrid>
                <a:gridCol w="1128125">
                  <a:extLst>
                    <a:ext uri="{9D8B030D-6E8A-4147-A177-3AD203B41FA5}">
                      <a16:colId xmlns:a16="http://schemas.microsoft.com/office/drawing/2014/main" val="1762320659"/>
                    </a:ext>
                  </a:extLst>
                </a:gridCol>
                <a:gridCol w="1128125">
                  <a:extLst>
                    <a:ext uri="{9D8B030D-6E8A-4147-A177-3AD203B41FA5}">
                      <a16:colId xmlns:a16="http://schemas.microsoft.com/office/drawing/2014/main" val="1803234081"/>
                    </a:ext>
                  </a:extLst>
                </a:gridCol>
                <a:gridCol w="1128125">
                  <a:extLst>
                    <a:ext uri="{9D8B030D-6E8A-4147-A177-3AD203B41FA5}">
                      <a16:colId xmlns:a16="http://schemas.microsoft.com/office/drawing/2014/main" val="1180657608"/>
                    </a:ext>
                  </a:extLst>
                </a:gridCol>
                <a:gridCol w="1128125">
                  <a:extLst>
                    <a:ext uri="{9D8B030D-6E8A-4147-A177-3AD203B41FA5}">
                      <a16:colId xmlns:a16="http://schemas.microsoft.com/office/drawing/2014/main" val="810107812"/>
                    </a:ext>
                  </a:extLst>
                </a:gridCol>
                <a:gridCol w="1326975">
                  <a:extLst>
                    <a:ext uri="{9D8B030D-6E8A-4147-A177-3AD203B41FA5}">
                      <a16:colId xmlns:a16="http://schemas.microsoft.com/office/drawing/2014/main" val="3925136027"/>
                    </a:ext>
                  </a:extLst>
                </a:gridCol>
                <a:gridCol w="929274">
                  <a:extLst>
                    <a:ext uri="{9D8B030D-6E8A-4147-A177-3AD203B41FA5}">
                      <a16:colId xmlns:a16="http://schemas.microsoft.com/office/drawing/2014/main" val="1312229613"/>
                    </a:ext>
                  </a:extLst>
                </a:gridCol>
              </a:tblGrid>
              <a:tr h="925532">
                <a:tc>
                  <a:txBody>
                    <a:bodyPr/>
                    <a:lstStyle/>
                    <a:p>
                      <a:pPr algn="ctr" fontAlgn="ctr"/>
                      <a:r>
                        <a:rPr lang="cs-CZ" sz="1200" b="1" i="0" u="none" strike="noStrike" dirty="0">
                          <a:solidFill>
                            <a:srgbClr val="000000"/>
                          </a:solidFill>
                          <a:effectLst/>
                          <a:latin typeface="+mn-lt"/>
                        </a:rPr>
                        <a:t>zvýší </a:t>
                      </a:r>
                      <a:r>
                        <a:rPr lang="cs-CZ" sz="1200" b="0" i="0" u="none" strike="noStrike" dirty="0">
                          <a:solidFill>
                            <a:srgbClr val="000000"/>
                          </a:solidFill>
                          <a:effectLst/>
                          <a:latin typeface="+mn-lt"/>
                        </a:rPr>
                        <a:t>spořenou </a:t>
                      </a:r>
                      <a:r>
                        <a:rPr lang="cs-CZ" sz="1200" b="1" i="0" u="none" strike="noStrike" dirty="0">
                          <a:solidFill>
                            <a:srgbClr val="000000"/>
                          </a:solidFill>
                          <a:effectLst/>
                          <a:latin typeface="+mn-lt"/>
                        </a:rPr>
                        <a:t>částku</a:t>
                      </a:r>
                      <a:r>
                        <a:rPr lang="cs-CZ" sz="1200" b="0" i="0" u="none" strike="noStrike" dirty="0">
                          <a:solidFill>
                            <a:srgbClr val="000000"/>
                          </a:solidFill>
                          <a:effectLst/>
                          <a:latin typeface="+mn-lt"/>
                        </a:rPr>
                        <a:t/>
                      </a:r>
                      <a:br>
                        <a:rPr lang="cs-CZ" sz="1200" b="0" i="0" u="none" strike="noStrike" dirty="0">
                          <a:solidFill>
                            <a:srgbClr val="000000"/>
                          </a:solidFill>
                          <a:effectLst/>
                          <a:latin typeface="+mn-lt"/>
                        </a:rPr>
                      </a:br>
                      <a:r>
                        <a:rPr lang="cs-CZ" sz="1200" b="1" i="0" u="none" strike="noStrike" dirty="0">
                          <a:solidFill>
                            <a:srgbClr val="000000"/>
                          </a:solidFill>
                          <a:effectLst/>
                          <a:latin typeface="+mn-lt"/>
                        </a:rPr>
                        <a:t>pro dosažení státního příspěvku</a:t>
                      </a:r>
                    </a:p>
                  </a:txBody>
                  <a:tcPr marL="9525" marR="9525" marT="9525"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ctr"/>
                      <a:r>
                        <a:rPr lang="cs-CZ" sz="1200" b="1" i="0" u="none" strike="noStrike" dirty="0">
                          <a:solidFill>
                            <a:srgbClr val="000000"/>
                          </a:solidFill>
                          <a:effectLst/>
                          <a:latin typeface="+mn-lt"/>
                        </a:rPr>
                        <a:t>prodlouží dobu</a:t>
                      </a:r>
                      <a:r>
                        <a:rPr lang="cs-CZ" sz="1200" b="0" i="0" u="none" strike="noStrike" dirty="0">
                          <a:solidFill>
                            <a:srgbClr val="000000"/>
                          </a:solidFill>
                          <a:effectLst/>
                          <a:latin typeface="+mn-lt"/>
                        </a:rPr>
                        <a:t>, </a:t>
                      </a:r>
                      <a:br>
                        <a:rPr lang="cs-CZ" sz="1200" b="0" i="0" u="none" strike="noStrike" dirty="0">
                          <a:solidFill>
                            <a:srgbClr val="000000"/>
                          </a:solidFill>
                          <a:effectLst/>
                          <a:latin typeface="+mn-lt"/>
                        </a:rPr>
                      </a:br>
                      <a:r>
                        <a:rPr lang="cs-CZ" sz="1200" b="0" i="0" u="none" strike="noStrike" dirty="0">
                          <a:solidFill>
                            <a:srgbClr val="000000"/>
                          </a:solidFill>
                          <a:effectLst/>
                          <a:latin typeface="+mn-lt"/>
                        </a:rPr>
                        <a:t>po kterou musí investice </a:t>
                      </a:r>
                      <a:br>
                        <a:rPr lang="cs-CZ" sz="1200" b="0" i="0" u="none" strike="noStrike" dirty="0">
                          <a:solidFill>
                            <a:srgbClr val="000000"/>
                          </a:solidFill>
                          <a:effectLst/>
                          <a:latin typeface="+mn-lt"/>
                        </a:rPr>
                      </a:br>
                      <a:r>
                        <a:rPr lang="cs-CZ" sz="1200" b="1" i="0" u="none" strike="noStrike" dirty="0">
                          <a:solidFill>
                            <a:srgbClr val="000000"/>
                          </a:solidFill>
                          <a:effectLst/>
                          <a:latin typeface="+mn-lt"/>
                        </a:rPr>
                        <a:t>v rámci DIP </a:t>
                      </a:r>
                      <a:r>
                        <a:rPr lang="cs-CZ" sz="1200" b="0" i="0" u="none" strike="noStrike" dirty="0">
                          <a:solidFill>
                            <a:srgbClr val="000000"/>
                          </a:solidFill>
                          <a:effectLst/>
                          <a:latin typeface="+mn-lt"/>
                        </a:rPr>
                        <a:t>probíhat, </a:t>
                      </a:r>
                      <a:br>
                        <a:rPr lang="cs-CZ" sz="1200" b="0" i="0" u="none" strike="noStrike" dirty="0">
                          <a:solidFill>
                            <a:srgbClr val="000000"/>
                          </a:solidFill>
                          <a:effectLst/>
                          <a:latin typeface="+mn-lt"/>
                        </a:rPr>
                      </a:br>
                      <a:r>
                        <a:rPr lang="cs-CZ" sz="1200" b="1" i="0" u="none" strike="noStrike" dirty="0">
                          <a:solidFill>
                            <a:srgbClr val="000000"/>
                          </a:solidFill>
                          <a:effectLst/>
                          <a:latin typeface="+mn-lt"/>
                        </a:rPr>
                        <a:t>nad 10 let</a:t>
                      </a:r>
                    </a:p>
                  </a:txBody>
                  <a:tcPr marL="9525" marR="9525" marT="9525"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ctr"/>
                      <a:r>
                        <a:rPr lang="cs-CZ" sz="1200" b="1" i="0" u="none" strike="noStrike" dirty="0">
                          <a:solidFill>
                            <a:srgbClr val="000000"/>
                          </a:solidFill>
                          <a:effectLst/>
                          <a:latin typeface="+mn-lt"/>
                        </a:rPr>
                        <a:t>prodlouží věk</a:t>
                      </a:r>
                      <a:r>
                        <a:rPr lang="cs-CZ" sz="1200" b="0" i="0" u="none" strike="noStrike" dirty="0">
                          <a:solidFill>
                            <a:srgbClr val="000000"/>
                          </a:solidFill>
                          <a:effectLst/>
                          <a:latin typeface="+mn-lt"/>
                        </a:rPr>
                        <a:t>, do kterého je nutné </a:t>
                      </a:r>
                      <a:br>
                        <a:rPr lang="cs-CZ" sz="1200" b="0" i="0" u="none" strike="noStrike" dirty="0">
                          <a:solidFill>
                            <a:srgbClr val="000000"/>
                          </a:solidFill>
                          <a:effectLst/>
                          <a:latin typeface="+mn-lt"/>
                        </a:rPr>
                      </a:br>
                      <a:r>
                        <a:rPr lang="cs-CZ" sz="1200" b="0" i="0" u="none" strike="noStrike" dirty="0">
                          <a:solidFill>
                            <a:srgbClr val="000000"/>
                          </a:solidFill>
                          <a:effectLst/>
                          <a:latin typeface="+mn-lt"/>
                        </a:rPr>
                        <a:t>u mého produktu </a:t>
                      </a:r>
                      <a:br>
                        <a:rPr lang="cs-CZ" sz="1200" b="0" i="0" u="none" strike="noStrike" dirty="0">
                          <a:solidFill>
                            <a:srgbClr val="000000"/>
                          </a:solidFill>
                          <a:effectLst/>
                          <a:latin typeface="+mn-lt"/>
                        </a:rPr>
                      </a:br>
                      <a:r>
                        <a:rPr lang="cs-CZ" sz="1200" b="1" i="0" u="none" strike="noStrike" dirty="0">
                          <a:solidFill>
                            <a:srgbClr val="000000"/>
                          </a:solidFill>
                          <a:effectLst/>
                          <a:latin typeface="+mn-lt"/>
                        </a:rPr>
                        <a:t>spořit</a:t>
                      </a:r>
                    </a:p>
                  </a:txBody>
                  <a:tcPr marL="9525" marR="9525" marT="9525"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ctr"/>
                      <a:r>
                        <a:rPr lang="cs-CZ" sz="1200" b="1" i="0" u="none" strike="noStrike" dirty="0">
                          <a:solidFill>
                            <a:srgbClr val="000000"/>
                          </a:solidFill>
                          <a:effectLst/>
                          <a:latin typeface="+mn-lt"/>
                        </a:rPr>
                        <a:t>zvýší minimální </a:t>
                      </a:r>
                      <a:r>
                        <a:rPr lang="cs-CZ" sz="1200" b="0" i="0" u="none" strike="noStrike" dirty="0">
                          <a:solidFill>
                            <a:srgbClr val="000000"/>
                          </a:solidFill>
                          <a:effectLst/>
                          <a:latin typeface="+mn-lt"/>
                        </a:rPr>
                        <a:t>měsíční </a:t>
                      </a:r>
                      <a:r>
                        <a:rPr lang="cs-CZ" sz="1200" b="1" i="0" u="none" strike="noStrike" dirty="0">
                          <a:solidFill>
                            <a:srgbClr val="000000"/>
                          </a:solidFill>
                          <a:effectLst/>
                          <a:latin typeface="+mn-lt"/>
                        </a:rPr>
                        <a:t>příspěvek </a:t>
                      </a:r>
                      <a:br>
                        <a:rPr lang="cs-CZ" sz="1200" b="1" i="0" u="none" strike="noStrike" dirty="0">
                          <a:solidFill>
                            <a:srgbClr val="000000"/>
                          </a:solidFill>
                          <a:effectLst/>
                          <a:latin typeface="+mn-lt"/>
                        </a:rPr>
                      </a:br>
                      <a:r>
                        <a:rPr lang="cs-CZ" sz="1200" b="0" i="0" u="none" strike="noStrike" dirty="0">
                          <a:solidFill>
                            <a:srgbClr val="000000"/>
                          </a:solidFill>
                          <a:effectLst/>
                          <a:latin typeface="+mn-lt"/>
                        </a:rPr>
                        <a:t>u mého produktu</a:t>
                      </a:r>
                    </a:p>
                  </a:txBody>
                  <a:tcPr marL="9525" marR="9525" marT="9525"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ctr"/>
                      <a:r>
                        <a:rPr lang="cs-CZ" sz="1200" b="0" i="0" u="none" strike="noStrike" dirty="0">
                          <a:solidFill>
                            <a:srgbClr val="000000"/>
                          </a:solidFill>
                          <a:effectLst/>
                          <a:latin typeface="+mn-lt"/>
                        </a:rPr>
                        <a:t>u mého produktu </a:t>
                      </a:r>
                      <a:br>
                        <a:rPr lang="cs-CZ" sz="1200" b="0" i="0" u="none" strike="noStrike" dirty="0">
                          <a:solidFill>
                            <a:srgbClr val="000000"/>
                          </a:solidFill>
                          <a:effectLst/>
                          <a:latin typeface="+mn-lt"/>
                        </a:rPr>
                      </a:br>
                      <a:r>
                        <a:rPr lang="cs-CZ" sz="1200" b="1" i="0" u="none" strike="noStrike" dirty="0">
                          <a:solidFill>
                            <a:srgbClr val="000000"/>
                          </a:solidFill>
                          <a:effectLst/>
                          <a:latin typeface="+mn-lt"/>
                        </a:rPr>
                        <a:t>zavede</a:t>
                      </a:r>
                      <a:r>
                        <a:rPr lang="cs-CZ" sz="1200" b="0" i="0" u="none" strike="noStrike" dirty="0">
                          <a:solidFill>
                            <a:srgbClr val="000000"/>
                          </a:solidFill>
                          <a:effectLst/>
                          <a:latin typeface="+mn-lt"/>
                        </a:rPr>
                        <a:t> </a:t>
                      </a:r>
                      <a:r>
                        <a:rPr lang="cs-CZ" sz="1200" b="1" i="0" u="none" strike="noStrike" dirty="0">
                          <a:solidFill>
                            <a:srgbClr val="000000"/>
                          </a:solidFill>
                          <a:effectLst/>
                          <a:latin typeface="+mn-lt"/>
                        </a:rPr>
                        <a:t>zdanění </a:t>
                      </a:r>
                      <a:br>
                        <a:rPr lang="cs-CZ" sz="1200" b="1" i="0" u="none" strike="noStrike" dirty="0">
                          <a:solidFill>
                            <a:srgbClr val="000000"/>
                          </a:solidFill>
                          <a:effectLst/>
                          <a:latin typeface="+mn-lt"/>
                        </a:rPr>
                      </a:br>
                      <a:r>
                        <a:rPr lang="cs-CZ" sz="1200" b="1" i="0" u="none" strike="noStrike" dirty="0">
                          <a:solidFill>
                            <a:srgbClr val="000000"/>
                          </a:solidFill>
                          <a:effectLst/>
                          <a:latin typeface="+mn-lt"/>
                        </a:rPr>
                        <a:t>výnosu</a:t>
                      </a:r>
                    </a:p>
                  </a:txBody>
                  <a:tcPr marL="9525" marR="9525" marT="9525"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rtl="0" fontAlgn="ctr"/>
                      <a:r>
                        <a:rPr lang="pl-PL" sz="1200" b="1" i="0" u="none" strike="noStrike" dirty="0">
                          <a:solidFill>
                            <a:srgbClr val="333333"/>
                          </a:solidFill>
                          <a:effectLst/>
                          <a:latin typeface="+mn-lt"/>
                        </a:rPr>
                        <a:t>zruší slevu </a:t>
                      </a:r>
                      <a:br>
                        <a:rPr lang="pl-PL" sz="1200" b="1" i="0" u="none" strike="noStrike" dirty="0">
                          <a:solidFill>
                            <a:srgbClr val="333333"/>
                          </a:solidFill>
                          <a:effectLst/>
                          <a:latin typeface="+mn-lt"/>
                        </a:rPr>
                      </a:br>
                      <a:r>
                        <a:rPr lang="pl-PL" sz="1200" b="1" i="0" u="none" strike="noStrike" dirty="0">
                          <a:solidFill>
                            <a:srgbClr val="333333"/>
                          </a:solidFill>
                          <a:effectLst/>
                          <a:latin typeface="+mn-lt"/>
                        </a:rPr>
                        <a:t>na dani</a:t>
                      </a:r>
                      <a:r>
                        <a:rPr lang="pl-PL" sz="1200" b="0" i="0" u="none" strike="noStrike" dirty="0">
                          <a:solidFill>
                            <a:srgbClr val="333333"/>
                          </a:solidFill>
                          <a:effectLst/>
                          <a:latin typeface="+mn-lt"/>
                        </a:rPr>
                        <a:t/>
                      </a:r>
                      <a:br>
                        <a:rPr lang="pl-PL" sz="1200" b="0" i="0" u="none" strike="noStrike" dirty="0">
                          <a:solidFill>
                            <a:srgbClr val="333333"/>
                          </a:solidFill>
                          <a:effectLst/>
                          <a:latin typeface="+mn-lt"/>
                        </a:rPr>
                      </a:br>
                      <a:r>
                        <a:rPr lang="pl-PL" sz="1200" b="0" i="0" u="none" strike="noStrike" dirty="0">
                          <a:solidFill>
                            <a:srgbClr val="333333"/>
                          </a:solidFill>
                          <a:effectLst/>
                          <a:latin typeface="+mn-lt"/>
                        </a:rPr>
                        <a:t>u mého produktu</a:t>
                      </a:r>
                    </a:p>
                  </a:txBody>
                  <a:tcPr marL="9525" marR="9525" marT="9525"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28684581"/>
                  </a:ext>
                </a:extLst>
              </a:tr>
            </a:tbl>
          </a:graphicData>
        </a:graphic>
      </p:graphicFrame>
      <p:pic>
        <p:nvPicPr>
          <p:cNvPr id="3" name="Grafický objekt 2" descr="Rovná šipka se souvislou výplní">
            <a:extLst>
              <a:ext uri="{FF2B5EF4-FFF2-40B4-BE49-F238E27FC236}">
                <a16:creationId xmlns:a16="http://schemas.microsoft.com/office/drawing/2014/main" id="{D0995DB1-8871-40E9-27AA-9381609F5CF7}"/>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rot="10800000">
            <a:off x="4145190" y="2888977"/>
            <a:ext cx="692828" cy="520079"/>
          </a:xfrm>
          <a:prstGeom prst="rect">
            <a:avLst/>
          </a:prstGeom>
        </p:spPr>
      </p:pic>
    </p:spTree>
    <p:extLst>
      <p:ext uri="{BB962C8B-B14F-4D97-AF65-F5344CB8AC3E}">
        <p14:creationId xmlns:p14="http://schemas.microsoft.com/office/powerpoint/2010/main" val="2830370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a:extLst>
              <a:ext uri="{FF2B5EF4-FFF2-40B4-BE49-F238E27FC236}">
                <a16:creationId xmlns:a16="http://schemas.microsoft.com/office/drawing/2014/main" id="{B663B33F-CF64-2EB9-BD04-7EC53BA885B6}"/>
              </a:ext>
            </a:extLst>
          </p:cNvPr>
          <p:cNvSpPr txBox="1"/>
          <p:nvPr/>
        </p:nvSpPr>
        <p:spPr>
          <a:xfrm>
            <a:off x="3363481" y="1456968"/>
            <a:ext cx="4064012" cy="221727"/>
          </a:xfrm>
          <a:prstGeom prst="rect">
            <a:avLst/>
          </a:prstGeom>
          <a:noFill/>
        </p:spPr>
        <p:txBody>
          <a:bodyPr wrap="square" lIns="0" tIns="0" rIns="0" bIns="0" rtlCol="0" anchor="ctr">
            <a:spAutoFit/>
          </a:bodyPr>
          <a:lstStyle/>
          <a:p>
            <a:pPr>
              <a:lnSpc>
                <a:spcPct val="115000"/>
              </a:lnSpc>
              <a:spcBef>
                <a:spcPts val="400"/>
              </a:spcBef>
              <a:spcAft>
                <a:spcPts val="400"/>
              </a:spcAft>
              <a:buSzPct val="100000"/>
            </a:pPr>
            <a:r>
              <a:rPr lang="cs-CZ" sz="1400" b="1" dirty="0"/>
              <a:t>Víte, co je to Dlouhodobý investiční produkt? </a:t>
            </a:r>
          </a:p>
        </p:txBody>
      </p:sp>
      <p:sp>
        <p:nvSpPr>
          <p:cNvPr id="2" name="Nadpis 1">
            <a:extLst>
              <a:ext uri="{FF2B5EF4-FFF2-40B4-BE49-F238E27FC236}">
                <a16:creationId xmlns:a16="http://schemas.microsoft.com/office/drawing/2014/main" id="{28C61DB3-0083-7777-1EF4-D6C596C076D7}"/>
              </a:ext>
            </a:extLst>
          </p:cNvPr>
          <p:cNvSpPr>
            <a:spLocks noGrp="1"/>
          </p:cNvSpPr>
          <p:nvPr>
            <p:ph type="title"/>
          </p:nvPr>
        </p:nvSpPr>
        <p:spPr/>
        <p:txBody>
          <a:bodyPr/>
          <a:lstStyle/>
          <a:p>
            <a:r>
              <a:rPr lang="cs-CZ" dirty="0"/>
              <a:t>Znalost DIPu</a:t>
            </a:r>
          </a:p>
        </p:txBody>
      </p:sp>
      <p:sp>
        <p:nvSpPr>
          <p:cNvPr id="3" name="Zástupný obsah 2">
            <a:extLst>
              <a:ext uri="{FF2B5EF4-FFF2-40B4-BE49-F238E27FC236}">
                <a16:creationId xmlns:a16="http://schemas.microsoft.com/office/drawing/2014/main" id="{D44459ED-B2E8-D004-C9B7-BBF78EE62B37}"/>
              </a:ext>
            </a:extLst>
          </p:cNvPr>
          <p:cNvSpPr txBox="1">
            <a:spLocks/>
          </p:cNvSpPr>
          <p:nvPr/>
        </p:nvSpPr>
        <p:spPr>
          <a:xfrm>
            <a:off x="450000" y="1810984"/>
            <a:ext cx="2562696" cy="2084167"/>
          </a:xfrm>
          <a:prstGeom prst="rect">
            <a:avLst/>
          </a:prstGeom>
        </p:spPr>
        <p:txBody>
          <a:bodyPr vert="horz" lIns="0" tIns="0" rIns="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r>
              <a:rPr lang="cs-CZ" sz="1400" dirty="0"/>
              <a:t>Bezmála dvě pětiny lidí si myslí, že ví, co je Dlouhodobý investiční produkt. </a:t>
            </a:r>
          </a:p>
          <a:p>
            <a:r>
              <a:rPr lang="cs-CZ" sz="1400" dirty="0"/>
              <a:t>Polovinu lidí, kteří nemají sjednaný DIP, by motivovalo si tento produkt pořídit, pokud by jim někdo vysvětlil jeho výhody.   </a:t>
            </a:r>
          </a:p>
          <a:p>
            <a:r>
              <a:rPr lang="cs-CZ" sz="1400" dirty="0"/>
              <a:t/>
            </a:r>
            <a:br>
              <a:rPr lang="cs-CZ" sz="1400" dirty="0"/>
            </a:br>
            <a:endParaRPr lang="cs-CZ" sz="1400" dirty="0"/>
          </a:p>
        </p:txBody>
      </p:sp>
      <p:cxnSp>
        <p:nvCxnSpPr>
          <p:cNvPr id="4" name="Divider Line">
            <a:extLst>
              <a:ext uri="{FF2B5EF4-FFF2-40B4-BE49-F238E27FC236}">
                <a16:creationId xmlns:a16="http://schemas.microsoft.com/office/drawing/2014/main" id="{D03AAB12-94A3-7194-A602-592303C9D683}"/>
              </a:ext>
              <a:ext uri="{C183D7F6-B498-43B3-948B-1728B52AA6E4}">
                <adec:decorative xmlns:adec="http://schemas.microsoft.com/office/drawing/2017/decorative" xmlns="" val="1"/>
              </a:ext>
            </a:extLst>
          </p:cNvPr>
          <p:cNvCxnSpPr/>
          <p:nvPr/>
        </p:nvCxnSpPr>
        <p:spPr>
          <a:xfrm>
            <a:off x="3195687" y="1808163"/>
            <a:ext cx="0" cy="3852862"/>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Zástupný obsah 2">
            <a:extLst>
              <a:ext uri="{FF2B5EF4-FFF2-40B4-BE49-F238E27FC236}">
                <a16:creationId xmlns:a16="http://schemas.microsoft.com/office/drawing/2014/main" id="{FDC886A2-7971-A421-0728-5063F50D694A}"/>
              </a:ext>
            </a:extLst>
          </p:cNvPr>
          <p:cNvSpPr txBox="1">
            <a:spLocks/>
          </p:cNvSpPr>
          <p:nvPr/>
        </p:nvSpPr>
        <p:spPr>
          <a:xfrm>
            <a:off x="461128" y="4081683"/>
            <a:ext cx="2591650" cy="2084167"/>
          </a:xfrm>
          <a:prstGeom prst="rect">
            <a:avLst/>
          </a:prstGeom>
          <a:solidFill>
            <a:srgbClr val="ECFAF7"/>
          </a:solidFill>
          <a:ln w="12700">
            <a:noFill/>
          </a:ln>
        </p:spPr>
        <p:txBody>
          <a:bodyPr vert="horz" lIns="36000" tIns="72000" rIns="72000" bIns="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marL="95250" indent="531813" defTabSz="627063"/>
            <a:r>
              <a:rPr lang="cs-CZ" dirty="0"/>
              <a:t>Muži si častěji myslí, že ví, 	co je Dlouhodobý investiční 	produkt. Častěji o produktu  mají povědomí lidé s vyšším vzděláním. </a:t>
            </a:r>
            <a:br>
              <a:rPr lang="cs-CZ" dirty="0"/>
            </a:br>
            <a:r>
              <a:rPr lang="cs-CZ" dirty="0"/>
              <a:t>Mladí lidé do 34 let (64 %) častěji uvádí, že by je motivovalo k uzavření DIP, pokud by jim tento produkt někdo vysvětlil.</a:t>
            </a:r>
          </a:p>
          <a:p>
            <a:pPr marL="95250" indent="531813" defTabSz="627063"/>
            <a:endParaRPr lang="cs-CZ" dirty="0"/>
          </a:p>
        </p:txBody>
      </p:sp>
      <p:pic>
        <p:nvPicPr>
          <p:cNvPr id="13" name="Grafický objekt 12" descr="Informace obrys">
            <a:extLst>
              <a:ext uri="{FF2B5EF4-FFF2-40B4-BE49-F238E27FC236}">
                <a16:creationId xmlns:a16="http://schemas.microsoft.com/office/drawing/2014/main" id="{BC644064-B82F-7565-BC9A-F299B926F918}"/>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29265" y="4081684"/>
            <a:ext cx="720000" cy="720000"/>
          </a:xfrm>
          <a:prstGeom prst="rect">
            <a:avLst/>
          </a:prstGeom>
        </p:spPr>
      </p:pic>
      <p:sp>
        <p:nvSpPr>
          <p:cNvPr id="5" name="Zástupný text 4">
            <a:extLst>
              <a:ext uri="{FF2B5EF4-FFF2-40B4-BE49-F238E27FC236}">
                <a16:creationId xmlns:a16="http://schemas.microsoft.com/office/drawing/2014/main" id="{5EA743D0-A22D-CDB0-3DE9-B983A90D6757}"/>
              </a:ext>
            </a:extLst>
          </p:cNvPr>
          <p:cNvSpPr>
            <a:spLocks noGrp="1"/>
          </p:cNvSpPr>
          <p:nvPr>
            <p:ph type="body" sz="quarter" idx="18"/>
          </p:nvPr>
        </p:nvSpPr>
        <p:spPr>
          <a:xfrm>
            <a:off x="3012696" y="5694460"/>
            <a:ext cx="8718176" cy="461665"/>
          </a:xfrm>
        </p:spPr>
        <p:txBody>
          <a:bodyPr/>
          <a:lstStyle/>
          <a:p>
            <a:pPr algn="r">
              <a:lnSpc>
                <a:spcPct val="100000"/>
              </a:lnSpc>
              <a:spcBef>
                <a:spcPts val="0"/>
              </a:spcBef>
              <a:spcAft>
                <a:spcPts val="0"/>
              </a:spcAft>
              <a:buSzTx/>
              <a:buFontTx/>
              <a:buNone/>
              <a:defRPr/>
            </a:pPr>
            <a:r>
              <a:rPr lang="cs-CZ" sz="1000" i="1" dirty="0">
                <a:solidFill>
                  <a:schemeClr val="tx1"/>
                </a:solidFill>
              </a:rPr>
              <a:t>Otázka: Q25. Víte, co je to Dlouhodobý investiční produkt (neboli DIP)?; </a:t>
            </a:r>
            <a:br>
              <a:rPr lang="cs-CZ" sz="1000" i="1" dirty="0">
                <a:solidFill>
                  <a:schemeClr val="tx1"/>
                </a:solidFill>
              </a:rPr>
            </a:br>
            <a:r>
              <a:rPr lang="cs-CZ" sz="1000" i="1" dirty="0">
                <a:solidFill>
                  <a:schemeClr val="tx1"/>
                </a:solidFill>
              </a:rPr>
              <a:t>Q27. Kdyby Vám někdo detailněji vysvětlil výhody Dlouhodobého investičního produktu, motivovalo by Vás to k jeho uzavření?</a:t>
            </a:r>
            <a:br>
              <a:rPr lang="cs-CZ" sz="1000" i="1" dirty="0">
                <a:solidFill>
                  <a:schemeClr val="tx1"/>
                </a:solidFill>
              </a:rPr>
            </a:br>
            <a:r>
              <a:rPr lang="cs-CZ" sz="1000" i="1" dirty="0">
                <a:solidFill>
                  <a:schemeClr val="tx1"/>
                </a:solidFill>
                <a:cs typeface="Arial" panose="020B0604020202020204" pitchFamily="34" charset="0"/>
              </a:rPr>
              <a:t>Báze: n=1003 (celá populace), n=943 (ti, kteří nemají DIP)</a:t>
            </a:r>
          </a:p>
        </p:txBody>
      </p:sp>
      <p:graphicFrame>
        <p:nvGraphicFramePr>
          <p:cNvPr id="12" name="Donut (Blue)">
            <a:extLst>
              <a:ext uri="{FF2B5EF4-FFF2-40B4-BE49-F238E27FC236}">
                <a16:creationId xmlns:a16="http://schemas.microsoft.com/office/drawing/2014/main" id="{EBC61253-FA00-0397-AF70-64EDEBBE7451}"/>
              </a:ext>
              <a:ext uri="{C183D7F6-B498-43B3-948B-1728B52AA6E4}">
                <adec:decorative xmlns:adec="http://schemas.microsoft.com/office/drawing/2017/decorative" xmlns="" val="1"/>
              </a:ext>
            </a:extLst>
          </p:cNvPr>
          <p:cNvGraphicFramePr>
            <a:graphicFrameLocks noChangeAspect="1"/>
          </p:cNvGraphicFramePr>
          <p:nvPr>
            <p:extLst>
              <p:ext uri="{D42A27DB-BD31-4B8C-83A1-F6EECF244321}">
                <p14:modId xmlns:p14="http://schemas.microsoft.com/office/powerpoint/2010/main" val="2939886822"/>
              </p:ext>
            </p:extLst>
          </p:nvPr>
        </p:nvGraphicFramePr>
        <p:xfrm>
          <a:off x="3983038" y="2161907"/>
          <a:ext cx="2788187" cy="2788187"/>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ovéPole 14">
            <a:extLst>
              <a:ext uri="{FF2B5EF4-FFF2-40B4-BE49-F238E27FC236}">
                <a16:creationId xmlns:a16="http://schemas.microsoft.com/office/drawing/2014/main" id="{348CC803-B290-6EE0-1F98-C26724B4140A}"/>
              </a:ext>
            </a:extLst>
          </p:cNvPr>
          <p:cNvSpPr txBox="1"/>
          <p:nvPr/>
        </p:nvSpPr>
        <p:spPr>
          <a:xfrm>
            <a:off x="4357501" y="3734594"/>
            <a:ext cx="1974429" cy="402418"/>
          </a:xfrm>
          <a:prstGeom prst="rect">
            <a:avLst/>
          </a:prstGeom>
          <a:noFill/>
        </p:spPr>
        <p:txBody>
          <a:bodyPr wrap="square" lIns="0" tIns="0" rIns="0" bIns="0" rtlCol="0">
            <a:spAutoFit/>
          </a:bodyPr>
          <a:lstStyle/>
          <a:p>
            <a:pPr algn="ctr">
              <a:lnSpc>
                <a:spcPct val="115000"/>
              </a:lnSpc>
              <a:spcBef>
                <a:spcPts val="400"/>
              </a:spcBef>
              <a:spcAft>
                <a:spcPts val="400"/>
              </a:spcAft>
              <a:buSzPct val="100000"/>
            </a:pPr>
            <a:r>
              <a:rPr lang="cs-CZ" sz="1200" dirty="0"/>
              <a:t>Lidí si myslí, </a:t>
            </a:r>
            <a:br>
              <a:rPr lang="cs-CZ" sz="1200" dirty="0"/>
            </a:br>
            <a:r>
              <a:rPr lang="cs-CZ" sz="1200" dirty="0"/>
              <a:t>že ví, co je to DIP</a:t>
            </a:r>
          </a:p>
        </p:txBody>
      </p:sp>
      <p:sp>
        <p:nvSpPr>
          <p:cNvPr id="7" name="TextovéPole 6">
            <a:extLst>
              <a:ext uri="{FF2B5EF4-FFF2-40B4-BE49-F238E27FC236}">
                <a16:creationId xmlns:a16="http://schemas.microsoft.com/office/drawing/2014/main" id="{CF30DF93-7E1C-3237-62E8-3009C0F94674}"/>
              </a:ext>
            </a:extLst>
          </p:cNvPr>
          <p:cNvSpPr txBox="1"/>
          <p:nvPr/>
        </p:nvSpPr>
        <p:spPr>
          <a:xfrm>
            <a:off x="7836314" y="1460157"/>
            <a:ext cx="4259607" cy="469487"/>
          </a:xfrm>
          <a:prstGeom prst="rect">
            <a:avLst/>
          </a:prstGeom>
          <a:noFill/>
        </p:spPr>
        <p:txBody>
          <a:bodyPr wrap="square" lIns="0" tIns="0" rIns="0" bIns="0" rtlCol="0" anchor="ctr">
            <a:spAutoFit/>
          </a:bodyPr>
          <a:lstStyle/>
          <a:p>
            <a:pPr>
              <a:lnSpc>
                <a:spcPct val="115000"/>
              </a:lnSpc>
              <a:spcBef>
                <a:spcPts val="400"/>
              </a:spcBef>
              <a:spcAft>
                <a:spcPts val="400"/>
              </a:spcAft>
              <a:buSzPct val="100000"/>
            </a:pPr>
            <a:r>
              <a:rPr lang="cs-CZ" sz="1400" b="1" dirty="0"/>
              <a:t>Kdyby Vám někdo vysvětlil výhody </a:t>
            </a:r>
            <a:r>
              <a:rPr lang="cs-CZ" sz="1400" b="1" dirty="0" err="1"/>
              <a:t>DIPu</a:t>
            </a:r>
            <a:r>
              <a:rPr lang="cs-CZ" sz="1400" b="1" dirty="0"/>
              <a:t>, motivovalo by Vás to k jeho uzavření?</a:t>
            </a:r>
          </a:p>
        </p:txBody>
      </p:sp>
      <p:sp>
        <p:nvSpPr>
          <p:cNvPr id="21" name="Data">
            <a:extLst>
              <a:ext uri="{FF2B5EF4-FFF2-40B4-BE49-F238E27FC236}">
                <a16:creationId xmlns:a16="http://schemas.microsoft.com/office/drawing/2014/main" id="{A5B1D0F0-4BE8-9307-D068-37E4AEF04407}"/>
              </a:ext>
            </a:extLst>
          </p:cNvPr>
          <p:cNvSpPr txBox="1">
            <a:spLocks/>
          </p:cNvSpPr>
          <p:nvPr/>
        </p:nvSpPr>
        <p:spPr>
          <a:xfrm>
            <a:off x="7779563" y="3244439"/>
            <a:ext cx="2047898" cy="1379002"/>
          </a:xfrm>
          <a:prstGeom prst="rect">
            <a:avLst/>
          </a:prstGeom>
        </p:spPr>
        <p:txBody>
          <a:bodyPr anchor="ctr"/>
          <a:lstStyle>
            <a:lvl1pPr marL="0" indent="0" algn="l" defTabSz="914400" rtl="0" eaLnBrk="1" latinLnBrk="0" hangingPunct="1">
              <a:lnSpc>
                <a:spcPct val="100000"/>
              </a:lnSpc>
              <a:spcBef>
                <a:spcPts val="500"/>
              </a:spcBef>
              <a:spcAft>
                <a:spcPts val="500"/>
              </a:spcAft>
              <a:buSzPct val="50000"/>
              <a:buFont typeface="Barlow" panose="020B0406020202030204" pitchFamily="34" charset="0"/>
              <a:buNone/>
              <a:defRPr sz="2400" b="0" kern="1200">
                <a:solidFill>
                  <a:schemeClr val="tx1"/>
                </a:solidFill>
                <a:latin typeface="+mn-lt"/>
                <a:ea typeface="+mn-ea"/>
                <a:cs typeface="+mn-cs"/>
              </a:defRPr>
            </a:lvl1pPr>
            <a:lvl2pPr marL="266700" indent="-266700" algn="l" defTabSz="914400" rtl="0" eaLnBrk="1" latinLnBrk="0" hangingPunct="1">
              <a:lnSpc>
                <a:spcPct val="100000"/>
              </a:lnSpc>
              <a:spcBef>
                <a:spcPts val="500"/>
              </a:spcBef>
              <a:spcAft>
                <a:spcPts val="500"/>
              </a:spcAft>
              <a:buSzPct val="80000"/>
              <a:buFont typeface="Barlow" panose="020B0502040204020203" pitchFamily="34" charset="0"/>
              <a:buChar char="●"/>
              <a:defRPr sz="2400" kern="1200">
                <a:solidFill>
                  <a:schemeClr val="tx1"/>
                </a:solidFill>
                <a:latin typeface="+mn-lt"/>
                <a:ea typeface="+mn-ea"/>
                <a:cs typeface="+mn-cs"/>
              </a:defRPr>
            </a:lvl2pPr>
            <a:lvl3pPr marL="630238" indent="-260350" algn="l" defTabSz="914400" rtl="0" eaLnBrk="1" latinLnBrk="0" hangingPunct="1">
              <a:lnSpc>
                <a:spcPct val="100000"/>
              </a:lnSpc>
              <a:spcBef>
                <a:spcPts val="500"/>
              </a:spcBef>
              <a:spcAft>
                <a:spcPts val="500"/>
              </a:spcAft>
              <a:buFont typeface="Barlow" panose="020B0604020202020204" pitchFamily="34" charset="0"/>
              <a:buChar char="‒"/>
              <a:defRPr sz="2400" kern="1200">
                <a:solidFill>
                  <a:schemeClr val="tx1"/>
                </a:solidFill>
                <a:latin typeface="+mn-lt"/>
                <a:ea typeface="+mn-ea"/>
                <a:cs typeface="+mn-cs"/>
              </a:defRPr>
            </a:lvl3pPr>
            <a:lvl4pPr marL="987425" indent="-228600" algn="l" defTabSz="914400" rtl="0" eaLnBrk="1" latinLnBrk="0" hangingPunct="1">
              <a:lnSpc>
                <a:spcPct val="110000"/>
              </a:lnSpc>
              <a:spcBef>
                <a:spcPts val="500"/>
              </a:spcBef>
              <a:spcAft>
                <a:spcPts val="500"/>
              </a:spcAft>
              <a:buFont typeface="Barlow" panose="020B0604020202020204" pitchFamily="34" charset="0"/>
              <a:buChar char="•"/>
              <a:defRPr sz="2400" kern="1200">
                <a:solidFill>
                  <a:schemeClr val="tx1"/>
                </a:solidFill>
                <a:latin typeface="+mn-lt"/>
                <a:ea typeface="+mn-ea"/>
                <a:cs typeface="+mn-cs"/>
              </a:defRPr>
            </a:lvl4pPr>
            <a:lvl5pPr marL="1262063" indent="-228600" algn="l" defTabSz="914400" rtl="0" eaLnBrk="1" latinLnBrk="0" hangingPunct="1">
              <a:lnSpc>
                <a:spcPct val="110000"/>
              </a:lnSpc>
              <a:spcBef>
                <a:spcPts val="500"/>
              </a:spcBef>
              <a:spcAft>
                <a:spcPts val="500"/>
              </a:spcAft>
              <a:buFont typeface="Barlow" panose="020B0406020202030204" pitchFamily="34" charset="0"/>
              <a:buChar char="−"/>
              <a:defRPr sz="2400" kern="1200">
                <a:solidFill>
                  <a:schemeClr val="tx1"/>
                </a:solidFill>
                <a:latin typeface="+mn-lt"/>
                <a:ea typeface="+mn-ea"/>
                <a:cs typeface="+mn-cs"/>
              </a:defRPr>
            </a:lvl5pPr>
            <a:lvl6pPr marL="1701800" indent="406400" algn="l" defTabSz="914400" rtl="0" eaLnBrk="1" latinLnBrk="0" hangingPunct="1">
              <a:lnSpc>
                <a:spcPct val="110000"/>
              </a:lnSpc>
              <a:spcBef>
                <a:spcPts val="500"/>
              </a:spcBef>
              <a:spcAft>
                <a:spcPts val="500"/>
              </a:spcAft>
              <a:buFont typeface="Barlow" panose="020B0604020202020204" pitchFamily="34" charset="0"/>
              <a:buChar char="•"/>
              <a:defRPr sz="2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algn="ctr"/>
            <a:r>
              <a:rPr lang="cs-CZ" sz="2800" b="1" dirty="0">
                <a:solidFill>
                  <a:schemeClr val="accent5">
                    <a:lumMod val="75000"/>
                  </a:schemeClr>
                </a:solidFill>
              </a:rPr>
              <a:t>Ne</a:t>
            </a:r>
            <a:endParaRPr lang="en-GB" sz="2800" b="1" dirty="0">
              <a:solidFill>
                <a:schemeClr val="accent5">
                  <a:lumMod val="75000"/>
                </a:schemeClr>
              </a:solidFill>
            </a:endParaRPr>
          </a:p>
        </p:txBody>
      </p:sp>
      <p:sp>
        <p:nvSpPr>
          <p:cNvPr id="22" name="Data">
            <a:extLst>
              <a:ext uri="{FF2B5EF4-FFF2-40B4-BE49-F238E27FC236}">
                <a16:creationId xmlns:a16="http://schemas.microsoft.com/office/drawing/2014/main" id="{0F20AAA0-AF95-1741-EED2-814E07169C55}"/>
              </a:ext>
            </a:extLst>
          </p:cNvPr>
          <p:cNvSpPr txBox="1">
            <a:spLocks/>
          </p:cNvSpPr>
          <p:nvPr/>
        </p:nvSpPr>
        <p:spPr>
          <a:xfrm>
            <a:off x="7779563" y="2059607"/>
            <a:ext cx="2047899" cy="1379002"/>
          </a:xfrm>
          <a:prstGeom prst="rect">
            <a:avLst/>
          </a:prstGeom>
        </p:spPr>
        <p:txBody>
          <a:bodyPr anchor="ctr"/>
          <a:lstStyle>
            <a:lvl1pPr marL="0" indent="0" algn="l" defTabSz="914400" rtl="0" eaLnBrk="1" latinLnBrk="0" hangingPunct="1">
              <a:lnSpc>
                <a:spcPct val="100000"/>
              </a:lnSpc>
              <a:spcBef>
                <a:spcPts val="500"/>
              </a:spcBef>
              <a:spcAft>
                <a:spcPts val="500"/>
              </a:spcAft>
              <a:buSzPct val="50000"/>
              <a:buFont typeface="Barlow" panose="020B0406020202030204" pitchFamily="34" charset="0"/>
              <a:buNone/>
              <a:defRPr sz="2400" b="0" kern="1200">
                <a:solidFill>
                  <a:schemeClr val="tx1"/>
                </a:solidFill>
                <a:latin typeface="+mn-lt"/>
                <a:ea typeface="+mn-ea"/>
                <a:cs typeface="+mn-cs"/>
              </a:defRPr>
            </a:lvl1pPr>
            <a:lvl2pPr marL="266700" indent="-266700" algn="l" defTabSz="914400" rtl="0" eaLnBrk="1" latinLnBrk="0" hangingPunct="1">
              <a:lnSpc>
                <a:spcPct val="100000"/>
              </a:lnSpc>
              <a:spcBef>
                <a:spcPts val="500"/>
              </a:spcBef>
              <a:spcAft>
                <a:spcPts val="500"/>
              </a:spcAft>
              <a:buSzPct val="80000"/>
              <a:buFont typeface="Barlow" panose="020B0502040204020203" pitchFamily="34" charset="0"/>
              <a:buChar char="●"/>
              <a:defRPr sz="2400" kern="1200">
                <a:solidFill>
                  <a:schemeClr val="tx1"/>
                </a:solidFill>
                <a:latin typeface="+mn-lt"/>
                <a:ea typeface="+mn-ea"/>
                <a:cs typeface="+mn-cs"/>
              </a:defRPr>
            </a:lvl2pPr>
            <a:lvl3pPr marL="630238" indent="-260350" algn="l" defTabSz="914400" rtl="0" eaLnBrk="1" latinLnBrk="0" hangingPunct="1">
              <a:lnSpc>
                <a:spcPct val="100000"/>
              </a:lnSpc>
              <a:spcBef>
                <a:spcPts val="500"/>
              </a:spcBef>
              <a:spcAft>
                <a:spcPts val="500"/>
              </a:spcAft>
              <a:buFont typeface="Barlow" panose="020B0604020202020204" pitchFamily="34" charset="0"/>
              <a:buChar char="‒"/>
              <a:defRPr sz="2400" kern="1200">
                <a:solidFill>
                  <a:schemeClr val="tx1"/>
                </a:solidFill>
                <a:latin typeface="+mn-lt"/>
                <a:ea typeface="+mn-ea"/>
                <a:cs typeface="+mn-cs"/>
              </a:defRPr>
            </a:lvl3pPr>
            <a:lvl4pPr marL="987425" indent="-228600" algn="l" defTabSz="914400" rtl="0" eaLnBrk="1" latinLnBrk="0" hangingPunct="1">
              <a:lnSpc>
                <a:spcPct val="110000"/>
              </a:lnSpc>
              <a:spcBef>
                <a:spcPts val="500"/>
              </a:spcBef>
              <a:spcAft>
                <a:spcPts val="500"/>
              </a:spcAft>
              <a:buFont typeface="Barlow" panose="020B0604020202020204" pitchFamily="34" charset="0"/>
              <a:buChar char="•"/>
              <a:defRPr sz="2400" kern="1200">
                <a:solidFill>
                  <a:schemeClr val="tx1"/>
                </a:solidFill>
                <a:latin typeface="+mn-lt"/>
                <a:ea typeface="+mn-ea"/>
                <a:cs typeface="+mn-cs"/>
              </a:defRPr>
            </a:lvl4pPr>
            <a:lvl5pPr marL="1262063" indent="-228600" algn="l" defTabSz="914400" rtl="0" eaLnBrk="1" latinLnBrk="0" hangingPunct="1">
              <a:lnSpc>
                <a:spcPct val="110000"/>
              </a:lnSpc>
              <a:spcBef>
                <a:spcPts val="500"/>
              </a:spcBef>
              <a:spcAft>
                <a:spcPts val="500"/>
              </a:spcAft>
              <a:buFont typeface="Barlow" panose="020B0406020202030204" pitchFamily="34" charset="0"/>
              <a:buChar char="−"/>
              <a:defRPr sz="2400" kern="1200">
                <a:solidFill>
                  <a:schemeClr val="tx1"/>
                </a:solidFill>
                <a:latin typeface="+mn-lt"/>
                <a:ea typeface="+mn-ea"/>
                <a:cs typeface="+mn-cs"/>
              </a:defRPr>
            </a:lvl5pPr>
            <a:lvl6pPr marL="1701800" indent="406400" algn="l" defTabSz="914400" rtl="0" eaLnBrk="1" latinLnBrk="0" hangingPunct="1">
              <a:lnSpc>
                <a:spcPct val="110000"/>
              </a:lnSpc>
              <a:spcBef>
                <a:spcPts val="500"/>
              </a:spcBef>
              <a:spcAft>
                <a:spcPts val="500"/>
              </a:spcAft>
              <a:buFont typeface="Barlow" panose="020B0604020202020204" pitchFamily="34" charset="0"/>
              <a:buChar char="•"/>
              <a:defRPr sz="2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algn="ctr"/>
            <a:r>
              <a:rPr lang="cs-CZ" sz="3200" b="1" dirty="0">
                <a:solidFill>
                  <a:schemeClr val="tx2">
                    <a:lumMod val="75000"/>
                  </a:schemeClr>
                </a:solidFill>
              </a:rPr>
              <a:t>Ano</a:t>
            </a:r>
            <a:endParaRPr lang="en-GB" sz="3200" b="1" dirty="0">
              <a:solidFill>
                <a:schemeClr val="tx2">
                  <a:lumMod val="75000"/>
                </a:schemeClr>
              </a:solidFill>
            </a:endParaRPr>
          </a:p>
        </p:txBody>
      </p:sp>
      <p:sp>
        <p:nvSpPr>
          <p:cNvPr id="23" name="Data">
            <a:extLst>
              <a:ext uri="{FF2B5EF4-FFF2-40B4-BE49-F238E27FC236}">
                <a16:creationId xmlns:a16="http://schemas.microsoft.com/office/drawing/2014/main" id="{4459079C-6B0C-9E3E-38C4-1928ECED11EB}"/>
              </a:ext>
            </a:extLst>
          </p:cNvPr>
          <p:cNvSpPr txBox="1">
            <a:spLocks/>
          </p:cNvSpPr>
          <p:nvPr/>
        </p:nvSpPr>
        <p:spPr>
          <a:xfrm>
            <a:off x="7779563" y="4243771"/>
            <a:ext cx="2047899" cy="1374798"/>
          </a:xfrm>
          <a:prstGeom prst="rect">
            <a:avLst/>
          </a:prstGeom>
        </p:spPr>
        <p:txBody>
          <a:bodyPr anchor="ctr"/>
          <a:lstStyle>
            <a:lvl1pPr marL="0" indent="0" algn="l" defTabSz="914400" rtl="0" eaLnBrk="1" latinLnBrk="0" hangingPunct="1">
              <a:lnSpc>
                <a:spcPct val="100000"/>
              </a:lnSpc>
              <a:spcBef>
                <a:spcPts val="500"/>
              </a:spcBef>
              <a:spcAft>
                <a:spcPts val="500"/>
              </a:spcAft>
              <a:buSzPct val="50000"/>
              <a:buFont typeface="Barlow" panose="020B0406020202030204" pitchFamily="34" charset="0"/>
              <a:buNone/>
              <a:defRPr sz="2400" b="0" kern="1200">
                <a:solidFill>
                  <a:schemeClr val="tx1"/>
                </a:solidFill>
                <a:latin typeface="+mn-lt"/>
                <a:ea typeface="+mn-ea"/>
                <a:cs typeface="+mn-cs"/>
              </a:defRPr>
            </a:lvl1pPr>
            <a:lvl2pPr marL="266700" indent="-266700" algn="l" defTabSz="914400" rtl="0" eaLnBrk="1" latinLnBrk="0" hangingPunct="1">
              <a:lnSpc>
                <a:spcPct val="100000"/>
              </a:lnSpc>
              <a:spcBef>
                <a:spcPts val="500"/>
              </a:spcBef>
              <a:spcAft>
                <a:spcPts val="500"/>
              </a:spcAft>
              <a:buSzPct val="80000"/>
              <a:buFont typeface="Barlow" panose="020B0502040204020203" pitchFamily="34" charset="0"/>
              <a:buChar char="●"/>
              <a:defRPr sz="2400" kern="1200">
                <a:solidFill>
                  <a:schemeClr val="tx1"/>
                </a:solidFill>
                <a:latin typeface="+mn-lt"/>
                <a:ea typeface="+mn-ea"/>
                <a:cs typeface="+mn-cs"/>
              </a:defRPr>
            </a:lvl2pPr>
            <a:lvl3pPr marL="630238" indent="-260350" algn="l" defTabSz="914400" rtl="0" eaLnBrk="1" latinLnBrk="0" hangingPunct="1">
              <a:lnSpc>
                <a:spcPct val="100000"/>
              </a:lnSpc>
              <a:spcBef>
                <a:spcPts val="500"/>
              </a:spcBef>
              <a:spcAft>
                <a:spcPts val="500"/>
              </a:spcAft>
              <a:buFont typeface="Barlow" panose="020B0604020202020204" pitchFamily="34" charset="0"/>
              <a:buChar char="‒"/>
              <a:defRPr sz="2400" kern="1200">
                <a:solidFill>
                  <a:schemeClr val="tx1"/>
                </a:solidFill>
                <a:latin typeface="+mn-lt"/>
                <a:ea typeface="+mn-ea"/>
                <a:cs typeface="+mn-cs"/>
              </a:defRPr>
            </a:lvl3pPr>
            <a:lvl4pPr marL="987425" indent="-228600" algn="l" defTabSz="914400" rtl="0" eaLnBrk="1" latinLnBrk="0" hangingPunct="1">
              <a:lnSpc>
                <a:spcPct val="110000"/>
              </a:lnSpc>
              <a:spcBef>
                <a:spcPts val="500"/>
              </a:spcBef>
              <a:spcAft>
                <a:spcPts val="500"/>
              </a:spcAft>
              <a:buFont typeface="Barlow" panose="020B0604020202020204" pitchFamily="34" charset="0"/>
              <a:buChar char="•"/>
              <a:defRPr sz="2400" kern="1200">
                <a:solidFill>
                  <a:schemeClr val="tx1"/>
                </a:solidFill>
                <a:latin typeface="+mn-lt"/>
                <a:ea typeface="+mn-ea"/>
                <a:cs typeface="+mn-cs"/>
              </a:defRPr>
            </a:lvl4pPr>
            <a:lvl5pPr marL="1262063" indent="-228600" algn="l" defTabSz="914400" rtl="0" eaLnBrk="1" latinLnBrk="0" hangingPunct="1">
              <a:lnSpc>
                <a:spcPct val="110000"/>
              </a:lnSpc>
              <a:spcBef>
                <a:spcPts val="500"/>
              </a:spcBef>
              <a:spcAft>
                <a:spcPts val="500"/>
              </a:spcAft>
              <a:buFont typeface="Barlow" panose="020B0406020202030204" pitchFamily="34" charset="0"/>
              <a:buChar char="−"/>
              <a:defRPr sz="2400" kern="1200">
                <a:solidFill>
                  <a:schemeClr val="tx1"/>
                </a:solidFill>
                <a:latin typeface="+mn-lt"/>
                <a:ea typeface="+mn-ea"/>
                <a:cs typeface="+mn-cs"/>
              </a:defRPr>
            </a:lvl5pPr>
            <a:lvl6pPr marL="1701800" indent="406400" algn="l" defTabSz="914400" rtl="0" eaLnBrk="1" latinLnBrk="0" hangingPunct="1">
              <a:lnSpc>
                <a:spcPct val="110000"/>
              </a:lnSpc>
              <a:spcBef>
                <a:spcPts val="500"/>
              </a:spcBef>
              <a:spcAft>
                <a:spcPts val="500"/>
              </a:spcAft>
              <a:buFont typeface="Barlow" panose="020B0604020202020204" pitchFamily="34" charset="0"/>
              <a:buChar char="•"/>
              <a:defRPr sz="2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algn="ctr"/>
            <a:r>
              <a:rPr lang="cs-CZ" sz="2800" b="1" dirty="0">
                <a:solidFill>
                  <a:schemeClr val="tx1">
                    <a:lumMod val="50000"/>
                    <a:lumOff val="50000"/>
                  </a:schemeClr>
                </a:solidFill>
              </a:rPr>
              <a:t>Nevím</a:t>
            </a:r>
            <a:endParaRPr lang="en-GB" sz="2800" b="1" dirty="0">
              <a:solidFill>
                <a:schemeClr val="tx1">
                  <a:lumMod val="50000"/>
                  <a:lumOff val="50000"/>
                </a:schemeClr>
              </a:solidFill>
            </a:endParaRPr>
          </a:p>
        </p:txBody>
      </p:sp>
      <p:sp>
        <p:nvSpPr>
          <p:cNvPr id="24" name="TextBox 16">
            <a:extLst>
              <a:ext uri="{FF2B5EF4-FFF2-40B4-BE49-F238E27FC236}">
                <a16:creationId xmlns:a16="http://schemas.microsoft.com/office/drawing/2014/main" id="{B308D117-2B21-F85D-3F5B-FE16DA06EB25}"/>
              </a:ext>
            </a:extLst>
          </p:cNvPr>
          <p:cNvSpPr txBox="1"/>
          <p:nvPr/>
        </p:nvSpPr>
        <p:spPr>
          <a:xfrm>
            <a:off x="9747394" y="2400680"/>
            <a:ext cx="1129210" cy="696857"/>
          </a:xfrm>
          <a:prstGeom prst="rect">
            <a:avLst/>
          </a:prstGeom>
          <a:noFill/>
        </p:spPr>
        <p:txBody>
          <a:bodyPr wrap="square" lIns="0" tIns="0" rIns="0" bIns="0" rtlCol="0">
            <a:spAutoFit/>
          </a:bodyPr>
          <a:lstStyle/>
          <a:p>
            <a:pPr algn="l">
              <a:lnSpc>
                <a:spcPct val="115000"/>
              </a:lnSpc>
              <a:spcBef>
                <a:spcPts val="400"/>
              </a:spcBef>
              <a:spcAft>
                <a:spcPts val="400"/>
              </a:spcAft>
              <a:buSzPct val="100000"/>
            </a:pPr>
            <a:r>
              <a:rPr lang="cs-CZ" sz="4400" b="1" dirty="0">
                <a:solidFill>
                  <a:schemeClr val="tx2">
                    <a:lumMod val="75000"/>
                  </a:schemeClr>
                </a:solidFill>
              </a:rPr>
              <a:t>51 %</a:t>
            </a:r>
          </a:p>
        </p:txBody>
      </p:sp>
      <p:sp>
        <p:nvSpPr>
          <p:cNvPr id="25" name="TextBox 17">
            <a:extLst>
              <a:ext uri="{FF2B5EF4-FFF2-40B4-BE49-F238E27FC236}">
                <a16:creationId xmlns:a16="http://schemas.microsoft.com/office/drawing/2014/main" id="{51F23A32-8E81-10CC-883E-3BC61340D39E}"/>
              </a:ext>
            </a:extLst>
          </p:cNvPr>
          <p:cNvSpPr txBox="1"/>
          <p:nvPr/>
        </p:nvSpPr>
        <p:spPr>
          <a:xfrm>
            <a:off x="9793987" y="3648862"/>
            <a:ext cx="1036025" cy="570156"/>
          </a:xfrm>
          <a:prstGeom prst="rect">
            <a:avLst/>
          </a:prstGeom>
          <a:noFill/>
        </p:spPr>
        <p:txBody>
          <a:bodyPr wrap="square" lIns="0" tIns="0" rIns="0" bIns="0" rtlCol="0">
            <a:spAutoFit/>
          </a:bodyPr>
          <a:lstStyle/>
          <a:p>
            <a:pPr algn="l">
              <a:lnSpc>
                <a:spcPct val="115000"/>
              </a:lnSpc>
              <a:spcBef>
                <a:spcPts val="400"/>
              </a:spcBef>
              <a:spcAft>
                <a:spcPts val="400"/>
              </a:spcAft>
              <a:buSzPct val="100000"/>
            </a:pPr>
            <a:r>
              <a:rPr lang="cs-CZ" sz="3600" b="1" dirty="0">
                <a:solidFill>
                  <a:schemeClr val="accent5">
                    <a:lumMod val="75000"/>
                  </a:schemeClr>
                </a:solidFill>
              </a:rPr>
              <a:t>21 %</a:t>
            </a:r>
          </a:p>
        </p:txBody>
      </p:sp>
      <p:sp>
        <p:nvSpPr>
          <p:cNvPr id="26" name="TextBox 18">
            <a:extLst>
              <a:ext uri="{FF2B5EF4-FFF2-40B4-BE49-F238E27FC236}">
                <a16:creationId xmlns:a16="http://schemas.microsoft.com/office/drawing/2014/main" id="{8C87E4CF-2733-6EC1-7843-4F4B043FFEC4}"/>
              </a:ext>
            </a:extLst>
          </p:cNvPr>
          <p:cNvSpPr txBox="1"/>
          <p:nvPr/>
        </p:nvSpPr>
        <p:spPr>
          <a:xfrm>
            <a:off x="9747394" y="4646092"/>
            <a:ext cx="1129210" cy="570156"/>
          </a:xfrm>
          <a:prstGeom prst="rect">
            <a:avLst/>
          </a:prstGeom>
          <a:noFill/>
        </p:spPr>
        <p:txBody>
          <a:bodyPr wrap="square" lIns="0" tIns="0" rIns="0" bIns="0" rtlCol="0">
            <a:spAutoFit/>
          </a:bodyPr>
          <a:lstStyle/>
          <a:p>
            <a:pPr algn="l">
              <a:lnSpc>
                <a:spcPct val="115000"/>
              </a:lnSpc>
              <a:spcBef>
                <a:spcPts val="400"/>
              </a:spcBef>
              <a:spcAft>
                <a:spcPts val="400"/>
              </a:spcAft>
              <a:buSzPct val="100000"/>
            </a:pPr>
            <a:r>
              <a:rPr lang="cs-CZ" sz="3600" b="1" dirty="0">
                <a:solidFill>
                  <a:schemeClr val="tx1">
                    <a:lumMod val="50000"/>
                    <a:lumOff val="50000"/>
                  </a:schemeClr>
                </a:solidFill>
              </a:rPr>
              <a:t>28 %</a:t>
            </a:r>
          </a:p>
        </p:txBody>
      </p:sp>
      <p:cxnSp>
        <p:nvCxnSpPr>
          <p:cNvPr id="28" name="Přímá spojnice 27">
            <a:extLst>
              <a:ext uri="{FF2B5EF4-FFF2-40B4-BE49-F238E27FC236}">
                <a16:creationId xmlns:a16="http://schemas.microsoft.com/office/drawing/2014/main" id="{09D5972B-1CDD-CDC9-3C1C-5A4BDB73B7E0}"/>
              </a:ext>
            </a:extLst>
          </p:cNvPr>
          <p:cNvCxnSpPr/>
          <p:nvPr/>
        </p:nvCxnSpPr>
        <p:spPr>
          <a:xfrm>
            <a:off x="8211530" y="3256471"/>
            <a:ext cx="2867359" cy="0"/>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6" name="Tabulka 5">
            <a:extLst>
              <a:ext uri="{FF2B5EF4-FFF2-40B4-BE49-F238E27FC236}">
                <a16:creationId xmlns:a16="http://schemas.microsoft.com/office/drawing/2014/main" id="{BD47C97A-14D5-DB66-1979-4792648151C6}"/>
              </a:ext>
            </a:extLst>
          </p:cNvPr>
          <p:cNvGraphicFramePr>
            <a:graphicFrameLocks noGrp="1"/>
          </p:cNvGraphicFramePr>
          <p:nvPr>
            <p:extLst>
              <p:ext uri="{D42A27DB-BD31-4B8C-83A1-F6EECF244321}">
                <p14:modId xmlns:p14="http://schemas.microsoft.com/office/powerpoint/2010/main" val="3753743162"/>
              </p:ext>
            </p:extLst>
          </p:nvPr>
        </p:nvGraphicFramePr>
        <p:xfrm>
          <a:off x="7752575" y="1899112"/>
          <a:ext cx="2800727" cy="274320"/>
        </p:xfrm>
        <a:graphic>
          <a:graphicData uri="http://schemas.openxmlformats.org/drawingml/2006/table">
            <a:tbl>
              <a:tblPr firstRow="1" bandRow="1">
                <a:tableStyleId>{5C22544A-7EE6-4342-B048-85BDC9FD1C3A}</a:tableStyleId>
              </a:tblPr>
              <a:tblGrid>
                <a:gridCol w="2800727">
                  <a:extLst>
                    <a:ext uri="{9D8B030D-6E8A-4147-A177-3AD203B41FA5}">
                      <a16:colId xmlns:a16="http://schemas.microsoft.com/office/drawing/2014/main" val="1594954487"/>
                    </a:ext>
                  </a:extLst>
                </a:gridCol>
              </a:tblGrid>
              <a:tr h="190052">
                <a:tc>
                  <a:txBody>
                    <a:bodyPr/>
                    <a:lstStyle/>
                    <a:p>
                      <a:pPr algn="l"/>
                      <a:r>
                        <a:rPr lang="cs-CZ" sz="1200" b="0" dirty="0">
                          <a:solidFill>
                            <a:schemeClr val="tx1"/>
                          </a:solidFill>
                        </a:rPr>
                        <a:t>Ti, kteří nemají DIP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40824184"/>
                  </a:ext>
                </a:extLst>
              </a:tr>
            </a:tbl>
          </a:graphicData>
        </a:graphic>
      </p:graphicFrame>
    </p:spTree>
    <p:extLst>
      <p:ext uri="{BB962C8B-B14F-4D97-AF65-F5344CB8AC3E}">
        <p14:creationId xmlns:p14="http://schemas.microsoft.com/office/powerpoint/2010/main" val="13579211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121B5A">
                <a:lumMod val="35000"/>
              </a:srgbClr>
            </a:gs>
            <a:gs pos="100000">
              <a:schemeClr val="accent1"/>
            </a:gs>
          </a:gsLst>
          <a:lin ang="13500000" scaled="1"/>
          <a:tileRect/>
        </a:gradFill>
        <a:effectLst/>
      </p:bgPr>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1A408FF-5E69-6A93-4DE5-8F58DE5A0FC5}"/>
              </a:ext>
            </a:extLst>
          </p:cNvPr>
          <p:cNvSpPr>
            <a:spLocks noGrp="1"/>
          </p:cNvSpPr>
          <p:nvPr>
            <p:ph type="title"/>
          </p:nvPr>
        </p:nvSpPr>
        <p:spPr/>
        <p:txBody>
          <a:bodyPr/>
          <a:lstStyle/>
          <a:p>
            <a:r>
              <a:rPr lang="cs-CZ" dirty="0"/>
              <a:t>HLAVNÍ ZÁVĚRY</a:t>
            </a:r>
            <a:endParaRPr lang="en-GB" dirty="0"/>
          </a:p>
        </p:txBody>
      </p:sp>
      <p:sp>
        <p:nvSpPr>
          <p:cNvPr id="10" name="Parallelogram">
            <a:extLst>
              <a:ext uri="{FF2B5EF4-FFF2-40B4-BE49-F238E27FC236}">
                <a16:creationId xmlns:a16="http://schemas.microsoft.com/office/drawing/2014/main" id="{0EC7448C-350A-4BAB-4D9D-BACA767A50B4}"/>
              </a:ext>
              <a:ext uri="{C183D7F6-B498-43B3-948B-1728B52AA6E4}">
                <adec:decorative xmlns:adec="http://schemas.microsoft.com/office/drawing/2017/decorative" xmlns="" val="1"/>
              </a:ext>
            </a:extLst>
          </p:cNvPr>
          <p:cNvSpPr/>
          <p:nvPr/>
        </p:nvSpPr>
        <p:spPr>
          <a:xfrm rot="8100000">
            <a:off x="8522171" y="5570679"/>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6367274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5">
            <a:extLst>
              <a:ext uri="{FF2B5EF4-FFF2-40B4-BE49-F238E27FC236}">
                <a16:creationId xmlns:a16="http://schemas.microsoft.com/office/drawing/2014/main" id="{DC18BA0C-4AF8-373A-599D-B309E91D1257}"/>
              </a:ext>
            </a:extLst>
          </p:cNvPr>
          <p:cNvSpPr txBox="1">
            <a:spLocks/>
          </p:cNvSpPr>
          <p:nvPr/>
        </p:nvSpPr>
        <p:spPr>
          <a:xfrm>
            <a:off x="1080726" y="1341888"/>
            <a:ext cx="11111274" cy="1106583"/>
          </a:xfrm>
          <a:prstGeom prst="rect">
            <a:avLst/>
          </a:prstGeom>
        </p:spPr>
        <p:txBody>
          <a:bodyPr vert="horz" lIns="0" tIns="0" rIns="0" bIns="0" numCol="1" spcCol="28800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a:lnSpc>
                <a:spcPct val="115000"/>
              </a:lnSpc>
              <a:spcBef>
                <a:spcPts val="400"/>
              </a:spcBef>
              <a:spcAft>
                <a:spcPts val="400"/>
              </a:spcAft>
            </a:pPr>
            <a:r>
              <a:rPr lang="cs-CZ" sz="1600" b="1" u="sng" dirty="0">
                <a:solidFill>
                  <a:schemeClr val="tx1"/>
                </a:solidFill>
              </a:rPr>
              <a:t>Důchodová reforma</a:t>
            </a:r>
            <a:endParaRPr lang="en-US" sz="1600" b="1" u="sng" dirty="0">
              <a:solidFill>
                <a:schemeClr val="tx1"/>
              </a:solidFill>
            </a:endParaRPr>
          </a:p>
          <a:p>
            <a:pPr>
              <a:lnSpc>
                <a:spcPct val="100000"/>
              </a:lnSpc>
              <a:spcBef>
                <a:spcPts val="0"/>
              </a:spcBef>
              <a:spcAft>
                <a:spcPts val="0"/>
              </a:spcAft>
            </a:pPr>
            <a:r>
              <a:rPr lang="cs-CZ" sz="1400" b="1" dirty="0"/>
              <a:t>45 % </a:t>
            </a:r>
            <a:r>
              <a:rPr lang="cs-CZ" sz="1400" dirty="0"/>
              <a:t>Čechů si myslí, že alespoň částečně ví, jaké změny plánovaná důchodová reforma přináší.</a:t>
            </a:r>
          </a:p>
          <a:p>
            <a:pPr>
              <a:lnSpc>
                <a:spcPct val="100000"/>
              </a:lnSpc>
              <a:spcBef>
                <a:spcPts val="0"/>
              </a:spcBef>
              <a:spcAft>
                <a:spcPts val="0"/>
              </a:spcAft>
            </a:pPr>
            <a:r>
              <a:rPr lang="cs-CZ" sz="1400" b="1" dirty="0"/>
              <a:t>6 % </a:t>
            </a:r>
            <a:r>
              <a:rPr lang="cs-CZ" sz="1400" dirty="0"/>
              <a:t>Čechů to ví reálně. </a:t>
            </a:r>
          </a:p>
          <a:p>
            <a:pPr>
              <a:lnSpc>
                <a:spcPct val="100000"/>
              </a:lnSpc>
              <a:spcBef>
                <a:spcPts val="0"/>
              </a:spcBef>
              <a:spcAft>
                <a:spcPts val="0"/>
              </a:spcAft>
            </a:pPr>
            <a:r>
              <a:rPr lang="cs-CZ" sz="1400" b="1" dirty="0"/>
              <a:t>72 % </a:t>
            </a:r>
            <a:r>
              <a:rPr lang="cs-CZ" sz="1400" dirty="0"/>
              <a:t>lidí také uvedlo, že stát neposkytuje dostatek informací ohledně plánované důchodové reformy. </a:t>
            </a:r>
            <a:br>
              <a:rPr lang="cs-CZ" sz="1400" dirty="0"/>
            </a:br>
            <a:r>
              <a:rPr lang="cs-CZ" sz="1400" b="1" dirty="0"/>
              <a:t>89 % </a:t>
            </a:r>
            <a:r>
              <a:rPr lang="cs-CZ" sz="1400" dirty="0"/>
              <a:t>lidí by tak uvítalo podrobnější informace ze strany státu.</a:t>
            </a:r>
          </a:p>
          <a:p>
            <a:endParaRPr lang="en-US" sz="1400" dirty="0"/>
          </a:p>
        </p:txBody>
      </p:sp>
      <p:sp>
        <p:nvSpPr>
          <p:cNvPr id="4" name="Zástupný obsah 5">
            <a:extLst>
              <a:ext uri="{FF2B5EF4-FFF2-40B4-BE49-F238E27FC236}">
                <a16:creationId xmlns:a16="http://schemas.microsoft.com/office/drawing/2014/main" id="{6C9F08A5-C6FE-F34C-6172-6006818397AB}"/>
              </a:ext>
            </a:extLst>
          </p:cNvPr>
          <p:cNvSpPr txBox="1">
            <a:spLocks/>
          </p:cNvSpPr>
          <p:nvPr/>
        </p:nvSpPr>
        <p:spPr>
          <a:xfrm>
            <a:off x="1080726" y="2682219"/>
            <a:ext cx="11111273" cy="1000176"/>
          </a:xfrm>
          <a:prstGeom prst="rect">
            <a:avLst/>
          </a:prstGeom>
        </p:spPr>
        <p:txBody>
          <a:bodyPr vert="horz" lIns="0" tIns="0" rIns="0" bIns="0" numCol="1" spcCol="28800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a:lnSpc>
                <a:spcPct val="115000"/>
              </a:lnSpc>
              <a:spcBef>
                <a:spcPts val="400"/>
              </a:spcBef>
              <a:spcAft>
                <a:spcPts val="400"/>
              </a:spcAft>
            </a:pPr>
            <a:r>
              <a:rPr lang="cs-CZ" sz="1600" b="1" u="sng" dirty="0">
                <a:solidFill>
                  <a:schemeClr val="tx1"/>
                </a:solidFill>
              </a:rPr>
              <a:t>Spoření na důchod</a:t>
            </a:r>
          </a:p>
          <a:p>
            <a:pPr marL="0" lvl="1" indent="0">
              <a:lnSpc>
                <a:spcPct val="100000"/>
              </a:lnSpc>
              <a:spcBef>
                <a:spcPts val="0"/>
              </a:spcBef>
              <a:spcAft>
                <a:spcPts val="0"/>
              </a:spcAft>
              <a:buNone/>
            </a:pPr>
            <a:r>
              <a:rPr lang="cs-CZ" sz="1400" b="1" dirty="0"/>
              <a:t>67 %</a:t>
            </a:r>
            <a:r>
              <a:rPr lang="cs-CZ" sz="1400" dirty="0"/>
              <a:t> lidí v produktivním věku nevěří, že se o ně v penzi postará stát. </a:t>
            </a:r>
            <a:br>
              <a:rPr lang="cs-CZ" sz="1400" dirty="0"/>
            </a:br>
            <a:r>
              <a:rPr lang="cs-CZ" sz="1400" b="1" dirty="0"/>
              <a:t>66 % </a:t>
            </a:r>
            <a:r>
              <a:rPr lang="cs-CZ" sz="1400" dirty="0"/>
              <a:t>lidí si na důchod spoří, je to ale méně než loni, a to o 5 procentních bodů. </a:t>
            </a:r>
            <a:br>
              <a:rPr lang="cs-CZ" sz="1400" dirty="0"/>
            </a:br>
            <a:r>
              <a:rPr lang="cs-CZ" sz="1400" b="1" dirty="0"/>
              <a:t>49 % </a:t>
            </a:r>
            <a:r>
              <a:rPr lang="cs-CZ" sz="1400" dirty="0"/>
              <a:t>mladých lidí do 24 let si na důchod spoří.</a:t>
            </a:r>
          </a:p>
        </p:txBody>
      </p:sp>
      <p:sp>
        <p:nvSpPr>
          <p:cNvPr id="7" name="Zástupný obsah 5">
            <a:extLst>
              <a:ext uri="{FF2B5EF4-FFF2-40B4-BE49-F238E27FC236}">
                <a16:creationId xmlns:a16="http://schemas.microsoft.com/office/drawing/2014/main" id="{08D0D271-57C0-8047-2EFE-37A63CD84356}"/>
              </a:ext>
            </a:extLst>
          </p:cNvPr>
          <p:cNvSpPr txBox="1">
            <a:spLocks/>
          </p:cNvSpPr>
          <p:nvPr/>
        </p:nvSpPr>
        <p:spPr>
          <a:xfrm>
            <a:off x="1080726" y="5033251"/>
            <a:ext cx="10780372" cy="1000176"/>
          </a:xfrm>
          <a:prstGeom prst="rect">
            <a:avLst/>
          </a:prstGeom>
        </p:spPr>
        <p:txBody>
          <a:bodyPr vert="horz" lIns="0" tIns="0" rIns="0" bIns="0" numCol="1" spcCol="28800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a:lnSpc>
                <a:spcPct val="115000"/>
              </a:lnSpc>
              <a:spcBef>
                <a:spcPts val="400"/>
              </a:spcBef>
              <a:spcAft>
                <a:spcPts val="400"/>
              </a:spcAft>
            </a:pPr>
            <a:r>
              <a:rPr lang="cs-CZ" sz="1600" b="1" u="sng" dirty="0">
                <a:solidFill>
                  <a:schemeClr val="tx1"/>
                </a:solidFill>
              </a:rPr>
              <a:t>Dlouhodobý investiční produkt a spořicí produkty</a:t>
            </a:r>
          </a:p>
          <a:p>
            <a:pPr>
              <a:lnSpc>
                <a:spcPct val="100000"/>
              </a:lnSpc>
              <a:spcBef>
                <a:spcPts val="0"/>
              </a:spcBef>
              <a:spcAft>
                <a:spcPts val="0"/>
              </a:spcAft>
            </a:pPr>
            <a:r>
              <a:rPr lang="en-US" sz="1400" b="1" dirty="0"/>
              <a:t>37 % </a:t>
            </a:r>
            <a:r>
              <a:rPr lang="en-US" sz="1400" dirty="0"/>
              <a:t>lidí uvedlo, že ví, co je Dlouhodobý investiční produkt.</a:t>
            </a:r>
            <a:r>
              <a:rPr lang="cs-CZ" sz="1400" dirty="0"/>
              <a:t/>
            </a:r>
            <a:br>
              <a:rPr lang="cs-CZ" sz="1400" dirty="0"/>
            </a:br>
            <a:r>
              <a:rPr lang="cs-CZ" sz="1400" b="1" dirty="0"/>
              <a:t>51 % </a:t>
            </a:r>
            <a:r>
              <a:rPr lang="cs-CZ" sz="1400" dirty="0"/>
              <a:t>lidí, kteří nemají sjednaný DIP, by motivovalo si ho pořídit, pokud by jim někdo vysvětlil výhody produktu.</a:t>
            </a:r>
          </a:p>
          <a:p>
            <a:pPr>
              <a:lnSpc>
                <a:spcPct val="100000"/>
              </a:lnSpc>
              <a:spcBef>
                <a:spcPts val="0"/>
              </a:spcBef>
              <a:spcAft>
                <a:spcPts val="0"/>
              </a:spcAft>
            </a:pPr>
            <a:r>
              <a:rPr lang="cs-CZ" sz="1400" b="1" dirty="0"/>
              <a:t>95 % </a:t>
            </a:r>
            <a:r>
              <a:rPr lang="cs-CZ" sz="1400" dirty="0"/>
              <a:t>těch, kteří mají sjednaný DIP, DPS nebo PP si myslí, že je pravděpodobné, že stát bude v budoucnu měnit podmínky těchto produktů.</a:t>
            </a:r>
          </a:p>
          <a:p>
            <a:pPr>
              <a:lnSpc>
                <a:spcPct val="100000"/>
              </a:lnSpc>
              <a:spcBef>
                <a:spcPts val="0"/>
              </a:spcBef>
              <a:spcAft>
                <a:spcPts val="0"/>
              </a:spcAft>
            </a:pPr>
            <a:r>
              <a:rPr lang="en-US" sz="1400" b="1" dirty="0"/>
              <a:t> </a:t>
            </a:r>
          </a:p>
        </p:txBody>
      </p:sp>
      <p:sp>
        <p:nvSpPr>
          <p:cNvPr id="9" name="Zástupný obsah 5">
            <a:extLst>
              <a:ext uri="{FF2B5EF4-FFF2-40B4-BE49-F238E27FC236}">
                <a16:creationId xmlns:a16="http://schemas.microsoft.com/office/drawing/2014/main" id="{E15EE547-D1EF-5208-D0B0-5371C7F2BA3F}"/>
              </a:ext>
            </a:extLst>
          </p:cNvPr>
          <p:cNvSpPr txBox="1">
            <a:spLocks/>
          </p:cNvSpPr>
          <p:nvPr/>
        </p:nvSpPr>
        <p:spPr>
          <a:xfrm>
            <a:off x="1080726" y="3823088"/>
            <a:ext cx="10780371" cy="1000176"/>
          </a:xfrm>
          <a:prstGeom prst="rect">
            <a:avLst/>
          </a:prstGeom>
        </p:spPr>
        <p:txBody>
          <a:bodyPr vert="horz" lIns="0" tIns="0" rIns="0" bIns="0" numCol="1" spcCol="28800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80975" indent="-180975"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bg2"/>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a:lnSpc>
                <a:spcPct val="115000"/>
              </a:lnSpc>
              <a:spcBef>
                <a:spcPts val="400"/>
              </a:spcBef>
              <a:spcAft>
                <a:spcPts val="400"/>
              </a:spcAft>
            </a:pPr>
            <a:r>
              <a:rPr lang="cs-CZ" sz="1600" b="1" u="sng" dirty="0">
                <a:solidFill>
                  <a:schemeClr val="tx1"/>
                </a:solidFill>
              </a:rPr>
              <a:t>Odchod do důchodu</a:t>
            </a:r>
          </a:p>
          <a:p>
            <a:pPr>
              <a:lnSpc>
                <a:spcPct val="100000"/>
              </a:lnSpc>
              <a:spcBef>
                <a:spcPts val="0"/>
              </a:spcBef>
              <a:spcAft>
                <a:spcPts val="0"/>
              </a:spcAft>
            </a:pPr>
            <a:r>
              <a:rPr lang="cs-CZ" sz="1400" b="1" dirty="0"/>
              <a:t>59</a:t>
            </a:r>
            <a:r>
              <a:rPr lang="en-US" sz="1400" b="1" dirty="0"/>
              <a:t> % </a:t>
            </a:r>
            <a:r>
              <a:rPr lang="en-US" sz="1400" dirty="0"/>
              <a:t>lid</a:t>
            </a:r>
            <a:r>
              <a:rPr lang="cs-CZ" sz="1400" dirty="0"/>
              <a:t>í v produktivním věku</a:t>
            </a:r>
            <a:r>
              <a:rPr lang="en-US" sz="1400" dirty="0"/>
              <a:t> </a:t>
            </a:r>
            <a:r>
              <a:rPr lang="en-US" sz="1400" dirty="0" err="1"/>
              <a:t>upřednostňuj</a:t>
            </a:r>
            <a:r>
              <a:rPr lang="cs-CZ" sz="1400"/>
              <a:t>e</a:t>
            </a:r>
            <a:r>
              <a:rPr lang="en-US" sz="1400"/>
              <a:t> </a:t>
            </a:r>
            <a:r>
              <a:rPr lang="en-US" sz="1400" dirty="0"/>
              <a:t>variantu podpory individuálního spoření s možností  </a:t>
            </a:r>
            <a:r>
              <a:rPr lang="cs-CZ" sz="1400" dirty="0"/>
              <a:t>dřívějšího odchodu do důchodu</a:t>
            </a:r>
            <a:r>
              <a:rPr lang="en-US" sz="1400" dirty="0"/>
              <a:t>. </a:t>
            </a:r>
            <a:r>
              <a:rPr lang="cs-CZ" sz="1400" dirty="0"/>
              <a:t/>
            </a:r>
            <a:br>
              <a:rPr lang="cs-CZ" sz="1400" dirty="0"/>
            </a:br>
            <a:r>
              <a:rPr lang="cs-CZ" sz="1400" dirty="0"/>
              <a:t>Pro </a:t>
            </a:r>
            <a:r>
              <a:rPr lang="cs-CZ" sz="1400" b="1" dirty="0"/>
              <a:t>71 %</a:t>
            </a:r>
            <a:r>
              <a:rPr lang="cs-CZ" sz="1400" dirty="0"/>
              <a:t> lidí, kteří nejsou v důchodu, je přijatelné vědět nástup do penze 15 let předem.</a:t>
            </a:r>
            <a:br>
              <a:rPr lang="cs-CZ" sz="1400" dirty="0"/>
            </a:br>
            <a:r>
              <a:rPr lang="cs-CZ" sz="1400" b="1" dirty="0"/>
              <a:t>44 % </a:t>
            </a:r>
            <a:r>
              <a:rPr lang="cs-CZ" sz="1400" dirty="0"/>
              <a:t>lidí by využilo možnost společného započítávání odvodů sociální pojištění manželů a partnerů v registrovaném partnerství.</a:t>
            </a:r>
            <a:endParaRPr lang="en-US" sz="1400" dirty="0"/>
          </a:p>
        </p:txBody>
      </p:sp>
      <p:sp>
        <p:nvSpPr>
          <p:cNvPr id="5" name="Nadpis 4">
            <a:extLst>
              <a:ext uri="{FF2B5EF4-FFF2-40B4-BE49-F238E27FC236}">
                <a16:creationId xmlns:a16="http://schemas.microsoft.com/office/drawing/2014/main" id="{1EBBD318-8E10-0ED5-4B57-9850E7691C21}"/>
              </a:ext>
            </a:extLst>
          </p:cNvPr>
          <p:cNvSpPr>
            <a:spLocks noGrp="1"/>
          </p:cNvSpPr>
          <p:nvPr>
            <p:ph type="title"/>
          </p:nvPr>
        </p:nvSpPr>
        <p:spPr/>
        <p:txBody>
          <a:bodyPr/>
          <a:lstStyle/>
          <a:p>
            <a:r>
              <a:rPr lang="cs-CZ" dirty="0"/>
              <a:t>Hlavní zjištění</a:t>
            </a:r>
          </a:p>
        </p:txBody>
      </p:sp>
      <p:sp>
        <p:nvSpPr>
          <p:cNvPr id="8" name="TextovéPole 7">
            <a:extLst>
              <a:ext uri="{FF2B5EF4-FFF2-40B4-BE49-F238E27FC236}">
                <a16:creationId xmlns:a16="http://schemas.microsoft.com/office/drawing/2014/main" id="{E85BBFC8-530C-B7D9-673A-0423117B69BD}"/>
              </a:ext>
            </a:extLst>
          </p:cNvPr>
          <p:cNvSpPr txBox="1"/>
          <p:nvPr/>
        </p:nvSpPr>
        <p:spPr>
          <a:xfrm>
            <a:off x="440938" y="1080504"/>
            <a:ext cx="639789" cy="950260"/>
          </a:xfrm>
          <a:prstGeom prst="rect">
            <a:avLst/>
          </a:prstGeom>
          <a:noFill/>
        </p:spPr>
        <p:txBody>
          <a:bodyPr wrap="square" lIns="0" tIns="0" rIns="0" bIns="0" rtlCol="0">
            <a:spAutoFit/>
          </a:bodyPr>
          <a:lstStyle/>
          <a:p>
            <a:pPr algn="l">
              <a:lnSpc>
                <a:spcPct val="115000"/>
              </a:lnSpc>
              <a:spcBef>
                <a:spcPts val="400"/>
              </a:spcBef>
              <a:spcAft>
                <a:spcPts val="400"/>
              </a:spcAft>
              <a:buSzPct val="100000"/>
            </a:pPr>
            <a:r>
              <a:rPr lang="cs-CZ" sz="6000" b="1" dirty="0">
                <a:solidFill>
                  <a:schemeClr val="accent1"/>
                </a:solidFill>
              </a:rPr>
              <a:t>1</a:t>
            </a:r>
            <a:endParaRPr lang="cs-CZ" sz="1600" b="1" dirty="0">
              <a:solidFill>
                <a:schemeClr val="accent1"/>
              </a:solidFill>
            </a:endParaRPr>
          </a:p>
        </p:txBody>
      </p:sp>
      <p:sp>
        <p:nvSpPr>
          <p:cNvPr id="12" name="TextovéPole 11">
            <a:extLst>
              <a:ext uri="{FF2B5EF4-FFF2-40B4-BE49-F238E27FC236}">
                <a16:creationId xmlns:a16="http://schemas.microsoft.com/office/drawing/2014/main" id="{51161541-1C0D-7DD2-F45A-BED5B045A708}"/>
              </a:ext>
            </a:extLst>
          </p:cNvPr>
          <p:cNvSpPr txBox="1"/>
          <p:nvPr/>
        </p:nvSpPr>
        <p:spPr>
          <a:xfrm>
            <a:off x="440938" y="2448472"/>
            <a:ext cx="639789" cy="950260"/>
          </a:xfrm>
          <a:prstGeom prst="rect">
            <a:avLst/>
          </a:prstGeom>
          <a:noFill/>
        </p:spPr>
        <p:txBody>
          <a:bodyPr wrap="square" lIns="0" tIns="0" rIns="0" bIns="0" rtlCol="0">
            <a:spAutoFit/>
          </a:bodyPr>
          <a:lstStyle/>
          <a:p>
            <a:pPr algn="l">
              <a:lnSpc>
                <a:spcPct val="115000"/>
              </a:lnSpc>
              <a:spcBef>
                <a:spcPts val="400"/>
              </a:spcBef>
              <a:spcAft>
                <a:spcPts val="400"/>
              </a:spcAft>
              <a:buSzPct val="100000"/>
            </a:pPr>
            <a:r>
              <a:rPr lang="cs-CZ" sz="6000" b="1" dirty="0">
                <a:solidFill>
                  <a:schemeClr val="accent2"/>
                </a:solidFill>
              </a:rPr>
              <a:t>2</a:t>
            </a:r>
            <a:endParaRPr lang="cs-CZ" sz="1600" b="1" dirty="0">
              <a:solidFill>
                <a:schemeClr val="accent2"/>
              </a:solidFill>
            </a:endParaRPr>
          </a:p>
        </p:txBody>
      </p:sp>
      <p:sp>
        <p:nvSpPr>
          <p:cNvPr id="15" name="TextovéPole 14">
            <a:extLst>
              <a:ext uri="{FF2B5EF4-FFF2-40B4-BE49-F238E27FC236}">
                <a16:creationId xmlns:a16="http://schemas.microsoft.com/office/drawing/2014/main" id="{0F084F67-77DB-E4A4-7188-C4E7CF718478}"/>
              </a:ext>
            </a:extLst>
          </p:cNvPr>
          <p:cNvSpPr txBox="1"/>
          <p:nvPr/>
        </p:nvSpPr>
        <p:spPr>
          <a:xfrm>
            <a:off x="440938" y="3583021"/>
            <a:ext cx="639789" cy="950260"/>
          </a:xfrm>
          <a:prstGeom prst="rect">
            <a:avLst/>
          </a:prstGeom>
          <a:noFill/>
        </p:spPr>
        <p:txBody>
          <a:bodyPr wrap="square" lIns="0" tIns="0" rIns="0" bIns="0" rtlCol="0">
            <a:spAutoFit/>
          </a:bodyPr>
          <a:lstStyle/>
          <a:p>
            <a:pPr algn="l">
              <a:lnSpc>
                <a:spcPct val="115000"/>
              </a:lnSpc>
              <a:spcBef>
                <a:spcPts val="400"/>
              </a:spcBef>
              <a:spcAft>
                <a:spcPts val="400"/>
              </a:spcAft>
              <a:buSzPct val="100000"/>
            </a:pPr>
            <a:r>
              <a:rPr lang="cs-CZ" sz="6000" b="1" dirty="0">
                <a:solidFill>
                  <a:schemeClr val="tx2"/>
                </a:solidFill>
              </a:rPr>
              <a:t>3</a:t>
            </a:r>
            <a:endParaRPr lang="cs-CZ" sz="1600" b="1" dirty="0">
              <a:solidFill>
                <a:schemeClr val="tx2"/>
              </a:solidFill>
            </a:endParaRPr>
          </a:p>
        </p:txBody>
      </p:sp>
      <p:sp>
        <p:nvSpPr>
          <p:cNvPr id="16" name="TextovéPole 15">
            <a:extLst>
              <a:ext uri="{FF2B5EF4-FFF2-40B4-BE49-F238E27FC236}">
                <a16:creationId xmlns:a16="http://schemas.microsoft.com/office/drawing/2014/main" id="{4F91207A-BD32-B162-4EB6-FCCD40B19E14}"/>
              </a:ext>
            </a:extLst>
          </p:cNvPr>
          <p:cNvSpPr txBox="1"/>
          <p:nvPr/>
        </p:nvSpPr>
        <p:spPr>
          <a:xfrm>
            <a:off x="440938" y="4791342"/>
            <a:ext cx="639789" cy="950260"/>
          </a:xfrm>
          <a:prstGeom prst="rect">
            <a:avLst/>
          </a:prstGeom>
          <a:noFill/>
        </p:spPr>
        <p:txBody>
          <a:bodyPr wrap="square" lIns="0" tIns="0" rIns="0" bIns="0" rtlCol="0">
            <a:spAutoFit/>
          </a:bodyPr>
          <a:lstStyle/>
          <a:p>
            <a:pPr algn="l">
              <a:lnSpc>
                <a:spcPct val="115000"/>
              </a:lnSpc>
              <a:spcBef>
                <a:spcPts val="400"/>
              </a:spcBef>
              <a:spcAft>
                <a:spcPts val="400"/>
              </a:spcAft>
              <a:buSzPct val="100000"/>
            </a:pPr>
            <a:r>
              <a:rPr lang="cs-CZ" sz="6000" b="1" dirty="0">
                <a:solidFill>
                  <a:schemeClr val="accent5"/>
                </a:solidFill>
              </a:rPr>
              <a:t>4</a:t>
            </a:r>
            <a:endParaRPr lang="cs-CZ" sz="1600" b="1" dirty="0">
              <a:solidFill>
                <a:schemeClr val="accent5"/>
              </a:solidFill>
            </a:endParaRPr>
          </a:p>
        </p:txBody>
      </p:sp>
    </p:spTree>
    <p:extLst>
      <p:ext uri="{BB962C8B-B14F-4D97-AF65-F5344CB8AC3E}">
        <p14:creationId xmlns:p14="http://schemas.microsoft.com/office/powerpoint/2010/main" val="26867715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121B5A">
                <a:lumMod val="35000"/>
              </a:srgbClr>
            </a:gs>
            <a:gs pos="100000">
              <a:schemeClr val="accent1"/>
            </a:gs>
          </a:gsLst>
          <a:lin ang="13500000" scaled="1"/>
          <a:tileRect/>
        </a:gradFill>
        <a:effectLst/>
      </p:bgPr>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1A408FF-5E69-6A93-4DE5-8F58DE5A0FC5}"/>
              </a:ext>
            </a:extLst>
          </p:cNvPr>
          <p:cNvSpPr>
            <a:spLocks noGrp="1"/>
          </p:cNvSpPr>
          <p:nvPr>
            <p:ph type="title"/>
          </p:nvPr>
        </p:nvSpPr>
        <p:spPr/>
        <p:txBody>
          <a:bodyPr/>
          <a:lstStyle/>
          <a:p>
            <a:r>
              <a:rPr lang="cs-CZ" dirty="0"/>
              <a:t>KONTAKTY</a:t>
            </a:r>
            <a:endParaRPr lang="en-GB" dirty="0"/>
          </a:p>
        </p:txBody>
      </p:sp>
      <p:sp>
        <p:nvSpPr>
          <p:cNvPr id="10" name="Parallelogram">
            <a:extLst>
              <a:ext uri="{FF2B5EF4-FFF2-40B4-BE49-F238E27FC236}">
                <a16:creationId xmlns:a16="http://schemas.microsoft.com/office/drawing/2014/main" id="{0EC7448C-350A-4BAB-4D9D-BACA767A50B4}"/>
              </a:ext>
              <a:ext uri="{C183D7F6-B498-43B3-948B-1728B52AA6E4}">
                <adec:decorative xmlns:adec="http://schemas.microsoft.com/office/drawing/2017/decorative" xmlns="" val="1"/>
              </a:ext>
            </a:extLst>
          </p:cNvPr>
          <p:cNvSpPr/>
          <p:nvPr/>
        </p:nvSpPr>
        <p:spPr>
          <a:xfrm rot="8100000">
            <a:off x="8522171" y="5570679"/>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4183402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a:extLst>
              <a:ext uri="{FF2B5EF4-FFF2-40B4-BE49-F238E27FC236}">
                <a16:creationId xmlns:a16="http://schemas.microsoft.com/office/drawing/2014/main" id="{F541D3F2-DF5B-B701-B4CE-E0667FAC55AF}"/>
              </a:ext>
            </a:extLst>
          </p:cNvPr>
          <p:cNvSpPr>
            <a:spLocks noGrp="1"/>
          </p:cNvSpPr>
          <p:nvPr>
            <p:ph type="title"/>
          </p:nvPr>
        </p:nvSpPr>
        <p:spPr/>
        <p:txBody>
          <a:bodyPr/>
          <a:lstStyle/>
          <a:p>
            <a:r>
              <a:rPr lang="cs-CZ" dirty="0"/>
              <a:t>Kontakty</a:t>
            </a:r>
          </a:p>
        </p:txBody>
      </p:sp>
      <p:sp>
        <p:nvSpPr>
          <p:cNvPr id="8" name="Background Box">
            <a:extLst>
              <a:ext uri="{FF2B5EF4-FFF2-40B4-BE49-F238E27FC236}">
                <a16:creationId xmlns:a16="http://schemas.microsoft.com/office/drawing/2014/main" id="{3FA6E4C7-9F62-7C33-8D95-3523E06C4B8E}"/>
              </a:ext>
              <a:ext uri="{C183D7F6-B498-43B3-948B-1728B52AA6E4}">
                <adec:decorative xmlns:adec="http://schemas.microsoft.com/office/drawing/2017/decorative" xmlns="" val="1"/>
              </a:ext>
            </a:extLst>
          </p:cNvPr>
          <p:cNvSpPr/>
          <p:nvPr/>
        </p:nvSpPr>
        <p:spPr>
          <a:xfrm flipV="1">
            <a:off x="410962" y="4467702"/>
            <a:ext cx="11299088" cy="1039739"/>
          </a:xfrm>
          <a:prstGeom prst="snip1Rect">
            <a:avLst/>
          </a:prstGeom>
          <a:solidFill>
            <a:srgbClr val="E7EBF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2000"/>
              </a:lnSpc>
              <a:spcBef>
                <a:spcPts val="400"/>
              </a:spcBef>
              <a:spcAft>
                <a:spcPts val="400"/>
              </a:spcAft>
            </a:pPr>
            <a:endParaRPr lang="en-GB" sz="1200" dirty="0">
              <a:solidFill>
                <a:schemeClr val="tx1"/>
              </a:solidFill>
            </a:endParaRPr>
          </a:p>
        </p:txBody>
      </p:sp>
      <p:pic>
        <p:nvPicPr>
          <p:cNvPr id="30" name="Grafický objekt 29">
            <a:extLst>
              <a:ext uri="{FF2B5EF4-FFF2-40B4-BE49-F238E27FC236}">
                <a16:creationId xmlns:a16="http://schemas.microsoft.com/office/drawing/2014/main" id="{1538C152-1B79-D6DF-1F72-AC6A9C3556F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71246" y="4621056"/>
            <a:ext cx="918732" cy="276261"/>
          </a:xfrm>
          <a:prstGeom prst="rect">
            <a:avLst/>
          </a:prstGeom>
        </p:spPr>
      </p:pic>
      <p:pic>
        <p:nvPicPr>
          <p:cNvPr id="31" name="Obrázek 30">
            <a:extLst>
              <a:ext uri="{FF2B5EF4-FFF2-40B4-BE49-F238E27FC236}">
                <a16:creationId xmlns:a16="http://schemas.microsoft.com/office/drawing/2014/main" id="{69CAABE9-628D-3217-ADD8-88C00772E34F}"/>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22058" b="23821"/>
          <a:stretch/>
        </p:blipFill>
        <p:spPr>
          <a:xfrm>
            <a:off x="2090699" y="4562588"/>
            <a:ext cx="983828" cy="532457"/>
          </a:xfrm>
          <a:prstGeom prst="rect">
            <a:avLst/>
          </a:prstGeom>
        </p:spPr>
      </p:pic>
      <p:pic>
        <p:nvPicPr>
          <p:cNvPr id="32" name="Obrázek 31">
            <a:extLst>
              <a:ext uri="{FF2B5EF4-FFF2-40B4-BE49-F238E27FC236}">
                <a16:creationId xmlns:a16="http://schemas.microsoft.com/office/drawing/2014/main" id="{A2CD55C2-8620-6696-3CC1-F8C39287CD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178" y="5159250"/>
            <a:ext cx="2337676" cy="178297"/>
          </a:xfrm>
          <a:prstGeom prst="rect">
            <a:avLst/>
          </a:prstGeom>
        </p:spPr>
      </p:pic>
      <p:pic>
        <p:nvPicPr>
          <p:cNvPr id="37" name="Obrázek 36">
            <a:extLst>
              <a:ext uri="{FF2B5EF4-FFF2-40B4-BE49-F238E27FC236}">
                <a16:creationId xmlns:a16="http://schemas.microsoft.com/office/drawing/2014/main" id="{F7668671-7395-C826-4C68-890EF08AE333}"/>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20424" t="17222" r="22460" b="17812"/>
          <a:stretch/>
        </p:blipFill>
        <p:spPr>
          <a:xfrm>
            <a:off x="5283086" y="4646565"/>
            <a:ext cx="1142117" cy="682012"/>
          </a:xfrm>
          <a:prstGeom prst="rect">
            <a:avLst/>
          </a:prstGeom>
        </p:spPr>
      </p:pic>
      <p:pic>
        <p:nvPicPr>
          <p:cNvPr id="38" name="Obrázek 37">
            <a:extLst>
              <a:ext uri="{FF2B5EF4-FFF2-40B4-BE49-F238E27FC236}">
                <a16:creationId xmlns:a16="http://schemas.microsoft.com/office/drawing/2014/main" id="{E5B670AF-5D63-D8B3-8B3A-BAE84245C1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098906" y="4778996"/>
            <a:ext cx="1278497" cy="395393"/>
          </a:xfrm>
          <a:prstGeom prst="rect">
            <a:avLst/>
          </a:prstGeom>
        </p:spPr>
      </p:pic>
      <p:pic>
        <p:nvPicPr>
          <p:cNvPr id="26" name="Obrázek 25">
            <a:extLst>
              <a:ext uri="{FF2B5EF4-FFF2-40B4-BE49-F238E27FC236}">
                <a16:creationId xmlns:a16="http://schemas.microsoft.com/office/drawing/2014/main" id="{67D90A5F-C8D3-D698-35EF-9CB38E10BC1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8617" t="28660" r="7693" b="30081"/>
          <a:stretch/>
        </p:blipFill>
        <p:spPr>
          <a:xfrm>
            <a:off x="6917549" y="4801273"/>
            <a:ext cx="1103565" cy="384769"/>
          </a:xfrm>
          <a:prstGeom prst="rect">
            <a:avLst/>
          </a:prstGeom>
        </p:spPr>
      </p:pic>
      <p:pic>
        <p:nvPicPr>
          <p:cNvPr id="18" name="Obrázek 17">
            <a:extLst>
              <a:ext uri="{FF2B5EF4-FFF2-40B4-BE49-F238E27FC236}">
                <a16:creationId xmlns:a16="http://schemas.microsoft.com/office/drawing/2014/main" id="{815CC675-FA2D-7AF2-98AB-D53877B55B89}"/>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639057" y="4672066"/>
            <a:ext cx="1156008" cy="631010"/>
          </a:xfrm>
          <a:prstGeom prst="rect">
            <a:avLst/>
          </a:prstGeom>
        </p:spPr>
      </p:pic>
      <p:pic>
        <p:nvPicPr>
          <p:cNvPr id="16" name="Obrázek 15">
            <a:extLst>
              <a:ext uri="{FF2B5EF4-FFF2-40B4-BE49-F238E27FC236}">
                <a16:creationId xmlns:a16="http://schemas.microsoft.com/office/drawing/2014/main" id="{9B79F1FF-90E3-DEF6-76CC-BA4DA446FA90}"/>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538819" y="4682610"/>
            <a:ext cx="1082974" cy="603373"/>
          </a:xfrm>
          <a:prstGeom prst="rect">
            <a:avLst/>
          </a:prstGeom>
        </p:spPr>
      </p:pic>
      <p:sp>
        <p:nvSpPr>
          <p:cNvPr id="51" name="TextovéPole 50">
            <a:extLst>
              <a:ext uri="{FF2B5EF4-FFF2-40B4-BE49-F238E27FC236}">
                <a16:creationId xmlns:a16="http://schemas.microsoft.com/office/drawing/2014/main" id="{E9B0E369-614E-49EF-85DC-CC6256C5C95C}"/>
              </a:ext>
            </a:extLst>
          </p:cNvPr>
          <p:cNvSpPr txBox="1"/>
          <p:nvPr/>
        </p:nvSpPr>
        <p:spPr>
          <a:xfrm>
            <a:off x="410963" y="5606436"/>
            <a:ext cx="3891346" cy="169277"/>
          </a:xfrm>
          <a:prstGeom prst="rect">
            <a:avLst/>
          </a:prstGeom>
          <a:noFill/>
        </p:spPr>
        <p:txBody>
          <a:bodyPr wrap="square" lIns="0" tIns="0" rIns="0" bIns="0" rtlCol="0">
            <a:spAutoFit/>
          </a:bodyPr>
          <a:lstStyle/>
          <a:p>
            <a:pPr marL="0" marR="0" lvl="0" indent="0" defTabSz="121917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ea typeface="+mn-ea"/>
                <a:cs typeface="Arial" panose="020B0604020202020204" pitchFamily="34" charset="0"/>
              </a:rPr>
              <a:t>Na P</a:t>
            </a:r>
            <a:r>
              <a:rPr kumimoji="0" lang="cs-CZ" sz="1100" b="0" i="0" u="none" strike="noStrike" kern="1200" cap="none" spc="0" normalizeH="0" baseline="0" noProof="0" dirty="0">
                <a:ln>
                  <a:noFill/>
                </a:ln>
                <a:effectLst/>
                <a:uLnTx/>
                <a:uFillTx/>
                <a:ea typeface="+mn-ea"/>
                <a:cs typeface="Arial" panose="020B0604020202020204" pitchFamily="34" charset="0"/>
              </a:rPr>
              <a:t>ří</a:t>
            </a:r>
            <a:r>
              <a:rPr kumimoji="0" lang="en-GB" sz="1100" b="0" i="0" u="none" strike="noStrike" kern="1200" cap="none" spc="0" normalizeH="0" baseline="0" noProof="0" dirty="0">
                <a:ln>
                  <a:noFill/>
                </a:ln>
                <a:effectLst/>
                <a:uLnTx/>
                <a:uFillTx/>
                <a:ea typeface="+mn-ea"/>
                <a:cs typeface="Arial" panose="020B0604020202020204" pitchFamily="34" charset="0"/>
              </a:rPr>
              <a:t>kop</a:t>
            </a:r>
            <a:r>
              <a:rPr lang="cs-CZ" sz="1100" dirty="0">
                <a:cs typeface="Arial" panose="020B0604020202020204" pitchFamily="34" charset="0"/>
              </a:rPr>
              <a:t>ě</a:t>
            </a:r>
            <a:r>
              <a:rPr kumimoji="0" lang="en-GB" sz="1100" b="0" i="0" u="none" strike="noStrike" kern="1200" cap="none" spc="0" normalizeH="0" baseline="0" noProof="0" dirty="0">
                <a:ln>
                  <a:noFill/>
                </a:ln>
                <a:effectLst/>
                <a:uLnTx/>
                <a:uFillTx/>
                <a:ea typeface="+mn-ea"/>
                <a:cs typeface="Arial" panose="020B0604020202020204" pitchFamily="34" charset="0"/>
              </a:rPr>
              <a:t> 22, Slovansk</a:t>
            </a:r>
            <a:r>
              <a:rPr kumimoji="0" lang="cs-CZ" sz="1100" b="0" i="0" u="none" strike="noStrike" kern="1200" cap="none" spc="0" normalizeH="0" baseline="0" noProof="0" dirty="0">
                <a:ln>
                  <a:noFill/>
                </a:ln>
                <a:effectLst/>
                <a:uLnTx/>
                <a:uFillTx/>
                <a:ea typeface="+mn-ea"/>
                <a:cs typeface="Arial" panose="020B0604020202020204" pitchFamily="34" charset="0"/>
              </a:rPr>
              <a:t>ý</a:t>
            </a:r>
            <a:r>
              <a:rPr kumimoji="0" lang="en-GB" sz="1100" b="0" i="0" u="none" strike="noStrike" kern="1200" cap="none" spc="0" normalizeH="0" baseline="0" noProof="0" dirty="0">
                <a:ln>
                  <a:noFill/>
                </a:ln>
                <a:effectLst/>
                <a:uLnTx/>
                <a:uFillTx/>
                <a:ea typeface="+mn-ea"/>
                <a:cs typeface="Arial" panose="020B0604020202020204" pitchFamily="34" charset="0"/>
              </a:rPr>
              <a:t> d</a:t>
            </a:r>
            <a:r>
              <a:rPr kumimoji="0" lang="cs-CZ" sz="1100" b="0" i="0" u="none" strike="noStrike" kern="1200" cap="none" spc="0" normalizeH="0" baseline="0" noProof="0" dirty="0">
                <a:ln>
                  <a:noFill/>
                </a:ln>
                <a:effectLst/>
                <a:uLnTx/>
                <a:uFillTx/>
                <a:ea typeface="+mn-ea"/>
                <a:cs typeface="Arial" panose="020B0604020202020204" pitchFamily="34" charset="0"/>
              </a:rPr>
              <a:t>ů</a:t>
            </a:r>
            <a:r>
              <a:rPr kumimoji="0" lang="en-GB" sz="1100" b="0" i="0" u="none" strike="noStrike" kern="1200" cap="none" spc="0" normalizeH="0" baseline="0" noProof="0" dirty="0">
                <a:ln>
                  <a:noFill/>
                </a:ln>
                <a:effectLst/>
                <a:uLnTx/>
                <a:uFillTx/>
                <a:ea typeface="+mn-ea"/>
                <a:cs typeface="Arial" panose="020B0604020202020204" pitchFamily="34" charset="0"/>
              </a:rPr>
              <a:t>m, 110 00, Praha 1</a:t>
            </a:r>
            <a:r>
              <a:rPr kumimoji="0" lang="cs-CZ" sz="1100" b="0" i="0" u="none" strike="noStrike" kern="1200" cap="none" spc="0" normalizeH="0" baseline="0" noProof="0" dirty="0">
                <a:ln>
                  <a:noFill/>
                </a:ln>
                <a:effectLst/>
                <a:uLnTx/>
                <a:uFillTx/>
                <a:ea typeface="+mn-ea"/>
                <a:cs typeface="Arial" panose="020B0604020202020204" pitchFamily="34" charset="0"/>
              </a:rPr>
              <a:t> </a:t>
            </a:r>
            <a:endParaRPr kumimoji="0" lang="cs-CZ" sz="1100" b="0"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grpSp>
        <p:nvGrpSpPr>
          <p:cNvPr id="10" name="Skupina 9">
            <a:extLst>
              <a:ext uri="{FF2B5EF4-FFF2-40B4-BE49-F238E27FC236}">
                <a16:creationId xmlns:a16="http://schemas.microsoft.com/office/drawing/2014/main" id="{A092F8C8-DD88-FC83-0228-B1DCD1F85235}"/>
              </a:ext>
            </a:extLst>
          </p:cNvPr>
          <p:cNvGrpSpPr/>
          <p:nvPr/>
        </p:nvGrpSpPr>
        <p:grpSpPr>
          <a:xfrm>
            <a:off x="3639057" y="5614998"/>
            <a:ext cx="2317021" cy="315850"/>
            <a:chOff x="498183" y="5767709"/>
            <a:chExt cx="2317021" cy="315850"/>
          </a:xfrm>
        </p:grpSpPr>
        <p:sp>
          <p:nvSpPr>
            <p:cNvPr id="17" name="Text Box 1">
              <a:hlinkClick r:id="rId11" tooltip="website ipsos.cz"/>
              <a:extLst>
                <a:ext uri="{FF2B5EF4-FFF2-40B4-BE49-F238E27FC236}">
                  <a16:creationId xmlns:a16="http://schemas.microsoft.com/office/drawing/2014/main" id="{70B2DB35-4A9E-1E08-BDB9-42766B81E563}"/>
                </a:ext>
              </a:extLst>
            </p:cNvPr>
            <p:cNvSpPr txBox="1">
              <a:spLocks/>
            </p:cNvSpPr>
            <p:nvPr/>
          </p:nvSpPr>
          <p:spPr>
            <a:xfrm>
              <a:off x="718061" y="5767709"/>
              <a:ext cx="2097143" cy="315850"/>
            </a:xfrm>
            <a:prstGeom prst="rect">
              <a:avLst/>
            </a:prstGeom>
          </p:spPr>
          <p:txBody>
            <a:bodyPr vert="horz" wrap="square" lIns="0" tIns="0" rIns="0" bIns="0" rtlCol="0" anchor="t">
              <a:noAutofit/>
            </a:bodyPr>
            <a:lstStyle>
              <a:lvl1pPr marL="0" indent="0" algn="l" defTabSz="914400" rtl="0" eaLnBrk="1" latinLnBrk="0" hangingPunct="1">
                <a:lnSpc>
                  <a:spcPct val="115000"/>
                </a:lnSpc>
                <a:spcBef>
                  <a:spcPts val="0"/>
                </a:spcBef>
                <a:spcAft>
                  <a:spcPts val="0"/>
                </a:spcAft>
                <a:buSzPct val="100000"/>
                <a:buFont typeface="Wingdings 2" panose="05020102010507070707" pitchFamily="18" charset="2"/>
                <a:buNone/>
                <a:defRPr sz="1200" b="0" kern="1200">
                  <a:solidFill>
                    <a:schemeClr val="tx1"/>
                  </a:solidFill>
                  <a:latin typeface="+mn-lt"/>
                  <a:ea typeface="+mn-ea"/>
                  <a:cs typeface="+mn-cs"/>
                </a:defRPr>
              </a:lvl1pPr>
              <a:lvl2pPr marL="0" indent="0" algn="l" defTabSz="914400" rtl="0" eaLnBrk="1" latinLnBrk="0" hangingPunct="1">
                <a:lnSpc>
                  <a:spcPct val="115000"/>
                </a:lnSpc>
                <a:spcBef>
                  <a:spcPts val="0"/>
                </a:spcBef>
                <a:spcAft>
                  <a:spcPts val="0"/>
                </a:spcAft>
                <a:buSzPct val="100000"/>
                <a:buFont typeface="Barlow" panose="020B0604020202020204" pitchFamily="34" charset="0"/>
                <a:buNone/>
                <a:defRPr lang="en-GB" sz="1200" kern="1200">
                  <a:solidFill>
                    <a:schemeClr val="bg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defTabSz="685800">
                <a:lnSpc>
                  <a:spcPct val="100000"/>
                </a:lnSpc>
                <a:buSzTx/>
                <a:defRPr/>
              </a:pPr>
              <a:r>
                <a:rPr lang="cs-CZ" sz="1100" dirty="0">
                  <a:cs typeface="Arial" panose="020B0604020202020204" pitchFamily="34" charset="0"/>
                  <a:hlinkClick r:id="rId11">
                    <a:extLst>
                      <a:ext uri="{A12FA001-AC4F-418D-AE19-62706E023703}">
                        <ahyp:hlinkClr xmlns:ahyp="http://schemas.microsoft.com/office/drawing/2018/hyperlinkcolor" xmlns="" val="tx"/>
                      </a:ext>
                    </a:extLst>
                  </a:hlinkClick>
                </a:rPr>
                <a:t>www.ipsos.cz</a:t>
              </a:r>
              <a:r>
                <a:rPr lang="cs-CZ" sz="1100" dirty="0">
                  <a:cs typeface="Arial" panose="020B0604020202020204" pitchFamily="34" charset="0"/>
                </a:rPr>
                <a:t> </a:t>
              </a:r>
              <a:r>
                <a:rPr kumimoji="0" lang="cs-CZ" sz="1100" b="0" i="0" u="none" strike="noStrike" kern="1200" cap="none" spc="0" normalizeH="0" baseline="0" noProof="0" dirty="0">
                  <a:ln>
                    <a:noFill/>
                  </a:ln>
                  <a:effectLst/>
                  <a:uLnTx/>
                  <a:uFillTx/>
                  <a:ea typeface="+mn-ea"/>
                  <a:cs typeface="Arial" panose="020B0604020202020204" pitchFamily="34" charset="0"/>
                  <a:hlinkClick r:id="rId12">
                    <a:extLst>
                      <a:ext uri="{A12FA001-AC4F-418D-AE19-62706E023703}">
                        <ahyp:hlinkClr xmlns:ahyp="http://schemas.microsoft.com/office/drawing/2018/hyperlinkcolor" xmlns="" val="tx"/>
                      </a:ext>
                    </a:extLst>
                  </a:hlinkClick>
                </a:rPr>
                <a:t>www.ipsos.com</a:t>
              </a:r>
              <a:r>
                <a:rPr kumimoji="0" lang="cs-CZ" sz="1100" b="0" i="0" u="none" strike="noStrike" kern="1200" cap="none" spc="0" normalizeH="0" baseline="0" noProof="0" dirty="0">
                  <a:ln>
                    <a:noFill/>
                  </a:ln>
                  <a:effectLst/>
                  <a:uLnTx/>
                  <a:uFillTx/>
                  <a:ea typeface="+mn-ea"/>
                  <a:cs typeface="Arial" panose="020B0604020202020204" pitchFamily="34" charset="0"/>
                </a:rPr>
                <a:t>   </a:t>
              </a:r>
              <a:endParaRPr lang="cs-CZ" sz="1100" dirty="0">
                <a:cs typeface="Arial" panose="020B0604020202020204" pitchFamily="34" charset="0"/>
              </a:endParaRPr>
            </a:p>
          </p:txBody>
        </p:sp>
        <p:sp>
          <p:nvSpPr>
            <p:cNvPr id="22" name="Freeform 144">
              <a:hlinkClick r:id="rId11"/>
              <a:extLst>
                <a:ext uri="{FF2B5EF4-FFF2-40B4-BE49-F238E27FC236}">
                  <a16:creationId xmlns:a16="http://schemas.microsoft.com/office/drawing/2014/main" id="{1695E001-4625-C4C2-8D01-4D3D21E53A99}"/>
                </a:ext>
              </a:extLst>
            </p:cNvPr>
            <p:cNvSpPr>
              <a:spLocks noChangeAspect="1" noEditPoints="1"/>
            </p:cNvSpPr>
            <p:nvPr/>
          </p:nvSpPr>
          <p:spPr bwMode="auto">
            <a:xfrm>
              <a:off x="498183" y="5771818"/>
              <a:ext cx="172044" cy="171782"/>
            </a:xfrm>
            <a:custGeom>
              <a:avLst/>
              <a:gdLst/>
              <a:ahLst/>
              <a:cxnLst>
                <a:cxn ang="0">
                  <a:pos x="253" y="60"/>
                </a:cxn>
                <a:cxn ang="0">
                  <a:pos x="145" y="0"/>
                </a:cxn>
                <a:cxn ang="0">
                  <a:pos x="132" y="0"/>
                </a:cxn>
                <a:cxn ang="0">
                  <a:pos x="25" y="60"/>
                </a:cxn>
                <a:cxn ang="0">
                  <a:pos x="0" y="139"/>
                </a:cxn>
                <a:cxn ang="0">
                  <a:pos x="27" y="221"/>
                </a:cxn>
                <a:cxn ang="0">
                  <a:pos x="132" y="278"/>
                </a:cxn>
                <a:cxn ang="0">
                  <a:pos x="145" y="278"/>
                </a:cxn>
                <a:cxn ang="0">
                  <a:pos x="251" y="221"/>
                </a:cxn>
                <a:cxn ang="0">
                  <a:pos x="278" y="139"/>
                </a:cxn>
                <a:cxn ang="0">
                  <a:pos x="228" y="50"/>
                </a:cxn>
                <a:cxn ang="0">
                  <a:pos x="196" y="71"/>
                </a:cxn>
                <a:cxn ang="0">
                  <a:pos x="228" y="50"/>
                </a:cxn>
                <a:cxn ang="0">
                  <a:pos x="85" y="135"/>
                </a:cxn>
                <a:cxn ang="0">
                  <a:pos x="132" y="90"/>
                </a:cxn>
                <a:cxn ang="0">
                  <a:pos x="132" y="147"/>
                </a:cxn>
                <a:cxn ang="0">
                  <a:pos x="92" y="196"/>
                </a:cxn>
                <a:cxn ang="0">
                  <a:pos x="132" y="147"/>
                </a:cxn>
                <a:cxn ang="0">
                  <a:pos x="192" y="147"/>
                </a:cxn>
                <a:cxn ang="0">
                  <a:pos x="145" y="192"/>
                </a:cxn>
                <a:cxn ang="0">
                  <a:pos x="145" y="135"/>
                </a:cxn>
                <a:cxn ang="0">
                  <a:pos x="187" y="86"/>
                </a:cxn>
                <a:cxn ang="0">
                  <a:pos x="145" y="135"/>
                </a:cxn>
                <a:cxn ang="0">
                  <a:pos x="145" y="77"/>
                </a:cxn>
                <a:cxn ang="0">
                  <a:pos x="184" y="74"/>
                </a:cxn>
                <a:cxn ang="0">
                  <a:pos x="132" y="77"/>
                </a:cxn>
                <a:cxn ang="0">
                  <a:pos x="132" y="17"/>
                </a:cxn>
                <a:cxn ang="0">
                  <a:pos x="111" y="16"/>
                </a:cxn>
                <a:cxn ang="0">
                  <a:pos x="43" y="57"/>
                </a:cxn>
                <a:cxn ang="0">
                  <a:pos x="35" y="67"/>
                </a:cxn>
                <a:cxn ang="0">
                  <a:pos x="72" y="135"/>
                </a:cxn>
                <a:cxn ang="0">
                  <a:pos x="35" y="67"/>
                </a:cxn>
                <a:cxn ang="0">
                  <a:pos x="13" y="147"/>
                </a:cxn>
                <a:cxn ang="0">
                  <a:pos x="79" y="198"/>
                </a:cxn>
                <a:cxn ang="0">
                  <a:pos x="50" y="228"/>
                </a:cxn>
                <a:cxn ang="0">
                  <a:pos x="82" y="211"/>
                </a:cxn>
                <a:cxn ang="0">
                  <a:pos x="50" y="228"/>
                </a:cxn>
                <a:cxn ang="0">
                  <a:pos x="132" y="204"/>
                </a:cxn>
                <a:cxn ang="0">
                  <a:pos x="95" y="208"/>
                </a:cxn>
                <a:cxn ang="0">
                  <a:pos x="145" y="204"/>
                </a:cxn>
                <a:cxn ang="0">
                  <a:pos x="145" y="260"/>
                </a:cxn>
                <a:cxn ang="0">
                  <a:pos x="167" y="262"/>
                </a:cxn>
                <a:cxn ang="0">
                  <a:pos x="232" y="224"/>
                </a:cxn>
                <a:cxn ang="0">
                  <a:pos x="240" y="214"/>
                </a:cxn>
                <a:cxn ang="0">
                  <a:pos x="205" y="147"/>
                </a:cxn>
                <a:cxn ang="0">
                  <a:pos x="240" y="214"/>
                </a:cxn>
                <a:cxn ang="0">
                  <a:pos x="199" y="83"/>
                </a:cxn>
                <a:cxn ang="0">
                  <a:pos x="265" y="135"/>
                </a:cxn>
              </a:cxnLst>
              <a:rect l="0" t="0" r="r" b="b"/>
              <a:pathLst>
                <a:path w="278" h="278">
                  <a:moveTo>
                    <a:pt x="278" y="135"/>
                  </a:moveTo>
                  <a:cubicBezTo>
                    <a:pt x="277" y="107"/>
                    <a:pt x="268" y="81"/>
                    <a:pt x="253" y="60"/>
                  </a:cubicBezTo>
                  <a:cubicBezTo>
                    <a:pt x="250" y="56"/>
                    <a:pt x="248" y="53"/>
                    <a:pt x="245" y="50"/>
                  </a:cubicBezTo>
                  <a:cubicBezTo>
                    <a:pt x="221" y="21"/>
                    <a:pt x="185" y="2"/>
                    <a:pt x="145" y="0"/>
                  </a:cubicBezTo>
                  <a:cubicBezTo>
                    <a:pt x="143" y="0"/>
                    <a:pt x="141" y="0"/>
                    <a:pt x="139" y="0"/>
                  </a:cubicBezTo>
                  <a:cubicBezTo>
                    <a:pt x="137" y="0"/>
                    <a:pt x="135" y="0"/>
                    <a:pt x="132" y="0"/>
                  </a:cubicBezTo>
                  <a:cubicBezTo>
                    <a:pt x="92" y="2"/>
                    <a:pt x="57" y="21"/>
                    <a:pt x="32" y="50"/>
                  </a:cubicBezTo>
                  <a:cubicBezTo>
                    <a:pt x="30" y="53"/>
                    <a:pt x="27" y="56"/>
                    <a:pt x="25" y="60"/>
                  </a:cubicBezTo>
                  <a:cubicBezTo>
                    <a:pt x="10" y="81"/>
                    <a:pt x="1" y="107"/>
                    <a:pt x="0" y="135"/>
                  </a:cubicBezTo>
                  <a:cubicBezTo>
                    <a:pt x="0" y="136"/>
                    <a:pt x="0" y="137"/>
                    <a:pt x="0" y="139"/>
                  </a:cubicBezTo>
                  <a:cubicBezTo>
                    <a:pt x="0" y="142"/>
                    <a:pt x="0" y="145"/>
                    <a:pt x="0" y="147"/>
                  </a:cubicBezTo>
                  <a:cubicBezTo>
                    <a:pt x="2" y="175"/>
                    <a:pt x="11" y="200"/>
                    <a:pt x="27" y="221"/>
                  </a:cubicBezTo>
                  <a:cubicBezTo>
                    <a:pt x="29" y="224"/>
                    <a:pt x="32" y="228"/>
                    <a:pt x="35" y="231"/>
                  </a:cubicBezTo>
                  <a:cubicBezTo>
                    <a:pt x="59" y="258"/>
                    <a:pt x="94" y="276"/>
                    <a:pt x="132" y="278"/>
                  </a:cubicBezTo>
                  <a:cubicBezTo>
                    <a:pt x="135" y="278"/>
                    <a:pt x="137" y="278"/>
                    <a:pt x="139" y="278"/>
                  </a:cubicBezTo>
                  <a:cubicBezTo>
                    <a:pt x="141" y="278"/>
                    <a:pt x="143" y="278"/>
                    <a:pt x="145" y="278"/>
                  </a:cubicBezTo>
                  <a:cubicBezTo>
                    <a:pt x="184" y="276"/>
                    <a:pt x="219" y="258"/>
                    <a:pt x="243" y="231"/>
                  </a:cubicBezTo>
                  <a:cubicBezTo>
                    <a:pt x="246" y="228"/>
                    <a:pt x="248" y="224"/>
                    <a:pt x="251" y="221"/>
                  </a:cubicBezTo>
                  <a:cubicBezTo>
                    <a:pt x="266" y="200"/>
                    <a:pt x="276" y="175"/>
                    <a:pt x="277" y="147"/>
                  </a:cubicBezTo>
                  <a:cubicBezTo>
                    <a:pt x="278" y="145"/>
                    <a:pt x="278" y="142"/>
                    <a:pt x="278" y="139"/>
                  </a:cubicBezTo>
                  <a:cubicBezTo>
                    <a:pt x="278" y="137"/>
                    <a:pt x="278" y="136"/>
                    <a:pt x="278" y="135"/>
                  </a:cubicBezTo>
                  <a:close/>
                  <a:moveTo>
                    <a:pt x="228" y="50"/>
                  </a:moveTo>
                  <a:cubicBezTo>
                    <a:pt x="230" y="52"/>
                    <a:pt x="232" y="54"/>
                    <a:pt x="234" y="57"/>
                  </a:cubicBezTo>
                  <a:cubicBezTo>
                    <a:pt x="224" y="62"/>
                    <a:pt x="211" y="67"/>
                    <a:pt x="196" y="71"/>
                  </a:cubicBezTo>
                  <a:cubicBezTo>
                    <a:pt x="190" y="47"/>
                    <a:pt x="179" y="28"/>
                    <a:pt x="167" y="16"/>
                  </a:cubicBezTo>
                  <a:cubicBezTo>
                    <a:pt x="190" y="21"/>
                    <a:pt x="211" y="33"/>
                    <a:pt x="228" y="50"/>
                  </a:cubicBezTo>
                  <a:close/>
                  <a:moveTo>
                    <a:pt x="132" y="135"/>
                  </a:moveTo>
                  <a:cubicBezTo>
                    <a:pt x="85" y="135"/>
                    <a:pt x="85" y="135"/>
                    <a:pt x="85" y="135"/>
                  </a:cubicBezTo>
                  <a:cubicBezTo>
                    <a:pt x="85" y="117"/>
                    <a:pt x="87" y="101"/>
                    <a:pt x="91" y="86"/>
                  </a:cubicBezTo>
                  <a:cubicBezTo>
                    <a:pt x="104" y="88"/>
                    <a:pt x="118" y="90"/>
                    <a:pt x="132" y="90"/>
                  </a:cubicBezTo>
                  <a:lnTo>
                    <a:pt x="132" y="135"/>
                  </a:lnTo>
                  <a:close/>
                  <a:moveTo>
                    <a:pt x="132" y="147"/>
                  </a:moveTo>
                  <a:cubicBezTo>
                    <a:pt x="132" y="192"/>
                    <a:pt x="132" y="192"/>
                    <a:pt x="132" y="192"/>
                  </a:cubicBezTo>
                  <a:cubicBezTo>
                    <a:pt x="118" y="192"/>
                    <a:pt x="104" y="193"/>
                    <a:pt x="92" y="196"/>
                  </a:cubicBezTo>
                  <a:cubicBezTo>
                    <a:pt x="88" y="181"/>
                    <a:pt x="86" y="165"/>
                    <a:pt x="85" y="147"/>
                  </a:cubicBezTo>
                  <a:lnTo>
                    <a:pt x="132" y="147"/>
                  </a:lnTo>
                  <a:close/>
                  <a:moveTo>
                    <a:pt x="145" y="147"/>
                  </a:moveTo>
                  <a:cubicBezTo>
                    <a:pt x="192" y="147"/>
                    <a:pt x="192" y="147"/>
                    <a:pt x="192" y="147"/>
                  </a:cubicBezTo>
                  <a:cubicBezTo>
                    <a:pt x="192" y="165"/>
                    <a:pt x="190" y="181"/>
                    <a:pt x="186" y="196"/>
                  </a:cubicBezTo>
                  <a:cubicBezTo>
                    <a:pt x="173" y="193"/>
                    <a:pt x="160" y="192"/>
                    <a:pt x="145" y="192"/>
                  </a:cubicBezTo>
                  <a:lnTo>
                    <a:pt x="145" y="147"/>
                  </a:lnTo>
                  <a:close/>
                  <a:moveTo>
                    <a:pt x="145" y="135"/>
                  </a:moveTo>
                  <a:cubicBezTo>
                    <a:pt x="145" y="90"/>
                    <a:pt x="145" y="90"/>
                    <a:pt x="145" y="90"/>
                  </a:cubicBezTo>
                  <a:cubicBezTo>
                    <a:pt x="160" y="90"/>
                    <a:pt x="174" y="88"/>
                    <a:pt x="187" y="86"/>
                  </a:cubicBezTo>
                  <a:cubicBezTo>
                    <a:pt x="190" y="101"/>
                    <a:pt x="192" y="117"/>
                    <a:pt x="192" y="135"/>
                  </a:cubicBezTo>
                  <a:lnTo>
                    <a:pt x="145" y="135"/>
                  </a:lnTo>
                  <a:close/>
                  <a:moveTo>
                    <a:pt x="184" y="74"/>
                  </a:moveTo>
                  <a:cubicBezTo>
                    <a:pt x="172" y="76"/>
                    <a:pt x="159" y="77"/>
                    <a:pt x="145" y="77"/>
                  </a:cubicBezTo>
                  <a:cubicBezTo>
                    <a:pt x="145" y="17"/>
                    <a:pt x="145" y="17"/>
                    <a:pt x="145" y="17"/>
                  </a:cubicBezTo>
                  <a:cubicBezTo>
                    <a:pt x="160" y="22"/>
                    <a:pt x="175" y="43"/>
                    <a:pt x="184" y="74"/>
                  </a:cubicBezTo>
                  <a:close/>
                  <a:moveTo>
                    <a:pt x="132" y="17"/>
                  </a:moveTo>
                  <a:cubicBezTo>
                    <a:pt x="132" y="77"/>
                    <a:pt x="132" y="77"/>
                    <a:pt x="132" y="77"/>
                  </a:cubicBezTo>
                  <a:cubicBezTo>
                    <a:pt x="119" y="77"/>
                    <a:pt x="106" y="76"/>
                    <a:pt x="94" y="74"/>
                  </a:cubicBezTo>
                  <a:cubicBezTo>
                    <a:pt x="103" y="43"/>
                    <a:pt x="118" y="22"/>
                    <a:pt x="132" y="17"/>
                  </a:cubicBezTo>
                  <a:close/>
                  <a:moveTo>
                    <a:pt x="50" y="50"/>
                  </a:moveTo>
                  <a:cubicBezTo>
                    <a:pt x="66" y="33"/>
                    <a:pt x="87" y="21"/>
                    <a:pt x="111" y="16"/>
                  </a:cubicBezTo>
                  <a:cubicBezTo>
                    <a:pt x="98" y="28"/>
                    <a:pt x="88" y="47"/>
                    <a:pt x="81" y="71"/>
                  </a:cubicBezTo>
                  <a:cubicBezTo>
                    <a:pt x="66" y="67"/>
                    <a:pt x="53" y="62"/>
                    <a:pt x="43" y="57"/>
                  </a:cubicBezTo>
                  <a:cubicBezTo>
                    <a:pt x="45" y="54"/>
                    <a:pt x="47" y="52"/>
                    <a:pt x="50" y="50"/>
                  </a:cubicBezTo>
                  <a:close/>
                  <a:moveTo>
                    <a:pt x="35" y="67"/>
                  </a:moveTo>
                  <a:cubicBezTo>
                    <a:pt x="47" y="74"/>
                    <a:pt x="62" y="79"/>
                    <a:pt x="78" y="83"/>
                  </a:cubicBezTo>
                  <a:cubicBezTo>
                    <a:pt x="75" y="99"/>
                    <a:pt x="73" y="116"/>
                    <a:pt x="72" y="135"/>
                  </a:cubicBezTo>
                  <a:cubicBezTo>
                    <a:pt x="13" y="135"/>
                    <a:pt x="13" y="135"/>
                    <a:pt x="13" y="135"/>
                  </a:cubicBezTo>
                  <a:cubicBezTo>
                    <a:pt x="14" y="109"/>
                    <a:pt x="22" y="86"/>
                    <a:pt x="35" y="67"/>
                  </a:cubicBezTo>
                  <a:close/>
                  <a:moveTo>
                    <a:pt x="37" y="214"/>
                  </a:moveTo>
                  <a:cubicBezTo>
                    <a:pt x="23" y="195"/>
                    <a:pt x="15" y="172"/>
                    <a:pt x="13" y="147"/>
                  </a:cubicBezTo>
                  <a:cubicBezTo>
                    <a:pt x="72" y="147"/>
                    <a:pt x="72" y="147"/>
                    <a:pt x="72" y="147"/>
                  </a:cubicBezTo>
                  <a:cubicBezTo>
                    <a:pt x="73" y="166"/>
                    <a:pt x="75" y="183"/>
                    <a:pt x="79" y="198"/>
                  </a:cubicBezTo>
                  <a:cubicBezTo>
                    <a:pt x="63" y="202"/>
                    <a:pt x="49" y="207"/>
                    <a:pt x="37" y="214"/>
                  </a:cubicBezTo>
                  <a:close/>
                  <a:moveTo>
                    <a:pt x="50" y="228"/>
                  </a:moveTo>
                  <a:cubicBezTo>
                    <a:pt x="48" y="227"/>
                    <a:pt x="47" y="225"/>
                    <a:pt x="46" y="224"/>
                  </a:cubicBezTo>
                  <a:cubicBezTo>
                    <a:pt x="56" y="219"/>
                    <a:pt x="68" y="214"/>
                    <a:pt x="82" y="211"/>
                  </a:cubicBezTo>
                  <a:cubicBezTo>
                    <a:pt x="89" y="233"/>
                    <a:pt x="99" y="251"/>
                    <a:pt x="111" y="262"/>
                  </a:cubicBezTo>
                  <a:cubicBezTo>
                    <a:pt x="87" y="257"/>
                    <a:pt x="66" y="245"/>
                    <a:pt x="50" y="228"/>
                  </a:cubicBezTo>
                  <a:close/>
                  <a:moveTo>
                    <a:pt x="95" y="208"/>
                  </a:moveTo>
                  <a:cubicBezTo>
                    <a:pt x="106" y="206"/>
                    <a:pt x="119" y="205"/>
                    <a:pt x="132" y="204"/>
                  </a:cubicBezTo>
                  <a:cubicBezTo>
                    <a:pt x="132" y="260"/>
                    <a:pt x="132" y="260"/>
                    <a:pt x="132" y="260"/>
                  </a:cubicBezTo>
                  <a:cubicBezTo>
                    <a:pt x="118" y="256"/>
                    <a:pt x="104" y="237"/>
                    <a:pt x="95" y="208"/>
                  </a:cubicBezTo>
                  <a:close/>
                  <a:moveTo>
                    <a:pt x="145" y="260"/>
                  </a:moveTo>
                  <a:cubicBezTo>
                    <a:pt x="145" y="204"/>
                    <a:pt x="145" y="204"/>
                    <a:pt x="145" y="204"/>
                  </a:cubicBezTo>
                  <a:cubicBezTo>
                    <a:pt x="159" y="205"/>
                    <a:pt x="171" y="206"/>
                    <a:pt x="183" y="208"/>
                  </a:cubicBezTo>
                  <a:cubicBezTo>
                    <a:pt x="174" y="237"/>
                    <a:pt x="159" y="256"/>
                    <a:pt x="145" y="260"/>
                  </a:cubicBezTo>
                  <a:close/>
                  <a:moveTo>
                    <a:pt x="228" y="228"/>
                  </a:moveTo>
                  <a:cubicBezTo>
                    <a:pt x="211" y="245"/>
                    <a:pt x="190" y="257"/>
                    <a:pt x="167" y="262"/>
                  </a:cubicBezTo>
                  <a:cubicBezTo>
                    <a:pt x="178" y="251"/>
                    <a:pt x="188" y="233"/>
                    <a:pt x="195" y="211"/>
                  </a:cubicBezTo>
                  <a:cubicBezTo>
                    <a:pt x="209" y="214"/>
                    <a:pt x="222" y="219"/>
                    <a:pt x="232" y="224"/>
                  </a:cubicBezTo>
                  <a:cubicBezTo>
                    <a:pt x="231" y="225"/>
                    <a:pt x="229" y="227"/>
                    <a:pt x="228" y="228"/>
                  </a:cubicBezTo>
                  <a:close/>
                  <a:moveTo>
                    <a:pt x="240" y="214"/>
                  </a:moveTo>
                  <a:cubicBezTo>
                    <a:pt x="229" y="207"/>
                    <a:pt x="214" y="202"/>
                    <a:pt x="199" y="198"/>
                  </a:cubicBezTo>
                  <a:cubicBezTo>
                    <a:pt x="202" y="183"/>
                    <a:pt x="205" y="166"/>
                    <a:pt x="205" y="147"/>
                  </a:cubicBezTo>
                  <a:cubicBezTo>
                    <a:pt x="265" y="147"/>
                    <a:pt x="265" y="147"/>
                    <a:pt x="265" y="147"/>
                  </a:cubicBezTo>
                  <a:cubicBezTo>
                    <a:pt x="263" y="172"/>
                    <a:pt x="254" y="195"/>
                    <a:pt x="240" y="214"/>
                  </a:cubicBezTo>
                  <a:close/>
                  <a:moveTo>
                    <a:pt x="205" y="135"/>
                  </a:moveTo>
                  <a:cubicBezTo>
                    <a:pt x="205" y="116"/>
                    <a:pt x="203" y="99"/>
                    <a:pt x="199" y="83"/>
                  </a:cubicBezTo>
                  <a:cubicBezTo>
                    <a:pt x="216" y="79"/>
                    <a:pt x="230" y="74"/>
                    <a:pt x="242" y="67"/>
                  </a:cubicBezTo>
                  <a:cubicBezTo>
                    <a:pt x="256" y="86"/>
                    <a:pt x="264" y="109"/>
                    <a:pt x="265" y="135"/>
                  </a:cubicBezTo>
                  <a:lnTo>
                    <a:pt x="205" y="135"/>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dirty="0">
                <a:ln>
                  <a:noFill/>
                </a:ln>
                <a:effectLst/>
                <a:uLnTx/>
                <a:uFillTx/>
              </a:endParaRPr>
            </a:p>
          </p:txBody>
        </p:sp>
      </p:grpSp>
      <p:grpSp>
        <p:nvGrpSpPr>
          <p:cNvPr id="39" name="Skupina 38">
            <a:extLst>
              <a:ext uri="{FF2B5EF4-FFF2-40B4-BE49-F238E27FC236}">
                <a16:creationId xmlns:a16="http://schemas.microsoft.com/office/drawing/2014/main" id="{09F9798F-F927-F82E-DCA3-54146C2D52CD}"/>
              </a:ext>
            </a:extLst>
          </p:cNvPr>
          <p:cNvGrpSpPr/>
          <p:nvPr/>
        </p:nvGrpSpPr>
        <p:grpSpPr>
          <a:xfrm>
            <a:off x="9489675" y="5614158"/>
            <a:ext cx="2496958" cy="180840"/>
            <a:chOff x="6096000" y="5768363"/>
            <a:chExt cx="2496958" cy="180840"/>
          </a:xfrm>
        </p:grpSpPr>
        <p:sp>
          <p:nvSpPr>
            <p:cNvPr id="40" name="Text Box 1">
              <a:hlinkClick r:id="rId13"/>
              <a:extLst>
                <a:ext uri="{FF2B5EF4-FFF2-40B4-BE49-F238E27FC236}">
                  <a16:creationId xmlns:a16="http://schemas.microsoft.com/office/drawing/2014/main" id="{2D65EB40-481A-C6EB-9740-505A80753794}"/>
                </a:ext>
              </a:extLst>
            </p:cNvPr>
            <p:cNvSpPr txBox="1">
              <a:spLocks/>
            </p:cNvSpPr>
            <p:nvPr/>
          </p:nvSpPr>
          <p:spPr>
            <a:xfrm>
              <a:off x="6318980" y="5768363"/>
              <a:ext cx="2273978" cy="180000"/>
            </a:xfrm>
            <a:prstGeom prst="rect">
              <a:avLst/>
            </a:prstGeom>
          </p:spPr>
          <p:txBody>
            <a:bodyPr vert="horz" wrap="square" lIns="0" tIns="0" rIns="0" bIns="0" rtlCol="0" anchor="t">
              <a:noAutofit/>
            </a:bodyPr>
            <a:lstStyle>
              <a:lvl1pPr marL="0" indent="0" algn="l" defTabSz="914400" rtl="0" eaLnBrk="1" latinLnBrk="0" hangingPunct="1">
                <a:lnSpc>
                  <a:spcPct val="115000"/>
                </a:lnSpc>
                <a:spcBef>
                  <a:spcPts val="0"/>
                </a:spcBef>
                <a:spcAft>
                  <a:spcPts val="0"/>
                </a:spcAft>
                <a:buSzPct val="100000"/>
                <a:buFont typeface="Wingdings 2" panose="05020102010507070707" pitchFamily="18" charset="2"/>
                <a:buNone/>
                <a:defRPr sz="1200" b="0" kern="1200">
                  <a:solidFill>
                    <a:schemeClr val="tx1"/>
                  </a:solidFill>
                  <a:latin typeface="+mn-lt"/>
                  <a:ea typeface="+mn-ea"/>
                  <a:cs typeface="+mn-cs"/>
                </a:defRPr>
              </a:lvl1pPr>
              <a:lvl2pPr marL="0" indent="0" algn="l" defTabSz="914400" rtl="0" eaLnBrk="1" latinLnBrk="0" hangingPunct="1">
                <a:lnSpc>
                  <a:spcPct val="115000"/>
                </a:lnSpc>
                <a:spcBef>
                  <a:spcPts val="0"/>
                </a:spcBef>
                <a:spcAft>
                  <a:spcPts val="0"/>
                </a:spcAft>
                <a:buSzPct val="100000"/>
                <a:buFont typeface="Barlow" panose="020B0604020202020204" pitchFamily="34" charset="0"/>
                <a:buNone/>
                <a:defRPr lang="en-GB" sz="1200" kern="1200">
                  <a:solidFill>
                    <a:schemeClr val="bg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cs-CZ" sz="1100" dirty="0">
                  <a:cs typeface="Arial" panose="020B0604020202020204" pitchFamily="34" charset="0"/>
                  <a:hlinkClick r:id="rId13" tooltip="linkedin ipsos-czech-republic">
                    <a:extLst>
                      <a:ext uri="{A12FA001-AC4F-418D-AE19-62706E023703}">
                        <ahyp:hlinkClr xmlns:ahyp="http://schemas.microsoft.com/office/drawing/2018/hyperlinkcolor" xmlns="" val="tx"/>
                      </a:ext>
                    </a:extLst>
                  </a:hlinkClick>
                </a:rPr>
                <a:t>@ipsos-czech-republic</a:t>
              </a:r>
              <a:endParaRPr lang="cs-CZ" sz="1100" dirty="0">
                <a:cs typeface="Arial" panose="020B0604020202020204" pitchFamily="34" charset="0"/>
              </a:endParaRPr>
            </a:p>
          </p:txBody>
        </p:sp>
        <p:pic>
          <p:nvPicPr>
            <p:cNvPr id="41" name="Graphic 497">
              <a:extLst>
                <a:ext uri="{FF2B5EF4-FFF2-40B4-BE49-F238E27FC236}">
                  <a16:creationId xmlns:a16="http://schemas.microsoft.com/office/drawing/2014/main" id="{16E73394-6D84-DDDA-8FCA-EFE6199070A5}"/>
                </a:ext>
              </a:extLst>
            </p:cNvPr>
            <p:cNvPicPr>
              <a:picLocks noChangeAspect="1"/>
            </p:cNvPicPr>
            <p:nvPr/>
          </p:nvPicPr>
          <p:blipFill>
            <a:blip r:embed="rId14">
              <a:extLst>
                <a:ext uri="{96DAC541-7B7A-43D3-8B79-37D633B846F1}">
                  <asvg:svgBlip xmlns:asvg="http://schemas.microsoft.com/office/drawing/2016/SVG/main" xmlns="" r:embed="rId15"/>
                </a:ext>
              </a:extLst>
            </a:blip>
            <a:stretch>
              <a:fillRect/>
            </a:stretch>
          </p:blipFill>
          <p:spPr>
            <a:xfrm>
              <a:off x="6096000" y="5776403"/>
              <a:ext cx="172800" cy="172800"/>
            </a:xfrm>
            <a:prstGeom prst="rect">
              <a:avLst/>
            </a:prstGeom>
          </p:spPr>
        </p:pic>
      </p:grpSp>
      <p:grpSp>
        <p:nvGrpSpPr>
          <p:cNvPr id="42" name="Skupina 41">
            <a:extLst>
              <a:ext uri="{FF2B5EF4-FFF2-40B4-BE49-F238E27FC236}">
                <a16:creationId xmlns:a16="http://schemas.microsoft.com/office/drawing/2014/main" id="{C0862873-F047-54AC-0144-B19A711A4AC8}"/>
              </a:ext>
            </a:extLst>
          </p:cNvPr>
          <p:cNvGrpSpPr/>
          <p:nvPr/>
        </p:nvGrpSpPr>
        <p:grpSpPr>
          <a:xfrm>
            <a:off x="7408989" y="5614998"/>
            <a:ext cx="1638091" cy="180000"/>
            <a:chOff x="4342456" y="5768363"/>
            <a:chExt cx="1638091" cy="180000"/>
          </a:xfrm>
        </p:grpSpPr>
        <p:sp>
          <p:nvSpPr>
            <p:cNvPr id="43" name="Text Box 1">
              <a:hlinkClick r:id="rId16"/>
              <a:extLst>
                <a:ext uri="{FF2B5EF4-FFF2-40B4-BE49-F238E27FC236}">
                  <a16:creationId xmlns:a16="http://schemas.microsoft.com/office/drawing/2014/main" id="{A57208D5-DCC7-9207-C27D-07204FFD9BE3}"/>
                </a:ext>
              </a:extLst>
            </p:cNvPr>
            <p:cNvSpPr txBox="1">
              <a:spLocks/>
            </p:cNvSpPr>
            <p:nvPr/>
          </p:nvSpPr>
          <p:spPr>
            <a:xfrm>
              <a:off x="4474775" y="5768363"/>
              <a:ext cx="1505772" cy="180000"/>
            </a:xfrm>
            <a:prstGeom prst="rect">
              <a:avLst/>
            </a:prstGeom>
          </p:spPr>
          <p:txBody>
            <a:bodyPr vert="horz" wrap="square" lIns="0" tIns="0" rIns="0" bIns="0" rtlCol="0" anchor="t">
              <a:noAutofit/>
            </a:bodyPr>
            <a:lstStyle>
              <a:lvl1pPr marL="0" indent="0" algn="l" defTabSz="914400" rtl="0" eaLnBrk="1" latinLnBrk="0" hangingPunct="1">
                <a:lnSpc>
                  <a:spcPct val="115000"/>
                </a:lnSpc>
                <a:spcBef>
                  <a:spcPts val="0"/>
                </a:spcBef>
                <a:spcAft>
                  <a:spcPts val="0"/>
                </a:spcAft>
                <a:buSzPct val="100000"/>
                <a:buFont typeface="Wingdings 2" panose="05020102010507070707" pitchFamily="18" charset="2"/>
                <a:buNone/>
                <a:defRPr sz="1200" b="0" kern="1200">
                  <a:solidFill>
                    <a:schemeClr val="tx1"/>
                  </a:solidFill>
                  <a:latin typeface="+mn-lt"/>
                  <a:ea typeface="+mn-ea"/>
                  <a:cs typeface="+mn-cs"/>
                </a:defRPr>
              </a:lvl1pPr>
              <a:lvl2pPr marL="0" indent="0" algn="l" defTabSz="914400" rtl="0" eaLnBrk="1" latinLnBrk="0" hangingPunct="1">
                <a:lnSpc>
                  <a:spcPct val="115000"/>
                </a:lnSpc>
                <a:spcBef>
                  <a:spcPts val="0"/>
                </a:spcBef>
                <a:spcAft>
                  <a:spcPts val="0"/>
                </a:spcAft>
                <a:buSzPct val="100000"/>
                <a:buFont typeface="Barlow" panose="020B0604020202020204" pitchFamily="34" charset="0"/>
                <a:buNone/>
                <a:defRPr lang="en-GB" sz="1200" kern="1200">
                  <a:solidFill>
                    <a:schemeClr val="bg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defTabSz="685800">
                <a:lnSpc>
                  <a:spcPct val="100000"/>
                </a:lnSpc>
                <a:buSzTx/>
                <a:defRPr/>
              </a:pPr>
              <a:r>
                <a:rPr lang="cs-CZ" sz="1100" dirty="0">
                  <a:cs typeface="Arial" panose="020B0604020202020204" pitchFamily="34" charset="0"/>
                  <a:hlinkClick r:id="rId16" tooltip="facebook ipsosczechrepublic">
                    <a:extLst>
                      <a:ext uri="{A12FA001-AC4F-418D-AE19-62706E023703}">
                        <ahyp:hlinkClr xmlns:ahyp="http://schemas.microsoft.com/office/drawing/2018/hyperlinkcolor" xmlns="" val="tx"/>
                      </a:ext>
                    </a:extLst>
                  </a:hlinkClick>
                </a:rPr>
                <a:t>@ipsosczechrepublic</a:t>
              </a:r>
              <a:endParaRPr lang="cs-CZ" sz="1100" dirty="0">
                <a:cs typeface="Arial" panose="020B0604020202020204" pitchFamily="34" charset="0"/>
              </a:endParaRPr>
            </a:p>
          </p:txBody>
        </p:sp>
        <p:sp>
          <p:nvSpPr>
            <p:cNvPr id="44" name="Freeform 41">
              <a:extLst>
                <a:ext uri="{FF2B5EF4-FFF2-40B4-BE49-F238E27FC236}">
                  <a16:creationId xmlns:a16="http://schemas.microsoft.com/office/drawing/2014/main" id="{D62642D3-AB6C-373D-4DF4-3D95E2972AA5}"/>
                </a:ext>
              </a:extLst>
            </p:cNvPr>
            <p:cNvSpPr>
              <a:spLocks/>
            </p:cNvSpPr>
            <p:nvPr/>
          </p:nvSpPr>
          <p:spPr bwMode="auto">
            <a:xfrm>
              <a:off x="4342456" y="5775563"/>
              <a:ext cx="86400" cy="172800"/>
            </a:xfrm>
            <a:custGeom>
              <a:avLst/>
              <a:gdLst>
                <a:gd name="T0" fmla="*/ 720 w 733"/>
                <a:gd name="T1" fmla="*/ 17 h 1447"/>
                <a:gd name="T2" fmla="*/ 661 w 733"/>
                <a:gd name="T3" fmla="*/ 6 h 1447"/>
                <a:gd name="T4" fmla="*/ 586 w 733"/>
                <a:gd name="T5" fmla="*/ 0 h 1447"/>
                <a:gd name="T6" fmla="*/ 416 w 733"/>
                <a:gd name="T7" fmla="*/ 27 h 1447"/>
                <a:gd name="T8" fmla="*/ 287 w 733"/>
                <a:gd name="T9" fmla="*/ 104 h 1447"/>
                <a:gd name="T10" fmla="*/ 206 w 733"/>
                <a:gd name="T11" fmla="*/ 229 h 1447"/>
                <a:gd name="T12" fmla="*/ 178 w 733"/>
                <a:gd name="T13" fmla="*/ 401 h 1447"/>
                <a:gd name="T14" fmla="*/ 178 w 733"/>
                <a:gd name="T15" fmla="*/ 494 h 1447"/>
                <a:gd name="T16" fmla="*/ 160 w 733"/>
                <a:gd name="T17" fmla="*/ 511 h 1447"/>
                <a:gd name="T18" fmla="*/ 30 w 733"/>
                <a:gd name="T19" fmla="*/ 511 h 1447"/>
                <a:gd name="T20" fmla="*/ 0 w 733"/>
                <a:gd name="T21" fmla="*/ 541 h 1447"/>
                <a:gd name="T22" fmla="*/ 0 w 733"/>
                <a:gd name="T23" fmla="*/ 675 h 1447"/>
                <a:gd name="T24" fmla="*/ 30 w 733"/>
                <a:gd name="T25" fmla="*/ 705 h 1447"/>
                <a:gd name="T26" fmla="*/ 162 w 733"/>
                <a:gd name="T27" fmla="*/ 705 h 1447"/>
                <a:gd name="T28" fmla="*/ 178 w 733"/>
                <a:gd name="T29" fmla="*/ 720 h 1447"/>
                <a:gd name="T30" fmla="*/ 178 w 733"/>
                <a:gd name="T31" fmla="*/ 1418 h 1447"/>
                <a:gd name="T32" fmla="*/ 207 w 733"/>
                <a:gd name="T33" fmla="*/ 1447 h 1447"/>
                <a:gd name="T34" fmla="*/ 410 w 733"/>
                <a:gd name="T35" fmla="*/ 1447 h 1447"/>
                <a:gd name="T36" fmla="*/ 439 w 733"/>
                <a:gd name="T37" fmla="*/ 1418 h 1447"/>
                <a:gd name="T38" fmla="*/ 439 w 733"/>
                <a:gd name="T39" fmla="*/ 720 h 1447"/>
                <a:gd name="T40" fmla="*/ 455 w 733"/>
                <a:gd name="T41" fmla="*/ 705 h 1447"/>
                <a:gd name="T42" fmla="*/ 646 w 733"/>
                <a:gd name="T43" fmla="*/ 705 h 1447"/>
                <a:gd name="T44" fmla="*/ 676 w 733"/>
                <a:gd name="T45" fmla="*/ 675 h 1447"/>
                <a:gd name="T46" fmla="*/ 676 w 733"/>
                <a:gd name="T47" fmla="*/ 541 h 1447"/>
                <a:gd name="T48" fmla="*/ 646 w 733"/>
                <a:gd name="T49" fmla="*/ 511 h 1447"/>
                <a:gd name="T50" fmla="*/ 457 w 733"/>
                <a:gd name="T51" fmla="*/ 511 h 1447"/>
                <a:gd name="T52" fmla="*/ 439 w 733"/>
                <a:gd name="T53" fmla="*/ 494 h 1447"/>
                <a:gd name="T54" fmla="*/ 439 w 733"/>
                <a:gd name="T55" fmla="*/ 401 h 1447"/>
                <a:gd name="T56" fmla="*/ 487 w 733"/>
                <a:gd name="T57" fmla="*/ 263 h 1447"/>
                <a:gd name="T58" fmla="*/ 626 w 733"/>
                <a:gd name="T59" fmla="*/ 215 h 1447"/>
                <a:gd name="T60" fmla="*/ 679 w 733"/>
                <a:gd name="T61" fmla="*/ 218 h 1447"/>
                <a:gd name="T62" fmla="*/ 709 w 733"/>
                <a:gd name="T63" fmla="*/ 221 h 1447"/>
                <a:gd name="T64" fmla="*/ 727 w 733"/>
                <a:gd name="T65" fmla="*/ 206 h 1447"/>
                <a:gd name="T66" fmla="*/ 732 w 733"/>
                <a:gd name="T67" fmla="*/ 33 h 1447"/>
                <a:gd name="T68" fmla="*/ 720 w 733"/>
                <a:gd name="T69" fmla="*/ 1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3" h="1447">
                  <a:moveTo>
                    <a:pt x="720" y="17"/>
                  </a:moveTo>
                  <a:cubicBezTo>
                    <a:pt x="701" y="12"/>
                    <a:pt x="681" y="9"/>
                    <a:pt x="661" y="6"/>
                  </a:cubicBezTo>
                  <a:cubicBezTo>
                    <a:pt x="636" y="2"/>
                    <a:pt x="611" y="0"/>
                    <a:pt x="586" y="0"/>
                  </a:cubicBezTo>
                  <a:cubicBezTo>
                    <a:pt x="523" y="0"/>
                    <a:pt x="467" y="9"/>
                    <a:pt x="416" y="27"/>
                  </a:cubicBezTo>
                  <a:cubicBezTo>
                    <a:pt x="365" y="44"/>
                    <a:pt x="323" y="70"/>
                    <a:pt x="287" y="104"/>
                  </a:cubicBezTo>
                  <a:cubicBezTo>
                    <a:pt x="252" y="137"/>
                    <a:pt x="225" y="179"/>
                    <a:pt x="206" y="229"/>
                  </a:cubicBezTo>
                  <a:cubicBezTo>
                    <a:pt x="187" y="280"/>
                    <a:pt x="178" y="337"/>
                    <a:pt x="178" y="401"/>
                  </a:cubicBezTo>
                  <a:cubicBezTo>
                    <a:pt x="178" y="494"/>
                    <a:pt x="178" y="494"/>
                    <a:pt x="178" y="494"/>
                  </a:cubicBezTo>
                  <a:cubicBezTo>
                    <a:pt x="178" y="503"/>
                    <a:pt x="170" y="511"/>
                    <a:pt x="160" y="511"/>
                  </a:cubicBezTo>
                  <a:cubicBezTo>
                    <a:pt x="30" y="511"/>
                    <a:pt x="30" y="511"/>
                    <a:pt x="30" y="511"/>
                  </a:cubicBezTo>
                  <a:cubicBezTo>
                    <a:pt x="14" y="511"/>
                    <a:pt x="0" y="524"/>
                    <a:pt x="0" y="541"/>
                  </a:cubicBezTo>
                  <a:cubicBezTo>
                    <a:pt x="0" y="675"/>
                    <a:pt x="0" y="675"/>
                    <a:pt x="0" y="675"/>
                  </a:cubicBezTo>
                  <a:cubicBezTo>
                    <a:pt x="0" y="692"/>
                    <a:pt x="13" y="705"/>
                    <a:pt x="30" y="705"/>
                  </a:cubicBezTo>
                  <a:cubicBezTo>
                    <a:pt x="162" y="705"/>
                    <a:pt x="162" y="705"/>
                    <a:pt x="162" y="705"/>
                  </a:cubicBezTo>
                  <a:cubicBezTo>
                    <a:pt x="171" y="705"/>
                    <a:pt x="178" y="712"/>
                    <a:pt x="178" y="720"/>
                  </a:cubicBezTo>
                  <a:cubicBezTo>
                    <a:pt x="178" y="1418"/>
                    <a:pt x="178" y="1418"/>
                    <a:pt x="178" y="1418"/>
                  </a:cubicBezTo>
                  <a:cubicBezTo>
                    <a:pt x="178" y="1434"/>
                    <a:pt x="191" y="1447"/>
                    <a:pt x="207" y="1447"/>
                  </a:cubicBezTo>
                  <a:cubicBezTo>
                    <a:pt x="410" y="1447"/>
                    <a:pt x="410" y="1447"/>
                    <a:pt x="410" y="1447"/>
                  </a:cubicBezTo>
                  <a:cubicBezTo>
                    <a:pt x="426" y="1447"/>
                    <a:pt x="439" y="1434"/>
                    <a:pt x="439" y="1418"/>
                  </a:cubicBezTo>
                  <a:cubicBezTo>
                    <a:pt x="439" y="720"/>
                    <a:pt x="439" y="720"/>
                    <a:pt x="439" y="720"/>
                  </a:cubicBezTo>
                  <a:cubicBezTo>
                    <a:pt x="439" y="712"/>
                    <a:pt x="446" y="705"/>
                    <a:pt x="455" y="705"/>
                  </a:cubicBezTo>
                  <a:cubicBezTo>
                    <a:pt x="646" y="705"/>
                    <a:pt x="646" y="705"/>
                    <a:pt x="646" y="705"/>
                  </a:cubicBezTo>
                  <a:cubicBezTo>
                    <a:pt x="662" y="705"/>
                    <a:pt x="676" y="692"/>
                    <a:pt x="676" y="675"/>
                  </a:cubicBezTo>
                  <a:cubicBezTo>
                    <a:pt x="676" y="541"/>
                    <a:pt x="676" y="541"/>
                    <a:pt x="676" y="541"/>
                  </a:cubicBezTo>
                  <a:cubicBezTo>
                    <a:pt x="676" y="524"/>
                    <a:pt x="662" y="511"/>
                    <a:pt x="646" y="511"/>
                  </a:cubicBezTo>
                  <a:cubicBezTo>
                    <a:pt x="457" y="511"/>
                    <a:pt x="457" y="511"/>
                    <a:pt x="457" y="511"/>
                  </a:cubicBezTo>
                  <a:cubicBezTo>
                    <a:pt x="447" y="511"/>
                    <a:pt x="439" y="503"/>
                    <a:pt x="439" y="494"/>
                  </a:cubicBezTo>
                  <a:cubicBezTo>
                    <a:pt x="439" y="401"/>
                    <a:pt x="439" y="401"/>
                    <a:pt x="439" y="401"/>
                  </a:cubicBezTo>
                  <a:cubicBezTo>
                    <a:pt x="439" y="341"/>
                    <a:pt x="455" y="294"/>
                    <a:pt x="487" y="263"/>
                  </a:cubicBezTo>
                  <a:cubicBezTo>
                    <a:pt x="520" y="231"/>
                    <a:pt x="566" y="215"/>
                    <a:pt x="626" y="215"/>
                  </a:cubicBezTo>
                  <a:cubicBezTo>
                    <a:pt x="645" y="215"/>
                    <a:pt x="663" y="216"/>
                    <a:pt x="679" y="218"/>
                  </a:cubicBezTo>
                  <a:cubicBezTo>
                    <a:pt x="690" y="219"/>
                    <a:pt x="699" y="220"/>
                    <a:pt x="709" y="221"/>
                  </a:cubicBezTo>
                  <a:cubicBezTo>
                    <a:pt x="718" y="222"/>
                    <a:pt x="726" y="215"/>
                    <a:pt x="727" y="206"/>
                  </a:cubicBezTo>
                  <a:cubicBezTo>
                    <a:pt x="732" y="33"/>
                    <a:pt x="732" y="33"/>
                    <a:pt x="732" y="33"/>
                  </a:cubicBezTo>
                  <a:cubicBezTo>
                    <a:pt x="733" y="25"/>
                    <a:pt x="727" y="18"/>
                    <a:pt x="720" y="17"/>
                  </a:cubicBezTo>
                  <a:close/>
                </a:path>
              </a:pathLst>
            </a:cu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50" b="1" i="0" u="none" strike="noStrike" kern="1200" cap="none" spc="0" normalizeH="0" baseline="0" noProof="0">
                <a:ln>
                  <a:noFill/>
                </a:ln>
                <a:solidFill>
                  <a:schemeClr val="tx1"/>
                </a:solidFill>
                <a:effectLst/>
                <a:uLnTx/>
                <a:uFillTx/>
                <a:latin typeface="Barlow"/>
                <a:ea typeface="+mn-ea"/>
                <a:cs typeface="+mn-cs"/>
              </a:endParaRPr>
            </a:p>
          </p:txBody>
        </p:sp>
      </p:grpSp>
      <p:grpSp>
        <p:nvGrpSpPr>
          <p:cNvPr id="45" name="Skupina 44">
            <a:extLst>
              <a:ext uri="{FF2B5EF4-FFF2-40B4-BE49-F238E27FC236}">
                <a16:creationId xmlns:a16="http://schemas.microsoft.com/office/drawing/2014/main" id="{D8184E88-1256-C220-494D-D437B9CA4943}"/>
              </a:ext>
            </a:extLst>
          </p:cNvPr>
          <p:cNvGrpSpPr/>
          <p:nvPr/>
        </p:nvGrpSpPr>
        <p:grpSpPr>
          <a:xfrm>
            <a:off x="6107930" y="5614998"/>
            <a:ext cx="968272" cy="180000"/>
            <a:chOff x="3185993" y="5768363"/>
            <a:chExt cx="968272" cy="180000"/>
          </a:xfrm>
        </p:grpSpPr>
        <p:sp>
          <p:nvSpPr>
            <p:cNvPr id="46" name="Text Box 1">
              <a:hlinkClick r:id="rId17"/>
              <a:extLst>
                <a:ext uri="{FF2B5EF4-FFF2-40B4-BE49-F238E27FC236}">
                  <a16:creationId xmlns:a16="http://schemas.microsoft.com/office/drawing/2014/main" id="{A3BAEC6A-A640-EE38-6C14-A1A71F1EAA8E}"/>
                </a:ext>
              </a:extLst>
            </p:cNvPr>
            <p:cNvSpPr txBox="1">
              <a:spLocks/>
            </p:cNvSpPr>
            <p:nvPr/>
          </p:nvSpPr>
          <p:spPr>
            <a:xfrm>
              <a:off x="3461977" y="5768363"/>
              <a:ext cx="692288" cy="180000"/>
            </a:xfrm>
            <a:prstGeom prst="rect">
              <a:avLst/>
            </a:prstGeom>
          </p:spPr>
          <p:txBody>
            <a:bodyPr vert="horz" wrap="square" lIns="0" tIns="0" rIns="0" bIns="0" rtlCol="0" anchor="t">
              <a:noAutofit/>
            </a:bodyPr>
            <a:lstStyle>
              <a:lvl1pPr marL="0" indent="0" algn="l" defTabSz="914400" rtl="0" eaLnBrk="1" latinLnBrk="0" hangingPunct="1">
                <a:lnSpc>
                  <a:spcPct val="115000"/>
                </a:lnSpc>
                <a:spcBef>
                  <a:spcPts val="0"/>
                </a:spcBef>
                <a:spcAft>
                  <a:spcPts val="0"/>
                </a:spcAft>
                <a:buSzPct val="100000"/>
                <a:buFont typeface="Wingdings 2" panose="05020102010507070707" pitchFamily="18" charset="2"/>
                <a:buNone/>
                <a:defRPr sz="1200" b="0" kern="1200">
                  <a:solidFill>
                    <a:schemeClr val="tx1"/>
                  </a:solidFill>
                  <a:latin typeface="+mn-lt"/>
                  <a:ea typeface="+mn-ea"/>
                  <a:cs typeface="+mn-cs"/>
                </a:defRPr>
              </a:lvl1pPr>
              <a:lvl2pPr marL="0" indent="0" algn="l" defTabSz="914400" rtl="0" eaLnBrk="1" latinLnBrk="0" hangingPunct="1">
                <a:lnSpc>
                  <a:spcPct val="115000"/>
                </a:lnSpc>
                <a:spcBef>
                  <a:spcPts val="0"/>
                </a:spcBef>
                <a:spcAft>
                  <a:spcPts val="0"/>
                </a:spcAft>
                <a:buSzPct val="100000"/>
                <a:buFont typeface="Barlow" panose="020B0604020202020204" pitchFamily="34" charset="0"/>
                <a:buNone/>
                <a:defRPr lang="en-GB" sz="1200" kern="1200">
                  <a:solidFill>
                    <a:schemeClr val="bg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marR="0" lvl="0" defTabSz="685800" fontAlgn="auto">
                <a:lnSpc>
                  <a:spcPct val="100000"/>
                </a:lnSpc>
                <a:buClrTx/>
                <a:buSzTx/>
                <a:tabLst/>
                <a:defRPr/>
              </a:pPr>
              <a:r>
                <a:rPr lang="cs-CZ" sz="1100" dirty="0">
                  <a:cs typeface="Arial" panose="020B0604020202020204" pitchFamily="34" charset="0"/>
                  <a:hlinkClick r:id="rId17" tooltip="youtube ipsoscz">
                    <a:extLst>
                      <a:ext uri="{A12FA001-AC4F-418D-AE19-62706E023703}">
                        <ahyp:hlinkClr xmlns:ahyp="http://schemas.microsoft.com/office/drawing/2018/hyperlinkcolor" xmlns="" val="tx"/>
                      </a:ext>
                    </a:extLst>
                  </a:hlinkClick>
                </a:rPr>
                <a:t>@ipsoscz</a:t>
              </a:r>
              <a:endParaRPr lang="cs-CZ" sz="1100" dirty="0">
                <a:cs typeface="Arial" panose="020B0604020202020204" pitchFamily="34" charset="0"/>
              </a:endParaRPr>
            </a:p>
          </p:txBody>
        </p:sp>
        <p:pic>
          <p:nvPicPr>
            <p:cNvPr id="47" name="Graphic 493">
              <a:extLst>
                <a:ext uri="{FF2B5EF4-FFF2-40B4-BE49-F238E27FC236}">
                  <a16:creationId xmlns:a16="http://schemas.microsoft.com/office/drawing/2014/main" id="{C877A502-7D35-C6C5-9EC2-D5B7AE8BD2CD}"/>
                </a:ext>
              </a:extLst>
            </p:cNvPr>
            <p:cNvPicPr>
              <a:picLocks noChangeAspect="1"/>
            </p:cNvPicPr>
            <p:nvPr/>
          </p:nvPicPr>
          <p:blipFill>
            <a:blip r:embed="rId18">
              <a:extLst>
                <a:ext uri="{96DAC541-7B7A-43D3-8B79-37D633B846F1}">
                  <asvg:svgBlip xmlns:asvg="http://schemas.microsoft.com/office/drawing/2016/SVG/main" xmlns="" r:embed="rId19"/>
                </a:ext>
              </a:extLst>
            </a:blip>
            <a:stretch>
              <a:fillRect/>
            </a:stretch>
          </p:blipFill>
          <p:spPr>
            <a:xfrm>
              <a:off x="3185993" y="5793563"/>
              <a:ext cx="217983" cy="154800"/>
            </a:xfrm>
            <a:prstGeom prst="rect">
              <a:avLst/>
            </a:prstGeom>
          </p:spPr>
        </p:pic>
      </p:grpSp>
      <p:sp>
        <p:nvSpPr>
          <p:cNvPr id="4" name="Ovál 3">
            <a:hlinkClick r:id="rId20" action="ppaction://hlinkfile"/>
            <a:extLst>
              <a:ext uri="{FF2B5EF4-FFF2-40B4-BE49-F238E27FC236}">
                <a16:creationId xmlns:a16="http://schemas.microsoft.com/office/drawing/2014/main" id="{379BBC03-D895-E437-8A50-631C5D5DC7A3}"/>
              </a:ext>
            </a:extLst>
          </p:cNvPr>
          <p:cNvSpPr/>
          <p:nvPr/>
        </p:nvSpPr>
        <p:spPr>
          <a:xfrm>
            <a:off x="8581444" y="1257129"/>
            <a:ext cx="1619915" cy="1619915"/>
          </a:xfrm>
          <a:prstGeom prst="ellipse">
            <a:avLst/>
          </a:prstGeom>
          <a:blipFill>
            <a:blip r:embed="rId21"/>
            <a:stretch>
              <a:fillRect l="-1115" t="-4447" r="-10003" b="-4447"/>
            </a:stretch>
          </a:blip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cs-CZ"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6" name="Zástupný symbol obrázku 15" descr="Obsah obrázku Lidská tvář, osoba, oblečení, úsměv&#10;&#10;Popis byl vytvořen automaticky">
            <a:extLst>
              <a:ext uri="{FF2B5EF4-FFF2-40B4-BE49-F238E27FC236}">
                <a16:creationId xmlns:a16="http://schemas.microsoft.com/office/drawing/2014/main" id="{43F13559-33B0-F4A7-6220-D987BCCEF41C}"/>
              </a:ext>
            </a:extLst>
          </p:cNvPr>
          <p:cNvPicPr>
            <a:picLocks noChangeAspect="1"/>
          </p:cNvPicPr>
          <p:nvPr/>
        </p:nvPicPr>
        <p:blipFill rotWithShape="1">
          <a:blip r:embed="rId22" cstate="print">
            <a:extLst>
              <a:ext uri="{28A0092B-C50C-407E-A947-70E740481C1C}">
                <a14:useLocalDpi xmlns:a14="http://schemas.microsoft.com/office/drawing/2010/main" val="0"/>
              </a:ext>
            </a:extLst>
          </a:blip>
          <a:srcRect t="6292" b="27042"/>
          <a:stretch/>
        </p:blipFill>
        <p:spPr>
          <a:xfrm>
            <a:off x="1739900" y="1277724"/>
            <a:ext cx="1619250" cy="1619250"/>
          </a:xfrm>
          <a:prstGeom prst="ellipse">
            <a:avLst/>
          </a:prstGeom>
        </p:spPr>
      </p:pic>
      <p:sp>
        <p:nvSpPr>
          <p:cNvPr id="7" name="Rectangle 14">
            <a:extLst>
              <a:ext uri="{FF2B5EF4-FFF2-40B4-BE49-F238E27FC236}">
                <a16:creationId xmlns:a16="http://schemas.microsoft.com/office/drawing/2014/main" id="{4AAFE22B-059E-284F-DC1C-8B6BDEB0F90C}"/>
              </a:ext>
            </a:extLst>
          </p:cNvPr>
          <p:cNvSpPr>
            <a:spLocks noChangeArrowheads="1"/>
          </p:cNvSpPr>
          <p:nvPr/>
        </p:nvSpPr>
        <p:spPr bwMode="auto">
          <a:xfrm>
            <a:off x="947428" y="3151125"/>
            <a:ext cx="3164400" cy="1231874"/>
          </a:xfrm>
          <a:prstGeom prst="rect">
            <a:avLst/>
          </a:prstGeom>
          <a:noFill/>
          <a:ln w="9525">
            <a:noFill/>
            <a:miter lim="800000"/>
            <a:headEnd/>
            <a:tailEnd/>
          </a:ln>
        </p:spPr>
        <p:txBody>
          <a:bodyPr wrap="square" lIns="122671" tIns="61340" rIns="122671" bIns="61340">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base" latinLnBrk="0" hangingPunct="1">
              <a:lnSpc>
                <a:spcPct val="100000"/>
              </a:lnSpc>
              <a:spcBef>
                <a:spcPct val="0"/>
              </a:spcBef>
              <a:spcAft>
                <a:spcPct val="0"/>
              </a:spcAft>
              <a:buClrTx/>
              <a:buSzTx/>
              <a:buFontTx/>
              <a:buNone/>
              <a:tabLst/>
              <a:defRPr/>
            </a:pPr>
            <a:r>
              <a:rPr lang="en-US" sz="1600" b="1" dirty="0">
                <a:solidFill>
                  <a:schemeClr val="tx2"/>
                </a:solidFill>
                <a:cs typeface="Arial" panose="020B0604020202020204" pitchFamily="34" charset="0"/>
              </a:rPr>
              <a:t>Michal Straka</a:t>
            </a:r>
          </a:p>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effectLst/>
                <a:uLnTx/>
                <a:uFillTx/>
                <a:ea typeface="+mn-ea"/>
                <a:cs typeface="Arial" panose="020B0604020202020204" pitchFamily="34" charset="0"/>
              </a:rPr>
              <a:t>Executive Director</a:t>
            </a:r>
            <a:br>
              <a:rPr kumimoji="0" lang="en-US" sz="1400" b="1" i="0" u="none" strike="noStrike" kern="0" cap="none" spc="0" normalizeH="0" baseline="0" noProof="0" dirty="0">
                <a:ln>
                  <a:noFill/>
                </a:ln>
                <a:effectLst/>
                <a:uLnTx/>
                <a:uFillTx/>
                <a:ea typeface="+mn-ea"/>
                <a:cs typeface="Arial" panose="020B0604020202020204" pitchFamily="34" charset="0"/>
              </a:rPr>
            </a:br>
            <a:r>
              <a:rPr kumimoji="0" lang="en-US" sz="1400" b="1" i="0" u="none" strike="noStrike" kern="0" cap="none" spc="0" normalizeH="0" baseline="0" noProof="0" dirty="0">
                <a:ln>
                  <a:noFill/>
                </a:ln>
                <a:effectLst/>
                <a:uLnTx/>
                <a:uFillTx/>
                <a:ea typeface="+mn-ea"/>
                <a:cs typeface="Arial" panose="020B0604020202020204" pitchFamily="34" charset="0"/>
              </a:rPr>
              <a:t>Ipsos Public Affairs </a:t>
            </a:r>
          </a:p>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effectLst/>
                <a:uLnTx/>
                <a:uFillTx/>
                <a:ea typeface="+mn-ea"/>
                <a:cs typeface="Arial" panose="020B0604020202020204" pitchFamily="34" charset="0"/>
              </a:rPr>
              <a:t>michal.straka@ipsos.com</a:t>
            </a:r>
          </a:p>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effectLst/>
                <a:uLnTx/>
                <a:uFillTx/>
                <a:ea typeface="+mn-ea"/>
                <a:cs typeface="Arial" panose="020B0604020202020204" pitchFamily="34" charset="0"/>
              </a:rPr>
              <a:t>GSM: +420 731 534 206</a:t>
            </a:r>
          </a:p>
        </p:txBody>
      </p:sp>
      <p:grpSp>
        <p:nvGrpSpPr>
          <p:cNvPr id="9" name="Skupina 8">
            <a:extLst>
              <a:ext uri="{FF2B5EF4-FFF2-40B4-BE49-F238E27FC236}">
                <a16:creationId xmlns:a16="http://schemas.microsoft.com/office/drawing/2014/main" id="{AD681D76-ECA1-65AF-E62D-045CE14BAFB4}"/>
              </a:ext>
            </a:extLst>
          </p:cNvPr>
          <p:cNvGrpSpPr/>
          <p:nvPr/>
        </p:nvGrpSpPr>
        <p:grpSpPr>
          <a:xfrm>
            <a:off x="7828891" y="1264133"/>
            <a:ext cx="3163653" cy="3118866"/>
            <a:chOff x="7396843" y="1529172"/>
            <a:chExt cx="3163653" cy="3118866"/>
          </a:xfrm>
        </p:grpSpPr>
        <p:sp>
          <p:nvSpPr>
            <p:cNvPr id="11" name="Rectangle 14">
              <a:extLst>
                <a:ext uri="{FF2B5EF4-FFF2-40B4-BE49-F238E27FC236}">
                  <a16:creationId xmlns:a16="http://schemas.microsoft.com/office/drawing/2014/main" id="{EA3313E9-2765-AFA9-DE05-A289E9B28385}"/>
                </a:ext>
              </a:extLst>
            </p:cNvPr>
            <p:cNvSpPr>
              <a:spLocks noChangeArrowheads="1"/>
            </p:cNvSpPr>
            <p:nvPr/>
          </p:nvSpPr>
          <p:spPr bwMode="auto">
            <a:xfrm>
              <a:off x="7396843" y="3416164"/>
              <a:ext cx="3163653" cy="1231874"/>
            </a:xfrm>
            <a:prstGeom prst="rect">
              <a:avLst/>
            </a:prstGeom>
            <a:noFill/>
            <a:ln w="9525">
              <a:noFill/>
              <a:miter lim="800000"/>
              <a:headEnd/>
              <a:tailEnd/>
            </a:ln>
          </p:spPr>
          <p:txBody>
            <a:bodyPr wrap="square" lIns="122671" tIns="61340" rIns="122671" bIns="61340">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cs-CZ" sz="1600" b="1" i="0" u="none" strike="noStrike" kern="1200" cap="none" spc="0" normalizeH="0" baseline="0" noProof="0" dirty="0">
                  <a:ln>
                    <a:noFill/>
                  </a:ln>
                  <a:solidFill>
                    <a:schemeClr val="accent3"/>
                  </a:solidFill>
                  <a:effectLst/>
                  <a:uLnTx/>
                  <a:uFillTx/>
                  <a:ea typeface="+mn-ea"/>
                  <a:cs typeface="Arial" panose="020B0604020202020204" pitchFamily="34" charset="0"/>
                </a:rPr>
                <a:t>Anna Steinbachová</a:t>
              </a:r>
            </a:p>
            <a:p>
              <a:pPr marL="0" marR="0" lvl="0" indent="0" algn="ctr" defTabSz="1219170" rtl="0" eaLnBrk="1" fontAlgn="base" latinLnBrk="0" hangingPunct="1">
                <a:lnSpc>
                  <a:spcPct val="100000"/>
                </a:lnSpc>
                <a:spcBef>
                  <a:spcPct val="0"/>
                </a:spcBef>
                <a:spcAft>
                  <a:spcPct val="0"/>
                </a:spcAft>
                <a:buClrTx/>
                <a:buSzTx/>
                <a:buFontTx/>
                <a:buNone/>
                <a:tabLst/>
                <a:defRPr/>
              </a:pPr>
              <a:r>
                <a:rPr kumimoji="0" lang="cs-CZ" sz="1400" b="1" i="0" u="none" strike="noStrike" kern="0" cap="none" spc="0" normalizeH="0" baseline="0" noProof="0" dirty="0">
                  <a:ln>
                    <a:noFill/>
                  </a:ln>
                  <a:effectLst/>
                  <a:uLnTx/>
                  <a:uFillTx/>
                  <a:ea typeface="+mn-ea"/>
                  <a:cs typeface="Arial" panose="020B0604020202020204" pitchFamily="34" charset="0"/>
                </a:rPr>
                <a:t>Research Executive</a:t>
              </a:r>
              <a:br>
                <a:rPr kumimoji="0" lang="cs-CZ" sz="1400" b="1" i="0" u="none" strike="noStrike" kern="0" cap="none" spc="0" normalizeH="0" baseline="0" noProof="0" dirty="0">
                  <a:ln>
                    <a:noFill/>
                  </a:ln>
                  <a:effectLst/>
                  <a:uLnTx/>
                  <a:uFillTx/>
                  <a:ea typeface="+mn-ea"/>
                  <a:cs typeface="Arial" panose="020B0604020202020204" pitchFamily="34" charset="0"/>
                </a:rPr>
              </a:br>
              <a:r>
                <a:rPr kumimoji="0" lang="cs-CZ" sz="1400" b="1" i="0" u="none" strike="noStrike" kern="0" cap="none" spc="0" normalizeH="0" baseline="0" noProof="0" dirty="0">
                  <a:ln>
                    <a:noFill/>
                  </a:ln>
                  <a:effectLst/>
                  <a:uLnTx/>
                  <a:uFillTx/>
                  <a:ea typeface="+mn-ea"/>
                  <a:cs typeface="Arial" panose="020B0604020202020204" pitchFamily="34" charset="0"/>
                </a:rPr>
                <a:t>Ipsos Public Affairs</a:t>
              </a:r>
            </a:p>
            <a:p>
              <a:pPr marL="0" marR="0" lvl="0" indent="0" algn="ctr" defTabSz="1219170" rtl="0" eaLnBrk="0" fontAlgn="base" latinLnBrk="0" hangingPunct="0">
                <a:lnSpc>
                  <a:spcPct val="100000"/>
                </a:lnSpc>
                <a:spcBef>
                  <a:spcPct val="0"/>
                </a:spcBef>
                <a:spcAft>
                  <a:spcPct val="0"/>
                </a:spcAft>
                <a:buClrTx/>
                <a:buSzTx/>
                <a:buFontTx/>
                <a:buNone/>
                <a:tabLst/>
                <a:defRPr/>
              </a:pPr>
              <a:r>
                <a:rPr lang="cs-CZ" sz="1400" dirty="0">
                  <a:cs typeface="Arial" panose="020B0604020202020204" pitchFamily="34" charset="0"/>
                </a:rPr>
                <a:t>a</a:t>
              </a:r>
              <a:r>
                <a:rPr kumimoji="0" lang="cs-CZ" sz="1400" b="0" i="0" u="none" strike="noStrike" kern="1200" cap="none" spc="0" normalizeH="0" baseline="0" noProof="0" dirty="0">
                  <a:ln>
                    <a:noFill/>
                  </a:ln>
                  <a:effectLst/>
                  <a:uLnTx/>
                  <a:uFillTx/>
                  <a:ea typeface="+mn-ea"/>
                  <a:cs typeface="Arial" panose="020B0604020202020204" pitchFamily="34" charset="0"/>
                </a:rPr>
                <a:t>nna.steinbachova</a:t>
              </a:r>
              <a:r>
                <a:rPr kumimoji="0" lang="cs-CZ" sz="1400" b="0" i="0" u="none" strike="noStrike" kern="0" cap="none" spc="0" normalizeH="0" baseline="0" noProof="0" dirty="0">
                  <a:ln>
                    <a:noFill/>
                  </a:ln>
                  <a:effectLst/>
                  <a:uLnTx/>
                  <a:uFillTx/>
                  <a:ea typeface="+mn-ea"/>
                  <a:cs typeface="Arial" panose="020B0604020202020204" pitchFamily="34" charset="0"/>
                </a:rPr>
                <a:t>@ipsos.com</a:t>
              </a: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cs-CZ" sz="1400" b="0" i="0" u="none" strike="noStrike" kern="0" cap="none" spc="0" normalizeH="0" baseline="0" noProof="0" dirty="0">
                  <a:ln>
                    <a:noFill/>
                  </a:ln>
                  <a:effectLst/>
                  <a:uLnTx/>
                  <a:uFillTx/>
                  <a:ea typeface="+mn-ea"/>
                  <a:cs typeface="Arial" panose="020B0604020202020204" pitchFamily="34" charset="0"/>
                </a:rPr>
                <a:t>GSM: +420 728 003 621</a:t>
              </a:r>
            </a:p>
          </p:txBody>
        </p:sp>
        <p:sp>
          <p:nvSpPr>
            <p:cNvPr id="12" name="Ovál 11">
              <a:hlinkClick r:id="rId20" action="ppaction://hlinkfile"/>
              <a:extLst>
                <a:ext uri="{FF2B5EF4-FFF2-40B4-BE49-F238E27FC236}">
                  <a16:creationId xmlns:a16="http://schemas.microsoft.com/office/drawing/2014/main" id="{9FB66720-0CAC-560A-7B89-FB29F0962114}"/>
                </a:ext>
              </a:extLst>
            </p:cNvPr>
            <p:cNvSpPr/>
            <p:nvPr/>
          </p:nvSpPr>
          <p:spPr>
            <a:xfrm>
              <a:off x="8149396" y="1529172"/>
              <a:ext cx="1619915" cy="1619915"/>
            </a:xfrm>
            <a:prstGeom prst="ellipse">
              <a:avLst/>
            </a:prstGeom>
            <a:blipFill>
              <a:blip r:embed="rId21"/>
              <a:stretch>
                <a:fillRect l="1109" t="-4447" r="-7781" b="-4447"/>
              </a:stretch>
            </a:blip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cs-CZ" sz="1200" b="0" i="0" u="none" strike="noStrike" kern="1200" cap="none" spc="0" normalizeH="0" baseline="0" noProof="0" dirty="0">
                <a:ln>
                  <a:noFill/>
                </a:ln>
                <a:solidFill>
                  <a:srgbClr val="FFFFFF"/>
                </a:solidFill>
                <a:effectLst/>
                <a:uLnTx/>
                <a:uFillTx/>
                <a:ea typeface="+mn-ea"/>
                <a:cs typeface="+mn-cs"/>
              </a:endParaRPr>
            </a:p>
          </p:txBody>
        </p:sp>
      </p:grpSp>
      <p:grpSp>
        <p:nvGrpSpPr>
          <p:cNvPr id="13" name="Skupina 12">
            <a:extLst>
              <a:ext uri="{FF2B5EF4-FFF2-40B4-BE49-F238E27FC236}">
                <a16:creationId xmlns:a16="http://schemas.microsoft.com/office/drawing/2014/main" id="{CEBA8C48-6EE6-25EC-7ACA-654C0A5DB291}"/>
              </a:ext>
            </a:extLst>
          </p:cNvPr>
          <p:cNvGrpSpPr/>
          <p:nvPr/>
        </p:nvGrpSpPr>
        <p:grpSpPr>
          <a:xfrm>
            <a:off x="4496257" y="1268926"/>
            <a:ext cx="3163653" cy="3114073"/>
            <a:chOff x="4496257" y="1748565"/>
            <a:chExt cx="3163653" cy="3114073"/>
          </a:xfrm>
        </p:grpSpPr>
        <p:pic>
          <p:nvPicPr>
            <p:cNvPr id="14" name="Zástupný symbol obrázku 10" descr="Obsah obrázku osoba, muž, oblek&#10;&#10;Popis byl vytvořen automaticky">
              <a:extLst>
                <a:ext uri="{FF2B5EF4-FFF2-40B4-BE49-F238E27FC236}">
                  <a16:creationId xmlns:a16="http://schemas.microsoft.com/office/drawing/2014/main" id="{6CE589F4-BB2E-EEC7-4402-B24378D488D8}"/>
                </a:ext>
              </a:extLst>
            </p:cNvPr>
            <p:cNvPicPr>
              <a:picLocks noChangeAspect="1"/>
            </p:cNvPicPr>
            <p:nvPr/>
          </p:nvPicPr>
          <p:blipFill rotWithShape="1">
            <a:blip r:embed="rId23">
              <a:extLst>
                <a:ext uri="{28A0092B-C50C-407E-A947-70E740481C1C}">
                  <a14:useLocalDpi xmlns:a14="http://schemas.microsoft.com/office/drawing/2010/main"/>
                </a:ext>
              </a:extLst>
            </a:blip>
            <a:srcRect l="1061" t="10544" r="1061" b="10544"/>
            <a:stretch/>
          </p:blipFill>
          <p:spPr>
            <a:xfrm>
              <a:off x="5285512" y="1748565"/>
              <a:ext cx="1620838" cy="1619250"/>
            </a:xfrm>
            <a:prstGeom prst="ellipse">
              <a:avLst/>
            </a:prstGeom>
          </p:spPr>
        </p:pic>
        <p:pic>
          <p:nvPicPr>
            <p:cNvPr id="15" name="Zástupný symbol obrázku 10">
              <a:extLst>
                <a:ext uri="{FF2B5EF4-FFF2-40B4-BE49-F238E27FC236}">
                  <a16:creationId xmlns:a16="http://schemas.microsoft.com/office/drawing/2014/main" id="{8C2BFB28-D8A1-55CC-AEEA-C4491C2E2A22}"/>
                </a:ext>
              </a:extLst>
            </p:cNvPr>
            <p:cNvPicPr>
              <a:picLocks noChangeAspect="1"/>
            </p:cNvPicPr>
            <p:nvPr/>
          </p:nvPicPr>
          <p:blipFill rotWithShape="1">
            <a:blip r:embed="rId24" cstate="print">
              <a:extLst>
                <a:ext uri="{28A0092B-C50C-407E-A947-70E740481C1C}">
                  <a14:useLocalDpi xmlns:a14="http://schemas.microsoft.com/office/drawing/2010/main" val="0"/>
                </a:ext>
              </a:extLst>
            </a:blip>
            <a:srcRect l="-6279" t="1772" r="-6279" b="19316"/>
            <a:stretch/>
          </p:blipFill>
          <p:spPr>
            <a:xfrm>
              <a:off x="5285581" y="1757056"/>
              <a:ext cx="1620838" cy="1619250"/>
            </a:xfrm>
            <a:prstGeom prst="ellipse">
              <a:avLst/>
            </a:prstGeom>
          </p:spPr>
        </p:pic>
        <p:sp>
          <p:nvSpPr>
            <p:cNvPr id="19" name="Rectangle 14">
              <a:extLst>
                <a:ext uri="{FF2B5EF4-FFF2-40B4-BE49-F238E27FC236}">
                  <a16:creationId xmlns:a16="http://schemas.microsoft.com/office/drawing/2014/main" id="{26BCB0B8-2977-D963-523E-7E442E6063A4}"/>
                </a:ext>
              </a:extLst>
            </p:cNvPr>
            <p:cNvSpPr>
              <a:spLocks noChangeArrowheads="1"/>
            </p:cNvSpPr>
            <p:nvPr/>
          </p:nvSpPr>
          <p:spPr bwMode="auto">
            <a:xfrm>
              <a:off x="4496257" y="3630764"/>
              <a:ext cx="3163653" cy="1231874"/>
            </a:xfrm>
            <a:prstGeom prst="rect">
              <a:avLst/>
            </a:prstGeom>
            <a:noFill/>
            <a:ln w="9525">
              <a:noFill/>
              <a:miter lim="800000"/>
              <a:headEnd/>
              <a:tailEnd/>
            </a:ln>
          </p:spPr>
          <p:txBody>
            <a:bodyPr wrap="square" lIns="122671" tIns="61340" rIns="122671" bIns="61340">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chemeClr val="accent4"/>
                  </a:solidFill>
                  <a:effectLst/>
                  <a:uLnTx/>
                  <a:uFillTx/>
                  <a:ea typeface="+mn-ea"/>
                  <a:cs typeface="Arial" panose="020B0604020202020204" pitchFamily="34" charset="0"/>
                </a:rPr>
                <a:t>Miloslav Drábik</a:t>
              </a:r>
            </a:p>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GB" sz="1400" b="1" i="0" u="none" strike="noStrike" kern="0" cap="none" spc="0" normalizeH="0" baseline="0" noProof="0" dirty="0">
                  <a:ln>
                    <a:noFill/>
                  </a:ln>
                  <a:solidFill>
                    <a:srgbClr val="000000"/>
                  </a:solidFill>
                  <a:effectLst/>
                  <a:uLnTx/>
                  <a:uFillTx/>
                  <a:ea typeface="+mn-ea"/>
                  <a:cs typeface="Arial" panose="020B0604020202020204" pitchFamily="34" charset="0"/>
                </a:rPr>
                <a:t>Associate Director</a:t>
              </a:r>
              <a:br>
                <a:rPr kumimoji="0" lang="en-GB" sz="1400" b="1" i="0" u="none" strike="noStrike" kern="0" cap="none" spc="0" normalizeH="0" baseline="0" noProof="0" dirty="0">
                  <a:ln>
                    <a:noFill/>
                  </a:ln>
                  <a:solidFill>
                    <a:srgbClr val="000000"/>
                  </a:solidFill>
                  <a:effectLst/>
                  <a:uLnTx/>
                  <a:uFillTx/>
                  <a:ea typeface="+mn-ea"/>
                  <a:cs typeface="Arial" panose="020B0604020202020204" pitchFamily="34" charset="0"/>
                </a:rPr>
              </a:br>
              <a:r>
                <a:rPr kumimoji="0" lang="en-GB" sz="1400" b="1" i="0" u="none" strike="noStrike" kern="0" cap="none" spc="0" normalizeH="0" baseline="0" noProof="0" dirty="0">
                  <a:ln>
                    <a:noFill/>
                  </a:ln>
                  <a:solidFill>
                    <a:srgbClr val="000000"/>
                  </a:solidFill>
                  <a:effectLst/>
                  <a:uLnTx/>
                  <a:uFillTx/>
                  <a:ea typeface="+mn-ea"/>
                  <a:cs typeface="Arial" panose="020B0604020202020204" pitchFamily="34" charset="0"/>
                </a:rPr>
                <a:t>Ipsos Public Affairs</a:t>
              </a:r>
              <a:r>
                <a:rPr kumimoji="0" lang="cs-CZ" sz="1400" b="1" i="0" u="none" strike="noStrike" kern="0" cap="none" spc="0" normalizeH="0" baseline="0" noProof="0" dirty="0">
                  <a:ln>
                    <a:noFill/>
                  </a:ln>
                  <a:solidFill>
                    <a:srgbClr val="000000"/>
                  </a:solidFill>
                  <a:effectLst/>
                  <a:uLnTx/>
                  <a:uFillTx/>
                  <a:ea typeface="+mn-ea"/>
                  <a:cs typeface="Arial" panose="020B0604020202020204" pitchFamily="34" charset="0"/>
                </a:rPr>
                <a:t> </a:t>
              </a:r>
              <a:endParaRPr kumimoji="0" lang="en-GB" sz="1400" b="1" i="0" u="none" strike="noStrike" kern="0" cap="none" spc="0" normalizeH="0" baseline="0" noProof="0" dirty="0">
                <a:ln>
                  <a:noFill/>
                </a:ln>
                <a:solidFill>
                  <a:srgbClr val="000000"/>
                </a:solidFill>
                <a:effectLst/>
                <a:uLnTx/>
                <a:uFillTx/>
                <a:ea typeface="+mn-ea"/>
                <a:cs typeface="Arial" panose="020B0604020202020204" pitchFamily="34" charset="0"/>
              </a:endParaRP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000000"/>
                  </a:solidFill>
                  <a:effectLst/>
                  <a:uLnTx/>
                  <a:uFillTx/>
                  <a:ea typeface="+mn-ea"/>
                  <a:cs typeface="Arial" panose="020B0604020202020204" pitchFamily="34" charset="0"/>
                </a:rPr>
                <a:t>miloslav.drabik</a:t>
              </a:r>
              <a:r>
                <a:rPr kumimoji="0" lang="en-GB" sz="1400" b="0" i="0" u="none" strike="noStrike" kern="0" cap="none" spc="0" normalizeH="0" baseline="0" noProof="0" dirty="0">
                  <a:ln>
                    <a:noFill/>
                  </a:ln>
                  <a:solidFill>
                    <a:srgbClr val="000000"/>
                  </a:solidFill>
                  <a:effectLst/>
                  <a:uLnTx/>
                  <a:uFillTx/>
                  <a:ea typeface="+mn-ea"/>
                  <a:cs typeface="Arial" panose="020B0604020202020204" pitchFamily="34" charset="0"/>
                </a:rPr>
                <a:t>@ipsos.com</a:t>
              </a: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GB" sz="1400" b="0" i="0" u="none" strike="noStrike" kern="0" cap="none" spc="0" normalizeH="0" baseline="0" noProof="0" dirty="0">
                  <a:ln>
                    <a:noFill/>
                  </a:ln>
                  <a:solidFill>
                    <a:srgbClr val="000000"/>
                  </a:solidFill>
                  <a:effectLst/>
                  <a:uLnTx/>
                  <a:uFillTx/>
                  <a:ea typeface="+mn-ea"/>
                  <a:cs typeface="Arial" panose="020B0604020202020204" pitchFamily="34" charset="0"/>
                </a:rPr>
                <a:t>GSM: +420 601 293 728</a:t>
              </a:r>
            </a:p>
          </p:txBody>
        </p:sp>
      </p:grpSp>
    </p:spTree>
    <p:extLst>
      <p:ext uri="{BB962C8B-B14F-4D97-AF65-F5344CB8AC3E}">
        <p14:creationId xmlns:p14="http://schemas.microsoft.com/office/powerpoint/2010/main" val="28175633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heme/theme1.xml><?xml version="1.0" encoding="utf-8"?>
<a:theme xmlns:a="http://schemas.openxmlformats.org/drawingml/2006/main" name="Theme1">
  <a:themeElements>
    <a:clrScheme name="IpsosOfficial2024">
      <a:dk1>
        <a:srgbClr val="000000"/>
      </a:dk1>
      <a:lt1>
        <a:sysClr val="window" lastClr="FFFFFF"/>
      </a:lt1>
      <a:dk2>
        <a:srgbClr val="1DAFAD"/>
      </a:dk2>
      <a:lt2>
        <a:srgbClr val="103C50"/>
      </a:lt2>
      <a:accent1>
        <a:srgbClr val="121B5A"/>
      </a:accent1>
      <a:accent2>
        <a:srgbClr val="E2DA51"/>
      </a:accent2>
      <a:accent3>
        <a:srgbClr val="FF740F"/>
      </a:accent3>
      <a:accent4>
        <a:srgbClr val="452567"/>
      </a:accent4>
      <a:accent5>
        <a:srgbClr val="E50158"/>
      </a:accent5>
      <a:accent6>
        <a:srgbClr val="9FE5D8"/>
      </a:accent6>
      <a:hlink>
        <a:srgbClr val="2F469C"/>
      </a:hlink>
      <a:folHlink>
        <a:srgbClr val="84329B"/>
      </a:folHlink>
    </a:clrScheme>
    <a:fontScheme name="Ipsos General">
      <a:majorFont>
        <a:latin typeface="Barlow Semi Condensed ExtraBold"/>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7EBF0"/>
        </a:solidFill>
        <a:ln>
          <a:noFill/>
        </a:ln>
      </a:spPr>
      <a:bodyPr rtlCol="0" anchor="t"/>
      <a:lstStyle>
        <a:defPPr algn="l">
          <a:lnSpc>
            <a:spcPct val="115000"/>
          </a:lnSpc>
          <a:spcBef>
            <a:spcPts val="400"/>
          </a:spcBef>
          <a:spcAft>
            <a:spcPts val="400"/>
          </a:spcAft>
          <a:defRPr sz="1200" dirty="0" smtClean="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5000"/>
          </a:lnSpc>
          <a:spcBef>
            <a:spcPts val="400"/>
          </a:spcBef>
          <a:spcAft>
            <a:spcPts val="400"/>
          </a:spcAft>
          <a:buSzPct val="100000"/>
          <a:defRPr sz="1200" dirty="0" smtClean="0"/>
        </a:defPPr>
      </a:lstStyle>
    </a:txDef>
  </a:objectDefaults>
  <a:extraClrSchemeLst/>
  <a:custClrLst>
    <a:custClr name="Green">
      <a:srgbClr val="2DB574"/>
    </a:custClr>
    <a:custClr name="Sky Blue">
      <a:srgbClr val="A5CEE3"/>
    </a:custClr>
    <a:custClr name="Lilac">
      <a:srgbClr val="E3D8F0"/>
    </a:custClr>
    <a:custClr name="Pastel Pink">
      <a:srgbClr val="FFE1EC"/>
    </a:custClr>
    <a:custClr name="Yellow Meringue">
      <a:srgbClr val="F3F0B9"/>
    </a:custClr>
    <a:custClr name="Delicate Turquoise">
      <a:srgbClr val="9FE5D8"/>
    </a:custClr>
    <a:custClr name=" -- ">
      <a:srgbClr val="FFFFFF"/>
    </a:custClr>
    <a:custClr name="Light Grey">
      <a:srgbClr val="E7EBF0"/>
    </a:custClr>
    <a:custClr name="Mid Grey">
      <a:srgbClr val="585858"/>
    </a:custClr>
  </a:custClrLst>
  <a:extLst>
    <a:ext uri="{05A4C25C-085E-4340-85A3-A5531E510DB2}">
      <thm15:themeFamily xmlns:thm15="http://schemas.microsoft.com/office/thememl/2012/main" name="Presentation8" id="{57548A5F-C6F3-40C1-9DBF-897F238064CF}" vid="{73C495CC-DFE9-4904-A17F-B19F8E4A67C3}"/>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Barlow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Barlow"/>
        <a:font script="Bugi" typeface="Leelawadee UI"/>
        <a:font script="Bopo" typeface="Microsoft JhengHei"/>
        <a:font script="Java" typeface="Javanese Text"/>
        <a:font script="Lisu" typeface="Barlow"/>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Barlow" panose="020F0502020204030204"/>
        <a:ea typeface=""/>
        <a:cs typeface=""/>
        <a:font script="Jpan" typeface="游ゴシック"/>
        <a:font script="Hang" typeface="맑은 고딕"/>
        <a:font script="Hans" typeface="等线"/>
        <a:font script="Hant" typeface="新細明體"/>
        <a:font script="Arab" typeface="Barlow"/>
        <a:font script="Hebr" typeface="Barlow"/>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Barlow"/>
        <a:font script="Uigh" typeface="Microsoft Uighur"/>
        <a:font script="Geor" typeface="Sylfaen"/>
        <a:font script="Armn" typeface="Barlow"/>
        <a:font script="Bugi" typeface="Leelawadee UI"/>
        <a:font script="Bopo" typeface="Microsoft JhengHei"/>
        <a:font script="Java" typeface="Javanese Text"/>
        <a:font script="Lisu" typeface="Barlow"/>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Barlow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Barlow"/>
        <a:font script="Bugi" typeface="Leelawadee UI"/>
        <a:font script="Bopo" typeface="Microsoft JhengHei"/>
        <a:font script="Java" typeface="Javanese Text"/>
        <a:font script="Lisu" typeface="Barlow"/>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Barlow" panose="020F0502020204030204"/>
        <a:ea typeface=""/>
        <a:cs typeface=""/>
        <a:font script="Jpan" typeface="游ゴシック"/>
        <a:font script="Hang" typeface="맑은 고딕"/>
        <a:font script="Hans" typeface="等线"/>
        <a:font script="Hant" typeface="新細明體"/>
        <a:font script="Arab" typeface="Barlow"/>
        <a:font script="Hebr" typeface="Barlow"/>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Barlow"/>
        <a:font script="Uigh" typeface="Microsoft Uighur"/>
        <a:font script="Geor" typeface="Sylfaen"/>
        <a:font script="Armn" typeface="Barlow"/>
        <a:font script="Bugi" typeface="Leelawadee UI"/>
        <a:font script="Bopo" typeface="Microsoft JhengHei"/>
        <a:font script="Java" typeface="Javanese Text"/>
        <a:font script="Lisu" typeface="Barlow"/>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Ipsos">
    <a:dk1>
      <a:srgbClr val="003399"/>
    </a:dk1>
    <a:lt1>
      <a:srgbClr val="FFFFFF"/>
    </a:lt1>
    <a:dk2>
      <a:srgbClr val="000000"/>
    </a:dk2>
    <a:lt2>
      <a:srgbClr val="BABABA"/>
    </a:lt2>
    <a:accent1>
      <a:srgbClr val="008BCA"/>
    </a:accent1>
    <a:accent2>
      <a:srgbClr val="FBB040"/>
    </a:accent2>
    <a:accent3>
      <a:srgbClr val="ED6737"/>
    </a:accent3>
    <a:accent4>
      <a:srgbClr val="A1C46B"/>
    </a:accent4>
    <a:accent5>
      <a:srgbClr val="008E94"/>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Ipsos">
    <a:dk1>
      <a:srgbClr val="003399"/>
    </a:dk1>
    <a:lt1>
      <a:srgbClr val="FFFFFF"/>
    </a:lt1>
    <a:dk2>
      <a:srgbClr val="000000"/>
    </a:dk2>
    <a:lt2>
      <a:srgbClr val="BABABA"/>
    </a:lt2>
    <a:accent1>
      <a:srgbClr val="008BCA"/>
    </a:accent1>
    <a:accent2>
      <a:srgbClr val="FBB040"/>
    </a:accent2>
    <a:accent3>
      <a:srgbClr val="ED6737"/>
    </a:accent3>
    <a:accent4>
      <a:srgbClr val="A1C46B"/>
    </a:accent4>
    <a:accent5>
      <a:srgbClr val="008E94"/>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Ipsos">
    <a:dk1>
      <a:srgbClr val="003399"/>
    </a:dk1>
    <a:lt1>
      <a:srgbClr val="FFFFFF"/>
    </a:lt1>
    <a:dk2>
      <a:srgbClr val="000000"/>
    </a:dk2>
    <a:lt2>
      <a:srgbClr val="BABABA"/>
    </a:lt2>
    <a:accent1>
      <a:srgbClr val="008BCA"/>
    </a:accent1>
    <a:accent2>
      <a:srgbClr val="FBB040"/>
    </a:accent2>
    <a:accent3>
      <a:srgbClr val="ED6737"/>
    </a:accent3>
    <a:accent4>
      <a:srgbClr val="A1C46B"/>
    </a:accent4>
    <a:accent5>
      <a:srgbClr val="008E94"/>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Ipsos">
    <a:dk1>
      <a:srgbClr val="003399"/>
    </a:dk1>
    <a:lt1>
      <a:srgbClr val="FFFFFF"/>
    </a:lt1>
    <a:dk2>
      <a:srgbClr val="000000"/>
    </a:dk2>
    <a:lt2>
      <a:srgbClr val="BABABA"/>
    </a:lt2>
    <a:accent1>
      <a:srgbClr val="008BCA"/>
    </a:accent1>
    <a:accent2>
      <a:srgbClr val="FBB040"/>
    </a:accent2>
    <a:accent3>
      <a:srgbClr val="ED6737"/>
    </a:accent3>
    <a:accent4>
      <a:srgbClr val="A1C46B"/>
    </a:accent4>
    <a:accent5>
      <a:srgbClr val="008E94"/>
    </a:accent5>
    <a:accent6>
      <a:srgbClr val="281051"/>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0c470b6-6943-4b25-8840-1f9dda3bdcb8">
      <Terms xmlns="http://schemas.microsoft.com/office/infopath/2007/PartnerControls"/>
    </lcf76f155ced4ddcb4097134ff3c332f>
    <TaxCatchAll xmlns="44624973-eda7-4d1d-840c-1d76c87d6b4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1D53D4CEF66B844AFDAC2928DB807E4" ma:contentTypeVersion="12" ma:contentTypeDescription="Create a new document." ma:contentTypeScope="" ma:versionID="58e54b566db633989dcdba1406f36d7e">
  <xsd:schema xmlns:xsd="http://www.w3.org/2001/XMLSchema" xmlns:xs="http://www.w3.org/2001/XMLSchema" xmlns:p="http://schemas.microsoft.com/office/2006/metadata/properties" xmlns:ns2="10c470b6-6943-4b25-8840-1f9dda3bdcb8" xmlns:ns3="44624973-eda7-4d1d-840c-1d76c87d6b4a" targetNamespace="http://schemas.microsoft.com/office/2006/metadata/properties" ma:root="true" ma:fieldsID="c680aaf79b7fb4e0414865a92fd30b82" ns2:_="" ns3:_="">
    <xsd:import namespace="10c470b6-6943-4b25-8840-1f9dda3bdcb8"/>
    <xsd:import namespace="44624973-eda7-4d1d-840c-1d76c87d6b4a"/>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OCR" minOccurs="0"/>
                <xsd:element ref="ns2:MediaServiceGenerationTime" minOccurs="0"/>
                <xsd:element ref="ns2:MediaServiceEventHashCode"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c470b6-6943-4b25-8840-1f9dda3bdcb8"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120647d-17bd-4a63-9afd-bbea8594aced"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624973-eda7-4d1d-840c-1d76c87d6b4a"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a1497375-415a-4fb9-9d71-f8fbfa4e87dc}" ma:internalName="TaxCatchAll" ma:showField="CatchAllData" ma:web="44624973-eda7-4d1d-840c-1d76c87d6b4a">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752AC9-3141-4DBE-9E93-91151A710F39}">
  <ds:schemaRefs>
    <ds:schemaRef ds:uri="http://purl.org/dc/dcmitype/"/>
    <ds:schemaRef ds:uri="http://schemas.microsoft.com/office/2006/metadata/properties"/>
    <ds:schemaRef ds:uri="10c470b6-6943-4b25-8840-1f9dda3bdcb8"/>
    <ds:schemaRef ds:uri="http://schemas.microsoft.com/office/2006/documentManagement/types"/>
    <ds:schemaRef ds:uri="http://www.w3.org/XML/1998/namespace"/>
    <ds:schemaRef ds:uri="http://purl.org/dc/elements/1.1/"/>
    <ds:schemaRef ds:uri="http://schemas.microsoft.com/office/infopath/2007/PartnerControls"/>
    <ds:schemaRef ds:uri="http://schemas.openxmlformats.org/package/2006/metadata/core-properties"/>
    <ds:schemaRef ds:uri="44624973-eda7-4d1d-840c-1d76c87d6b4a"/>
    <ds:schemaRef ds:uri="http://purl.org/dc/terms/"/>
  </ds:schemaRefs>
</ds:datastoreItem>
</file>

<file path=customXml/itemProps2.xml><?xml version="1.0" encoding="utf-8"?>
<ds:datastoreItem xmlns:ds="http://schemas.openxmlformats.org/officeDocument/2006/customXml" ds:itemID="{603A0F88-AFF5-4488-B7A4-999105C804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c470b6-6943-4b25-8840-1f9dda3bdcb8"/>
    <ds:schemaRef ds:uri="44624973-eda7-4d1d-840c-1d76c87d6b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76A31D0-D410-459F-8B3A-5041DA332E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Ipsos PPT template_EN_general</Template>
  <TotalTime>9178</TotalTime>
  <Words>1785</Words>
  <Application>Microsoft Office PowerPoint</Application>
  <PresentationFormat>Širokoúhlá obrazovka</PresentationFormat>
  <Paragraphs>307</Paragraphs>
  <Slides>28</Slides>
  <Notes>11</Notes>
  <HiddenSlides>0</HiddenSlides>
  <MMClips>0</MMClips>
  <ScaleCrop>false</ScaleCrop>
  <HeadingPairs>
    <vt:vector size="6" baseType="variant">
      <vt:variant>
        <vt:lpstr>Použitá písma</vt:lpstr>
      </vt:variant>
      <vt:variant>
        <vt:i4>7</vt:i4>
      </vt:variant>
      <vt:variant>
        <vt:lpstr>Motiv</vt:lpstr>
      </vt:variant>
      <vt:variant>
        <vt:i4>1</vt:i4>
      </vt:variant>
      <vt:variant>
        <vt:lpstr>Nadpisy snímků</vt:lpstr>
      </vt:variant>
      <vt:variant>
        <vt:i4>28</vt:i4>
      </vt:variant>
    </vt:vector>
  </HeadingPairs>
  <TitlesOfParts>
    <vt:vector size="36" baseType="lpstr">
      <vt:lpstr>Wingdings</vt:lpstr>
      <vt:lpstr>Roboto</vt:lpstr>
      <vt:lpstr>Calibri</vt:lpstr>
      <vt:lpstr>Barlow</vt:lpstr>
      <vt:lpstr>Wingdings 2</vt:lpstr>
      <vt:lpstr>Arial</vt:lpstr>
      <vt:lpstr>Barlow Semi Condensed ExtraBold</vt:lpstr>
      <vt:lpstr>Theme1</vt:lpstr>
      <vt:lpstr>Důchodová reformA</vt:lpstr>
      <vt:lpstr>Obsah</vt:lpstr>
      <vt:lpstr>Metodologie</vt:lpstr>
      <vt:lpstr>DŮCHODOVÝ SYSTÉM</vt:lpstr>
      <vt:lpstr>Znalost fungování důchodového systému</vt:lpstr>
      <vt:lpstr>Znalost změn důchodové reformy</vt:lpstr>
      <vt:lpstr>Informovanost od státu ohledně důchodové reformy</vt:lpstr>
      <vt:lpstr>Investice do komunikační kampaně</vt:lpstr>
      <vt:lpstr>Jak Češi hodnotí změny v důchodové reformě</vt:lpstr>
      <vt:lpstr>Co Češi upřednostňují v souvislosti s odchodem do důchodu</vt:lpstr>
      <vt:lpstr>Kdy je přijatelné znát nárok na odchod do penze</vt:lpstr>
      <vt:lpstr>Ví Češi o možnosti společného započítávání odvodů?</vt:lpstr>
      <vt:lpstr>Spoření na důchod ODCHOD DO DŮCHODU </vt:lpstr>
      <vt:lpstr>Spoření na důchod a role státu</vt:lpstr>
      <vt:lpstr>Způsoby spoření na důchod</vt:lpstr>
      <vt:lpstr>Způsoby spoření na důchod: 18-24 let Lidé od 18 do 24 let nejčastěji spoří na důchod pomocí spořicího účtu, následuje ukládání financí na běžný účet, ale využívají i penzijní spoření.</vt:lpstr>
      <vt:lpstr>Důvody pro nespoření si na důchod</vt:lpstr>
      <vt:lpstr>Výše spoření na důchod </vt:lpstr>
      <vt:lpstr>Měsíční částka spoření na důchod</vt:lpstr>
      <vt:lpstr>Plány na důchodový věk Nejčastěji lidé plánují svůj důchod trávit svými zájmy, cestováním, turistikou nebo péčí o rodinu</vt:lpstr>
      <vt:lpstr>SPOŘICÍ PRODUKTY DIP, DPS, PP</vt:lpstr>
      <vt:lpstr>Ideální finanční produkt</vt:lpstr>
      <vt:lpstr>Pravděpodobnost změn u sjednaných produktů DIP, DPS, PP Většina těch, kteří mají tyto produkty sjednané si myslí, že jsou následující změny od státu pravděpodobné.</vt:lpstr>
      <vt:lpstr>Znalost DIPu</vt:lpstr>
      <vt:lpstr>HLAVNÍ ZÁVĚRY</vt:lpstr>
      <vt:lpstr>Hlavní zjištění</vt:lpstr>
      <vt:lpstr>KONTAKTY</vt:lpstr>
      <vt:lpstr>Kontakty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ODBORNÉ VZDĚLÁVÁNÍ</dc:title>
  <dc:subject>Ipsos Report</dc:subject>
  <dc:creator>Anna Steinbachova</dc:creator>
  <cp:lastModifiedBy>Lenka Kuželová</cp:lastModifiedBy>
  <cp:revision>113</cp:revision>
  <dcterms:created xsi:type="dcterms:W3CDTF">2024-05-30T13:49:46Z</dcterms:created>
  <dcterms:modified xsi:type="dcterms:W3CDTF">2024-09-16T17:10:49Z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0x010100C1D53D4CEF66B844AFDAC2928DB807E4</vt:lpwstr>
  </property>
</Properties>
</file>