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2" r:id="rId2"/>
    <p:sldMasterId id="2147483675" r:id="rId3"/>
    <p:sldMasterId id="2147483689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042">
          <p15:clr>
            <a:srgbClr val="A4A3A4"/>
          </p15:clr>
        </p15:guide>
        <p15:guide id="2" pos="6063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jdC6nJb+Wfi8F/1ue0h5Tvu6MV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388631-36F1-403A-88AD-72CCADF5693B}">
  <a:tblStyle styleId="{EB388631-36F1-403A-88AD-72CCADF569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F6497B-15F0-47C0-9D6F-A6FC0DFF3BC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>
        <p:guide orient="horz" pos="4042"/>
        <p:guide pos="6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176151761517614"/>
          <c:y val="6.4308681672025719E-2"/>
          <c:w val="0.82926829268292679"/>
          <c:h val="0.758842443729903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CR</c:v>
                </c:pt>
              </c:strCache>
            </c:strRef>
          </c:tx>
          <c:spPr>
            <a:ln w="25400">
              <a:solidFill>
                <a:srgbClr val="339966"/>
              </a:solidFill>
              <a:prstDash val="solid"/>
            </a:ln>
          </c:spPr>
          <c:marker>
            <c:symbol val="none"/>
          </c:marker>
          <c:cat>
            <c:numRef>
              <c:f>Sheet1!$B$1:$AG$1</c:f>
              <c:numCache>
                <c:formatCode>General</c:formatCod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numCache>
            </c:numRef>
          </c:cat>
          <c:val>
            <c:numRef>
              <c:f>Sheet1!$B$2:$AG$2</c:f>
              <c:numCache>
                <c:formatCode>General</c:formatCode>
                <c:ptCount val="32"/>
                <c:pt idx="0">
                  <c:v>1077.292299</c:v>
                </c:pt>
                <c:pt idx="1">
                  <c:v>1150.3119999999999</c:v>
                </c:pt>
                <c:pt idx="2">
                  <c:v>1222.566</c:v>
                </c:pt>
                <c:pt idx="3">
                  <c:v>1300.8820000000001</c:v>
                </c:pt>
                <c:pt idx="4">
                  <c:v>1388.039</c:v>
                </c:pt>
                <c:pt idx="5">
                  <c:v>1472.7280000000001</c:v>
                </c:pt>
                <c:pt idx="6">
                  <c:v>1571.9380000000001</c:v>
                </c:pt>
                <c:pt idx="7">
                  <c:v>1666.3720000000001</c:v>
                </c:pt>
                <c:pt idx="8">
                  <c:v>1762.127</c:v>
                </c:pt>
                <c:pt idx="9">
                  <c:v>1860.9939999999999</c:v>
                </c:pt>
                <c:pt idx="10">
                  <c:v>1957.624</c:v>
                </c:pt>
                <c:pt idx="11">
                  <c:v>2067.4789999999998</c:v>
                </c:pt>
                <c:pt idx="12">
                  <c:v>2175.6979999999999</c:v>
                </c:pt>
                <c:pt idx="13">
                  <c:v>2287.5219999999999</c:v>
                </c:pt>
                <c:pt idx="14">
                  <c:v>2404.7310000000002</c:v>
                </c:pt>
                <c:pt idx="15">
                  <c:v>2520.3989999999999</c:v>
                </c:pt>
                <c:pt idx="16">
                  <c:v>2631.4340000000002</c:v>
                </c:pt>
                <c:pt idx="17">
                  <c:v>2748.5279999999998</c:v>
                </c:pt>
                <c:pt idx="18">
                  <c:v>2848.9430000000002</c:v>
                </c:pt>
                <c:pt idx="19">
                  <c:v>2960.0459999999998</c:v>
                </c:pt>
                <c:pt idx="20">
                  <c:v>3091.9690000000001</c:v>
                </c:pt>
                <c:pt idx="21">
                  <c:v>3230.59537</c:v>
                </c:pt>
                <c:pt idx="22">
                  <c:v>3358.6296900000002</c:v>
                </c:pt>
                <c:pt idx="23">
                  <c:v>3493.5478699999999</c:v>
                </c:pt>
                <c:pt idx="24">
                  <c:v>3626.34555</c:v>
                </c:pt>
                <c:pt idx="25">
                  <c:v>3756.4751900000001</c:v>
                </c:pt>
                <c:pt idx="26">
                  <c:v>3883.8899200000001</c:v>
                </c:pt>
                <c:pt idx="27">
                  <c:v>3999.9807000000001</c:v>
                </c:pt>
                <c:pt idx="28">
                  <c:v>4095.9193300000002</c:v>
                </c:pt>
                <c:pt idx="29">
                  <c:v>4224.9724500000002</c:v>
                </c:pt>
                <c:pt idx="30" formatCode="#,##0">
                  <c:v>4301</c:v>
                </c:pt>
                <c:pt idx="31" formatCode="#,##0">
                  <c:v>4469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6E-4ECE-8004-67E499FBCE9E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</c:strCache>
            </c:strRef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80808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Sheet1!$B$1:$AG$1</c:f>
              <c:numCache>
                <c:formatCode>General</c:formatCod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numCache>
            </c:numRef>
          </c:cat>
          <c:val>
            <c:numRef>
              <c:f>Sheet1!$B$3:$AG$3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6E-4ECE-8004-67E499FBC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85584"/>
        <c:axId val="239479256"/>
      </c:lineChart>
      <c:catAx>
        <c:axId val="21885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39479256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239479256"/>
        <c:scaling>
          <c:orientation val="minMax"/>
          <c:max val="5000"/>
          <c:min val="0"/>
        </c:scaling>
        <c:delete val="0"/>
        <c:axPos val="l"/>
        <c:numFmt formatCode="#,##0" sourceLinked="0"/>
        <c:majorTickMark val="in"/>
        <c:minorTickMark val="in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1885584"/>
        <c:crosses val="autoZero"/>
        <c:crossBetween val="midCat"/>
        <c:majorUnit val="1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10501193317422"/>
          <c:y val="6.4308681672025719E-2"/>
          <c:w val="0.85680190930787592"/>
          <c:h val="0.758842443729903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CR</c:v>
                </c:pt>
              </c:strCache>
            </c:strRef>
          </c:tx>
          <c:spPr>
            <a:ln w="25380">
              <a:solidFill>
                <a:srgbClr val="CC9900"/>
              </a:solidFill>
              <a:prstDash val="solid"/>
            </a:ln>
          </c:spPr>
          <c:marker>
            <c:symbol val="none"/>
          </c:marker>
          <c:cat>
            <c:numRef>
              <c:f>Sheet1!$C$1:$AU$1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Sheet1!$C$2:$AU$2</c:f>
              <c:numCache>
                <c:formatCode>General</c:formatCode>
                <c:ptCount val="45"/>
                <c:pt idx="0">
                  <c:v>291.3604191</c:v>
                </c:pt>
                <c:pt idx="1">
                  <c:v>292.49160000000001</c:v>
                </c:pt>
                <c:pt idx="2">
                  <c:v>295.18200000000002</c:v>
                </c:pt>
                <c:pt idx="3">
                  <c:v>302.70549999999997</c:v>
                </c:pt>
                <c:pt idx="4">
                  <c:v>311.82139999999998</c:v>
                </c:pt>
                <c:pt idx="5">
                  <c:v>318.23860000000002</c:v>
                </c:pt>
                <c:pt idx="6">
                  <c:v>318.6841</c:v>
                </c:pt>
                <c:pt idx="7">
                  <c:v>322.61779999999999</c:v>
                </c:pt>
                <c:pt idx="8">
                  <c:v>323.35509999999999</c:v>
                </c:pt>
                <c:pt idx="9">
                  <c:v>330.20699999999999</c:v>
                </c:pt>
                <c:pt idx="10">
                  <c:v>348.40640000000002</c:v>
                </c:pt>
                <c:pt idx="11">
                  <c:v>349.18639999999999</c:v>
                </c:pt>
                <c:pt idx="12">
                  <c:v>361.2244</c:v>
                </c:pt>
                <c:pt idx="13">
                  <c:v>356.61419999999998</c:v>
                </c:pt>
                <c:pt idx="14">
                  <c:v>380.3202</c:v>
                </c:pt>
                <c:pt idx="15">
                  <c:v>387.79559999999998</c:v>
                </c:pt>
                <c:pt idx="16">
                  <c:v>398.0308</c:v>
                </c:pt>
                <c:pt idx="17">
                  <c:v>411.85500000000002</c:v>
                </c:pt>
                <c:pt idx="18">
                  <c:v>416.19400000000002</c:v>
                </c:pt>
                <c:pt idx="19">
                  <c:v>435.71949999999998</c:v>
                </c:pt>
                <c:pt idx="20">
                  <c:v>435.1859</c:v>
                </c:pt>
                <c:pt idx="21">
                  <c:v>444.150104</c:v>
                </c:pt>
                <c:pt idx="22">
                  <c:v>450.26716499999998</c:v>
                </c:pt>
                <c:pt idx="23">
                  <c:v>450.78594800000002</c:v>
                </c:pt>
                <c:pt idx="24">
                  <c:v>458.16823499999998</c:v>
                </c:pt>
                <c:pt idx="25">
                  <c:v>478.14018800000002</c:v>
                </c:pt>
                <c:pt idx="26">
                  <c:v>491.31263200000001</c:v>
                </c:pt>
                <c:pt idx="27">
                  <c:v>502.62943999999999</c:v>
                </c:pt>
                <c:pt idx="28">
                  <c:v>509.97196400000001</c:v>
                </c:pt>
                <c:pt idx="29">
                  <c:v>509.28024599999998</c:v>
                </c:pt>
                <c:pt idx="30">
                  <c:v>527.20759099999998</c:v>
                </c:pt>
                <c:pt idx="31">
                  <c:v>526.27629999999999</c:v>
                </c:pt>
                <c:pt idx="32">
                  <c:v>532.59349999999995</c:v>
                </c:pt>
                <c:pt idx="33">
                  <c:v>547.96659999999997</c:v>
                </c:pt>
                <c:pt idx="34">
                  <c:v>549.55510000000004</c:v>
                </c:pt>
                <c:pt idx="35">
                  <c:v>549.36180000000002</c:v>
                </c:pt>
                <c:pt idx="36">
                  <c:v>558.87710000000004</c:v>
                </c:pt>
                <c:pt idx="37">
                  <c:v>559.58399999999995</c:v>
                </c:pt>
                <c:pt idx="38">
                  <c:v>564.72850000000005</c:v>
                </c:pt>
                <c:pt idx="39">
                  <c:v>569.80960000000005</c:v>
                </c:pt>
                <c:pt idx="40">
                  <c:v>567.22090000000003</c:v>
                </c:pt>
                <c:pt idx="41">
                  <c:v>558.46600000000001</c:v>
                </c:pt>
                <c:pt idx="42">
                  <c:v>599.47569999999996</c:v>
                </c:pt>
                <c:pt idx="43">
                  <c:v>553.5</c:v>
                </c:pt>
                <c:pt idx="44">
                  <c:v>556.70000000000005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A0-4C2E-9FE7-35D180AA729E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</c:strCache>
            </c:strRef>
          </c:tx>
          <c:spPr>
            <a:ln w="25380">
              <a:solidFill>
                <a:srgbClr val="00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80808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Sheet1!$C$1:$AU$1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Sheet1!$C$3:$AU$3</c:f>
              <c:numCache>
                <c:formatCode>General</c:formatCode>
                <c:ptCount val="4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A0-4C2E-9FE7-35D180AA729E}"/>
            </c:ext>
          </c:extLst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CR</c:v>
                </c:pt>
              </c:strCache>
            </c:strRef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numRef>
              <c:f>Sheet1!$C$1:$AU$1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Sheet1!$C$4:$AU$4</c:f>
              <c:numCache>
                <c:formatCode>General</c:formatCode>
                <c:ptCount val="45"/>
                <c:pt idx="3">
                  <c:v>201.41669999999999</c:v>
                </c:pt>
                <c:pt idx="4">
                  <c:v>212.10720000000001</c:v>
                </c:pt>
                <c:pt idx="5">
                  <c:v>221.1277</c:v>
                </c:pt>
                <c:pt idx="6">
                  <c:v>229.42859999999999</c:v>
                </c:pt>
                <c:pt idx="7">
                  <c:v>227.96809999999999</c:v>
                </c:pt>
                <c:pt idx="8">
                  <c:v>223.5421</c:v>
                </c:pt>
                <c:pt idx="9">
                  <c:v>231.8322</c:v>
                </c:pt>
                <c:pt idx="10">
                  <c:v>238.6163</c:v>
                </c:pt>
                <c:pt idx="11">
                  <c:v>238.85810000000001</c:v>
                </c:pt>
                <c:pt idx="12">
                  <c:v>251.68260000000001</c:v>
                </c:pt>
                <c:pt idx="13">
                  <c:v>250.8313</c:v>
                </c:pt>
                <c:pt idx="14">
                  <c:v>257.6275</c:v>
                </c:pt>
                <c:pt idx="15">
                  <c:v>257.70010000000002</c:v>
                </c:pt>
                <c:pt idx="16">
                  <c:v>257.40989999999999</c:v>
                </c:pt>
                <c:pt idx="17">
                  <c:v>266.39479999999998</c:v>
                </c:pt>
                <c:pt idx="18">
                  <c:v>269.36070000000001</c:v>
                </c:pt>
                <c:pt idx="19">
                  <c:v>264.70249999999999</c:v>
                </c:pt>
                <c:pt idx="20">
                  <c:v>265.34309999999999</c:v>
                </c:pt>
                <c:pt idx="21">
                  <c:v>265.897538</c:v>
                </c:pt>
                <c:pt idx="22">
                  <c:v>267.69015100000001</c:v>
                </c:pt>
                <c:pt idx="23">
                  <c:v>272.38736299999999</c:v>
                </c:pt>
                <c:pt idx="24">
                  <c:v>269.92842100000001</c:v>
                </c:pt>
                <c:pt idx="25">
                  <c:v>275.17519700000003</c:v>
                </c:pt>
                <c:pt idx="26">
                  <c:v>277.99421899999999</c:v>
                </c:pt>
                <c:pt idx="27">
                  <c:v>278.26211999999998</c:v>
                </c:pt>
                <c:pt idx="28">
                  <c:v>268.172301</c:v>
                </c:pt>
                <c:pt idx="29">
                  <c:v>265.60767800000002</c:v>
                </c:pt>
                <c:pt idx="30">
                  <c:v>256.25106</c:v>
                </c:pt>
                <c:pt idx="31">
                  <c:v>255.60679999999999</c:v>
                </c:pt>
                <c:pt idx="32">
                  <c:v>256.69369999999998</c:v>
                </c:pt>
                <c:pt idx="33">
                  <c:v>258.0523</c:v>
                </c:pt>
                <c:pt idx="34">
                  <c:v>257.62450000000001</c:v>
                </c:pt>
                <c:pt idx="35">
                  <c:v>258.89479999999998</c:v>
                </c:pt>
                <c:pt idx="36">
                  <c:v>256.48099999999999</c:v>
                </c:pt>
                <c:pt idx="37">
                  <c:v>255.68219999999999</c:v>
                </c:pt>
                <c:pt idx="38">
                  <c:v>253.06979999999999</c:v>
                </c:pt>
                <c:pt idx="39">
                  <c:v>256.5856</c:v>
                </c:pt>
                <c:pt idx="40">
                  <c:v>256.697</c:v>
                </c:pt>
                <c:pt idx="41">
                  <c:v>258.98630000000003</c:v>
                </c:pt>
                <c:pt idx="42">
                  <c:v>262.66890000000001</c:v>
                </c:pt>
                <c:pt idx="43">
                  <c:v>260.19249000000002</c:v>
                </c:pt>
                <c:pt idx="44">
                  <c:v>255.83643000000001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A0-4C2E-9FE7-35D180AA729E}"/>
            </c:ext>
          </c:extLst>
        </c:ser>
        <c:ser>
          <c:idx val="1"/>
          <c:order val="3"/>
          <c:tx>
            <c:strRef>
              <c:f>Sheet1!$A$5</c:f>
              <c:strCache>
                <c:ptCount val="1"/>
              </c:strCache>
            </c:strRef>
          </c:tx>
          <c:spPr>
            <a:ln w="12690">
              <a:solidFill>
                <a:srgbClr val="000000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80808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Sheet1!$C$1:$AU$1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Sheet1!$C$5:$AU$5</c:f>
              <c:numCache>
                <c:formatCode>General</c:formatCode>
                <c:ptCount val="4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A0-4C2E-9FE7-35D180AA7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803656"/>
        <c:axId val="244806008"/>
      </c:lineChart>
      <c:catAx>
        <c:axId val="244803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cs-CZ"/>
          </a:p>
        </c:txPr>
        <c:crossAx val="244806008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244806008"/>
        <c:scaling>
          <c:orientation val="minMax"/>
          <c:min val="0"/>
        </c:scaling>
        <c:delete val="0"/>
        <c:axPos val="l"/>
        <c:numFmt formatCode="General" sourceLinked="1"/>
        <c:majorTickMark val="in"/>
        <c:minorTickMark val="in"/>
        <c:tickLblPos val="nextTo"/>
        <c:spPr>
          <a:ln w="317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cs-CZ"/>
          </a:p>
        </c:txPr>
        <c:crossAx val="244803656"/>
        <c:crosses val="autoZero"/>
        <c:crossBetween val="midCat"/>
      </c:valAx>
      <c:spPr>
        <a:noFill/>
        <a:ln w="2538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b5257845bd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300" cy="4003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g2b5257845bd_0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g2b5257845bd_0_1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>
  <p:cSld name="Jenom nadpi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/>
          <p:nvPr/>
        </p:nvSpPr>
        <p:spPr>
          <a:xfrm rot="10800000">
            <a:off x="-9428" y="5759777"/>
            <a:ext cx="1960776" cy="110764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2"/>
          <p:cNvSpPr/>
          <p:nvPr/>
        </p:nvSpPr>
        <p:spPr>
          <a:xfrm>
            <a:off x="10158897" y="-9427"/>
            <a:ext cx="2051957" cy="130628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sz="32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3" name="Google Shape;53;p22" descr="Obsah obrázku objekt&#10;&#10;Popis byl vytvořen automatick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22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" name="Google Shape;57;p22"/>
          <p:cNvSpPr/>
          <p:nvPr/>
        </p:nvSpPr>
        <p:spPr>
          <a:xfrm>
            <a:off x="1535268" y="6539370"/>
            <a:ext cx="750577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analytická studie – souhrn </a:t>
            </a:r>
            <a:endParaRPr sz="1200" b="1" i="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>
  <p:cSld name="Prázdný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/>
          <p:nvPr/>
        </p:nvSpPr>
        <p:spPr>
          <a:xfrm rot="10800000">
            <a:off x="-9428" y="5759777"/>
            <a:ext cx="1960776" cy="110764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3"/>
          <p:cNvSpPr/>
          <p:nvPr/>
        </p:nvSpPr>
        <p:spPr>
          <a:xfrm>
            <a:off x="10158897" y="-9427"/>
            <a:ext cx="2051957" cy="130628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3"/>
          <p:cNvSpPr txBox="1"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sz="32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2" name="Google Shape;62;p23" descr="Obsah obrázku objekt&#10;&#10;Popis byl vytvořen automatick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23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6" name="Google Shape;66;p23"/>
          <p:cNvSpPr/>
          <p:nvPr/>
        </p:nvSpPr>
        <p:spPr>
          <a:xfrm>
            <a:off x="1535268" y="6539370"/>
            <a:ext cx="750577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analytická studie – souhrn </a:t>
            </a:r>
            <a:endParaRPr sz="1200" b="1" i="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Nadpis a obsah">
  <p:cSld name="2_Nadpis a obsah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/>
          <p:nvPr/>
        </p:nvSpPr>
        <p:spPr>
          <a:xfrm rot="10800000">
            <a:off x="-9428" y="5759777"/>
            <a:ext cx="1960776" cy="110764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4"/>
          <p:cNvSpPr/>
          <p:nvPr/>
        </p:nvSpPr>
        <p:spPr>
          <a:xfrm>
            <a:off x="10158897" y="-9427"/>
            <a:ext cx="2051957" cy="130628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4"/>
          <p:cNvSpPr txBox="1"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sz="32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1" name="Google Shape;71;p24" descr="Obsah obrázku objekt&#10;&#10;Popis byl vytvořen automatick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24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5" name="Google Shape;7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8675" y="6504392"/>
            <a:ext cx="1435519" cy="330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" name="Google Shape;8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12658"/>
            <a:ext cx="12192000" cy="342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5763" y="1354230"/>
            <a:ext cx="3136237" cy="365611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9"/>
          <p:cNvSpPr/>
          <p:nvPr/>
        </p:nvSpPr>
        <p:spPr>
          <a:xfrm>
            <a:off x="0" y="3760440"/>
            <a:ext cx="9379670" cy="276458"/>
          </a:xfrm>
          <a:custGeom>
            <a:avLst/>
            <a:gdLst/>
            <a:ahLst/>
            <a:cxnLst/>
            <a:rect l="l" t="t" r="r" b="b"/>
            <a:pathLst>
              <a:path w="7673419" h="492616" extrusionOk="0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9"/>
          <p:cNvSpPr/>
          <p:nvPr/>
        </p:nvSpPr>
        <p:spPr>
          <a:xfrm rot="-5400000">
            <a:off x="1560424" y="-947766"/>
            <a:ext cx="3157403" cy="6278252"/>
          </a:xfrm>
          <a:prstGeom prst="teardrop">
            <a:avLst>
              <a:gd name="adj" fmla="val 100000"/>
            </a:avLst>
          </a:prstGeom>
          <a:solidFill>
            <a:srgbClr val="244865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" name="Google Shape;107;p29"/>
          <p:cNvGrpSpPr/>
          <p:nvPr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108" name="Google Shape;108;p29"/>
            <p:cNvSpPr txBox="1"/>
            <p:nvPr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>
                  <a:solidFill>
                    <a:srgbClr val="2B297E"/>
                  </a:solidFill>
                  <a:latin typeface="Arial"/>
                  <a:ea typeface="Arial"/>
                  <a:cs typeface="Arial"/>
                  <a:sym typeface="Arial"/>
                </a:rPr>
                <a:t>Ústav zdravotnických informací a statistiky České republiky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i="1">
                  <a:solidFill>
                    <a:srgbClr val="2B297E"/>
                  </a:solidFill>
                  <a:latin typeface="Arial"/>
                  <a:ea typeface="Arial"/>
                  <a:cs typeface="Arial"/>
                  <a:sym typeface="Arial"/>
                </a:rPr>
                <a:t>Institute of Health Information and Statistics of the Czech Republic</a:t>
              </a:r>
              <a:endParaRPr/>
            </a:p>
          </p:txBody>
        </p:sp>
        <p:pic>
          <p:nvPicPr>
            <p:cNvPr id="109" name="Google Shape;109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0" name="Google Shape;110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5311" y="156482"/>
            <a:ext cx="3763463" cy="3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478506" y="5213021"/>
            <a:ext cx="11116463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1440"/>
              </a:buClr>
              <a:buSzPts val="3200"/>
              <a:buNone/>
              <a:defRPr sz="32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Nadpis a obsah">
  <p:cSld name="1_Nadpis a obsah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 rot="10800000">
            <a:off x="-9428" y="5759777"/>
            <a:ext cx="1960776" cy="110764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0158897" y="-9427"/>
            <a:ext cx="2051957" cy="130628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 txBox="1"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sz="32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7" name="Google Shape;127;p16" descr="Obsah obrázku objekt&#10;&#10;Popis byl vytvořen automatick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16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1" name="Google Shape;131;p16"/>
          <p:cNvSpPr/>
          <p:nvPr/>
        </p:nvSpPr>
        <p:spPr>
          <a:xfrm>
            <a:off x="1561645" y="6553238"/>
            <a:ext cx="750577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analytická studie – souhrn </a:t>
            </a:r>
            <a:endParaRPr sz="1200" b="1" i="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1" name="Google Shape;1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 type="secHead">
  <p:cSld name="SECTION_HEADER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4" name="Google Shape;174;p3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5" name="Google Shape;1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3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82" name="Google Shape;18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Nadpis a obsah">
  <p:cSld name="1_Nadpis a obsah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"/>
          <p:cNvSpPr/>
          <p:nvPr/>
        </p:nvSpPr>
        <p:spPr>
          <a:xfrm rot="10800000">
            <a:off x="-9428" y="5759777"/>
            <a:ext cx="1960776" cy="110764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5"/>
          <p:cNvSpPr/>
          <p:nvPr/>
        </p:nvSpPr>
        <p:spPr>
          <a:xfrm>
            <a:off x="10158897" y="-9427"/>
            <a:ext cx="2051957" cy="1306286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5"/>
          <p:cNvSpPr txBox="1"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800"/>
              <a:buFont typeface="Calibri"/>
              <a:buNone/>
              <a:defRPr sz="28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7" name="Google Shape;207;p15" descr="Obsah obrázku objekt&#10;&#10;Popis byl vytvořen automatick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15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1" name="Google Shape;211;p15"/>
          <p:cNvSpPr/>
          <p:nvPr/>
        </p:nvSpPr>
        <p:spPr>
          <a:xfrm>
            <a:off x="1535268" y="6539370"/>
            <a:ext cx="750577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analytická studie – souhrn </a:t>
            </a:r>
            <a:endParaRPr sz="1200" b="1" i="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3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5" name="Google Shape;21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 type="secHead">
  <p:cSld name="SECTION_HEADER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7" name="Google Shape;22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0" name="Google Shape;240;p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2" name="Google Shape;242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4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58" name="Google Shape;258;p4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9" name="Google Shape;25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4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6" name="Google Shape;266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4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12658"/>
            <a:ext cx="12192000" cy="342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5763" y="1354230"/>
            <a:ext cx="3136237" cy="365611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50"/>
          <p:cNvSpPr/>
          <p:nvPr/>
        </p:nvSpPr>
        <p:spPr>
          <a:xfrm>
            <a:off x="0" y="3760440"/>
            <a:ext cx="9379670" cy="276458"/>
          </a:xfrm>
          <a:custGeom>
            <a:avLst/>
            <a:gdLst/>
            <a:ahLst/>
            <a:cxnLst/>
            <a:rect l="l" t="t" r="r" b="b"/>
            <a:pathLst>
              <a:path w="7673419" h="492616" extrusionOk="0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50"/>
          <p:cNvSpPr/>
          <p:nvPr/>
        </p:nvSpPr>
        <p:spPr>
          <a:xfrm rot="-5400000">
            <a:off x="1560424" y="-947766"/>
            <a:ext cx="3157403" cy="6278252"/>
          </a:xfrm>
          <a:prstGeom prst="teardrop">
            <a:avLst>
              <a:gd name="adj" fmla="val 100000"/>
            </a:avLst>
          </a:prstGeom>
          <a:solidFill>
            <a:srgbClr val="244865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6" name="Google Shape;286;p50"/>
          <p:cNvGrpSpPr/>
          <p:nvPr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287" name="Google Shape;287;p50"/>
            <p:cNvSpPr txBox="1"/>
            <p:nvPr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>
                  <a:solidFill>
                    <a:srgbClr val="2B297E"/>
                  </a:solidFill>
                  <a:latin typeface="Arial"/>
                  <a:ea typeface="Arial"/>
                  <a:cs typeface="Arial"/>
                  <a:sym typeface="Arial"/>
                </a:rPr>
                <a:t>Ústav zdravotnických informací a statistiky České republiky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i="1">
                  <a:solidFill>
                    <a:srgbClr val="2B297E"/>
                  </a:solidFill>
                  <a:latin typeface="Arial"/>
                  <a:ea typeface="Arial"/>
                  <a:cs typeface="Arial"/>
                  <a:sym typeface="Arial"/>
                </a:rPr>
                <a:t>Institute of Health Information and Statistics of the Czech Republic</a:t>
              </a:r>
              <a:endParaRPr/>
            </a:p>
          </p:txBody>
        </p:sp>
        <p:pic>
          <p:nvPicPr>
            <p:cNvPr id="288" name="Google Shape;288;p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9" name="Google Shape;289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5311" y="156482"/>
            <a:ext cx="3763463" cy="3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50"/>
          <p:cNvSpPr txBox="1"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0"/>
          <p:cNvSpPr txBox="1">
            <a:spLocks noGrp="1"/>
          </p:cNvSpPr>
          <p:nvPr>
            <p:ph type="body" idx="1"/>
          </p:nvPr>
        </p:nvSpPr>
        <p:spPr>
          <a:xfrm>
            <a:off x="478506" y="5213021"/>
            <a:ext cx="11116463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1440"/>
              </a:buClr>
              <a:buSzPts val="3200"/>
              <a:buNone/>
              <a:defRPr sz="32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Nadpis a obsah">
  <p:cSld name="1_Nadpis a obsah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b5257845bd_0_139"/>
          <p:cNvSpPr/>
          <p:nvPr/>
        </p:nvSpPr>
        <p:spPr>
          <a:xfrm rot="10800000">
            <a:off x="-13183" y="5764224"/>
            <a:ext cx="1964531" cy="1103199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2b5257845bd_0_139"/>
          <p:cNvSpPr/>
          <p:nvPr/>
        </p:nvSpPr>
        <p:spPr>
          <a:xfrm>
            <a:off x="10158897" y="-9427"/>
            <a:ext cx="2053828" cy="1304653"/>
          </a:xfrm>
          <a:custGeom>
            <a:avLst/>
            <a:gdLst/>
            <a:ahLst/>
            <a:cxnLst/>
            <a:rect l="l" t="t" r="r" b="b"/>
            <a:pathLst>
              <a:path w="5102679" h="3837214" extrusionOk="0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g2b5257845bd_0_139"/>
          <p:cNvSpPr txBox="1">
            <a:spLocks noGrp="1"/>
          </p:cNvSpPr>
          <p:nvPr>
            <p:ph type="title"/>
          </p:nvPr>
        </p:nvSpPr>
        <p:spPr>
          <a:xfrm>
            <a:off x="272591" y="160257"/>
            <a:ext cx="10515600" cy="6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800"/>
              <a:buFont typeface="Calibri"/>
              <a:buNone/>
              <a:defRPr sz="28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02" name="Google Shape;302;g2b5257845bd_0_139" descr="Obsah obrázku objekt&#10;&#10;Popis byl vytvořen automatick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2b5257845bd_0_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8609" y="6593923"/>
            <a:ext cx="2303583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2b5257845bd_0_1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5505" y="6508808"/>
            <a:ext cx="503420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5" name="Google Shape;305;g2b5257845bd_0_139"/>
          <p:cNvCxnSpPr/>
          <p:nvPr/>
        </p:nvCxnSpPr>
        <p:spPr>
          <a:xfrm>
            <a:off x="1326763" y="6460191"/>
            <a:ext cx="10332000" cy="810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6" name="Google Shape;306;g2b5257845bd_0_139"/>
          <p:cNvSpPr/>
          <p:nvPr/>
        </p:nvSpPr>
        <p:spPr>
          <a:xfrm>
            <a:off x="1535268" y="6539370"/>
            <a:ext cx="750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 u="none" strike="noStrike" cap="non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analytická studie – souhrn </a:t>
            </a:r>
            <a:endParaRPr sz="1200" b="1" i="0" u="none" strike="noStrike" cap="none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b5257845bd_0_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g2b5257845bd_0_1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g2b5257845bd_0_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g2b5257845bd_0_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g2b5257845bd_0_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b5257845bd_0_15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g2b5257845bd_0_15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16" name="Google Shape;316;g2b5257845bd_0_1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g2b5257845bd_0_1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g2b5257845bd_0_1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 type="secHead">
  <p:cSld name="SECTION_HEADER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b5257845bd_0_1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g2b5257845bd_0_1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2" name="Google Shape;322;g2b5257845bd_0_1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g2b5257845bd_0_1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g2b5257845bd_0_1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b5257845bd_0_1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g2b5257845bd_0_1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8" name="Google Shape;328;g2b5257845bd_0_1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9" name="Google Shape;329;g2b5257845bd_0_1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g2b5257845bd_0_1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g2b5257845bd_0_1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b5257845bd_0_17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g2b5257845bd_0_17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5" name="Google Shape;335;g2b5257845bd_0_17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g2b5257845bd_0_17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7" name="Google Shape;337;g2b5257845bd_0_17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g2b5257845bd_0_1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g2b5257845bd_0_1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g2b5257845bd_0_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b5257845bd_0_1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g2b5257845bd_0_1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g2b5257845bd_0_1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g2b5257845bd_0_1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b5257845bd_0_1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g2b5257845bd_0_1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g2b5257845bd_0_1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b5257845bd_0_19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g2b5257845bd_0_19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53" name="Google Shape;353;g2b5257845bd_0_19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4" name="Google Shape;354;g2b5257845bd_0_1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g2b5257845bd_0_1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g2b5257845bd_0_1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b5257845bd_0_19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g2b5257845bd_0_19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360" name="Google Shape;360;g2b5257845bd_0_19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61" name="Google Shape;361;g2b5257845bd_0_1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g2b5257845bd_0_1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g2b5257845bd_0_1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b5257845bd_0_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g2b5257845bd_0_205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7" name="Google Shape;367;g2b5257845bd_0_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g2b5257845bd_0_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g2b5257845bd_0_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b5257845bd_0_211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g2b5257845bd_0_211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3" name="Google Shape;373;g2b5257845bd_0_2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g2b5257845bd_0_2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g2b5257845bd_0_2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g2b5257845bd_0_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12658"/>
            <a:ext cx="12191998" cy="3424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g2b5257845bd_0_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5763" y="1354230"/>
            <a:ext cx="3136237" cy="3656117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g2b5257845bd_0_217"/>
          <p:cNvSpPr/>
          <p:nvPr/>
        </p:nvSpPr>
        <p:spPr>
          <a:xfrm>
            <a:off x="0" y="3760440"/>
            <a:ext cx="9380755" cy="275865"/>
          </a:xfrm>
          <a:custGeom>
            <a:avLst/>
            <a:gdLst/>
            <a:ahLst/>
            <a:cxnLst/>
            <a:rect l="l" t="t" r="r" b="b"/>
            <a:pathLst>
              <a:path w="7673419" h="492616" extrusionOk="0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g2b5257845bd_0_217"/>
          <p:cNvSpPr/>
          <p:nvPr/>
        </p:nvSpPr>
        <p:spPr>
          <a:xfrm rot="-5400000">
            <a:off x="1560450" y="-947889"/>
            <a:ext cx="3157500" cy="6278400"/>
          </a:xfrm>
          <a:prstGeom prst="teardrop">
            <a:avLst>
              <a:gd name="adj" fmla="val 100000"/>
            </a:avLst>
          </a:prstGeom>
          <a:solidFill>
            <a:srgbClr val="244865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1" name="Google Shape;381;g2b5257845bd_0_217"/>
          <p:cNvGrpSpPr/>
          <p:nvPr/>
        </p:nvGrpSpPr>
        <p:grpSpPr>
          <a:xfrm>
            <a:off x="7573892" y="6090011"/>
            <a:ext cx="4524094" cy="612445"/>
            <a:chOff x="4084311" y="378348"/>
            <a:chExt cx="5626983" cy="709094"/>
          </a:xfrm>
        </p:grpSpPr>
        <p:sp>
          <p:nvSpPr>
            <p:cNvPr id="382" name="Google Shape;382;g2b5257845bd_0_217"/>
            <p:cNvSpPr txBox="1"/>
            <p:nvPr/>
          </p:nvSpPr>
          <p:spPr>
            <a:xfrm>
              <a:off x="5237394" y="599696"/>
              <a:ext cx="44739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>
                  <a:solidFill>
                    <a:srgbClr val="2B297E"/>
                  </a:solidFill>
                  <a:latin typeface="Arial"/>
                  <a:ea typeface="Arial"/>
                  <a:cs typeface="Arial"/>
                  <a:sym typeface="Arial"/>
                </a:rPr>
                <a:t>Ústav zdravotnických informací a statistiky České republiky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i="1">
                  <a:solidFill>
                    <a:srgbClr val="2B297E"/>
                  </a:solidFill>
                  <a:latin typeface="Arial"/>
                  <a:ea typeface="Arial"/>
                  <a:cs typeface="Arial"/>
                  <a:sym typeface="Arial"/>
                </a:rPr>
                <a:t>Institute of Health Information and Statistics of the Czech Republic</a:t>
              </a:r>
              <a:endParaRPr/>
            </a:p>
          </p:txBody>
        </p:sp>
        <p:pic>
          <p:nvPicPr>
            <p:cNvPr id="383" name="Google Shape;383;g2b5257845bd_0_2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84311" y="378348"/>
              <a:ext cx="1080000" cy="7090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4" name="Google Shape;384;g2b5257845bd_0_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5311" y="156482"/>
            <a:ext cx="3763464" cy="3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g2b5257845bd_0_217"/>
          <p:cNvSpPr txBox="1">
            <a:spLocks noGrp="1"/>
          </p:cNvSpPr>
          <p:nvPr>
            <p:ph type="title"/>
          </p:nvPr>
        </p:nvSpPr>
        <p:spPr>
          <a:xfrm>
            <a:off x="452490" y="1382511"/>
            <a:ext cx="52464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g2b5257845bd_0_217"/>
          <p:cNvSpPr txBox="1">
            <a:spLocks noGrp="1"/>
          </p:cNvSpPr>
          <p:nvPr>
            <p:ph type="body" idx="1"/>
          </p:nvPr>
        </p:nvSpPr>
        <p:spPr>
          <a:xfrm>
            <a:off x="478506" y="5213021"/>
            <a:ext cx="111165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1440"/>
              </a:buClr>
              <a:buSzPts val="3200"/>
              <a:buNone/>
              <a:defRPr sz="3200" b="1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9" name="Google Shape;19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b5257845bd_0_1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4" name="Google Shape;294;g2b5257845bd_0_1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g2b5257845bd_0_1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g2b5257845bd_0_1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g2b5257845bd_0_1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ww.linkos.cz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"/>
          <p:cNvSpPr txBox="1"/>
          <p:nvPr/>
        </p:nvSpPr>
        <p:spPr>
          <a:xfrm>
            <a:off x="114683" y="99804"/>
            <a:ext cx="11709834" cy="887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Calibri"/>
              <a:buNone/>
            </a:pPr>
            <a:r>
              <a:rPr lang="cs-CZ" sz="22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Celková zátěž české populace zhoubnými novotvary 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Calibri"/>
              <a:buNone/>
            </a:pPr>
            <a:r>
              <a:rPr lang="cs-CZ" sz="22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(ZN bez nemelanomového kožního zhoubného novotvaru: C00–C97 bez C44)</a:t>
            </a:r>
            <a:endParaRPr/>
          </a:p>
        </p:txBody>
      </p:sp>
      <p:sp>
        <p:nvSpPr>
          <p:cNvPr id="392" name="Google Shape;392;p2"/>
          <p:cNvSpPr/>
          <p:nvPr/>
        </p:nvSpPr>
        <p:spPr>
          <a:xfrm>
            <a:off x="1472036" y="5861107"/>
            <a:ext cx="10719964" cy="27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"/>
          <p:cNvSpPr txBox="1"/>
          <p:nvPr/>
        </p:nvSpPr>
        <p:spPr>
          <a:xfrm>
            <a:off x="8985294" y="5214239"/>
            <a:ext cx="28511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cs-CZ" sz="1400" b="0" i="0" u="none" strike="noStrike" cap="none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Národní onkologický registr, </a:t>
            </a:r>
            <a:r>
              <a:rPr lang="cs-CZ" sz="1400" b="0" i="0" u="none" strike="noStrike" cap="none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Český statistický úřad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94" name="Google Shape;394;p2"/>
          <p:cNvGraphicFramePr/>
          <p:nvPr/>
        </p:nvGraphicFramePr>
        <p:xfrm>
          <a:off x="195741" y="978494"/>
          <a:ext cx="6804225" cy="1742170"/>
        </p:xfrm>
        <a:graphic>
          <a:graphicData uri="http://schemas.openxmlformats.org/drawingml/2006/table">
            <a:tbl>
              <a:tblPr>
                <a:noFill/>
                <a:tableStyleId>{EB388631-36F1-403A-88AD-72CCADF5693B}</a:tableStyleId>
              </a:tblPr>
              <a:tblGrid>
                <a:gridCol w="113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9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9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Absolutní počet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2014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2015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2016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Incidence</a:t>
                      </a:r>
                      <a:r>
                        <a:rPr lang="cs-CZ" sz="1400" b="1" i="0" u="none" strike="noStrike" cap="none" baseline="30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58 895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59 539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60 202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60 066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59 345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63 960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59 223*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58 461*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Mortalita</a:t>
                      </a:r>
                      <a:r>
                        <a:rPr lang="cs-CZ" sz="1400" b="1" i="0" u="none" strike="noStrike" cap="none" baseline="30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26 910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26 681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27 109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27 183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27 521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28 025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27 841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26 865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Prevalence</a:t>
                      </a:r>
                      <a:r>
                        <a:rPr lang="cs-CZ" sz="1400" b="1" i="0" u="none" strike="noStrike" cap="none" baseline="30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381 665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396 043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410 344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423 579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435 250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450 776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460 232 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469 323 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5" name="Google Shape;395;p2"/>
          <p:cNvSpPr/>
          <p:nvPr/>
        </p:nvSpPr>
        <p:spPr>
          <a:xfrm>
            <a:off x="6976511" y="915110"/>
            <a:ext cx="12588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průměrná roční změna</a:t>
            </a:r>
            <a:endParaRPr sz="12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2017–2021</a:t>
            </a:r>
            <a:endParaRPr sz="12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"/>
          <p:cNvSpPr/>
          <p:nvPr/>
        </p:nvSpPr>
        <p:spPr>
          <a:xfrm>
            <a:off x="7029724" y="1540560"/>
            <a:ext cx="10795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cs-CZ" sz="14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-0,5 %</a:t>
            </a:r>
            <a:endParaRPr/>
          </a:p>
        </p:txBody>
      </p:sp>
      <p:sp>
        <p:nvSpPr>
          <p:cNvPr id="397" name="Google Shape;397;p2"/>
          <p:cNvSpPr/>
          <p:nvPr/>
        </p:nvSpPr>
        <p:spPr>
          <a:xfrm>
            <a:off x="7029724" y="1953376"/>
            <a:ext cx="10795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-0,2 %</a:t>
            </a:r>
            <a:endParaRPr/>
          </a:p>
        </p:txBody>
      </p:sp>
      <p:sp>
        <p:nvSpPr>
          <p:cNvPr id="398" name="Google Shape;398;p2"/>
          <p:cNvSpPr/>
          <p:nvPr/>
        </p:nvSpPr>
        <p:spPr>
          <a:xfrm>
            <a:off x="7029724" y="2366192"/>
            <a:ext cx="10795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Font typeface="Calibri"/>
              <a:buNone/>
            </a:pPr>
            <a:r>
              <a:rPr lang="cs-CZ" sz="1400" b="1" i="1" u="none" strike="noStrike" cap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+2,7 %</a:t>
            </a:r>
            <a:endParaRPr/>
          </a:p>
        </p:txBody>
      </p:sp>
      <p:sp>
        <p:nvSpPr>
          <p:cNvPr id="399" name="Google Shape;399;p2"/>
          <p:cNvSpPr txBox="1"/>
          <p:nvPr/>
        </p:nvSpPr>
        <p:spPr>
          <a:xfrm rot="-5400000">
            <a:off x="-640337" y="4560500"/>
            <a:ext cx="217646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cs-CZ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Počet případů na 100 000 osob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0" name="Google Shape;400;p2"/>
          <p:cNvGrpSpPr/>
          <p:nvPr/>
        </p:nvGrpSpPr>
        <p:grpSpPr>
          <a:xfrm>
            <a:off x="1125756" y="3563726"/>
            <a:ext cx="2527300" cy="166689"/>
            <a:chOff x="3536" y="2341"/>
            <a:chExt cx="1592" cy="105"/>
          </a:xfrm>
        </p:grpSpPr>
        <p:sp>
          <p:nvSpPr>
            <p:cNvPr id="401" name="Google Shape;401;p2"/>
            <p:cNvSpPr txBox="1"/>
            <p:nvPr/>
          </p:nvSpPr>
          <p:spPr>
            <a:xfrm>
              <a:off x="3681" y="2341"/>
              <a:ext cx="660" cy="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r>
                <a:rPr lang="cs-CZ" sz="12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incidence </a:t>
              </a:r>
              <a:endParaRPr/>
            </a:p>
          </p:txBody>
        </p:sp>
        <p:cxnSp>
          <p:nvCxnSpPr>
            <p:cNvPr id="402" name="Google Shape;402;p2"/>
            <p:cNvCxnSpPr/>
            <p:nvPr/>
          </p:nvCxnSpPr>
          <p:spPr>
            <a:xfrm>
              <a:off x="3536" y="2388"/>
              <a:ext cx="113" cy="0"/>
            </a:xfrm>
            <a:prstGeom prst="straightConnector1">
              <a:avLst/>
            </a:prstGeom>
            <a:noFill/>
            <a:ln w="25400" cap="flat" cmpd="sng">
              <a:solidFill>
                <a:srgbClr val="CC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03" name="Google Shape;403;p2"/>
            <p:cNvSpPr txBox="1"/>
            <p:nvPr/>
          </p:nvSpPr>
          <p:spPr>
            <a:xfrm>
              <a:off x="4468" y="2341"/>
              <a:ext cx="660" cy="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r>
                <a:rPr lang="cs-CZ" sz="12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mortalita</a:t>
              </a:r>
              <a:r>
                <a:rPr lang="cs-CZ" sz="1200" b="0" i="0" u="none" strike="noStrike" cap="none" baseline="30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1,2</a:t>
              </a:r>
              <a:r>
                <a:rPr lang="cs-CZ" sz="12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04" name="Google Shape;404;p2"/>
            <p:cNvCxnSpPr/>
            <p:nvPr/>
          </p:nvCxnSpPr>
          <p:spPr>
            <a:xfrm>
              <a:off x="4332" y="2388"/>
              <a:ext cx="113" cy="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5" name="Google Shape;405;p2"/>
          <p:cNvSpPr txBox="1"/>
          <p:nvPr/>
        </p:nvSpPr>
        <p:spPr>
          <a:xfrm rot="-5400000">
            <a:off x="3820365" y="4474517"/>
            <a:ext cx="21764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cs-CZ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Počet žijících osob s onemocněním nebo jeho historií na 100 000 osob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"/>
          <p:cNvSpPr txBox="1"/>
          <p:nvPr/>
        </p:nvSpPr>
        <p:spPr>
          <a:xfrm>
            <a:off x="6029543" y="3564600"/>
            <a:ext cx="919939" cy="343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cs-CZ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prevalence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7" name="Google Shape;407;p2"/>
          <p:cNvCxnSpPr/>
          <p:nvPr/>
        </p:nvCxnSpPr>
        <p:spPr>
          <a:xfrm>
            <a:off x="5810468" y="3655260"/>
            <a:ext cx="179388" cy="0"/>
          </a:xfrm>
          <a:prstGeom prst="straightConnector1">
            <a:avLst/>
          </a:prstGeom>
          <a:solidFill>
            <a:srgbClr val="339966"/>
          </a:solidFill>
          <a:ln w="25400" cap="flat" cmpd="sng">
            <a:solidFill>
              <a:srgbClr val="3399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8" name="Google Shape;408;p2"/>
          <p:cNvSpPr/>
          <p:nvPr/>
        </p:nvSpPr>
        <p:spPr>
          <a:xfrm>
            <a:off x="1019394" y="3110576"/>
            <a:ext cx="331311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cs-CZ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Incidence a mortalita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"/>
          <p:cNvSpPr/>
          <p:nvPr/>
        </p:nvSpPr>
        <p:spPr>
          <a:xfrm>
            <a:off x="5231031" y="3083588"/>
            <a:ext cx="331311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cs-CZ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Prevalence</a:t>
            </a:r>
            <a:endParaRPr/>
          </a:p>
        </p:txBody>
      </p:sp>
      <p:sp>
        <p:nvSpPr>
          <p:cNvPr id="410" name="Google Shape;410;p2"/>
          <p:cNvSpPr txBox="1"/>
          <p:nvPr/>
        </p:nvSpPr>
        <p:spPr>
          <a:xfrm>
            <a:off x="4341471" y="3920903"/>
            <a:ext cx="57092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ts val="1200"/>
              <a:buFont typeface="Calibri"/>
              <a:buNone/>
            </a:pPr>
            <a:r>
              <a:rPr lang="cs-CZ" sz="1200" b="1" i="0" u="none" strike="noStrike" cap="none">
                <a:solidFill>
                  <a:srgbClr val="CC9900"/>
                </a:solidFill>
                <a:latin typeface="Calibri"/>
                <a:ea typeface="Calibri"/>
                <a:cs typeface="Calibri"/>
                <a:sym typeface="Calibri"/>
              </a:rPr>
              <a:t>556,7</a:t>
            </a:r>
            <a:endParaRPr sz="1200" b="1" i="0" u="none" strike="noStrike" cap="none">
              <a:solidFill>
                <a:srgbClr val="CC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"/>
          <p:cNvSpPr txBox="1"/>
          <p:nvPr/>
        </p:nvSpPr>
        <p:spPr>
          <a:xfrm>
            <a:off x="4335984" y="4863899"/>
            <a:ext cx="570924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1200"/>
              <a:buFont typeface="Calibri"/>
              <a:buNone/>
            </a:pPr>
            <a:r>
              <a:rPr lang="cs-CZ" sz="1200" b="1" i="0" u="none" strike="noStrike" cap="none">
                <a:solidFill>
                  <a:srgbClr val="2F2F2F"/>
                </a:solidFill>
                <a:latin typeface="Calibri"/>
                <a:ea typeface="Calibri"/>
                <a:cs typeface="Calibri"/>
                <a:sym typeface="Calibri"/>
              </a:rPr>
              <a:t>255,8</a:t>
            </a:r>
            <a:endParaRPr/>
          </a:p>
        </p:txBody>
      </p:sp>
      <p:sp>
        <p:nvSpPr>
          <p:cNvPr id="412" name="Google Shape;412;p2"/>
          <p:cNvSpPr txBox="1"/>
          <p:nvPr/>
        </p:nvSpPr>
        <p:spPr>
          <a:xfrm>
            <a:off x="8418993" y="3687791"/>
            <a:ext cx="43304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9966"/>
              </a:buClr>
              <a:buSzPts val="1200"/>
              <a:buFont typeface="Calibri"/>
              <a:buNone/>
            </a:pPr>
            <a:r>
              <a:rPr lang="cs-CZ" sz="1200" b="1" i="0" u="none" strike="noStrike" cap="none">
                <a:solidFill>
                  <a:srgbClr val="339966"/>
                </a:solidFill>
                <a:latin typeface="Calibri"/>
                <a:ea typeface="Calibri"/>
                <a:cs typeface="Calibri"/>
                <a:sym typeface="Calibri"/>
              </a:rPr>
              <a:t>4 469</a:t>
            </a:r>
            <a:endParaRPr/>
          </a:p>
        </p:txBody>
      </p:sp>
      <p:sp>
        <p:nvSpPr>
          <p:cNvPr id="413" name="Google Shape;413;p2"/>
          <p:cNvSpPr/>
          <p:nvPr/>
        </p:nvSpPr>
        <p:spPr>
          <a:xfrm>
            <a:off x="8985294" y="986806"/>
            <a:ext cx="2852701" cy="37698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E7B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 roce 2021 bylo v České republice nově diagnostikováno </a:t>
            </a:r>
            <a:r>
              <a:rPr lang="cs-CZ" sz="1400" b="1" i="0" u="none" strike="noStrike" cap="none">
                <a:solidFill>
                  <a:srgbClr val="CC9900"/>
                </a:solidFill>
                <a:latin typeface="Calibri"/>
                <a:ea typeface="Calibri"/>
                <a:cs typeface="Calibri"/>
                <a:sym typeface="Calibri"/>
              </a:rPr>
              <a:t>58 461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pacientů se zhoubným novotvarem bez nemelanomového kožního zhoubného novotvaru, což je </a:t>
            </a:r>
            <a:r>
              <a:rPr lang="cs-CZ" sz="1400" b="1" i="0" u="none" strike="noStrike" cap="none">
                <a:solidFill>
                  <a:srgbClr val="CC9900"/>
                </a:solidFill>
                <a:latin typeface="Calibri"/>
                <a:ea typeface="Calibri"/>
                <a:cs typeface="Calibri"/>
                <a:sym typeface="Calibri"/>
              </a:rPr>
              <a:t>556,7 na 100 000 osob</a:t>
            </a: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ve stejném roce zemřelo </a:t>
            </a:r>
            <a:r>
              <a:rPr lang="cs-CZ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26 865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osob v souvislosti se zhoubným novotvarem, což je </a:t>
            </a:r>
            <a:r>
              <a:rPr lang="cs-CZ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255,8 na 100 000 osob</a:t>
            </a: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Celkem k 31. 12. 2021 v České republice žilo </a:t>
            </a:r>
            <a:r>
              <a:rPr lang="cs-CZ" sz="1400" b="1" i="0" u="none" strike="noStrike" cap="none">
                <a:solidFill>
                  <a:srgbClr val="339966"/>
                </a:solidFill>
                <a:latin typeface="Calibri"/>
                <a:ea typeface="Calibri"/>
                <a:cs typeface="Calibri"/>
                <a:sym typeface="Calibri"/>
              </a:rPr>
              <a:t>469 323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osob se zhoubným novotvarem nebo s minulostí tohoto onemocnění, což je </a:t>
            </a:r>
            <a:r>
              <a:rPr lang="cs-CZ" sz="1400" b="1" i="0" u="none" strike="noStrike" cap="none">
                <a:solidFill>
                  <a:srgbClr val="339966"/>
                </a:solidFill>
                <a:latin typeface="Calibri"/>
                <a:ea typeface="Calibri"/>
                <a:cs typeface="Calibri"/>
                <a:sym typeface="Calibri"/>
              </a:rPr>
              <a:t>4 469 na 100 000 osob</a:t>
            </a:r>
            <a:r>
              <a:rPr lang="cs-CZ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4" name="Google Shape;414;p2"/>
          <p:cNvGraphicFramePr/>
          <p:nvPr/>
        </p:nvGraphicFramePr>
        <p:xfrm>
          <a:off x="5077043" y="3370926"/>
          <a:ext cx="3508375" cy="295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5" name="Google Shape;415;p2"/>
          <p:cNvSpPr txBox="1"/>
          <p:nvPr/>
        </p:nvSpPr>
        <p:spPr>
          <a:xfrm>
            <a:off x="4285542" y="3865278"/>
            <a:ext cx="57092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cs-CZ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416" name="Google Shape;416;p2"/>
          <p:cNvSpPr/>
          <p:nvPr/>
        </p:nvSpPr>
        <p:spPr>
          <a:xfrm>
            <a:off x="95469" y="2721387"/>
            <a:ext cx="813993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 Pokles v letech 2020 a 2021 lze přisuzovat především epidemii COVID-19, některé skupiny nádorů byly pod-diagnostikovány.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7" name="Google Shape;417;p2"/>
          <p:cNvGraphicFramePr/>
          <p:nvPr/>
        </p:nvGraphicFramePr>
        <p:xfrm>
          <a:off x="538895" y="3343714"/>
          <a:ext cx="3981450" cy="295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8" name="Google Shape;418;p2"/>
          <p:cNvSpPr txBox="1"/>
          <p:nvPr/>
        </p:nvSpPr>
        <p:spPr>
          <a:xfrm rot="-2875073">
            <a:off x="8057950" y="5936427"/>
            <a:ext cx="49885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"/>
          <p:cNvSpPr txBox="1">
            <a:spLocks noGrp="1"/>
          </p:cNvSpPr>
          <p:nvPr>
            <p:ph type="title"/>
          </p:nvPr>
        </p:nvSpPr>
        <p:spPr>
          <a:xfrm>
            <a:off x="154914" y="67642"/>
            <a:ext cx="8175358" cy="1061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ct val="100000"/>
              <a:buFont typeface="Calibri"/>
              <a:buNone/>
            </a:pPr>
            <a:r>
              <a:rPr lang="cs-CZ"/>
              <a:t>Seznam center vysoce specializované onkologické péče v ČR (komplexní onkologická centra, KOC, hematologická centra, HOC, centra dětské onkologie, DOC)</a:t>
            </a:r>
            <a:endParaRPr/>
          </a:p>
        </p:txBody>
      </p:sp>
      <p:sp>
        <p:nvSpPr>
          <p:cNvPr id="424" name="Google Shape;424;p5"/>
          <p:cNvSpPr txBox="1"/>
          <p:nvPr/>
        </p:nvSpPr>
        <p:spPr>
          <a:xfrm>
            <a:off x="4327707" y="1899371"/>
            <a:ext cx="37508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cs-CZ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Zdroj: Ministerstvo zdravotnictví ČR</a:t>
            </a:r>
            <a:endParaRPr/>
          </a:p>
        </p:txBody>
      </p:sp>
      <p:graphicFrame>
        <p:nvGraphicFramePr>
          <p:cNvPr id="425" name="Google Shape;425;p5"/>
          <p:cNvGraphicFramePr/>
          <p:nvPr/>
        </p:nvGraphicFramePr>
        <p:xfrm>
          <a:off x="8700931" y="676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{06F6497B-15F0-47C0-9D6F-A6FC0DFF3BCB}</a:tableStyleId>
              </a:tblPr>
              <a:tblGrid>
                <a:gridCol w="3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DOC FN Brno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DOC FN v Motole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HOC FN Brno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HOC FN Hradec Králové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HOC FN Královské Vinohrady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HOC FN Olomouc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HOC FN Plzeň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HOC ÚHKT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FN Královské Vinohrady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FN Hradec Králové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FN Olomouc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FN Plzeň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FNsP Ostrava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FN v Motole, ÚVN, Nem. na Homolce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KN Liberec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KN Zlín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MOÚ v Brně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MN v Ústí nad Labem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Nemocnice České Budějovice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Nemocnice Jihlava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Nemocnice na Bulovce, VFN, FTN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Nový Jičín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KOC Pardubického kraje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pSp>
        <p:nvGrpSpPr>
          <p:cNvPr id="426" name="Google Shape;426;p5"/>
          <p:cNvGrpSpPr/>
          <p:nvPr/>
        </p:nvGrpSpPr>
        <p:grpSpPr>
          <a:xfrm>
            <a:off x="193728" y="1400787"/>
            <a:ext cx="5942833" cy="3665560"/>
            <a:chOff x="962462" y="1673022"/>
            <a:chExt cx="5942833" cy="3665560"/>
          </a:xfrm>
        </p:grpSpPr>
        <p:pic>
          <p:nvPicPr>
            <p:cNvPr id="427" name="Google Shape;427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2462" y="1673022"/>
              <a:ext cx="5942833" cy="36655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8" name="Google Shape;428;p5"/>
            <p:cNvSpPr/>
            <p:nvPr/>
          </p:nvSpPr>
          <p:spPr>
            <a:xfrm>
              <a:off x="3443362" y="2010611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15</a:t>
              </a:r>
              <a:endParaRPr/>
            </a:p>
          </p:txBody>
        </p:sp>
        <p:sp>
          <p:nvSpPr>
            <p:cNvPr id="429" name="Google Shape;429;p5"/>
            <p:cNvSpPr/>
            <p:nvPr/>
          </p:nvSpPr>
          <p:spPr>
            <a:xfrm>
              <a:off x="2924855" y="2940523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21</a:t>
              </a:r>
              <a:endParaRPr/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4027175" y="2815611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/>
            </a:p>
          </p:txBody>
        </p:sp>
        <p:sp>
          <p:nvSpPr>
            <p:cNvPr id="431" name="Google Shape;431;p5"/>
            <p:cNvSpPr/>
            <p:nvPr/>
          </p:nvSpPr>
          <p:spPr>
            <a:xfrm>
              <a:off x="4062936" y="3086677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23</a:t>
              </a:r>
              <a:endParaRPr/>
            </a:p>
          </p:txBody>
        </p:sp>
        <p:sp>
          <p:nvSpPr>
            <p:cNvPr id="432" name="Google Shape;432;p5"/>
            <p:cNvSpPr/>
            <p:nvPr/>
          </p:nvSpPr>
          <p:spPr>
            <a:xfrm>
              <a:off x="1880850" y="3490367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12</a:t>
              </a:r>
              <a:endParaRPr/>
            </a:p>
          </p:txBody>
        </p:sp>
        <p:sp>
          <p:nvSpPr>
            <p:cNvPr id="433" name="Google Shape;433;p5"/>
            <p:cNvSpPr/>
            <p:nvPr/>
          </p:nvSpPr>
          <p:spPr>
            <a:xfrm>
              <a:off x="2089608" y="3490367"/>
              <a:ext cx="184586" cy="203518"/>
            </a:xfrm>
            <a:prstGeom prst="ellipse">
              <a:avLst/>
            </a:prstGeom>
            <a:solidFill>
              <a:srgbClr val="8FAADC"/>
            </a:solidFill>
            <a:ln w="9525" cap="flat" cmpd="sng">
              <a:solidFill>
                <a:srgbClr val="8FAA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  <p:sp>
          <p:nvSpPr>
            <p:cNvPr id="434" name="Google Shape;434;p5"/>
            <p:cNvSpPr/>
            <p:nvPr/>
          </p:nvSpPr>
          <p:spPr>
            <a:xfrm>
              <a:off x="2924855" y="3165283"/>
              <a:ext cx="184586" cy="203518"/>
            </a:xfrm>
            <a:prstGeom prst="ellipse">
              <a:avLst/>
            </a:prstGeom>
            <a:solidFill>
              <a:srgbClr val="8FAADC"/>
            </a:solidFill>
            <a:ln w="9525" cap="flat" cmpd="sng">
              <a:solidFill>
                <a:srgbClr val="8FAA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/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4226065" y="2815611"/>
              <a:ext cx="184586" cy="203518"/>
            </a:xfrm>
            <a:prstGeom prst="ellipse">
              <a:avLst/>
            </a:prstGeom>
            <a:solidFill>
              <a:srgbClr val="8FAADC"/>
            </a:solidFill>
            <a:ln w="9525" cap="flat" cmpd="sng">
              <a:solidFill>
                <a:srgbClr val="8FAA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3132759" y="3165282"/>
              <a:ext cx="184586" cy="203518"/>
            </a:xfrm>
            <a:prstGeom prst="ellipse">
              <a:avLst/>
            </a:prstGeom>
            <a:solidFill>
              <a:srgbClr val="8FAADC"/>
            </a:solidFill>
            <a:ln w="9525" cap="flat" cmpd="sng">
              <a:solidFill>
                <a:srgbClr val="8FAA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/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3132759" y="2940523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/>
            </a:p>
          </p:txBody>
        </p:sp>
        <p:sp>
          <p:nvSpPr>
            <p:cNvPr id="438" name="Google Shape;438;p5"/>
            <p:cNvSpPr/>
            <p:nvPr/>
          </p:nvSpPr>
          <p:spPr>
            <a:xfrm>
              <a:off x="2728610" y="2943908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14</a:t>
              </a:r>
              <a:endParaRPr/>
            </a:p>
          </p:txBody>
        </p:sp>
        <p:sp>
          <p:nvSpPr>
            <p:cNvPr id="439" name="Google Shape;439;p5"/>
            <p:cNvSpPr/>
            <p:nvPr/>
          </p:nvSpPr>
          <p:spPr>
            <a:xfrm>
              <a:off x="2728610" y="3165281"/>
              <a:ext cx="184586" cy="203518"/>
            </a:xfrm>
            <a:prstGeom prst="ellipse">
              <a:avLst/>
            </a:prstGeom>
            <a:solidFill>
              <a:srgbClr val="FF7C80"/>
            </a:solidFill>
            <a:ln w="9525" cap="flat" cmpd="sng">
              <a:solidFill>
                <a:srgbClr val="FF7C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440" name="Google Shape;440;p5"/>
            <p:cNvSpPr/>
            <p:nvPr/>
          </p:nvSpPr>
          <p:spPr>
            <a:xfrm>
              <a:off x="5277809" y="3704989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11</a:t>
              </a:r>
              <a:endParaRPr/>
            </a:p>
          </p:txBody>
        </p:sp>
        <p:sp>
          <p:nvSpPr>
            <p:cNvPr id="441" name="Google Shape;441;p5"/>
            <p:cNvSpPr/>
            <p:nvPr/>
          </p:nvSpPr>
          <p:spPr>
            <a:xfrm>
              <a:off x="6261192" y="3317189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13</a:t>
              </a:r>
              <a:endParaRPr/>
            </a:p>
          </p:txBody>
        </p:sp>
        <p:sp>
          <p:nvSpPr>
            <p:cNvPr id="442" name="Google Shape;442;p5"/>
            <p:cNvSpPr/>
            <p:nvPr/>
          </p:nvSpPr>
          <p:spPr>
            <a:xfrm>
              <a:off x="6015968" y="3638324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22</a:t>
              </a:r>
              <a:endParaRPr/>
            </a:p>
          </p:txBody>
        </p:sp>
        <p:sp>
          <p:nvSpPr>
            <p:cNvPr id="443" name="Google Shape;443;p5"/>
            <p:cNvSpPr/>
            <p:nvPr/>
          </p:nvSpPr>
          <p:spPr>
            <a:xfrm>
              <a:off x="5744897" y="4213847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16</a:t>
              </a:r>
              <a:endParaRPr/>
            </a:p>
          </p:txBody>
        </p:sp>
        <p:sp>
          <p:nvSpPr>
            <p:cNvPr id="444" name="Google Shape;444;p5"/>
            <p:cNvSpPr/>
            <p:nvPr/>
          </p:nvSpPr>
          <p:spPr>
            <a:xfrm>
              <a:off x="3933879" y="4019015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20</a:t>
              </a:r>
              <a:endParaRPr/>
            </a:p>
          </p:txBody>
        </p:sp>
        <p:sp>
          <p:nvSpPr>
            <p:cNvPr id="445" name="Google Shape;445;p5"/>
            <p:cNvSpPr/>
            <p:nvPr/>
          </p:nvSpPr>
          <p:spPr>
            <a:xfrm>
              <a:off x="2544024" y="2179512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18</a:t>
              </a:r>
              <a:endParaRPr/>
            </a:p>
          </p:txBody>
        </p:sp>
        <p:sp>
          <p:nvSpPr>
            <p:cNvPr id="446" name="Google Shape;446;p5"/>
            <p:cNvSpPr/>
            <p:nvPr/>
          </p:nvSpPr>
          <p:spPr>
            <a:xfrm>
              <a:off x="2948173" y="4653723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19</a:t>
              </a:r>
              <a:endParaRPr/>
            </a:p>
          </p:txBody>
        </p:sp>
        <p:sp>
          <p:nvSpPr>
            <p:cNvPr id="447" name="Google Shape;447;p5"/>
            <p:cNvSpPr/>
            <p:nvPr/>
          </p:nvSpPr>
          <p:spPr>
            <a:xfrm>
              <a:off x="4839388" y="4212393"/>
              <a:ext cx="184586" cy="203518"/>
            </a:xfrm>
            <a:prstGeom prst="ellipse">
              <a:avLst/>
            </a:prstGeom>
            <a:solidFill>
              <a:srgbClr val="2F5597"/>
            </a:solidFill>
            <a:ln w="9525" cap="flat" cmpd="sng">
              <a:solidFill>
                <a:srgbClr val="2F559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17</a:t>
              </a:r>
              <a:endParaRPr/>
            </a:p>
          </p:txBody>
        </p:sp>
        <p:sp>
          <p:nvSpPr>
            <p:cNvPr id="448" name="Google Shape;448;p5"/>
            <p:cNvSpPr/>
            <p:nvPr/>
          </p:nvSpPr>
          <p:spPr>
            <a:xfrm>
              <a:off x="4732790" y="4418783"/>
              <a:ext cx="184586" cy="203518"/>
            </a:xfrm>
            <a:prstGeom prst="ellipse">
              <a:avLst/>
            </a:prstGeom>
            <a:solidFill>
              <a:srgbClr val="FF7C80"/>
            </a:solidFill>
            <a:ln w="9525" cap="flat" cmpd="sng">
              <a:solidFill>
                <a:srgbClr val="FF7C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449" name="Google Shape;449;p5"/>
            <p:cNvSpPr/>
            <p:nvPr/>
          </p:nvSpPr>
          <p:spPr>
            <a:xfrm>
              <a:off x="4933094" y="4415911"/>
              <a:ext cx="184586" cy="203518"/>
            </a:xfrm>
            <a:prstGeom prst="ellipse">
              <a:avLst/>
            </a:prstGeom>
            <a:solidFill>
              <a:srgbClr val="8FAADC"/>
            </a:solidFill>
            <a:ln w="9525" cap="flat" cmpd="sng">
              <a:solidFill>
                <a:srgbClr val="8FAA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450" name="Google Shape;450;p5"/>
            <p:cNvSpPr/>
            <p:nvPr/>
          </p:nvSpPr>
          <p:spPr>
            <a:xfrm>
              <a:off x="5476607" y="3704989"/>
              <a:ext cx="184586" cy="203518"/>
            </a:xfrm>
            <a:prstGeom prst="ellipse">
              <a:avLst/>
            </a:prstGeom>
            <a:solidFill>
              <a:srgbClr val="8FAADC"/>
            </a:solidFill>
            <a:ln w="9525" cap="flat" cmpd="sng">
              <a:solidFill>
                <a:srgbClr val="8FAA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alibri"/>
                <a:buNone/>
              </a:pPr>
              <a:r>
                <a:rPr lang="cs-CZ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sp>
        <p:nvSpPr>
          <p:cNvPr id="451" name="Google Shape;451;p5"/>
          <p:cNvSpPr txBox="1"/>
          <p:nvPr/>
        </p:nvSpPr>
        <p:spPr>
          <a:xfrm>
            <a:off x="4859103" y="1237793"/>
            <a:ext cx="324944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cs-CZ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Centra aktualizována dle </a:t>
            </a:r>
            <a:r>
              <a:rPr lang="cs-CZ" sz="16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https://www.linkos.cz</a:t>
            </a:r>
            <a:r>
              <a:rPr lang="cs-CZ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52" name="Google Shape;452;p5"/>
          <p:cNvSpPr txBox="1"/>
          <p:nvPr/>
        </p:nvSpPr>
        <p:spPr>
          <a:xfrm>
            <a:off x="798328" y="5244519"/>
            <a:ext cx="654465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alibri"/>
              <a:buNone/>
            </a:pPr>
            <a:r>
              <a:rPr lang="cs-CZ" sz="16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Rozmístění center a jejich regionální dostupnost jsou rovnoměrné v naprosté většině krajů. Výjimkou a problémem je neexistence centra vysoce specializované péče v Karlovarském kraji. Zajištění vysoce specializované péče v tomto regionu je jedním z cílů NOP 2030. </a:t>
            </a:r>
            <a:endParaRPr sz="1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b5257845bd_0_114"/>
          <p:cNvSpPr txBox="1"/>
          <p:nvPr/>
        </p:nvSpPr>
        <p:spPr>
          <a:xfrm>
            <a:off x="7533680" y="3051385"/>
            <a:ext cx="29004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Kombinace imunoterapie/sekvenční podání/ selekce podle biomarkrů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Blokáda kontrolních bodů imunity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Cílená léčba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Kontrola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9" name="Google Shape;459;g2b5257845bd_0_114"/>
          <p:cNvGrpSpPr/>
          <p:nvPr/>
        </p:nvGrpSpPr>
        <p:grpSpPr>
          <a:xfrm>
            <a:off x="2137594" y="1193376"/>
            <a:ext cx="5395883" cy="4283612"/>
            <a:chOff x="5047050" y="1852880"/>
            <a:chExt cx="3348153" cy="2525268"/>
          </a:xfrm>
        </p:grpSpPr>
        <p:sp>
          <p:nvSpPr>
            <p:cNvPr id="460" name="Google Shape;460;g2b5257845bd_0_114"/>
            <p:cNvSpPr/>
            <p:nvPr/>
          </p:nvSpPr>
          <p:spPr>
            <a:xfrm>
              <a:off x="5302055" y="2016254"/>
              <a:ext cx="3000689" cy="1062178"/>
            </a:xfrm>
            <a:custGeom>
              <a:avLst/>
              <a:gdLst/>
              <a:ahLst/>
              <a:cxnLst/>
              <a:rect l="l" t="t" r="r" b="b"/>
              <a:pathLst>
                <a:path w="977" h="230" extrusionOk="0">
                  <a:moveTo>
                    <a:pt x="0" y="0"/>
                  </a:moveTo>
                  <a:cubicBezTo>
                    <a:pt x="0" y="0"/>
                    <a:pt x="181" y="6"/>
                    <a:pt x="211" y="112"/>
                  </a:cubicBezTo>
                  <a:cubicBezTo>
                    <a:pt x="241" y="218"/>
                    <a:pt x="333" y="219"/>
                    <a:pt x="449" y="230"/>
                  </a:cubicBezTo>
                  <a:cubicBezTo>
                    <a:pt x="977" y="230"/>
                    <a:pt x="977" y="230"/>
                    <a:pt x="977" y="230"/>
                  </a:cubicBezTo>
                </a:path>
              </a:pathLst>
            </a:custGeom>
            <a:noFill/>
            <a:ln w="38100" cap="flat" cmpd="sng">
              <a:solidFill>
                <a:srgbClr val="0BA6BA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g2b5257845bd_0_114"/>
            <p:cNvSpPr/>
            <p:nvPr/>
          </p:nvSpPr>
          <p:spPr>
            <a:xfrm>
              <a:off x="5302055" y="1852981"/>
              <a:ext cx="3000688" cy="2266100"/>
            </a:xfrm>
            <a:custGeom>
              <a:avLst/>
              <a:gdLst/>
              <a:ahLst/>
              <a:cxnLst/>
              <a:rect l="l" t="t" r="r" b="b"/>
              <a:pathLst>
                <a:path w="1957" h="1428" extrusionOk="0">
                  <a:moveTo>
                    <a:pt x="0" y="0"/>
                  </a:moveTo>
                  <a:lnTo>
                    <a:pt x="0" y="1428"/>
                  </a:lnTo>
                  <a:lnTo>
                    <a:pt x="1957" y="1428"/>
                  </a:lnTo>
                </a:path>
              </a:pathLst>
            </a:custGeom>
            <a:noFill/>
            <a:ln w="38100" cap="flat" cmpd="sng">
              <a:solidFill>
                <a:srgbClr val="064F59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g2b5257845bd_0_114"/>
            <p:cNvSpPr txBox="1"/>
            <p:nvPr/>
          </p:nvSpPr>
          <p:spPr>
            <a:xfrm rot="-5400000">
              <a:off x="4028550" y="2871380"/>
              <a:ext cx="2266200" cy="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00" b="1" i="0" u="none" strike="noStrike" cap="none">
                  <a:solidFill>
                    <a:srgbClr val="1A5651"/>
                  </a:solidFill>
                  <a:latin typeface="Calibri"/>
                  <a:ea typeface="Calibri"/>
                  <a:cs typeface="Calibri"/>
                  <a:sym typeface="Calibri"/>
                </a:rPr>
                <a:t>Přežití</a:t>
              </a:r>
              <a:endParaRPr sz="1800" b="1" i="0" u="none" strike="noStrike" cap="none">
                <a:solidFill>
                  <a:srgbClr val="1A565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g2b5257845bd_0_114"/>
            <p:cNvSpPr txBox="1"/>
            <p:nvPr/>
          </p:nvSpPr>
          <p:spPr>
            <a:xfrm>
              <a:off x="5300403" y="4160348"/>
              <a:ext cx="3094800" cy="21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00" b="1" i="0" u="none" strike="noStrike" cap="none">
                  <a:solidFill>
                    <a:srgbClr val="1A5651"/>
                  </a:solidFill>
                  <a:latin typeface="Calibri"/>
                  <a:ea typeface="Calibri"/>
                  <a:cs typeface="Calibri"/>
                  <a:sym typeface="Calibri"/>
                </a:rPr>
                <a:t>Čas</a:t>
              </a:r>
              <a:endParaRPr sz="1800" b="1" i="0" u="none" strike="noStrike" cap="none">
                <a:solidFill>
                  <a:srgbClr val="1A565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g2b5257845bd_0_114"/>
            <p:cNvSpPr/>
            <p:nvPr/>
          </p:nvSpPr>
          <p:spPr>
            <a:xfrm>
              <a:off x="5311963" y="1964223"/>
              <a:ext cx="2990208" cy="2105008"/>
            </a:xfrm>
            <a:custGeom>
              <a:avLst/>
              <a:gdLst/>
              <a:ahLst/>
              <a:cxnLst/>
              <a:rect l="l" t="t" r="r" b="b"/>
              <a:pathLst>
                <a:path w="2924409" h="2024046" extrusionOk="0">
                  <a:moveTo>
                    <a:pt x="0" y="0"/>
                  </a:moveTo>
                  <a:cubicBezTo>
                    <a:pt x="194960" y="696314"/>
                    <a:pt x="389921" y="1392629"/>
                    <a:pt x="877323" y="1729645"/>
                  </a:cubicBezTo>
                  <a:cubicBezTo>
                    <a:pt x="1364725" y="2066661"/>
                    <a:pt x="2924409" y="2022097"/>
                    <a:pt x="2924409" y="2022097"/>
                  </a:cubicBezTo>
                </a:path>
              </a:pathLst>
            </a:custGeom>
            <a:noFill/>
            <a:ln w="3810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64F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g2b5257845bd_0_114"/>
            <p:cNvSpPr/>
            <p:nvPr/>
          </p:nvSpPr>
          <p:spPr>
            <a:xfrm>
              <a:off x="5336735" y="2055727"/>
              <a:ext cx="2965718" cy="1964052"/>
            </a:xfrm>
            <a:custGeom>
              <a:avLst/>
              <a:gdLst/>
              <a:ahLst/>
              <a:cxnLst/>
              <a:rect l="l" t="t" r="r" b="b"/>
              <a:pathLst>
                <a:path w="2995675" h="1964052" extrusionOk="0">
                  <a:moveTo>
                    <a:pt x="0" y="0"/>
                  </a:moveTo>
                  <a:cubicBezTo>
                    <a:pt x="82161" y="29245"/>
                    <a:pt x="164323" y="58491"/>
                    <a:pt x="250663" y="158760"/>
                  </a:cubicBezTo>
                  <a:cubicBezTo>
                    <a:pt x="337003" y="259029"/>
                    <a:pt x="445624" y="460961"/>
                    <a:pt x="518038" y="601616"/>
                  </a:cubicBezTo>
                  <a:cubicBezTo>
                    <a:pt x="590452" y="742271"/>
                    <a:pt x="600200" y="845326"/>
                    <a:pt x="685147" y="1002693"/>
                  </a:cubicBezTo>
                  <a:cubicBezTo>
                    <a:pt x="770094" y="1160060"/>
                    <a:pt x="868967" y="1410733"/>
                    <a:pt x="1027721" y="1545818"/>
                  </a:cubicBezTo>
                  <a:cubicBezTo>
                    <a:pt x="1186475" y="1680903"/>
                    <a:pt x="1427390" y="1747750"/>
                    <a:pt x="1637669" y="1813203"/>
                  </a:cubicBezTo>
                  <a:cubicBezTo>
                    <a:pt x="1847948" y="1878656"/>
                    <a:pt x="2070760" y="1913472"/>
                    <a:pt x="2289394" y="1938539"/>
                  </a:cubicBezTo>
                  <a:cubicBezTo>
                    <a:pt x="2508028" y="1963606"/>
                    <a:pt x="2840854" y="1960821"/>
                    <a:pt x="2949475" y="1963606"/>
                  </a:cubicBezTo>
                  <a:cubicBezTo>
                    <a:pt x="3058096" y="1966391"/>
                    <a:pt x="2941119" y="1955251"/>
                    <a:pt x="2941119" y="1955251"/>
                  </a:cubicBezTo>
                </a:path>
              </a:pathLst>
            </a:custGeom>
            <a:noFill/>
            <a:ln w="38100" cap="flat" cmpd="sng">
              <a:solidFill>
                <a:srgbClr val="07586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64F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66" name="Google Shape;466;g2b5257845bd_0_114"/>
            <p:cNvCxnSpPr/>
            <p:nvPr/>
          </p:nvCxnSpPr>
          <p:spPr>
            <a:xfrm rot="10800000">
              <a:off x="7895742" y="3613935"/>
              <a:ext cx="0" cy="405300"/>
            </a:xfrm>
            <a:prstGeom prst="straightConnector1">
              <a:avLst/>
            </a:prstGeom>
            <a:noFill/>
            <a:ln w="28575" cap="flat" cmpd="sng">
              <a:solidFill>
                <a:srgbClr val="064F59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467" name="Google Shape;467;g2b5257845bd_0_114"/>
            <p:cNvCxnSpPr>
              <a:stCxn id="465" idx="8"/>
            </p:cNvCxnSpPr>
            <p:nvPr/>
          </p:nvCxnSpPr>
          <p:spPr>
            <a:xfrm rot="10800000">
              <a:off x="8225447" y="3079235"/>
              <a:ext cx="23100" cy="931200"/>
            </a:xfrm>
            <a:prstGeom prst="straightConnector1">
              <a:avLst/>
            </a:prstGeom>
            <a:noFill/>
            <a:ln w="28575" cap="flat" cmpd="sng">
              <a:solidFill>
                <a:srgbClr val="064F59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468" name="Google Shape;468;g2b5257845bd_0_114"/>
            <p:cNvSpPr/>
            <p:nvPr/>
          </p:nvSpPr>
          <p:spPr>
            <a:xfrm>
              <a:off x="5336735" y="2073669"/>
              <a:ext cx="2958042" cy="1515507"/>
            </a:xfrm>
            <a:custGeom>
              <a:avLst/>
              <a:gdLst/>
              <a:ahLst/>
              <a:cxnLst/>
              <a:rect l="l" t="t" r="r" b="b"/>
              <a:pathLst>
                <a:path w="2958042" h="1515507" extrusionOk="0">
                  <a:moveTo>
                    <a:pt x="0" y="0"/>
                  </a:moveTo>
                  <a:cubicBezTo>
                    <a:pt x="119503" y="355423"/>
                    <a:pt x="239007" y="710847"/>
                    <a:pt x="375708" y="936625"/>
                  </a:cubicBezTo>
                  <a:cubicBezTo>
                    <a:pt x="512409" y="1162403"/>
                    <a:pt x="525639" y="1261181"/>
                    <a:pt x="820208" y="1354667"/>
                  </a:cubicBezTo>
                  <a:cubicBezTo>
                    <a:pt x="1114777" y="1448153"/>
                    <a:pt x="1786819" y="1471084"/>
                    <a:pt x="2143125" y="1497542"/>
                  </a:cubicBezTo>
                  <a:cubicBezTo>
                    <a:pt x="2499431" y="1524000"/>
                    <a:pt x="2958042" y="1513417"/>
                    <a:pt x="2958042" y="1513417"/>
                  </a:cubicBezTo>
                </a:path>
              </a:pathLst>
            </a:custGeom>
            <a:noFill/>
            <a:ln w="38100" cap="flat" cmpd="sng">
              <a:solidFill>
                <a:srgbClr val="F1971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64F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9" name="Google Shape;469;g2b5257845bd_0_114"/>
          <p:cNvSpPr txBox="1"/>
          <p:nvPr/>
        </p:nvSpPr>
        <p:spPr>
          <a:xfrm>
            <a:off x="2015810" y="390209"/>
            <a:ext cx="9034500" cy="12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5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Nové možnosti léčby pokročilých nádorových onemocnění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25"/>
              </a:spcBef>
              <a:spcAft>
                <a:spcPts val="0"/>
              </a:spcAft>
              <a:buNone/>
            </a:pPr>
            <a:endParaRPr sz="285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g2b5257845bd_0_114"/>
          <p:cNvSpPr txBox="1"/>
          <p:nvPr/>
        </p:nvSpPr>
        <p:spPr>
          <a:xfrm>
            <a:off x="6610351" y="1344216"/>
            <a:ext cx="18468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Times New Roman"/>
              <a:buNone/>
            </a:pPr>
            <a:endParaRPr sz="135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2b5257845bd_0_114"/>
          <p:cNvSpPr/>
          <p:nvPr/>
        </p:nvSpPr>
        <p:spPr>
          <a:xfrm>
            <a:off x="5863830" y="6614315"/>
            <a:ext cx="5186376" cy="25720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50625" tIns="25700" rIns="50625" bIns="2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Salvati M, 3</a:t>
            </a:r>
            <a:r>
              <a:rPr lang="cs-CZ" sz="675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lang="cs-CZ"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Intl Symp in Lung Ca, 2014; Ribas A, WCM, 2013; Ribas A, et al. Clin Cancer Res 2012; Drake CG. Ann Oncol 2012</a:t>
            </a:r>
            <a:endParaRPr sz="6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g2b5257845bd_0_114"/>
          <p:cNvSpPr txBox="1"/>
          <p:nvPr/>
        </p:nvSpPr>
        <p:spPr>
          <a:xfrm>
            <a:off x="1654630" y="5934670"/>
            <a:ext cx="930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47787" marR="0" lvl="0" indent="-1347787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Cílená terapie</a:t>
            </a:r>
            <a:r>
              <a:rPr lang="cs-CZ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cs-CZ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rychlá, ale většinou krátkodobá, odpověď u většiny pacientů, na konci OS křivky je efekt na přežití nejasný</a:t>
            </a:r>
            <a:endParaRPr/>
          </a:p>
          <a:p>
            <a:pPr marL="1347787" marR="0" lvl="0" indent="-1347787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Imunoterapie</a:t>
            </a:r>
            <a:r>
              <a:rPr lang="cs-CZ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cs-CZ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nižší míra odpovědí, většinou dlouhotrvající, plateau na konci křivky přežívání...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"/>
          <p:cNvSpPr txBox="1"/>
          <p:nvPr/>
        </p:nvSpPr>
        <p:spPr>
          <a:xfrm>
            <a:off x="38121" y="1626674"/>
            <a:ext cx="11975876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Pětiletá míra přežití onkologických pacientů se v Česku přiblížila průměru EU</a:t>
            </a:r>
            <a:r>
              <a:rPr lang="cs-CZ" sz="2400" b="1" i="0" u="none" strike="noStrike" cap="none">
                <a:solidFill>
                  <a:srgbClr val="000000"/>
                </a:solidFill>
                <a:highlight>
                  <a:srgbClr val="D3D3D3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lang="cs-CZ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Zdroj: State of Health in the EU Czechia Country Health Profile 2021 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8" name="Google Shape;47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57" y="2604786"/>
            <a:ext cx="12068673" cy="2440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Microsoft Office PowerPoint</Application>
  <PresentationFormat>Širokoúhlá obrazovka</PresentationFormat>
  <Paragraphs>150</Paragraphs>
  <Slides>4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4</vt:i4>
      </vt:variant>
    </vt:vector>
  </HeadingPairs>
  <TitlesOfParts>
    <vt:vector size="12" baseType="lpstr">
      <vt:lpstr>Noto Sans Symbols</vt:lpstr>
      <vt:lpstr>Arial</vt:lpstr>
      <vt:lpstr>Calibri</vt:lpstr>
      <vt:lpstr>Times New Roman</vt:lpstr>
      <vt:lpstr>Motiv Office</vt:lpstr>
      <vt:lpstr>5_Motiv Office</vt:lpstr>
      <vt:lpstr>7_Motiv Office</vt:lpstr>
      <vt:lpstr>7_Motiv Office</vt:lpstr>
      <vt:lpstr>Prezentace aplikace PowerPoint</vt:lpstr>
      <vt:lpstr>Seznam center vysoce specializované onkologické péče v ČR (komplexní onkologická centra, KOC, hematologická centra, HOC, centra dětské onkologie, DOC)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Talábová Adriana Bc.</dc:creator>
  <cp:lastModifiedBy>Svetozár Plesník</cp:lastModifiedBy>
  <cp:revision>1</cp:revision>
  <dcterms:created xsi:type="dcterms:W3CDTF">2020-12-08T10:19:25Z</dcterms:created>
  <dcterms:modified xsi:type="dcterms:W3CDTF">2024-02-01T15:35:27Z</dcterms:modified>
</cp:coreProperties>
</file>