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sldIdLst>
    <p:sldId id="305" r:id="rId2"/>
    <p:sldId id="909" r:id="rId3"/>
    <p:sldId id="911" r:id="rId4"/>
    <p:sldId id="282" r:id="rId5"/>
    <p:sldId id="304" r:id="rId6"/>
    <p:sldId id="306" r:id="rId7"/>
    <p:sldId id="910" r:id="rId8"/>
    <p:sldId id="293" r:id="rId9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06" userDrawn="1">
          <p15:clr>
            <a:srgbClr val="A4A3A4"/>
          </p15:clr>
        </p15:guide>
        <p15:guide id="2" pos="80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ereza Lengsfeldová" initials="TL" lastIdx="15" clrIdx="0">
    <p:extLst>
      <p:ext uri="{19B8F6BF-5375-455C-9EA6-DF929625EA0E}">
        <p15:presenceInfo xmlns:p15="http://schemas.microsoft.com/office/powerpoint/2012/main" userId="S-1-5-21-3887741464-1428999919-3546178114-1130" providerId="AD"/>
      </p:ext>
    </p:extLst>
  </p:cmAuthor>
  <p:cmAuthor id="2" name="Jan Jelínek" initials="JJ" lastIdx="1" clrIdx="1">
    <p:extLst>
      <p:ext uri="{19B8F6BF-5375-455C-9EA6-DF929625EA0E}">
        <p15:presenceInfo xmlns:p15="http://schemas.microsoft.com/office/powerpoint/2012/main" userId="S-1-5-21-3887741464-1428999919-3546178114-1445" providerId="AD"/>
      </p:ext>
    </p:extLst>
  </p:cmAuthor>
  <p:cmAuthor id="3" name="Lucie Ertnerová" initials="LE" lastIdx="23" clrIdx="2">
    <p:extLst>
      <p:ext uri="{19B8F6BF-5375-455C-9EA6-DF929625EA0E}">
        <p15:presenceInfo xmlns:p15="http://schemas.microsoft.com/office/powerpoint/2012/main" userId="S-1-5-21-2267437881-2372393462-1526301930-1182" providerId="AD"/>
      </p:ext>
    </p:extLst>
  </p:cmAuthor>
  <p:cmAuthor id="4" name="Jan Jelínek" initials="JJ [2]" lastIdx="3" clrIdx="3">
    <p:extLst>
      <p:ext uri="{19B8F6BF-5375-455C-9EA6-DF929625EA0E}">
        <p15:presenceInfo xmlns:p15="http://schemas.microsoft.com/office/powerpoint/2012/main" userId="S::45626037@fsv.cuni.cz::21198e51-d489-4359-b9c0-a0e55fa6291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B87F8"/>
    <a:srgbClr val="F1B091"/>
    <a:srgbClr val="373737"/>
    <a:srgbClr val="F9C562"/>
    <a:srgbClr val="5CD2DA"/>
    <a:srgbClr val="949FFF"/>
    <a:srgbClr val="FFDB96"/>
    <a:srgbClr val="99E5EA"/>
    <a:srgbClr val="FFC8AD"/>
    <a:srgbClr val="CBCC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Bez stylu, mřížka tabulky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E3FDE45-AF77-4B5C-9715-49D594BDF05E}" styleName="Světlý styl 1 – zvýraznění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780" autoAdjust="0"/>
    <p:restoredTop sz="94660"/>
  </p:normalViewPr>
  <p:slideViewPr>
    <p:cSldViewPr snapToGrid="0">
      <p:cViewPr varScale="1">
        <p:scale>
          <a:sx n="86" d="100"/>
          <a:sy n="86" d="100"/>
        </p:scale>
        <p:origin x="389" y="67"/>
      </p:cViewPr>
      <p:guideLst>
        <p:guide orient="horz" pos="1706"/>
        <p:guide pos="80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995952-6492-43FB-AFE1-2ECBD1BF5593}" type="datetimeFigureOut">
              <a:rPr lang="cs-CZ" smtClean="0"/>
              <a:t>01.02.2024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CC293-E304-467A-914B-793B15FDC1A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36535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 descr="Obsah obrázku snímek obrazovky, text, design&#10;&#10;Popis byl vytvořen automaticky">
            <a:extLst>
              <a:ext uri="{FF2B5EF4-FFF2-40B4-BE49-F238E27FC236}">
                <a16:creationId xmlns:a16="http://schemas.microsoft.com/office/drawing/2014/main" id="{8DACF6E0-F73F-233B-14E2-83343B247F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77F69B17-7EEF-5337-8F9F-645A028BA1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17387" y="2061710"/>
            <a:ext cx="5914845" cy="2647314"/>
          </a:xfrm>
        </p:spPr>
        <p:txBody>
          <a:bodyPr anchor="b"/>
          <a:lstStyle>
            <a:lvl1pPr algn="r">
              <a:defRPr sz="600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945148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Obsah obrázku snímek obrazovky, text, Písmo, design&#10;&#10;Popis byl vytvořen automaticky">
            <a:extLst>
              <a:ext uri="{FF2B5EF4-FFF2-40B4-BE49-F238E27FC236}">
                <a16:creationId xmlns:a16="http://schemas.microsoft.com/office/drawing/2014/main" id="{0D37ECE7-CD94-32D2-508A-BEC0328BD7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77F69B17-7EEF-5337-8F9F-645A028BA1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17387" y="2061710"/>
            <a:ext cx="5914845" cy="2647314"/>
          </a:xfrm>
        </p:spPr>
        <p:txBody>
          <a:bodyPr anchor="b"/>
          <a:lstStyle>
            <a:lvl1pPr algn="r">
              <a:defRPr sz="600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4070989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 3 - s fotk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Obsah obrázku text, snímek obrazovky, Písmo, Obdélník&#10;&#10;Popis byl vytvořen automaticky">
            <a:extLst>
              <a:ext uri="{FF2B5EF4-FFF2-40B4-BE49-F238E27FC236}">
                <a16:creationId xmlns:a16="http://schemas.microsoft.com/office/drawing/2014/main" id="{08AF2FF9-5D85-A2E7-5C95-6C99A4598E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77F69B17-7EEF-5337-8F9F-645A028BA1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17387" y="2061710"/>
            <a:ext cx="5914845" cy="2647314"/>
          </a:xfrm>
        </p:spPr>
        <p:txBody>
          <a:bodyPr anchor="b"/>
          <a:lstStyle>
            <a:lvl1pPr algn="r">
              <a:defRPr sz="600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5" name="Obdélník: se zakulacenými rohy 4">
            <a:extLst>
              <a:ext uri="{FF2B5EF4-FFF2-40B4-BE49-F238E27FC236}">
                <a16:creationId xmlns:a16="http://schemas.microsoft.com/office/drawing/2014/main" id="{7B83DC49-783D-EF6B-0F6F-2522E14E8206}"/>
              </a:ext>
            </a:extLst>
          </p:cNvPr>
          <p:cNvSpPr/>
          <p:nvPr userDrawn="1"/>
        </p:nvSpPr>
        <p:spPr>
          <a:xfrm>
            <a:off x="457201" y="474453"/>
            <a:ext cx="4252822" cy="4251600"/>
          </a:xfrm>
          <a:prstGeom prst="roundRect">
            <a:avLst>
              <a:gd name="adj" fmla="val 10987"/>
            </a:avLst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Obrázek 6" descr="Obsah obrázku snímek obrazovky, Grafika, grafický design, symbol&#10;&#10;Popis byl vytvořen automaticky">
            <a:extLst>
              <a:ext uri="{FF2B5EF4-FFF2-40B4-BE49-F238E27FC236}">
                <a16:creationId xmlns:a16="http://schemas.microsoft.com/office/drawing/2014/main" id="{76B556C3-1A25-4BE4-2C9F-95B5A8286E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7978"/>
            <a:ext cx="3028479" cy="171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168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bsahový snímek s ohraničen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DE5A1F4-57A4-B3D0-7841-98B48E0CB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3862"/>
            <a:ext cx="10515600" cy="828046"/>
          </a:xfrm>
        </p:spPr>
        <p:txBody>
          <a:bodyPr/>
          <a:lstStyle>
            <a:lvl1pPr>
              <a:defRPr sz="40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FD5B9CF-12C6-2BB3-DB28-F31838706E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36844"/>
            <a:ext cx="10515600" cy="4228949"/>
          </a:xfrm>
        </p:spPr>
        <p:txBody>
          <a:bodyPr>
            <a:normAutofit/>
          </a:bodyPr>
          <a:lstStyle>
            <a:lvl1pPr marL="0" indent="0">
              <a:spcAft>
                <a:spcPts val="600"/>
              </a:spcAft>
              <a:buNone/>
              <a:defRPr sz="2400"/>
            </a:lvl1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8" name="Obdélník: se zakulacenými rohy 7">
            <a:extLst>
              <a:ext uri="{FF2B5EF4-FFF2-40B4-BE49-F238E27FC236}">
                <a16:creationId xmlns:a16="http://schemas.microsoft.com/office/drawing/2014/main" id="{FA2D7988-2F1F-32BA-13FD-6DB92DE8BD99}"/>
              </a:ext>
            </a:extLst>
          </p:cNvPr>
          <p:cNvSpPr/>
          <p:nvPr userDrawn="1"/>
        </p:nvSpPr>
        <p:spPr>
          <a:xfrm>
            <a:off x="491707" y="365125"/>
            <a:ext cx="11197086" cy="5889026"/>
          </a:xfrm>
          <a:prstGeom prst="roundRect">
            <a:avLst>
              <a:gd name="adj" fmla="val 8486"/>
            </a:avLst>
          </a:prstGeom>
          <a:noFill/>
          <a:ln w="190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Zástupný symbol pro číslo snímku 5">
            <a:extLst>
              <a:ext uri="{FF2B5EF4-FFF2-40B4-BE49-F238E27FC236}">
                <a16:creationId xmlns:a16="http://schemas.microsoft.com/office/drawing/2014/main" id="{C03D75A7-DF44-2B14-81C4-AED47176E0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4827" y="6485742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400"/>
            </a:lvl1pPr>
          </a:lstStyle>
          <a:p>
            <a:fld id="{93A953BF-A918-461D-824A-B5E8B2F4FD1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70826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bsahový snímek klas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DE5A1F4-57A4-B3D0-7841-98B48E0CB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235" y="365489"/>
            <a:ext cx="11137778" cy="828046"/>
          </a:xfrm>
        </p:spPr>
        <p:txBody>
          <a:bodyPr/>
          <a:lstStyle>
            <a:lvl1pPr>
              <a:defRPr sz="40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FD5B9CF-12C6-2BB3-DB28-F31838706E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234" y="1382951"/>
            <a:ext cx="11137779" cy="4822539"/>
          </a:xfrm>
        </p:spPr>
        <p:txBody>
          <a:bodyPr>
            <a:normAutofit/>
          </a:bodyPr>
          <a:lstStyle>
            <a:lvl1pPr marL="0" indent="0">
              <a:spcAft>
                <a:spcPts val="600"/>
              </a:spcAft>
              <a:buNone/>
              <a:defRPr sz="2400"/>
            </a:lvl1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9" name="Zástupný symbol pro číslo snímku 5">
            <a:extLst>
              <a:ext uri="{FF2B5EF4-FFF2-40B4-BE49-F238E27FC236}">
                <a16:creationId xmlns:a16="http://schemas.microsoft.com/office/drawing/2014/main" id="{C03D75A7-DF44-2B14-81C4-AED47176E0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4827" y="6485742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400"/>
            </a:lvl1pPr>
          </a:lstStyle>
          <a:p>
            <a:fld id="{93A953BF-A918-461D-824A-B5E8B2F4FD1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44415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delovy slide_1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: se zakulacenými rohy 3">
            <a:extLst>
              <a:ext uri="{FF2B5EF4-FFF2-40B4-BE49-F238E27FC236}">
                <a16:creationId xmlns:a16="http://schemas.microsoft.com/office/drawing/2014/main" id="{A6240659-BED7-7ED1-DBBF-5E52CFD6581A}"/>
              </a:ext>
            </a:extLst>
          </p:cNvPr>
          <p:cNvSpPr/>
          <p:nvPr userDrawn="1"/>
        </p:nvSpPr>
        <p:spPr>
          <a:xfrm>
            <a:off x="6095999" y="590551"/>
            <a:ext cx="5581651" cy="5676898"/>
          </a:xfrm>
          <a:prstGeom prst="roundRect">
            <a:avLst>
              <a:gd name="adj" fmla="val 10987"/>
            </a:avLst>
          </a:prstGeom>
          <a:solidFill>
            <a:srgbClr val="183C4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7C6A732-2A0C-D1F3-79FC-9DE0F0EF9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2237" y="2670967"/>
            <a:ext cx="4862513" cy="132556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Obdélník: se zakulacenými rohy 2">
            <a:extLst>
              <a:ext uri="{FF2B5EF4-FFF2-40B4-BE49-F238E27FC236}">
                <a16:creationId xmlns:a16="http://schemas.microsoft.com/office/drawing/2014/main" id="{DF5DB284-A0E9-43A7-16DE-91127B1A3929}"/>
              </a:ext>
            </a:extLst>
          </p:cNvPr>
          <p:cNvSpPr/>
          <p:nvPr userDrawn="1"/>
        </p:nvSpPr>
        <p:spPr>
          <a:xfrm>
            <a:off x="514350" y="590551"/>
            <a:ext cx="5581649" cy="5676898"/>
          </a:xfrm>
          <a:prstGeom prst="roundRect">
            <a:avLst>
              <a:gd name="adj" fmla="val 1098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5163A39C-DA91-04CE-49E1-1CFCEE9DC2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4827" y="6485742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400"/>
            </a:lvl1pPr>
          </a:lstStyle>
          <a:p>
            <a:fld id="{93A953BF-A918-461D-824A-B5E8B2F4FD10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9" name="Obrázek 8" descr="Obsah obrázku červ, bezobratlý&#10;&#10;Popis byl vytvořen automaticky">
            <a:extLst>
              <a:ext uri="{FF2B5EF4-FFF2-40B4-BE49-F238E27FC236}">
                <a16:creationId xmlns:a16="http://schemas.microsoft.com/office/drawing/2014/main" id="{23ECE6B7-EB4E-F17F-F405-93707F5B0F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8275" y="0"/>
            <a:ext cx="4508500" cy="6858000"/>
          </a:xfrm>
          <a:prstGeom prst="rect">
            <a:avLst/>
          </a:prstGeom>
        </p:spPr>
      </p:pic>
      <p:pic>
        <p:nvPicPr>
          <p:cNvPr id="6" name="Obrázek 5" descr="Obsah obrázku řada/pruh&#10;&#10;Popis byl vytvořen automaticky">
            <a:extLst>
              <a:ext uri="{FF2B5EF4-FFF2-40B4-BE49-F238E27FC236}">
                <a16:creationId xmlns:a16="http://schemas.microsoft.com/office/drawing/2014/main" id="{814D99D3-7D8B-BFFF-94D8-EA3B50A0750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522" y="5688102"/>
            <a:ext cx="1201415" cy="228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743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delovy slide_1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: se zakulacenými rohy 7">
            <a:extLst>
              <a:ext uri="{FF2B5EF4-FFF2-40B4-BE49-F238E27FC236}">
                <a16:creationId xmlns:a16="http://schemas.microsoft.com/office/drawing/2014/main" id="{53F79D19-B425-016C-0264-81F405E77CF5}"/>
              </a:ext>
            </a:extLst>
          </p:cNvPr>
          <p:cNvSpPr/>
          <p:nvPr userDrawn="1"/>
        </p:nvSpPr>
        <p:spPr>
          <a:xfrm>
            <a:off x="6095999" y="590551"/>
            <a:ext cx="5581651" cy="5676898"/>
          </a:xfrm>
          <a:prstGeom prst="roundRect">
            <a:avLst>
              <a:gd name="adj" fmla="val 10987"/>
            </a:avLst>
          </a:prstGeom>
          <a:solidFill>
            <a:srgbClr val="183C4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1" name="Obdélník: se zakulacenými rohy 10">
            <a:extLst>
              <a:ext uri="{FF2B5EF4-FFF2-40B4-BE49-F238E27FC236}">
                <a16:creationId xmlns:a16="http://schemas.microsoft.com/office/drawing/2014/main" id="{42E1DC32-CA85-159A-6345-A98DBED7E755}"/>
              </a:ext>
            </a:extLst>
          </p:cNvPr>
          <p:cNvSpPr/>
          <p:nvPr userDrawn="1"/>
        </p:nvSpPr>
        <p:spPr>
          <a:xfrm>
            <a:off x="514350" y="590551"/>
            <a:ext cx="5581649" cy="5676898"/>
          </a:xfrm>
          <a:prstGeom prst="roundRect">
            <a:avLst>
              <a:gd name="adj" fmla="val 1098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5163A39C-DA91-04CE-49E1-1CFCEE9DC2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4827" y="6485742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400"/>
            </a:lvl1pPr>
          </a:lstStyle>
          <a:p>
            <a:fld id="{93A953BF-A918-461D-824A-B5E8B2F4FD10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7" name="Obrázek 6" descr="Obsah obrázku červ&#10;&#10;Popis byl vytvořen automaticky">
            <a:extLst>
              <a:ext uri="{FF2B5EF4-FFF2-40B4-BE49-F238E27FC236}">
                <a16:creationId xmlns:a16="http://schemas.microsoft.com/office/drawing/2014/main" id="{96EE3A84-0CD1-9577-FE62-BA009C97A3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0775" y="0"/>
            <a:ext cx="4108450" cy="6858000"/>
          </a:xfrm>
          <a:prstGeom prst="rect">
            <a:avLst/>
          </a:prstGeom>
        </p:spPr>
      </p:pic>
      <p:sp>
        <p:nvSpPr>
          <p:cNvPr id="12" name="Nadpis 1">
            <a:extLst>
              <a:ext uri="{FF2B5EF4-FFF2-40B4-BE49-F238E27FC236}">
                <a16:creationId xmlns:a16="http://schemas.microsoft.com/office/drawing/2014/main" id="{F142710A-7A9F-0C47-EC2E-F4A49E90B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2237" y="2670967"/>
            <a:ext cx="4862513" cy="132556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pic>
        <p:nvPicPr>
          <p:cNvPr id="2" name="Obrázek 1" descr="Obsah obrázku řada/pruh&#10;&#10;Popis byl vytvořen automaticky">
            <a:extLst>
              <a:ext uri="{FF2B5EF4-FFF2-40B4-BE49-F238E27FC236}">
                <a16:creationId xmlns:a16="http://schemas.microsoft.com/office/drawing/2014/main" id="{74C49592-F1D5-96C3-50FF-F2A1D88443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522" y="5688102"/>
            <a:ext cx="1201415" cy="228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951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delovy slide_1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: se zakulacenými rohy 7">
            <a:extLst>
              <a:ext uri="{FF2B5EF4-FFF2-40B4-BE49-F238E27FC236}">
                <a16:creationId xmlns:a16="http://schemas.microsoft.com/office/drawing/2014/main" id="{F28E2A34-CCE8-7415-7C2B-F9458F748F54}"/>
              </a:ext>
            </a:extLst>
          </p:cNvPr>
          <p:cNvSpPr/>
          <p:nvPr userDrawn="1"/>
        </p:nvSpPr>
        <p:spPr>
          <a:xfrm>
            <a:off x="6095999" y="590551"/>
            <a:ext cx="5581651" cy="5676898"/>
          </a:xfrm>
          <a:prstGeom prst="roundRect">
            <a:avLst>
              <a:gd name="adj" fmla="val 10987"/>
            </a:avLst>
          </a:prstGeom>
          <a:solidFill>
            <a:srgbClr val="183C4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Obdélník: se zakulacenými rohy 10">
            <a:extLst>
              <a:ext uri="{FF2B5EF4-FFF2-40B4-BE49-F238E27FC236}">
                <a16:creationId xmlns:a16="http://schemas.microsoft.com/office/drawing/2014/main" id="{22D47264-DDC2-3922-074F-603203624AD8}"/>
              </a:ext>
            </a:extLst>
          </p:cNvPr>
          <p:cNvSpPr/>
          <p:nvPr userDrawn="1"/>
        </p:nvSpPr>
        <p:spPr>
          <a:xfrm>
            <a:off x="514350" y="590551"/>
            <a:ext cx="5581649" cy="5676898"/>
          </a:xfrm>
          <a:prstGeom prst="roundRect">
            <a:avLst>
              <a:gd name="adj" fmla="val 1098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5163A39C-DA91-04CE-49E1-1CFCEE9DC2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4827" y="6485742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400"/>
            </a:lvl1pPr>
          </a:lstStyle>
          <a:p>
            <a:fld id="{93A953BF-A918-461D-824A-B5E8B2F4FD10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7" name="Obrázek 6" descr="Obsah obrázku červ, noc&#10;&#10;Popis byl vytvořen automaticky">
            <a:extLst>
              <a:ext uri="{FF2B5EF4-FFF2-40B4-BE49-F238E27FC236}">
                <a16:creationId xmlns:a16="http://schemas.microsoft.com/office/drawing/2014/main" id="{A405FD64-E49F-A612-02B7-B005B3994F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2" name="Nadpis 1">
            <a:extLst>
              <a:ext uri="{FF2B5EF4-FFF2-40B4-BE49-F238E27FC236}">
                <a16:creationId xmlns:a16="http://schemas.microsoft.com/office/drawing/2014/main" id="{3EC86577-A626-67C7-128A-422C8786A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2237" y="2670967"/>
            <a:ext cx="4862513" cy="132556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pic>
        <p:nvPicPr>
          <p:cNvPr id="2" name="Obrázek 1" descr="Obsah obrázku řada/pruh&#10;&#10;Popis byl vytvořen automaticky">
            <a:extLst>
              <a:ext uri="{FF2B5EF4-FFF2-40B4-BE49-F238E27FC236}">
                <a16:creationId xmlns:a16="http://schemas.microsoft.com/office/drawing/2014/main" id="{AA94DFD1-078D-EF25-87F0-25CCE145AE6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522" y="5688102"/>
            <a:ext cx="1201415" cy="228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946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delovy slide_1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: se zakulacenými rohy 7">
            <a:extLst>
              <a:ext uri="{FF2B5EF4-FFF2-40B4-BE49-F238E27FC236}">
                <a16:creationId xmlns:a16="http://schemas.microsoft.com/office/drawing/2014/main" id="{86488C02-6942-58A8-790E-111DF46E6908}"/>
              </a:ext>
            </a:extLst>
          </p:cNvPr>
          <p:cNvSpPr/>
          <p:nvPr userDrawn="1"/>
        </p:nvSpPr>
        <p:spPr>
          <a:xfrm>
            <a:off x="6095999" y="590551"/>
            <a:ext cx="5581651" cy="5676898"/>
          </a:xfrm>
          <a:prstGeom prst="roundRect">
            <a:avLst>
              <a:gd name="adj" fmla="val 10987"/>
            </a:avLst>
          </a:prstGeom>
          <a:solidFill>
            <a:srgbClr val="183C4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Obdélník: se zakulacenými rohy 10">
            <a:extLst>
              <a:ext uri="{FF2B5EF4-FFF2-40B4-BE49-F238E27FC236}">
                <a16:creationId xmlns:a16="http://schemas.microsoft.com/office/drawing/2014/main" id="{B8B348F0-DC81-1873-E5A5-DD5E7BB241FA}"/>
              </a:ext>
            </a:extLst>
          </p:cNvPr>
          <p:cNvSpPr/>
          <p:nvPr userDrawn="1"/>
        </p:nvSpPr>
        <p:spPr>
          <a:xfrm>
            <a:off x="514350" y="590551"/>
            <a:ext cx="5581649" cy="5676898"/>
          </a:xfrm>
          <a:prstGeom prst="roundRect">
            <a:avLst>
              <a:gd name="adj" fmla="val 1098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5163A39C-DA91-04CE-49E1-1CFCEE9DC2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4827" y="6485742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400"/>
            </a:lvl1pPr>
          </a:lstStyle>
          <a:p>
            <a:fld id="{93A953BF-A918-461D-824A-B5E8B2F4FD10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7" name="Obrázek 6" descr="Obsah obrázku snímek obrazovky, Grafika, Barevnost, světlo&#10;&#10;Popis byl vytvořen automaticky">
            <a:extLst>
              <a:ext uri="{FF2B5EF4-FFF2-40B4-BE49-F238E27FC236}">
                <a16:creationId xmlns:a16="http://schemas.microsoft.com/office/drawing/2014/main" id="{2C3C1C8C-E2D5-3367-CCC6-9602266075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100" y="0"/>
            <a:ext cx="5784850" cy="6858000"/>
          </a:xfrm>
          <a:prstGeom prst="rect">
            <a:avLst/>
          </a:prstGeom>
        </p:spPr>
      </p:pic>
      <p:sp>
        <p:nvSpPr>
          <p:cNvPr id="12" name="Nadpis 1">
            <a:extLst>
              <a:ext uri="{FF2B5EF4-FFF2-40B4-BE49-F238E27FC236}">
                <a16:creationId xmlns:a16="http://schemas.microsoft.com/office/drawing/2014/main" id="{39E2C2D7-5B2C-B043-A3DD-3C6AC5EEE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2237" y="2670967"/>
            <a:ext cx="4862513" cy="132556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pic>
        <p:nvPicPr>
          <p:cNvPr id="2" name="Obrázek 1" descr="Obsah obrázku řada/pruh&#10;&#10;Popis byl vytvořen automaticky">
            <a:extLst>
              <a:ext uri="{FF2B5EF4-FFF2-40B4-BE49-F238E27FC236}">
                <a16:creationId xmlns:a16="http://schemas.microsoft.com/office/drawing/2014/main" id="{93AE3BE7-B2BE-6EDA-72C5-A2F2BA48134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522" y="5688102"/>
            <a:ext cx="1201415" cy="228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818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delovy slide_1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délník: se zakulacenými rohy 10">
            <a:extLst>
              <a:ext uri="{FF2B5EF4-FFF2-40B4-BE49-F238E27FC236}">
                <a16:creationId xmlns:a16="http://schemas.microsoft.com/office/drawing/2014/main" id="{4BB9E5EE-99F8-9D65-B611-3A50A015BAF7}"/>
              </a:ext>
            </a:extLst>
          </p:cNvPr>
          <p:cNvSpPr/>
          <p:nvPr userDrawn="1"/>
        </p:nvSpPr>
        <p:spPr>
          <a:xfrm>
            <a:off x="6095999" y="590551"/>
            <a:ext cx="5581651" cy="5676898"/>
          </a:xfrm>
          <a:prstGeom prst="roundRect">
            <a:avLst>
              <a:gd name="adj" fmla="val 10987"/>
            </a:avLst>
          </a:prstGeom>
          <a:solidFill>
            <a:srgbClr val="183C4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: se zakulacenými rohy 11">
            <a:extLst>
              <a:ext uri="{FF2B5EF4-FFF2-40B4-BE49-F238E27FC236}">
                <a16:creationId xmlns:a16="http://schemas.microsoft.com/office/drawing/2014/main" id="{CEC0CB09-E4D9-5D03-436F-A5F311DC6365}"/>
              </a:ext>
            </a:extLst>
          </p:cNvPr>
          <p:cNvSpPr/>
          <p:nvPr userDrawn="1"/>
        </p:nvSpPr>
        <p:spPr>
          <a:xfrm>
            <a:off x="514350" y="590551"/>
            <a:ext cx="5581649" cy="5676898"/>
          </a:xfrm>
          <a:prstGeom prst="roundRect">
            <a:avLst>
              <a:gd name="adj" fmla="val 1098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5163A39C-DA91-04CE-49E1-1CFCEE9DC2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4827" y="6485742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400"/>
            </a:lvl1pPr>
          </a:lstStyle>
          <a:p>
            <a:fld id="{93A953BF-A918-461D-824A-B5E8B2F4FD10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8" name="Obrázek 7" descr="Obsah obrázku červ, bezobratlý&#10;&#10;Popis byl vytvořen automaticky">
            <a:extLst>
              <a:ext uri="{FF2B5EF4-FFF2-40B4-BE49-F238E27FC236}">
                <a16:creationId xmlns:a16="http://schemas.microsoft.com/office/drawing/2014/main" id="{B2588228-FEBB-673B-1EF1-D3A8EEF8CC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8275" y="0"/>
            <a:ext cx="4508500" cy="6858000"/>
          </a:xfrm>
          <a:prstGeom prst="rect">
            <a:avLst/>
          </a:prstGeom>
        </p:spPr>
      </p:pic>
      <p:sp>
        <p:nvSpPr>
          <p:cNvPr id="13" name="Nadpis 1">
            <a:extLst>
              <a:ext uri="{FF2B5EF4-FFF2-40B4-BE49-F238E27FC236}">
                <a16:creationId xmlns:a16="http://schemas.microsoft.com/office/drawing/2014/main" id="{085D1F39-05FA-02A1-DA2A-56A35515D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2237" y="2670967"/>
            <a:ext cx="4862513" cy="132556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pic>
        <p:nvPicPr>
          <p:cNvPr id="2" name="Obrázek 1" descr="Obsah obrázku řada/pruh&#10;&#10;Popis byl vytvořen automaticky">
            <a:extLst>
              <a:ext uri="{FF2B5EF4-FFF2-40B4-BE49-F238E27FC236}">
                <a16:creationId xmlns:a16="http://schemas.microsoft.com/office/drawing/2014/main" id="{FD5C08AF-AB82-BA19-7771-A8AAB1562DD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522" y="5688102"/>
            <a:ext cx="1201415" cy="228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561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delovy slide_1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: se zakulacenými rohy 8">
            <a:extLst>
              <a:ext uri="{FF2B5EF4-FFF2-40B4-BE49-F238E27FC236}">
                <a16:creationId xmlns:a16="http://schemas.microsoft.com/office/drawing/2014/main" id="{C86173FC-B580-3005-33F1-591552C4A745}"/>
              </a:ext>
            </a:extLst>
          </p:cNvPr>
          <p:cNvSpPr/>
          <p:nvPr userDrawn="1"/>
        </p:nvSpPr>
        <p:spPr>
          <a:xfrm>
            <a:off x="6095999" y="590551"/>
            <a:ext cx="5581651" cy="5676898"/>
          </a:xfrm>
          <a:prstGeom prst="roundRect">
            <a:avLst>
              <a:gd name="adj" fmla="val 10987"/>
            </a:avLst>
          </a:prstGeom>
          <a:solidFill>
            <a:srgbClr val="183C4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Obdélník: se zakulacenými rohy 10">
            <a:extLst>
              <a:ext uri="{FF2B5EF4-FFF2-40B4-BE49-F238E27FC236}">
                <a16:creationId xmlns:a16="http://schemas.microsoft.com/office/drawing/2014/main" id="{FCC6096D-4311-DB77-CC8A-B6D97251E949}"/>
              </a:ext>
            </a:extLst>
          </p:cNvPr>
          <p:cNvSpPr/>
          <p:nvPr userDrawn="1"/>
        </p:nvSpPr>
        <p:spPr>
          <a:xfrm>
            <a:off x="514350" y="590551"/>
            <a:ext cx="5581649" cy="5676898"/>
          </a:xfrm>
          <a:prstGeom prst="roundRect">
            <a:avLst>
              <a:gd name="adj" fmla="val 1098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5163A39C-DA91-04CE-49E1-1CFCEE9DC2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4827" y="6485742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400"/>
            </a:lvl1pPr>
          </a:lstStyle>
          <a:p>
            <a:fld id="{93A953BF-A918-461D-824A-B5E8B2F4FD10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8" name="Obrázek 7" descr="Obsah obrázku červ&#10;&#10;Popis byl vytvořen automaticky">
            <a:extLst>
              <a:ext uri="{FF2B5EF4-FFF2-40B4-BE49-F238E27FC236}">
                <a16:creationId xmlns:a16="http://schemas.microsoft.com/office/drawing/2014/main" id="{C91EF708-D9AE-7D93-BF0D-1AF20B0CA7C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0775" y="0"/>
            <a:ext cx="4108450" cy="6858000"/>
          </a:xfrm>
          <a:prstGeom prst="rect">
            <a:avLst/>
          </a:prstGeom>
        </p:spPr>
      </p:pic>
      <p:sp>
        <p:nvSpPr>
          <p:cNvPr id="12" name="Nadpis 1">
            <a:extLst>
              <a:ext uri="{FF2B5EF4-FFF2-40B4-BE49-F238E27FC236}">
                <a16:creationId xmlns:a16="http://schemas.microsoft.com/office/drawing/2014/main" id="{A01F3BAB-F085-0979-197D-86ADC3B88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2237" y="2670967"/>
            <a:ext cx="4862513" cy="132556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pic>
        <p:nvPicPr>
          <p:cNvPr id="2" name="Obrázek 1" descr="Obsah obrázku řada/pruh&#10;&#10;Popis byl vytvořen automaticky">
            <a:extLst>
              <a:ext uri="{FF2B5EF4-FFF2-40B4-BE49-F238E27FC236}">
                <a16:creationId xmlns:a16="http://schemas.microsoft.com/office/drawing/2014/main" id="{B852D1A2-7E54-5867-7F83-B3813500604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522" y="5688102"/>
            <a:ext cx="1201415" cy="228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5143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delovy slide_1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: se zakulacenými rohy 8">
            <a:extLst>
              <a:ext uri="{FF2B5EF4-FFF2-40B4-BE49-F238E27FC236}">
                <a16:creationId xmlns:a16="http://schemas.microsoft.com/office/drawing/2014/main" id="{0606A167-4DF4-BCA4-20EA-12DE4F57361C}"/>
              </a:ext>
            </a:extLst>
          </p:cNvPr>
          <p:cNvSpPr/>
          <p:nvPr userDrawn="1"/>
        </p:nvSpPr>
        <p:spPr>
          <a:xfrm>
            <a:off x="6095999" y="590551"/>
            <a:ext cx="5581651" cy="5676898"/>
          </a:xfrm>
          <a:prstGeom prst="roundRect">
            <a:avLst>
              <a:gd name="adj" fmla="val 10987"/>
            </a:avLst>
          </a:prstGeom>
          <a:solidFill>
            <a:srgbClr val="183C4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Obdélník: se zakulacenými rohy 10">
            <a:extLst>
              <a:ext uri="{FF2B5EF4-FFF2-40B4-BE49-F238E27FC236}">
                <a16:creationId xmlns:a16="http://schemas.microsoft.com/office/drawing/2014/main" id="{CF7C4009-8745-52C0-067D-CC84E54E3728}"/>
              </a:ext>
            </a:extLst>
          </p:cNvPr>
          <p:cNvSpPr/>
          <p:nvPr userDrawn="1"/>
        </p:nvSpPr>
        <p:spPr>
          <a:xfrm>
            <a:off x="514350" y="590551"/>
            <a:ext cx="5581649" cy="5676898"/>
          </a:xfrm>
          <a:prstGeom prst="roundRect">
            <a:avLst>
              <a:gd name="adj" fmla="val 1098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5163A39C-DA91-04CE-49E1-1CFCEE9DC2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4827" y="6485742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400"/>
            </a:lvl1pPr>
          </a:lstStyle>
          <a:p>
            <a:fld id="{93A953BF-A918-461D-824A-B5E8B2F4FD10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8" name="Obrázek 7" descr="Obsah obrázku Grafika, umění&#10;&#10;Popis byl vytvořen automaticky">
            <a:extLst>
              <a:ext uri="{FF2B5EF4-FFF2-40B4-BE49-F238E27FC236}">
                <a16:creationId xmlns:a16="http://schemas.microsoft.com/office/drawing/2014/main" id="{41A5E599-6832-FA9D-6B4C-C1D5B56581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2" name="Nadpis 1">
            <a:extLst>
              <a:ext uri="{FF2B5EF4-FFF2-40B4-BE49-F238E27FC236}">
                <a16:creationId xmlns:a16="http://schemas.microsoft.com/office/drawing/2014/main" id="{2A9089C0-3E01-76F8-A7B0-0F9447C51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2237" y="2670967"/>
            <a:ext cx="4862513" cy="132556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pic>
        <p:nvPicPr>
          <p:cNvPr id="2" name="Obrázek 1" descr="Obsah obrázku řada/pruh&#10;&#10;Popis byl vytvořen automaticky">
            <a:extLst>
              <a:ext uri="{FF2B5EF4-FFF2-40B4-BE49-F238E27FC236}">
                <a16:creationId xmlns:a16="http://schemas.microsoft.com/office/drawing/2014/main" id="{CF344E86-869F-32B0-193A-8DD670E444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522" y="5688102"/>
            <a:ext cx="1201415" cy="228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3646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delovy slide_1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: se zakulacenými rohy 8">
            <a:extLst>
              <a:ext uri="{FF2B5EF4-FFF2-40B4-BE49-F238E27FC236}">
                <a16:creationId xmlns:a16="http://schemas.microsoft.com/office/drawing/2014/main" id="{4D595BAA-EDD7-4B6E-5DC5-5C6BBC978B0B}"/>
              </a:ext>
            </a:extLst>
          </p:cNvPr>
          <p:cNvSpPr/>
          <p:nvPr userDrawn="1"/>
        </p:nvSpPr>
        <p:spPr>
          <a:xfrm>
            <a:off x="6095999" y="590551"/>
            <a:ext cx="5581651" cy="5676898"/>
          </a:xfrm>
          <a:prstGeom prst="roundRect">
            <a:avLst>
              <a:gd name="adj" fmla="val 10987"/>
            </a:avLst>
          </a:prstGeom>
          <a:solidFill>
            <a:srgbClr val="183C4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Obdélník: se zakulacenými rohy 10">
            <a:extLst>
              <a:ext uri="{FF2B5EF4-FFF2-40B4-BE49-F238E27FC236}">
                <a16:creationId xmlns:a16="http://schemas.microsoft.com/office/drawing/2014/main" id="{9393E1E3-A0C4-90D8-EB43-64B0BA92424E}"/>
              </a:ext>
            </a:extLst>
          </p:cNvPr>
          <p:cNvSpPr/>
          <p:nvPr userDrawn="1"/>
        </p:nvSpPr>
        <p:spPr>
          <a:xfrm>
            <a:off x="514350" y="590551"/>
            <a:ext cx="5581649" cy="5676898"/>
          </a:xfrm>
          <a:prstGeom prst="roundRect">
            <a:avLst>
              <a:gd name="adj" fmla="val 1098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5163A39C-DA91-04CE-49E1-1CFCEE9DC2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4827" y="6485742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400"/>
            </a:lvl1pPr>
          </a:lstStyle>
          <a:p>
            <a:fld id="{93A953BF-A918-461D-824A-B5E8B2F4FD10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8" name="Obrázek 7" descr="Obsah obrázku Grafika, Barevnost, snímek obrazovky, světlo&#10;&#10;Popis byl vytvořen automaticky">
            <a:extLst>
              <a:ext uri="{FF2B5EF4-FFF2-40B4-BE49-F238E27FC236}">
                <a16:creationId xmlns:a16="http://schemas.microsoft.com/office/drawing/2014/main" id="{7FB843B7-D959-5224-40F9-8DF1DB9A0B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100" y="0"/>
            <a:ext cx="5784850" cy="6858000"/>
          </a:xfrm>
          <a:prstGeom prst="rect">
            <a:avLst/>
          </a:prstGeom>
        </p:spPr>
      </p:pic>
      <p:sp>
        <p:nvSpPr>
          <p:cNvPr id="12" name="Nadpis 1">
            <a:extLst>
              <a:ext uri="{FF2B5EF4-FFF2-40B4-BE49-F238E27FC236}">
                <a16:creationId xmlns:a16="http://schemas.microsoft.com/office/drawing/2014/main" id="{8CA4BCAD-EEB4-F424-70B0-1D1EF18EB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2237" y="2670967"/>
            <a:ext cx="4862513" cy="132556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pic>
        <p:nvPicPr>
          <p:cNvPr id="2" name="Obrázek 1" descr="Obsah obrázku řada/pruh&#10;&#10;Popis byl vytvořen automaticky">
            <a:extLst>
              <a:ext uri="{FF2B5EF4-FFF2-40B4-BE49-F238E27FC236}">
                <a16:creationId xmlns:a16="http://schemas.microsoft.com/office/drawing/2014/main" id="{922AD5A9-9045-5616-1F16-C3969D180FC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522" y="5688102"/>
            <a:ext cx="1201415" cy="228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2832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delovy slide_2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délník: se zakulacenými rohy 10">
            <a:extLst>
              <a:ext uri="{FF2B5EF4-FFF2-40B4-BE49-F238E27FC236}">
                <a16:creationId xmlns:a16="http://schemas.microsoft.com/office/drawing/2014/main" id="{9393E1E3-A0C4-90D8-EB43-64B0BA92424E}"/>
              </a:ext>
            </a:extLst>
          </p:cNvPr>
          <p:cNvSpPr/>
          <p:nvPr userDrawn="1"/>
        </p:nvSpPr>
        <p:spPr>
          <a:xfrm>
            <a:off x="514350" y="590551"/>
            <a:ext cx="11163300" cy="5676898"/>
          </a:xfrm>
          <a:prstGeom prst="roundRect">
            <a:avLst>
              <a:gd name="adj" fmla="val 10987"/>
            </a:avLst>
          </a:prstGeom>
          <a:solidFill>
            <a:srgbClr val="5CD2D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5163A39C-DA91-04CE-49E1-1CFCEE9DC2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4827" y="6485742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400"/>
            </a:lvl1pPr>
          </a:lstStyle>
          <a:p>
            <a:fld id="{93A953BF-A918-461D-824A-B5E8B2F4FD10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2" name="Nadpis 1">
            <a:extLst>
              <a:ext uri="{FF2B5EF4-FFF2-40B4-BE49-F238E27FC236}">
                <a16:creationId xmlns:a16="http://schemas.microsoft.com/office/drawing/2014/main" id="{8CA4BCAD-EEB4-F424-70B0-1D1EF18EB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0373" y="3967108"/>
            <a:ext cx="6354377" cy="1325563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pic>
        <p:nvPicPr>
          <p:cNvPr id="3" name="Obrázek 2" descr="Obsah obrázku Grafika, Barevnost, snímek obrazovky, světlo&#10;&#10;Popis byl vytvořen automaticky">
            <a:extLst>
              <a:ext uri="{FF2B5EF4-FFF2-40B4-BE49-F238E27FC236}">
                <a16:creationId xmlns:a16="http://schemas.microsoft.com/office/drawing/2014/main" id="{09B0C079-F6D5-8D51-5FD8-73CB229546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3418" y="0"/>
            <a:ext cx="4425950" cy="6858000"/>
          </a:xfrm>
          <a:prstGeom prst="rect">
            <a:avLst/>
          </a:prstGeom>
        </p:spPr>
      </p:pic>
      <p:pic>
        <p:nvPicPr>
          <p:cNvPr id="2" name="Obrázek 1" descr="Obsah obrázku řada/pruh&#10;&#10;Popis byl vytvořen automaticky">
            <a:extLst>
              <a:ext uri="{FF2B5EF4-FFF2-40B4-BE49-F238E27FC236}">
                <a16:creationId xmlns:a16="http://schemas.microsoft.com/office/drawing/2014/main" id="{AEBBBE4C-0A09-BEA1-67C6-EA8D6502049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522" y="5688102"/>
            <a:ext cx="1201415" cy="228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8501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delovy slide_2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délník: se zakulacenými rohy 10">
            <a:extLst>
              <a:ext uri="{FF2B5EF4-FFF2-40B4-BE49-F238E27FC236}">
                <a16:creationId xmlns:a16="http://schemas.microsoft.com/office/drawing/2014/main" id="{9393E1E3-A0C4-90D8-EB43-64B0BA92424E}"/>
              </a:ext>
            </a:extLst>
          </p:cNvPr>
          <p:cNvSpPr/>
          <p:nvPr userDrawn="1"/>
        </p:nvSpPr>
        <p:spPr>
          <a:xfrm>
            <a:off x="514350" y="590551"/>
            <a:ext cx="11163300" cy="5676898"/>
          </a:xfrm>
          <a:prstGeom prst="roundRect">
            <a:avLst>
              <a:gd name="adj" fmla="val 10987"/>
            </a:avLst>
          </a:prstGeom>
          <a:solidFill>
            <a:srgbClr val="7B87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5163A39C-DA91-04CE-49E1-1CFCEE9DC2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4827" y="6485742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400"/>
            </a:lvl1pPr>
          </a:lstStyle>
          <a:p>
            <a:fld id="{93A953BF-A918-461D-824A-B5E8B2F4FD10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2" name="Nadpis 1">
            <a:extLst>
              <a:ext uri="{FF2B5EF4-FFF2-40B4-BE49-F238E27FC236}">
                <a16:creationId xmlns:a16="http://schemas.microsoft.com/office/drawing/2014/main" id="{8CA4BCAD-EEB4-F424-70B0-1D1EF18EB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0373" y="3967108"/>
            <a:ext cx="6354377" cy="1325563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pic>
        <p:nvPicPr>
          <p:cNvPr id="3" name="Obrázek 2" descr="Obsah obrázku Grafika, Barevnost, kruh, světlo&#10;&#10;Popis byl vytvořen automaticky">
            <a:extLst>
              <a:ext uri="{FF2B5EF4-FFF2-40B4-BE49-F238E27FC236}">
                <a16:creationId xmlns:a16="http://schemas.microsoft.com/office/drawing/2014/main" id="{5B6631DF-1AD1-A40D-3C1F-97A22FC9CB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523" y="0"/>
            <a:ext cx="4425950" cy="6858000"/>
          </a:xfrm>
          <a:prstGeom prst="rect">
            <a:avLst/>
          </a:prstGeom>
        </p:spPr>
      </p:pic>
      <p:pic>
        <p:nvPicPr>
          <p:cNvPr id="2" name="Obrázek 1" descr="Obsah obrázku řada/pruh&#10;&#10;Popis byl vytvořen automaticky">
            <a:extLst>
              <a:ext uri="{FF2B5EF4-FFF2-40B4-BE49-F238E27FC236}">
                <a16:creationId xmlns:a16="http://schemas.microsoft.com/office/drawing/2014/main" id="{E56A6C41-A49F-14B6-0144-B839D580246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522" y="5688102"/>
            <a:ext cx="1201415" cy="228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5492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delovy slide_2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délník: se zakulacenými rohy 10">
            <a:extLst>
              <a:ext uri="{FF2B5EF4-FFF2-40B4-BE49-F238E27FC236}">
                <a16:creationId xmlns:a16="http://schemas.microsoft.com/office/drawing/2014/main" id="{9393E1E3-A0C4-90D8-EB43-64B0BA92424E}"/>
              </a:ext>
            </a:extLst>
          </p:cNvPr>
          <p:cNvSpPr/>
          <p:nvPr userDrawn="1"/>
        </p:nvSpPr>
        <p:spPr>
          <a:xfrm>
            <a:off x="514350" y="590551"/>
            <a:ext cx="11163300" cy="5676898"/>
          </a:xfrm>
          <a:prstGeom prst="roundRect">
            <a:avLst>
              <a:gd name="adj" fmla="val 10987"/>
            </a:avLst>
          </a:prstGeom>
          <a:solidFill>
            <a:srgbClr val="F1B0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5163A39C-DA91-04CE-49E1-1CFCEE9DC2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4827" y="6485742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400"/>
            </a:lvl1pPr>
          </a:lstStyle>
          <a:p>
            <a:fld id="{93A953BF-A918-461D-824A-B5E8B2F4FD10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2" name="Nadpis 1">
            <a:extLst>
              <a:ext uri="{FF2B5EF4-FFF2-40B4-BE49-F238E27FC236}">
                <a16:creationId xmlns:a16="http://schemas.microsoft.com/office/drawing/2014/main" id="{8CA4BCAD-EEB4-F424-70B0-1D1EF18EB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0373" y="3967108"/>
            <a:ext cx="6354377" cy="1325563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pic>
        <p:nvPicPr>
          <p:cNvPr id="6" name="Obrázek 5" descr="Obsah obrázku Barevnost, Grafika, snímek obrazovky, umění&#10;&#10;Popis byl vytvořen automaticky">
            <a:extLst>
              <a:ext uri="{FF2B5EF4-FFF2-40B4-BE49-F238E27FC236}">
                <a16:creationId xmlns:a16="http://schemas.microsoft.com/office/drawing/2014/main" id="{7CC4C44A-8FA5-F239-F159-26F0FD025E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452" y="0"/>
            <a:ext cx="4425950" cy="6858000"/>
          </a:xfrm>
          <a:prstGeom prst="rect">
            <a:avLst/>
          </a:prstGeom>
        </p:spPr>
      </p:pic>
      <p:pic>
        <p:nvPicPr>
          <p:cNvPr id="2" name="Obrázek 1" descr="Obsah obrázku řada/pruh&#10;&#10;Popis byl vytvořen automaticky">
            <a:extLst>
              <a:ext uri="{FF2B5EF4-FFF2-40B4-BE49-F238E27FC236}">
                <a16:creationId xmlns:a16="http://schemas.microsoft.com/office/drawing/2014/main" id="{CBF767A6-13A5-0FF5-DD78-EB7C7DA189E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522" y="5688102"/>
            <a:ext cx="1201415" cy="228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3994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delovy slide_druha uroven_1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Obsah obrázku černá, snímek obrazovky, černobílá, bílé&#10;&#10;Popis byl vytvořen automaticky">
            <a:extLst>
              <a:ext uri="{FF2B5EF4-FFF2-40B4-BE49-F238E27FC236}">
                <a16:creationId xmlns:a16="http://schemas.microsoft.com/office/drawing/2014/main" id="{14727D85-C480-E6E5-F844-50B92F9E550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2883" y="5735160"/>
            <a:ext cx="1261867" cy="239511"/>
          </a:xfrm>
          <a:prstGeom prst="rect">
            <a:avLst/>
          </a:prstGeom>
        </p:spPr>
      </p:pic>
      <p:sp>
        <p:nvSpPr>
          <p:cNvPr id="11" name="Obdélník: se zakulacenými rohy 10">
            <a:extLst>
              <a:ext uri="{FF2B5EF4-FFF2-40B4-BE49-F238E27FC236}">
                <a16:creationId xmlns:a16="http://schemas.microsoft.com/office/drawing/2014/main" id="{9393E1E3-A0C4-90D8-EB43-64B0BA92424E}"/>
              </a:ext>
            </a:extLst>
          </p:cNvPr>
          <p:cNvSpPr/>
          <p:nvPr userDrawn="1"/>
        </p:nvSpPr>
        <p:spPr>
          <a:xfrm>
            <a:off x="514350" y="590551"/>
            <a:ext cx="11163300" cy="5676898"/>
          </a:xfrm>
          <a:prstGeom prst="roundRect">
            <a:avLst>
              <a:gd name="adj" fmla="val 10987"/>
            </a:avLst>
          </a:prstGeom>
          <a:noFill/>
          <a:ln w="190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5163A39C-DA91-04CE-49E1-1CFCEE9DC2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4827" y="6485742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400"/>
            </a:lvl1pPr>
          </a:lstStyle>
          <a:p>
            <a:fld id="{93A953BF-A918-461D-824A-B5E8B2F4FD10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2" name="Nadpis 1">
            <a:extLst>
              <a:ext uri="{FF2B5EF4-FFF2-40B4-BE49-F238E27FC236}">
                <a16:creationId xmlns:a16="http://schemas.microsoft.com/office/drawing/2014/main" id="{8CA4BCAD-EEB4-F424-70B0-1D1EF18EB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0373" y="3967108"/>
            <a:ext cx="6354377" cy="1325563"/>
          </a:xfrm>
        </p:spPr>
        <p:txBody>
          <a:bodyPr/>
          <a:lstStyle>
            <a:lvl1pPr algn="r">
              <a:defRPr>
                <a:solidFill>
                  <a:srgbClr val="373737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pic>
        <p:nvPicPr>
          <p:cNvPr id="3" name="Obrázek 2" descr="Obsah obrázku červ, bezobratlý&#10;&#10;Popis byl vytvořen automaticky">
            <a:extLst>
              <a:ext uri="{FF2B5EF4-FFF2-40B4-BE49-F238E27FC236}">
                <a16:creationId xmlns:a16="http://schemas.microsoft.com/office/drawing/2014/main" id="{6AB42063-2B86-3461-4069-AF0E487CF12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922" y="0"/>
            <a:ext cx="42989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3158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delovy slide_druha uroven_1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délník: se zakulacenými rohy 10">
            <a:extLst>
              <a:ext uri="{FF2B5EF4-FFF2-40B4-BE49-F238E27FC236}">
                <a16:creationId xmlns:a16="http://schemas.microsoft.com/office/drawing/2014/main" id="{9393E1E3-A0C4-90D8-EB43-64B0BA92424E}"/>
              </a:ext>
            </a:extLst>
          </p:cNvPr>
          <p:cNvSpPr/>
          <p:nvPr userDrawn="1"/>
        </p:nvSpPr>
        <p:spPr>
          <a:xfrm>
            <a:off x="514350" y="590551"/>
            <a:ext cx="11163300" cy="5676898"/>
          </a:xfrm>
          <a:prstGeom prst="roundRect">
            <a:avLst>
              <a:gd name="adj" fmla="val 10987"/>
            </a:avLst>
          </a:prstGeom>
          <a:noFill/>
          <a:ln w="190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5163A39C-DA91-04CE-49E1-1CFCEE9DC2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4827" y="6485742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400"/>
            </a:lvl1pPr>
          </a:lstStyle>
          <a:p>
            <a:fld id="{93A953BF-A918-461D-824A-B5E8B2F4FD10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4" name="Obrázek 3" descr="Obsah obrázku červ, bezobratlý&#10;&#10;Popis byl vytvořen automaticky">
            <a:extLst>
              <a:ext uri="{FF2B5EF4-FFF2-40B4-BE49-F238E27FC236}">
                <a16:creationId xmlns:a16="http://schemas.microsoft.com/office/drawing/2014/main" id="{897A579C-3B0E-E09F-01CE-96BF5FC815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Nadpis 1">
            <a:extLst>
              <a:ext uri="{FF2B5EF4-FFF2-40B4-BE49-F238E27FC236}">
                <a16:creationId xmlns:a16="http://schemas.microsoft.com/office/drawing/2014/main" id="{8CA4BCAD-EEB4-F424-70B0-1D1EF18EB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0373" y="3967108"/>
            <a:ext cx="6354377" cy="1325563"/>
          </a:xfrm>
        </p:spPr>
        <p:txBody>
          <a:bodyPr/>
          <a:lstStyle>
            <a:lvl1pPr algn="r">
              <a:defRPr>
                <a:solidFill>
                  <a:srgbClr val="373737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pic>
        <p:nvPicPr>
          <p:cNvPr id="2" name="Obrázek 1" descr="Obsah obrázku černá, snímek obrazovky, černobílá, bílé&#10;&#10;Popis byl vytvořen automaticky">
            <a:extLst>
              <a:ext uri="{FF2B5EF4-FFF2-40B4-BE49-F238E27FC236}">
                <a16:creationId xmlns:a16="http://schemas.microsoft.com/office/drawing/2014/main" id="{6664E933-9770-37CC-3BE2-3B4125E8D48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2883" y="5735160"/>
            <a:ext cx="1261867" cy="239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4629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delovy slide_druha uroven_1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délník: se zakulacenými rohy 10">
            <a:extLst>
              <a:ext uri="{FF2B5EF4-FFF2-40B4-BE49-F238E27FC236}">
                <a16:creationId xmlns:a16="http://schemas.microsoft.com/office/drawing/2014/main" id="{9393E1E3-A0C4-90D8-EB43-64B0BA92424E}"/>
              </a:ext>
            </a:extLst>
          </p:cNvPr>
          <p:cNvSpPr/>
          <p:nvPr userDrawn="1"/>
        </p:nvSpPr>
        <p:spPr>
          <a:xfrm>
            <a:off x="514350" y="590551"/>
            <a:ext cx="11163300" cy="5676898"/>
          </a:xfrm>
          <a:prstGeom prst="roundRect">
            <a:avLst>
              <a:gd name="adj" fmla="val 10987"/>
            </a:avLst>
          </a:prstGeom>
          <a:noFill/>
          <a:ln w="190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5163A39C-DA91-04CE-49E1-1CFCEE9DC2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4827" y="6485742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400"/>
            </a:lvl1pPr>
          </a:lstStyle>
          <a:p>
            <a:fld id="{93A953BF-A918-461D-824A-B5E8B2F4FD10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2" name="Nadpis 1">
            <a:extLst>
              <a:ext uri="{FF2B5EF4-FFF2-40B4-BE49-F238E27FC236}">
                <a16:creationId xmlns:a16="http://schemas.microsoft.com/office/drawing/2014/main" id="{8CA4BCAD-EEB4-F424-70B0-1D1EF18EB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0373" y="3967108"/>
            <a:ext cx="6354377" cy="1325563"/>
          </a:xfrm>
        </p:spPr>
        <p:txBody>
          <a:bodyPr/>
          <a:lstStyle>
            <a:lvl1pPr algn="r">
              <a:defRPr>
                <a:solidFill>
                  <a:srgbClr val="373737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pic>
        <p:nvPicPr>
          <p:cNvPr id="4" name="Obrázek 3" descr="Obsah obrázku design&#10;&#10;Popis byl vytvořen automaticky s nízkou mírou spolehlivosti">
            <a:extLst>
              <a:ext uri="{FF2B5EF4-FFF2-40B4-BE49-F238E27FC236}">
                <a16:creationId xmlns:a16="http://schemas.microsoft.com/office/drawing/2014/main" id="{9FB4E03D-7FB3-9D99-B0F2-DA9DD77619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911835" cy="5676898"/>
          </a:xfrm>
          <a:prstGeom prst="rect">
            <a:avLst/>
          </a:prstGeom>
        </p:spPr>
      </p:pic>
      <p:pic>
        <p:nvPicPr>
          <p:cNvPr id="2" name="Obrázek 1" descr="Obsah obrázku černá, snímek obrazovky, černobílá, bílé&#10;&#10;Popis byl vytvořen automaticky">
            <a:extLst>
              <a:ext uri="{FF2B5EF4-FFF2-40B4-BE49-F238E27FC236}">
                <a16:creationId xmlns:a16="http://schemas.microsoft.com/office/drawing/2014/main" id="{58D9BAD7-B5E2-F4EF-08C1-B326872A878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2883" y="5735160"/>
            <a:ext cx="1261867" cy="239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061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delovy slide_druha uroven_2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délník: se zakulacenými rohy 10">
            <a:extLst>
              <a:ext uri="{FF2B5EF4-FFF2-40B4-BE49-F238E27FC236}">
                <a16:creationId xmlns:a16="http://schemas.microsoft.com/office/drawing/2014/main" id="{9393E1E3-A0C4-90D8-EB43-64B0BA92424E}"/>
              </a:ext>
            </a:extLst>
          </p:cNvPr>
          <p:cNvSpPr/>
          <p:nvPr userDrawn="1"/>
        </p:nvSpPr>
        <p:spPr>
          <a:xfrm>
            <a:off x="514350" y="590551"/>
            <a:ext cx="11163300" cy="5676898"/>
          </a:xfrm>
          <a:prstGeom prst="roundRect">
            <a:avLst>
              <a:gd name="adj" fmla="val 10987"/>
            </a:avLst>
          </a:prstGeom>
          <a:noFill/>
          <a:ln w="190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5163A39C-DA91-04CE-49E1-1CFCEE9DC2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4827" y="6485742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400"/>
            </a:lvl1pPr>
          </a:lstStyle>
          <a:p>
            <a:fld id="{93A953BF-A918-461D-824A-B5E8B2F4FD10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2" name="Nadpis 1">
            <a:extLst>
              <a:ext uri="{FF2B5EF4-FFF2-40B4-BE49-F238E27FC236}">
                <a16:creationId xmlns:a16="http://schemas.microsoft.com/office/drawing/2014/main" id="{8CA4BCAD-EEB4-F424-70B0-1D1EF18EB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0373" y="3967108"/>
            <a:ext cx="6354377" cy="1325563"/>
          </a:xfrm>
        </p:spPr>
        <p:txBody>
          <a:bodyPr/>
          <a:lstStyle>
            <a:lvl1pPr algn="r">
              <a:defRPr>
                <a:solidFill>
                  <a:srgbClr val="373737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pic>
        <p:nvPicPr>
          <p:cNvPr id="4" name="Obrázek 3" descr="Obsah obrázku červ, bezobratlý&#10;&#10;Popis byl vytvořen automaticky">
            <a:extLst>
              <a:ext uri="{FF2B5EF4-FFF2-40B4-BE49-F238E27FC236}">
                <a16:creationId xmlns:a16="http://schemas.microsoft.com/office/drawing/2014/main" id="{9B523E56-427C-4FF1-D6F4-CD6595DADB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922" y="-7133"/>
            <a:ext cx="4298950" cy="6858000"/>
          </a:xfrm>
          <a:prstGeom prst="rect">
            <a:avLst/>
          </a:prstGeom>
        </p:spPr>
      </p:pic>
      <p:pic>
        <p:nvPicPr>
          <p:cNvPr id="2" name="Obrázek 1" descr="Obsah obrázku černá, snímek obrazovky, černobílá, bílé&#10;&#10;Popis byl vytvořen automaticky">
            <a:extLst>
              <a:ext uri="{FF2B5EF4-FFF2-40B4-BE49-F238E27FC236}">
                <a16:creationId xmlns:a16="http://schemas.microsoft.com/office/drawing/2014/main" id="{5F91FBD0-1756-44ED-7D6C-6B30015CE20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2883" y="5735160"/>
            <a:ext cx="1261867" cy="239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1150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delovy slide_druha uroven_2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délník: se zakulacenými rohy 10">
            <a:extLst>
              <a:ext uri="{FF2B5EF4-FFF2-40B4-BE49-F238E27FC236}">
                <a16:creationId xmlns:a16="http://schemas.microsoft.com/office/drawing/2014/main" id="{9393E1E3-A0C4-90D8-EB43-64B0BA92424E}"/>
              </a:ext>
            </a:extLst>
          </p:cNvPr>
          <p:cNvSpPr/>
          <p:nvPr userDrawn="1"/>
        </p:nvSpPr>
        <p:spPr>
          <a:xfrm>
            <a:off x="514350" y="590551"/>
            <a:ext cx="11163300" cy="5676898"/>
          </a:xfrm>
          <a:prstGeom prst="roundRect">
            <a:avLst>
              <a:gd name="adj" fmla="val 10987"/>
            </a:avLst>
          </a:prstGeom>
          <a:noFill/>
          <a:ln w="190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cs-CZ"/>
          </a:p>
        </p:txBody>
      </p:sp>
      <p:pic>
        <p:nvPicPr>
          <p:cNvPr id="3" name="Obrázek 2" descr="Obsah obrázku Grafika, černá, červ, umění&#10;&#10;Popis byl vytvořen automaticky">
            <a:extLst>
              <a:ext uri="{FF2B5EF4-FFF2-40B4-BE49-F238E27FC236}">
                <a16:creationId xmlns:a16="http://schemas.microsoft.com/office/drawing/2014/main" id="{36C29BEB-6EAE-E631-65A0-B79D19F64F8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5163A39C-DA91-04CE-49E1-1CFCEE9DC2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4827" y="6485742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400"/>
            </a:lvl1pPr>
          </a:lstStyle>
          <a:p>
            <a:fld id="{93A953BF-A918-461D-824A-B5E8B2F4FD10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2" name="Nadpis 1">
            <a:extLst>
              <a:ext uri="{FF2B5EF4-FFF2-40B4-BE49-F238E27FC236}">
                <a16:creationId xmlns:a16="http://schemas.microsoft.com/office/drawing/2014/main" id="{8CA4BCAD-EEB4-F424-70B0-1D1EF18EB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0373" y="3967108"/>
            <a:ext cx="6354377" cy="1325563"/>
          </a:xfrm>
        </p:spPr>
        <p:txBody>
          <a:bodyPr/>
          <a:lstStyle>
            <a:lvl1pPr algn="r">
              <a:defRPr>
                <a:solidFill>
                  <a:srgbClr val="373737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pic>
        <p:nvPicPr>
          <p:cNvPr id="2" name="Obrázek 1" descr="Obsah obrázku černá, snímek obrazovky, černobílá, bílé&#10;&#10;Popis byl vytvořen automaticky">
            <a:extLst>
              <a:ext uri="{FF2B5EF4-FFF2-40B4-BE49-F238E27FC236}">
                <a16:creationId xmlns:a16="http://schemas.microsoft.com/office/drawing/2014/main" id="{3FF33B6A-1068-D78E-B23C-B9532832213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2883" y="5735160"/>
            <a:ext cx="1261867" cy="239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6698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delovy slide_druha uroven_2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délník: se zakulacenými rohy 10">
            <a:extLst>
              <a:ext uri="{FF2B5EF4-FFF2-40B4-BE49-F238E27FC236}">
                <a16:creationId xmlns:a16="http://schemas.microsoft.com/office/drawing/2014/main" id="{9393E1E3-A0C4-90D8-EB43-64B0BA92424E}"/>
              </a:ext>
            </a:extLst>
          </p:cNvPr>
          <p:cNvSpPr/>
          <p:nvPr userDrawn="1"/>
        </p:nvSpPr>
        <p:spPr>
          <a:xfrm>
            <a:off x="514350" y="590551"/>
            <a:ext cx="11163300" cy="5676898"/>
          </a:xfrm>
          <a:prstGeom prst="roundRect">
            <a:avLst>
              <a:gd name="adj" fmla="val 10987"/>
            </a:avLst>
          </a:prstGeom>
          <a:noFill/>
          <a:ln w="190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5163A39C-DA91-04CE-49E1-1CFCEE9DC2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4827" y="6485742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400"/>
            </a:lvl1pPr>
          </a:lstStyle>
          <a:p>
            <a:fld id="{93A953BF-A918-461D-824A-B5E8B2F4FD10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2" name="Nadpis 1">
            <a:extLst>
              <a:ext uri="{FF2B5EF4-FFF2-40B4-BE49-F238E27FC236}">
                <a16:creationId xmlns:a16="http://schemas.microsoft.com/office/drawing/2014/main" id="{8CA4BCAD-EEB4-F424-70B0-1D1EF18EB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0373" y="3967108"/>
            <a:ext cx="6354377" cy="1325563"/>
          </a:xfrm>
        </p:spPr>
        <p:txBody>
          <a:bodyPr/>
          <a:lstStyle>
            <a:lvl1pPr algn="r">
              <a:defRPr>
                <a:solidFill>
                  <a:srgbClr val="373737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pic>
        <p:nvPicPr>
          <p:cNvPr id="3" name="Obrázek 2" descr="Obsah obrázku Grafika, Barevnost, kruh&#10;&#10;Popis byl vytvořen automaticky">
            <a:extLst>
              <a:ext uri="{FF2B5EF4-FFF2-40B4-BE49-F238E27FC236}">
                <a16:creationId xmlns:a16="http://schemas.microsoft.com/office/drawing/2014/main" id="{8F6D3812-683A-80D5-F3DB-8ABF43283E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1" y="0"/>
            <a:ext cx="4912096" cy="5677200"/>
          </a:xfrm>
          <a:prstGeom prst="rect">
            <a:avLst/>
          </a:prstGeom>
        </p:spPr>
      </p:pic>
      <p:pic>
        <p:nvPicPr>
          <p:cNvPr id="2" name="Obrázek 1" descr="Obsah obrázku černá, snímek obrazovky, černobílá, bílé&#10;&#10;Popis byl vytvořen automaticky">
            <a:extLst>
              <a:ext uri="{FF2B5EF4-FFF2-40B4-BE49-F238E27FC236}">
                <a16:creationId xmlns:a16="http://schemas.microsoft.com/office/drawing/2014/main" id="{F3A892BE-BC27-E6AF-5F24-CCC6875AA0F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2883" y="5735160"/>
            <a:ext cx="1261867" cy="239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8967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ghligh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: se zakulacenými rohy 2">
            <a:extLst>
              <a:ext uri="{FF2B5EF4-FFF2-40B4-BE49-F238E27FC236}">
                <a16:creationId xmlns:a16="http://schemas.microsoft.com/office/drawing/2014/main" id="{2A262553-36B1-D1FF-EFC4-1A8446E6F2BF}"/>
              </a:ext>
            </a:extLst>
          </p:cNvPr>
          <p:cNvSpPr/>
          <p:nvPr userDrawn="1"/>
        </p:nvSpPr>
        <p:spPr>
          <a:xfrm>
            <a:off x="514350" y="590551"/>
            <a:ext cx="11163300" cy="5676898"/>
          </a:xfrm>
          <a:prstGeom prst="roundRect">
            <a:avLst>
              <a:gd name="adj" fmla="val 10987"/>
            </a:avLst>
          </a:prstGeom>
          <a:solidFill>
            <a:srgbClr val="7B87F8"/>
          </a:solidFill>
          <a:ln w="190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E94F0C0-2D31-683E-2C8D-97530E6CA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5C497135-B48F-CFCC-DB39-EF04D1A27F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9944" y="2228489"/>
            <a:ext cx="4122056" cy="4629511"/>
          </a:xfrm>
          <a:prstGeom prst="rect">
            <a:avLst/>
          </a:prstGeom>
        </p:spPr>
      </p:pic>
      <p:sp>
        <p:nvSpPr>
          <p:cNvPr id="8" name="Zástupný symbol pro číslo snímku 5">
            <a:extLst>
              <a:ext uri="{FF2B5EF4-FFF2-40B4-BE49-F238E27FC236}">
                <a16:creationId xmlns:a16="http://schemas.microsoft.com/office/drawing/2014/main" id="{151C8AC3-54AB-0BC8-0D72-3277C8C714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4827" y="6485742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400"/>
            </a:lvl1pPr>
          </a:lstStyle>
          <a:p>
            <a:fld id="{93A953BF-A918-461D-824A-B5E8B2F4FD1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452665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ghlight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: se zakulacenými rohy 2">
            <a:extLst>
              <a:ext uri="{FF2B5EF4-FFF2-40B4-BE49-F238E27FC236}">
                <a16:creationId xmlns:a16="http://schemas.microsoft.com/office/drawing/2014/main" id="{2A262553-36B1-D1FF-EFC4-1A8446E6F2BF}"/>
              </a:ext>
            </a:extLst>
          </p:cNvPr>
          <p:cNvSpPr/>
          <p:nvPr userDrawn="1"/>
        </p:nvSpPr>
        <p:spPr>
          <a:xfrm>
            <a:off x="514350" y="590551"/>
            <a:ext cx="11163300" cy="5676898"/>
          </a:xfrm>
          <a:prstGeom prst="roundRect">
            <a:avLst>
              <a:gd name="adj" fmla="val 10987"/>
            </a:avLst>
          </a:prstGeom>
          <a:solidFill>
            <a:srgbClr val="5CD2DA"/>
          </a:solidFill>
          <a:ln w="190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E94F0C0-2D31-683E-2C8D-97530E6CA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94A23FF5-D2FC-AF96-D4AE-53C4A4ED6C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9945" y="2228489"/>
            <a:ext cx="4122056" cy="4629511"/>
          </a:xfrm>
          <a:prstGeom prst="rect">
            <a:avLst/>
          </a:prstGeom>
        </p:spPr>
      </p:pic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7A3A22F-5312-AB1D-A058-C21906CD0A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4827" y="6485742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400"/>
            </a:lvl1pPr>
          </a:lstStyle>
          <a:p>
            <a:fld id="{93A953BF-A918-461D-824A-B5E8B2F4FD1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4897398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ghlight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: se zakulacenými rohy 2">
            <a:extLst>
              <a:ext uri="{FF2B5EF4-FFF2-40B4-BE49-F238E27FC236}">
                <a16:creationId xmlns:a16="http://schemas.microsoft.com/office/drawing/2014/main" id="{2A262553-36B1-D1FF-EFC4-1A8446E6F2BF}"/>
              </a:ext>
            </a:extLst>
          </p:cNvPr>
          <p:cNvSpPr/>
          <p:nvPr userDrawn="1"/>
        </p:nvSpPr>
        <p:spPr>
          <a:xfrm>
            <a:off x="514350" y="590551"/>
            <a:ext cx="11163300" cy="5676898"/>
          </a:xfrm>
          <a:prstGeom prst="roundRect">
            <a:avLst>
              <a:gd name="adj" fmla="val 10987"/>
            </a:avLst>
          </a:prstGeom>
          <a:solidFill>
            <a:srgbClr val="F1B091"/>
          </a:solidFill>
          <a:ln w="190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E94F0C0-2D31-683E-2C8D-97530E6CA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pic>
        <p:nvPicPr>
          <p:cNvPr id="6" name="Obrázek 5" descr="Obsah obrázku červ&#10;&#10;Popis byl vytvořen automaticky">
            <a:extLst>
              <a:ext uri="{FF2B5EF4-FFF2-40B4-BE49-F238E27FC236}">
                <a16:creationId xmlns:a16="http://schemas.microsoft.com/office/drawing/2014/main" id="{DA40B266-BCFF-6544-63DF-4631E06DC0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1344" y="2206169"/>
            <a:ext cx="4195170" cy="4651831"/>
          </a:xfrm>
          <a:prstGeom prst="rect">
            <a:avLst/>
          </a:prstGeom>
        </p:spPr>
      </p:pic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C025EA53-AD78-D304-82AD-3B6CD3A37D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4827" y="6485742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400"/>
            </a:lvl1pPr>
          </a:lstStyle>
          <a:p>
            <a:fld id="{93A953BF-A918-461D-824A-B5E8B2F4FD1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7404485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Obsah obrázku text, snímek obrazovky, Písmo, logo&#10;&#10;Popis byl vytvořen automaticky">
            <a:extLst>
              <a:ext uri="{FF2B5EF4-FFF2-40B4-BE49-F238E27FC236}">
                <a16:creationId xmlns:a16="http://schemas.microsoft.com/office/drawing/2014/main" id="{B911C2E1-482F-EAF9-A179-F864949787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3873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Obsah obrázku text, snímek obrazovky, Písmo, design&#10;&#10;Popis byl vytvořen automaticky">
            <a:extLst>
              <a:ext uri="{FF2B5EF4-FFF2-40B4-BE49-F238E27FC236}">
                <a16:creationId xmlns:a16="http://schemas.microsoft.com/office/drawing/2014/main" id="{3F173CD0-96A5-01A7-D62B-8C9D90FCEC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75350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sah obrázku text, snímek obrazovky, Písmo, design&#10;&#10;Popis byl vytvořen automaticky">
            <a:extLst>
              <a:ext uri="{FF2B5EF4-FFF2-40B4-BE49-F238E27FC236}">
                <a16:creationId xmlns:a16="http://schemas.microsoft.com/office/drawing/2014/main" id="{DE1C4F19-B74A-9F38-379D-5AB694731E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815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E7258881-785C-98E2-8E13-4947D27A8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661C684-5D0F-8306-0A45-46C6DE2C77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pic>
        <p:nvPicPr>
          <p:cNvPr id="8" name="Obrázek 7" descr="Obsah obrázku snímek obrazovky, Grafika, Písmo, Tanec&#10;&#10;Popis byl vytvořen automaticky">
            <a:extLst>
              <a:ext uri="{FF2B5EF4-FFF2-40B4-BE49-F238E27FC236}">
                <a16:creationId xmlns:a16="http://schemas.microsoft.com/office/drawing/2014/main" id="{17722D74-01E5-9D4D-A13B-EA20575E9A62}"/>
              </a:ext>
            </a:extLst>
          </p:cNvPr>
          <p:cNvPicPr>
            <a:picLocks noChangeAspect="1"/>
          </p:cNvPicPr>
          <p:nvPr userDrawn="1"/>
        </p:nvPicPr>
        <p:blipFill>
          <a:blip r:embed="rId3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79" y="6377957"/>
            <a:ext cx="1323241" cy="316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60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  <p:sldLayoutId id="2147483673" r:id="rId16"/>
    <p:sldLayoutId id="2147483674" r:id="rId17"/>
    <p:sldLayoutId id="2147483675" r:id="rId18"/>
    <p:sldLayoutId id="2147483676" r:id="rId19"/>
    <p:sldLayoutId id="2147483677" r:id="rId20"/>
    <p:sldLayoutId id="2147483678" r:id="rId21"/>
    <p:sldLayoutId id="2147483679" r:id="rId22"/>
    <p:sldLayoutId id="2147483683" r:id="rId23"/>
    <p:sldLayoutId id="2147483684" r:id="rId24"/>
    <p:sldLayoutId id="2147483685" r:id="rId25"/>
    <p:sldLayoutId id="2147483680" r:id="rId26"/>
    <p:sldLayoutId id="2147483681" r:id="rId27"/>
    <p:sldLayoutId id="2147483682" r:id="rId28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Segoe UI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hyperlink" Target="https://hlaspacientu.cz/zpravy-o-cinnosti/pomozte-nam-zmapovat-cestu-pacientu-k-onkologicke-diagnoze-dotaznik/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068615C9-02DF-7136-ED66-5F3AFB8555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cs-CZ" dirty="0">
                <a:solidFill>
                  <a:schemeClr val="bg1"/>
                </a:solidFill>
              </a:rPr>
              <a:t>Cesta pacienta</a:t>
            </a:r>
            <a:br>
              <a:rPr lang="cs-CZ" dirty="0">
                <a:solidFill>
                  <a:schemeClr val="bg1"/>
                </a:solidFill>
              </a:rPr>
            </a:br>
            <a:br>
              <a:rPr lang="cs-CZ" sz="3200" dirty="0">
                <a:solidFill>
                  <a:schemeClr val="bg1"/>
                </a:solidFill>
              </a:rPr>
            </a:br>
            <a:r>
              <a:rPr lang="cs-CZ" sz="3200" dirty="0">
                <a:solidFill>
                  <a:schemeClr val="bg1"/>
                </a:solidFill>
              </a:rPr>
              <a:t>Průběžné výsledky</a:t>
            </a:r>
            <a:endParaRPr lang="cs-CZ" sz="4000" dirty="0"/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A254BD61-4BC3-F80B-8207-A93014CDE9F1}"/>
              </a:ext>
            </a:extLst>
          </p:cNvPr>
          <p:cNvSpPr txBox="1"/>
          <p:nvPr/>
        </p:nvSpPr>
        <p:spPr>
          <a:xfrm>
            <a:off x="9500028" y="1942536"/>
            <a:ext cx="17963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600" dirty="0">
                <a:solidFill>
                  <a:schemeClr val="bg1"/>
                </a:solidFill>
              </a:rPr>
              <a:t>Únor 2024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B25BCD80-E610-AC9C-639D-42FC6940B3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836" y="660261"/>
            <a:ext cx="2240396" cy="89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697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3CE86A5-0344-447B-B645-FAB318703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369" y="335808"/>
            <a:ext cx="11188487" cy="1325563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cs-CZ" sz="3600" dirty="0">
                <a:solidFill>
                  <a:schemeClr val="bg1"/>
                </a:solidFill>
                <a:latin typeface="+mn-lt"/>
              </a:rPr>
              <a:t>CESTA PACIENTA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8FA25DEF-B72A-D2F9-2BC5-6AD9E00A24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3134" y="6076708"/>
            <a:ext cx="1785574" cy="734992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30447191-3C89-6E42-2116-0F9FFBF9F7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81" y="1590121"/>
            <a:ext cx="11944952" cy="528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550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F3DC8-E73E-B3CE-0DD2-F02285E29E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504F2E0-BABB-A9E5-3B03-596DECF19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369" y="335808"/>
            <a:ext cx="11188487" cy="1325563"/>
          </a:xfrm>
          <a:solidFill>
            <a:srgbClr val="C00000"/>
          </a:solidFill>
        </p:spPr>
        <p:txBody>
          <a:bodyPr>
            <a:normAutofit/>
          </a:bodyPr>
          <a:lstStyle/>
          <a:p>
            <a:r>
              <a:rPr lang="cs-CZ" sz="3600" dirty="0">
                <a:solidFill>
                  <a:schemeClr val="bg1"/>
                </a:solidFill>
                <a:latin typeface="+mn-lt"/>
              </a:rPr>
              <a:t>CESTA PACIENTA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54009F85-F69E-3A8F-F923-B117324CB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3134" y="6076708"/>
            <a:ext cx="1785574" cy="734992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91309118-F91B-C704-9065-CB816ABA48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244" y="1850856"/>
            <a:ext cx="11014650" cy="4023975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E0237D59-123F-E935-6BC7-0160260DD7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644" y="6305322"/>
            <a:ext cx="1656277" cy="506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297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B84BEEC-849D-5065-D6C1-12086C1898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953BF-A918-461D-824A-B5E8B2F4FD10}" type="slidenum">
              <a:rPr lang="cs-CZ" smtClean="0"/>
              <a:pPr/>
              <a:t>4</a:t>
            </a:fld>
            <a:endParaRPr lang="cs-CZ" dirty="0"/>
          </a:p>
        </p:txBody>
      </p:sp>
      <p:sp>
        <p:nvSpPr>
          <p:cNvPr id="5" name="Obdélník: se zakulacenými rohy 4">
            <a:extLst>
              <a:ext uri="{FF2B5EF4-FFF2-40B4-BE49-F238E27FC236}">
                <a16:creationId xmlns:a16="http://schemas.microsoft.com/office/drawing/2014/main" id="{83F28D70-0C42-6794-135A-B3EBA7CA353D}"/>
              </a:ext>
            </a:extLst>
          </p:cNvPr>
          <p:cNvSpPr/>
          <p:nvPr/>
        </p:nvSpPr>
        <p:spPr>
          <a:xfrm>
            <a:off x="581960" y="1185047"/>
            <a:ext cx="3676276" cy="2520000"/>
          </a:xfrm>
          <a:prstGeom prst="roundRect">
            <a:avLst>
              <a:gd name="adj" fmla="val 16928"/>
            </a:avLst>
          </a:prstGeom>
          <a:noFill/>
          <a:ln w="19050">
            <a:solidFill>
              <a:srgbClr val="ECEC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E58C997-CDE6-E4B4-D398-569EED5E65AC}"/>
              </a:ext>
            </a:extLst>
          </p:cNvPr>
          <p:cNvSpPr txBox="1"/>
          <p:nvPr/>
        </p:nvSpPr>
        <p:spPr>
          <a:xfrm>
            <a:off x="855453" y="1720584"/>
            <a:ext cx="12763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srgbClr val="F1B09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Metoda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01868A24-F051-CFA7-EC98-96729C8483AF}"/>
              </a:ext>
            </a:extLst>
          </p:cNvPr>
          <p:cNvSpPr txBox="1"/>
          <p:nvPr/>
        </p:nvSpPr>
        <p:spPr>
          <a:xfrm>
            <a:off x="855453" y="2330760"/>
            <a:ext cx="312850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400" i="0" dirty="0">
                <a:effectLst/>
              </a:rPr>
              <a:t>Výzkum byl realizován prostřednictvím internetového sběru (CAWI). Respondenti jsou součástí klientské databáze.</a:t>
            </a:r>
          </a:p>
        </p:txBody>
      </p:sp>
      <p:sp>
        <p:nvSpPr>
          <p:cNvPr id="8" name="Obdélník: se zakulacenými rohy 7">
            <a:extLst>
              <a:ext uri="{FF2B5EF4-FFF2-40B4-BE49-F238E27FC236}">
                <a16:creationId xmlns:a16="http://schemas.microsoft.com/office/drawing/2014/main" id="{6E39FE62-5421-E624-F0F2-667D115A325A}"/>
              </a:ext>
            </a:extLst>
          </p:cNvPr>
          <p:cNvSpPr/>
          <p:nvPr/>
        </p:nvSpPr>
        <p:spPr>
          <a:xfrm>
            <a:off x="581212" y="3705093"/>
            <a:ext cx="3676276" cy="2520000"/>
          </a:xfrm>
          <a:prstGeom prst="roundRect">
            <a:avLst>
              <a:gd name="adj" fmla="val 17238"/>
            </a:avLst>
          </a:prstGeom>
          <a:noFill/>
          <a:ln w="19050">
            <a:solidFill>
              <a:srgbClr val="ECEC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sp>
        <p:nvSpPr>
          <p:cNvPr id="9" name="Obdélník: se zakulacenými rohy 8">
            <a:extLst>
              <a:ext uri="{FF2B5EF4-FFF2-40B4-BE49-F238E27FC236}">
                <a16:creationId xmlns:a16="http://schemas.microsoft.com/office/drawing/2014/main" id="{F2351F00-8F2C-D493-37F2-0426DD52F1C4}"/>
              </a:ext>
            </a:extLst>
          </p:cNvPr>
          <p:cNvSpPr/>
          <p:nvPr/>
        </p:nvSpPr>
        <p:spPr>
          <a:xfrm>
            <a:off x="4258610" y="1185047"/>
            <a:ext cx="3676276" cy="2520000"/>
          </a:xfrm>
          <a:prstGeom prst="roundRect">
            <a:avLst>
              <a:gd name="adj" fmla="val 16928"/>
            </a:avLst>
          </a:prstGeom>
          <a:noFill/>
          <a:ln w="19050">
            <a:solidFill>
              <a:srgbClr val="ECEC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B499D281-4976-518D-4207-4C9F477B28A2}"/>
              </a:ext>
            </a:extLst>
          </p:cNvPr>
          <p:cNvSpPr txBox="1"/>
          <p:nvPr/>
        </p:nvSpPr>
        <p:spPr>
          <a:xfrm>
            <a:off x="4509350" y="1723747"/>
            <a:ext cx="22076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0" i="0" u="none" strike="noStrike" kern="1200" cap="none" spc="0" normalizeH="0" baseline="0" dirty="0">
                <a:ln>
                  <a:noFill/>
                </a:ln>
                <a:solidFill>
                  <a:srgbClr val="7B87F8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Cílov</a:t>
            </a:r>
            <a:r>
              <a:rPr lang="cs-CZ" sz="2400" dirty="0">
                <a:solidFill>
                  <a:srgbClr val="7B87F8"/>
                </a:solidFill>
                <a:latin typeface="+mj-lt"/>
              </a:rPr>
              <a:t>á skupina</a:t>
            </a:r>
            <a:endParaRPr kumimoji="0" lang="cs-CZ" sz="2400" b="0" i="0" u="none" strike="noStrike" kern="1200" cap="none" spc="0" normalizeH="0" baseline="0" noProof="0" dirty="0">
              <a:ln>
                <a:noFill/>
              </a:ln>
              <a:solidFill>
                <a:srgbClr val="7B87F8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5263329F-9434-CE9A-ADD9-DCD538B3BACA}"/>
              </a:ext>
            </a:extLst>
          </p:cNvPr>
          <p:cNvSpPr txBox="1"/>
          <p:nvPr/>
        </p:nvSpPr>
        <p:spPr>
          <a:xfrm>
            <a:off x="4508133" y="2333460"/>
            <a:ext cx="31771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400" i="0" dirty="0">
                <a:effectLst/>
              </a:rPr>
              <a:t>Pacienti s onkologickým onemocněním v posledních 5 letech</a:t>
            </a:r>
          </a:p>
        </p:txBody>
      </p:sp>
      <p:sp>
        <p:nvSpPr>
          <p:cNvPr id="12" name="Obdélník: se zakulacenými rohy 11">
            <a:extLst>
              <a:ext uri="{FF2B5EF4-FFF2-40B4-BE49-F238E27FC236}">
                <a16:creationId xmlns:a16="http://schemas.microsoft.com/office/drawing/2014/main" id="{01EF4710-A42F-C787-58C7-39C95B27FC66}"/>
              </a:ext>
            </a:extLst>
          </p:cNvPr>
          <p:cNvSpPr/>
          <p:nvPr/>
        </p:nvSpPr>
        <p:spPr>
          <a:xfrm>
            <a:off x="4257862" y="3705093"/>
            <a:ext cx="3676276" cy="2520000"/>
          </a:xfrm>
          <a:prstGeom prst="roundRect">
            <a:avLst>
              <a:gd name="adj" fmla="val 17238"/>
            </a:avLst>
          </a:prstGeom>
          <a:noFill/>
          <a:ln w="19050">
            <a:solidFill>
              <a:srgbClr val="ECEC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sp>
        <p:nvSpPr>
          <p:cNvPr id="13" name="Obdélník: se zakulacenými rohy 12">
            <a:extLst>
              <a:ext uri="{FF2B5EF4-FFF2-40B4-BE49-F238E27FC236}">
                <a16:creationId xmlns:a16="http://schemas.microsoft.com/office/drawing/2014/main" id="{4552E2B0-A120-F585-C4D2-1ABBB903779A}"/>
              </a:ext>
            </a:extLst>
          </p:cNvPr>
          <p:cNvSpPr/>
          <p:nvPr/>
        </p:nvSpPr>
        <p:spPr>
          <a:xfrm>
            <a:off x="7933764" y="1185047"/>
            <a:ext cx="3676276" cy="2520000"/>
          </a:xfrm>
          <a:prstGeom prst="roundRect">
            <a:avLst>
              <a:gd name="adj" fmla="val 16928"/>
            </a:avLst>
          </a:prstGeom>
          <a:noFill/>
          <a:ln w="19050">
            <a:solidFill>
              <a:srgbClr val="ECEC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sp>
        <p:nvSpPr>
          <p:cNvPr id="14" name="Obdélník: se zakulacenými rohy 13">
            <a:extLst>
              <a:ext uri="{FF2B5EF4-FFF2-40B4-BE49-F238E27FC236}">
                <a16:creationId xmlns:a16="http://schemas.microsoft.com/office/drawing/2014/main" id="{49DB9ACF-75B1-788B-BA5A-0045AB0EA9C3}"/>
              </a:ext>
            </a:extLst>
          </p:cNvPr>
          <p:cNvSpPr/>
          <p:nvPr/>
        </p:nvSpPr>
        <p:spPr>
          <a:xfrm>
            <a:off x="7933016" y="3705093"/>
            <a:ext cx="3676276" cy="2520000"/>
          </a:xfrm>
          <a:prstGeom prst="roundRect">
            <a:avLst>
              <a:gd name="adj" fmla="val 17238"/>
            </a:avLst>
          </a:prstGeom>
          <a:noFill/>
          <a:ln w="19050">
            <a:solidFill>
              <a:srgbClr val="ECEC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pic>
        <p:nvPicPr>
          <p:cNvPr id="15" name="Obrázek 14" descr="Obsah obrázku černá, tma&#10;&#10;Popis byl vytvořen automaticky">
            <a:extLst>
              <a:ext uri="{FF2B5EF4-FFF2-40B4-BE49-F238E27FC236}">
                <a16:creationId xmlns:a16="http://schemas.microsoft.com/office/drawing/2014/main" id="{F1711D36-9A39-42DA-A4F2-6C9C5969F2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936" y="1395403"/>
            <a:ext cx="721409" cy="710478"/>
          </a:xfrm>
          <a:prstGeom prst="rect">
            <a:avLst/>
          </a:prstGeom>
        </p:spPr>
      </p:pic>
      <p:pic>
        <p:nvPicPr>
          <p:cNvPr id="16" name="Obrázek 15" descr="Obsah obrázku černá, tma&#10;&#10;Popis byl vytvořen automaticky">
            <a:extLst>
              <a:ext uri="{FF2B5EF4-FFF2-40B4-BE49-F238E27FC236}">
                <a16:creationId xmlns:a16="http://schemas.microsoft.com/office/drawing/2014/main" id="{D91ADAFA-4FBC-573A-3583-D1B12FEBF6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3822" y="1436423"/>
            <a:ext cx="669458" cy="669458"/>
          </a:xfrm>
          <a:prstGeom prst="rect">
            <a:avLst/>
          </a:prstGeom>
        </p:spPr>
      </p:pic>
      <p:pic>
        <p:nvPicPr>
          <p:cNvPr id="17" name="Obrázek 16" descr="Obsah obrázku černá, tma&#10;&#10;Popis byl vytvořen automaticky">
            <a:extLst>
              <a:ext uri="{FF2B5EF4-FFF2-40B4-BE49-F238E27FC236}">
                <a16:creationId xmlns:a16="http://schemas.microsoft.com/office/drawing/2014/main" id="{366B1FAF-4A60-4123-6702-39C9DE2962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4001" y="1495025"/>
            <a:ext cx="615555" cy="610856"/>
          </a:xfrm>
          <a:prstGeom prst="rect">
            <a:avLst/>
          </a:prstGeom>
        </p:spPr>
      </p:pic>
      <p:sp>
        <p:nvSpPr>
          <p:cNvPr id="18" name="TextovéPole 17">
            <a:extLst>
              <a:ext uri="{FF2B5EF4-FFF2-40B4-BE49-F238E27FC236}">
                <a16:creationId xmlns:a16="http://schemas.microsoft.com/office/drawing/2014/main" id="{3814AF23-4CB6-40D2-356C-436FFD9995AE}"/>
              </a:ext>
            </a:extLst>
          </p:cNvPr>
          <p:cNvSpPr txBox="1"/>
          <p:nvPr/>
        </p:nvSpPr>
        <p:spPr>
          <a:xfrm>
            <a:off x="8185328" y="1723747"/>
            <a:ext cx="1136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2400" noProof="0" dirty="0">
                <a:solidFill>
                  <a:srgbClr val="5CD2DA"/>
                </a:solidFill>
                <a:latin typeface="+mj-lt"/>
              </a:rPr>
              <a:t>Vzorek</a:t>
            </a:r>
            <a:endParaRPr kumimoji="0" lang="cs-CZ" sz="2400" b="0" i="0" u="none" strike="noStrike" kern="1200" cap="none" spc="0" normalizeH="0" baseline="0" noProof="0" dirty="0">
              <a:ln>
                <a:noFill/>
              </a:ln>
              <a:solidFill>
                <a:srgbClr val="5CD2DA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EA69023B-3985-4135-0AC3-E1EE40BE5B35}"/>
              </a:ext>
            </a:extLst>
          </p:cNvPr>
          <p:cNvSpPr txBox="1"/>
          <p:nvPr/>
        </p:nvSpPr>
        <p:spPr>
          <a:xfrm>
            <a:off x="8184111" y="2333460"/>
            <a:ext cx="31771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400" i="0" dirty="0">
                <a:effectLst/>
              </a:rPr>
              <a:t>Analýza dat byla uskutečněna </a:t>
            </a:r>
            <a:br>
              <a:rPr lang="cs-CZ" sz="1400" i="0" dirty="0">
                <a:effectLst/>
              </a:rPr>
            </a:br>
            <a:r>
              <a:rPr lang="cs-CZ" sz="1400" i="0" dirty="0">
                <a:effectLst/>
              </a:rPr>
              <a:t>na vzorku 541 respondentů.</a:t>
            </a: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28ABC86D-24AC-3E80-8830-9060274D41B4}"/>
              </a:ext>
            </a:extLst>
          </p:cNvPr>
          <p:cNvSpPr txBox="1"/>
          <p:nvPr/>
        </p:nvSpPr>
        <p:spPr>
          <a:xfrm>
            <a:off x="856670" y="4269713"/>
            <a:ext cx="18966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2400" noProof="0" dirty="0">
                <a:solidFill>
                  <a:srgbClr val="7B87F8"/>
                </a:solidFill>
                <a:latin typeface="+mj-lt"/>
              </a:rPr>
              <a:t>Terénní sběr</a:t>
            </a:r>
            <a:endParaRPr kumimoji="0" lang="cs-CZ" sz="2400" b="0" i="0" u="none" strike="noStrike" kern="1200" cap="none" spc="0" normalizeH="0" baseline="0" noProof="0" dirty="0">
              <a:ln>
                <a:noFill/>
              </a:ln>
              <a:solidFill>
                <a:srgbClr val="7B87F8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41C364F9-A551-DF85-E121-37E89954673D}"/>
              </a:ext>
            </a:extLst>
          </p:cNvPr>
          <p:cNvSpPr txBox="1"/>
          <p:nvPr/>
        </p:nvSpPr>
        <p:spPr>
          <a:xfrm>
            <a:off x="855453" y="4879426"/>
            <a:ext cx="31771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400" i="0" dirty="0">
                <a:effectLst/>
              </a:rPr>
              <a:t>Terénní sběr dat proběhl v době</a:t>
            </a:r>
          </a:p>
          <a:p>
            <a:r>
              <a:rPr lang="cs-CZ" sz="1400" i="0" dirty="0">
                <a:effectLst/>
              </a:rPr>
              <a:t>od listopadu 2023 do ledna 2024.</a:t>
            </a:r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E1B0657F-E0A7-0B25-7F65-4F30385A1B1A}"/>
              </a:ext>
            </a:extLst>
          </p:cNvPr>
          <p:cNvSpPr txBox="1"/>
          <p:nvPr/>
        </p:nvSpPr>
        <p:spPr>
          <a:xfrm>
            <a:off x="4507711" y="4269713"/>
            <a:ext cx="24064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2400" noProof="0" dirty="0">
                <a:solidFill>
                  <a:srgbClr val="5CD2DA"/>
                </a:solidFill>
                <a:latin typeface="+mj-lt"/>
              </a:rPr>
              <a:t>Výběrové znaky</a:t>
            </a:r>
            <a:endParaRPr kumimoji="0" lang="cs-CZ" sz="2400" b="0" i="0" u="none" strike="noStrike" kern="1200" cap="none" spc="0" normalizeH="0" baseline="0" noProof="0" dirty="0">
              <a:ln>
                <a:noFill/>
              </a:ln>
              <a:solidFill>
                <a:srgbClr val="5CD2DA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5" name="TextovéPole 24">
            <a:extLst>
              <a:ext uri="{FF2B5EF4-FFF2-40B4-BE49-F238E27FC236}">
                <a16:creationId xmlns:a16="http://schemas.microsoft.com/office/drawing/2014/main" id="{0B823937-A811-FAF9-395F-961CC39C82A7}"/>
              </a:ext>
            </a:extLst>
          </p:cNvPr>
          <p:cNvSpPr txBox="1"/>
          <p:nvPr/>
        </p:nvSpPr>
        <p:spPr>
          <a:xfrm>
            <a:off x="4506494" y="4879426"/>
            <a:ext cx="317714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400" i="0" dirty="0">
                <a:effectLst/>
              </a:rPr>
              <a:t>Žádné</a:t>
            </a:r>
          </a:p>
        </p:txBody>
      </p:sp>
      <p:pic>
        <p:nvPicPr>
          <p:cNvPr id="27" name="Obrázek 26" descr="Obsah obrázku černá, tma&#10;&#10;Popis byl vytvořen automaticky">
            <a:extLst>
              <a:ext uri="{FF2B5EF4-FFF2-40B4-BE49-F238E27FC236}">
                <a16:creationId xmlns:a16="http://schemas.microsoft.com/office/drawing/2014/main" id="{73E6D0CA-7A65-8B52-AC97-87C2B566FE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0529" y="4042127"/>
            <a:ext cx="563786" cy="600755"/>
          </a:xfrm>
          <a:prstGeom prst="rect">
            <a:avLst/>
          </a:prstGeom>
        </p:spPr>
      </p:pic>
      <p:pic>
        <p:nvPicPr>
          <p:cNvPr id="29" name="Obrázek 28" descr="Obsah obrázku černá, tma&#10;&#10;Popis byl vytvořen automaticky">
            <a:extLst>
              <a:ext uri="{FF2B5EF4-FFF2-40B4-BE49-F238E27FC236}">
                <a16:creationId xmlns:a16="http://schemas.microsoft.com/office/drawing/2014/main" id="{AC58C6C3-81E3-473A-7EF0-8D7C67FF0B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073" y="3999356"/>
            <a:ext cx="668088" cy="643526"/>
          </a:xfrm>
          <a:prstGeom prst="rect">
            <a:avLst/>
          </a:prstGeom>
        </p:spPr>
      </p:pic>
      <p:sp>
        <p:nvSpPr>
          <p:cNvPr id="30" name="TextovéPole 29">
            <a:extLst>
              <a:ext uri="{FF2B5EF4-FFF2-40B4-BE49-F238E27FC236}">
                <a16:creationId xmlns:a16="http://schemas.microsoft.com/office/drawing/2014/main" id="{9C68F450-97E3-A7CD-BAF6-DB866E15813E}"/>
              </a:ext>
            </a:extLst>
          </p:cNvPr>
          <p:cNvSpPr txBox="1"/>
          <p:nvPr/>
        </p:nvSpPr>
        <p:spPr>
          <a:xfrm>
            <a:off x="8180961" y="4269250"/>
            <a:ext cx="11320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srgbClr val="F1B09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Kvalita</a:t>
            </a:r>
          </a:p>
        </p:txBody>
      </p:sp>
      <p:sp>
        <p:nvSpPr>
          <p:cNvPr id="31" name="TextovéPole 30">
            <a:extLst>
              <a:ext uri="{FF2B5EF4-FFF2-40B4-BE49-F238E27FC236}">
                <a16:creationId xmlns:a16="http://schemas.microsoft.com/office/drawing/2014/main" id="{F7495CB8-40F6-8C18-4554-6756AED46144}"/>
              </a:ext>
            </a:extLst>
          </p:cNvPr>
          <p:cNvSpPr txBox="1"/>
          <p:nvPr/>
        </p:nvSpPr>
        <p:spPr>
          <a:xfrm>
            <a:off x="8180961" y="4879426"/>
            <a:ext cx="3128508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400" i="0" dirty="0">
                <a:effectLst/>
              </a:rPr>
              <a:t>Dodržujeme standardy ESOMAR (</a:t>
            </a:r>
            <a:r>
              <a:rPr lang="cs-CZ" sz="1400" i="0" dirty="0" err="1">
                <a:effectLst/>
              </a:rPr>
              <a:t>European</a:t>
            </a:r>
            <a:r>
              <a:rPr lang="cs-CZ" sz="1400" i="0" dirty="0">
                <a:effectLst/>
              </a:rPr>
              <a:t> Society </a:t>
            </a:r>
            <a:r>
              <a:rPr lang="cs-CZ" sz="1400" i="0" dirty="0" err="1">
                <a:effectLst/>
              </a:rPr>
              <a:t>for</a:t>
            </a:r>
            <a:r>
              <a:rPr lang="cs-CZ" sz="1400" i="0" dirty="0">
                <a:effectLst/>
              </a:rPr>
              <a:t> </a:t>
            </a:r>
            <a:r>
              <a:rPr lang="cs-CZ" sz="1400" i="0" dirty="0" err="1">
                <a:effectLst/>
              </a:rPr>
              <a:t>Opinion</a:t>
            </a:r>
            <a:r>
              <a:rPr lang="cs-CZ" sz="1400" i="0" dirty="0">
                <a:effectLst/>
              </a:rPr>
              <a:t> and Marketing </a:t>
            </a:r>
            <a:r>
              <a:rPr lang="cs-CZ" sz="1400" i="0" dirty="0" err="1">
                <a:effectLst/>
              </a:rPr>
              <a:t>Research</a:t>
            </a:r>
            <a:r>
              <a:rPr lang="cs-CZ" sz="1400" i="0" dirty="0">
                <a:effectLst/>
              </a:rPr>
              <a:t>) a SIMAR (Sdružení agentur pro výzkum trhu </a:t>
            </a:r>
            <a:br>
              <a:rPr lang="cs-CZ" sz="1400" i="0" dirty="0">
                <a:effectLst/>
              </a:rPr>
            </a:br>
            <a:r>
              <a:rPr lang="cs-CZ" sz="1400" i="0" dirty="0">
                <a:effectLst/>
              </a:rPr>
              <a:t>a veřejného mínění).</a:t>
            </a:r>
          </a:p>
        </p:txBody>
      </p:sp>
      <p:pic>
        <p:nvPicPr>
          <p:cNvPr id="34" name="Obrázek 33" descr="Obsah obrázku černá, tma&#10;&#10;Popis byl vytvořen automaticky">
            <a:extLst>
              <a:ext uri="{FF2B5EF4-FFF2-40B4-BE49-F238E27FC236}">
                <a16:creationId xmlns:a16="http://schemas.microsoft.com/office/drawing/2014/main" id="{64F8BE76-B13E-E03E-54E9-99285934FB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4932" y="3894336"/>
            <a:ext cx="673692" cy="748546"/>
          </a:xfrm>
          <a:prstGeom prst="rect">
            <a:avLst/>
          </a:prstGeom>
        </p:spPr>
      </p:pic>
      <p:sp>
        <p:nvSpPr>
          <p:cNvPr id="35" name="Nadpis 10">
            <a:extLst>
              <a:ext uri="{FF2B5EF4-FFF2-40B4-BE49-F238E27FC236}">
                <a16:creationId xmlns:a16="http://schemas.microsoft.com/office/drawing/2014/main" id="{7CA97BAC-CD92-33EC-AC80-87160AF2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235" y="275839"/>
            <a:ext cx="11137778" cy="828046"/>
          </a:xfrm>
        </p:spPr>
        <p:txBody>
          <a:bodyPr>
            <a:normAutofit/>
          </a:bodyPr>
          <a:lstStyle/>
          <a:p>
            <a:r>
              <a:rPr lang="cs-CZ" sz="4000" dirty="0"/>
              <a:t>Metodika výzkumu</a:t>
            </a:r>
          </a:p>
        </p:txBody>
      </p:sp>
    </p:spTree>
    <p:extLst>
      <p:ext uri="{BB962C8B-B14F-4D97-AF65-F5344CB8AC3E}">
        <p14:creationId xmlns:p14="http://schemas.microsoft.com/office/powerpoint/2010/main" val="26936609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1F15C03-6AD8-7EBA-4F9E-799365878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235" y="275712"/>
            <a:ext cx="11137778" cy="828046"/>
          </a:xfrm>
        </p:spPr>
        <p:txBody>
          <a:bodyPr/>
          <a:lstStyle/>
          <a:p>
            <a:r>
              <a:rPr lang="cs-CZ" dirty="0"/>
              <a:t>Průběžné výsledky 1/2</a:t>
            </a:r>
          </a:p>
        </p:txBody>
      </p:sp>
      <p:grpSp>
        <p:nvGrpSpPr>
          <p:cNvPr id="12" name="Skupina 11">
            <a:extLst>
              <a:ext uri="{FF2B5EF4-FFF2-40B4-BE49-F238E27FC236}">
                <a16:creationId xmlns:a16="http://schemas.microsoft.com/office/drawing/2014/main" id="{B315864E-FA4B-4036-9248-3ED36504DE31}"/>
              </a:ext>
            </a:extLst>
          </p:cNvPr>
          <p:cNvGrpSpPr/>
          <p:nvPr/>
        </p:nvGrpSpPr>
        <p:grpSpPr>
          <a:xfrm>
            <a:off x="730342" y="1180207"/>
            <a:ext cx="3189604" cy="2302097"/>
            <a:chOff x="366374" y="1180207"/>
            <a:chExt cx="3189604" cy="2302097"/>
          </a:xfrm>
        </p:grpSpPr>
        <p:sp>
          <p:nvSpPr>
            <p:cNvPr id="16" name="Obdélník: se zakulacenými horními rohy 15">
              <a:extLst>
                <a:ext uri="{FF2B5EF4-FFF2-40B4-BE49-F238E27FC236}">
                  <a16:creationId xmlns:a16="http://schemas.microsoft.com/office/drawing/2014/main" id="{08CCEA80-DA36-8EC6-0F15-6B7716B5C0B2}"/>
                </a:ext>
              </a:extLst>
            </p:cNvPr>
            <p:cNvSpPr/>
            <p:nvPr/>
          </p:nvSpPr>
          <p:spPr>
            <a:xfrm rot="5400000">
              <a:off x="2037072" y="1847000"/>
              <a:ext cx="422379" cy="605117"/>
            </a:xfrm>
            <a:prstGeom prst="round2SameRect">
              <a:avLst/>
            </a:prstGeom>
            <a:solidFill>
              <a:srgbClr val="5CD2DA"/>
            </a:solidFill>
            <a:ln>
              <a:solidFill>
                <a:srgbClr val="99E5E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5" name="Obdélník: se zakulacenými horními rohy 14">
              <a:extLst>
                <a:ext uri="{FF2B5EF4-FFF2-40B4-BE49-F238E27FC236}">
                  <a16:creationId xmlns:a16="http://schemas.microsoft.com/office/drawing/2014/main" id="{79C827BA-37EF-0929-71CE-B08174F97857}"/>
                </a:ext>
              </a:extLst>
            </p:cNvPr>
            <p:cNvSpPr/>
            <p:nvPr/>
          </p:nvSpPr>
          <p:spPr>
            <a:xfrm rot="16200000">
              <a:off x="1205468" y="1395722"/>
              <a:ext cx="446976" cy="634699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F1B091"/>
            </a:solidFill>
            <a:ln>
              <a:solidFill>
                <a:srgbClr val="FFC8A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42" name="Obdélník: se zakulacenými rohy 41">
              <a:extLst>
                <a:ext uri="{FF2B5EF4-FFF2-40B4-BE49-F238E27FC236}">
                  <a16:creationId xmlns:a16="http://schemas.microsoft.com/office/drawing/2014/main" id="{5E08CD47-97ED-8496-CB65-F85F5369E749}"/>
                </a:ext>
              </a:extLst>
            </p:cNvPr>
            <p:cNvSpPr/>
            <p:nvPr/>
          </p:nvSpPr>
          <p:spPr>
            <a:xfrm rot="16200000">
              <a:off x="1610247" y="987880"/>
              <a:ext cx="446977" cy="1451949"/>
            </a:xfrm>
            <a:prstGeom prst="roundRect">
              <a:avLst>
                <a:gd name="adj" fmla="val 16928"/>
              </a:avLst>
            </a:prstGeom>
            <a:noFill/>
            <a:ln w="190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2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Source Sans Pro"/>
                <a:ea typeface="+mn-ea"/>
                <a:cs typeface="+mn-cs"/>
              </a:endParaRPr>
            </a:p>
          </p:txBody>
        </p:sp>
        <p:sp>
          <p:nvSpPr>
            <p:cNvPr id="55" name="TextovéPole 54">
              <a:extLst>
                <a:ext uri="{FF2B5EF4-FFF2-40B4-BE49-F238E27FC236}">
                  <a16:creationId xmlns:a16="http://schemas.microsoft.com/office/drawing/2014/main" id="{68495B95-BAA9-C666-3F9C-9A3AB3358E35}"/>
                </a:ext>
              </a:extLst>
            </p:cNvPr>
            <p:cNvSpPr txBox="1"/>
            <p:nvPr/>
          </p:nvSpPr>
          <p:spPr>
            <a:xfrm>
              <a:off x="1753205" y="1580583"/>
              <a:ext cx="601110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cs-CZ" sz="1050" dirty="0"/>
                <a:t>prsu</a:t>
              </a:r>
              <a:endParaRPr lang="cs-CZ" sz="1050" i="0" dirty="0">
                <a:effectLst/>
              </a:endParaRPr>
            </a:p>
          </p:txBody>
        </p:sp>
        <p:sp>
          <p:nvSpPr>
            <p:cNvPr id="57" name="TextovéPole 56">
              <a:extLst>
                <a:ext uri="{FF2B5EF4-FFF2-40B4-BE49-F238E27FC236}">
                  <a16:creationId xmlns:a16="http://schemas.microsoft.com/office/drawing/2014/main" id="{197DFCF5-57CE-4DA6-3428-ABA1FF5FFE31}"/>
                </a:ext>
              </a:extLst>
            </p:cNvPr>
            <p:cNvSpPr txBox="1"/>
            <p:nvPr/>
          </p:nvSpPr>
          <p:spPr>
            <a:xfrm>
              <a:off x="1059764" y="1961527"/>
              <a:ext cx="936000" cy="4154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cs-CZ" sz="1050" dirty="0"/>
                <a:t>mnohočetný myelom</a:t>
              </a:r>
              <a:endParaRPr lang="cs-CZ" sz="1050" i="0" dirty="0">
                <a:effectLst/>
              </a:endParaRPr>
            </a:p>
          </p:txBody>
        </p:sp>
        <p:sp>
          <p:nvSpPr>
            <p:cNvPr id="59" name="TextovéPole 58">
              <a:extLst>
                <a:ext uri="{FF2B5EF4-FFF2-40B4-BE49-F238E27FC236}">
                  <a16:creationId xmlns:a16="http://schemas.microsoft.com/office/drawing/2014/main" id="{D45B8705-25EB-34C4-2582-B2B45CFFA32B}"/>
                </a:ext>
              </a:extLst>
            </p:cNvPr>
            <p:cNvSpPr txBox="1"/>
            <p:nvPr/>
          </p:nvSpPr>
          <p:spPr>
            <a:xfrm>
              <a:off x="1751801" y="2417056"/>
              <a:ext cx="807910" cy="4154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cs-CZ" sz="1050" dirty="0"/>
                <a:t>tlustého střeva</a:t>
              </a:r>
              <a:endParaRPr lang="cs-CZ" sz="1050" i="0" dirty="0">
                <a:effectLst/>
              </a:endParaRPr>
            </a:p>
          </p:txBody>
        </p:sp>
        <p:sp>
          <p:nvSpPr>
            <p:cNvPr id="34" name="Obdélník: se zakulacenými horními rohy 33">
              <a:extLst>
                <a:ext uri="{FF2B5EF4-FFF2-40B4-BE49-F238E27FC236}">
                  <a16:creationId xmlns:a16="http://schemas.microsoft.com/office/drawing/2014/main" id="{A362DE25-3845-CCA1-150B-BF268F97D8AA}"/>
                </a:ext>
              </a:extLst>
            </p:cNvPr>
            <p:cNvSpPr/>
            <p:nvPr/>
          </p:nvSpPr>
          <p:spPr>
            <a:xfrm rot="16200000">
              <a:off x="1205233" y="2295482"/>
              <a:ext cx="444824" cy="632073"/>
            </a:xfrm>
            <a:prstGeom prst="round2SameRect">
              <a:avLst/>
            </a:prstGeom>
            <a:solidFill>
              <a:srgbClr val="7B87F8"/>
            </a:solidFill>
            <a:ln>
              <a:solidFill>
                <a:srgbClr val="949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54" name="TextovéPole 53">
              <a:extLst>
                <a:ext uri="{FF2B5EF4-FFF2-40B4-BE49-F238E27FC236}">
                  <a16:creationId xmlns:a16="http://schemas.microsoft.com/office/drawing/2014/main" id="{3C6A8B62-8701-2A63-3FC3-1CDE6AA6187A}"/>
                </a:ext>
              </a:extLst>
            </p:cNvPr>
            <p:cNvSpPr txBox="1"/>
            <p:nvPr/>
          </p:nvSpPr>
          <p:spPr>
            <a:xfrm>
              <a:off x="936016" y="1541337"/>
              <a:ext cx="100284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cs-CZ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spc="0" normalizeH="0" baseline="0">
                  <a:ln>
                    <a:noFill/>
                  </a:ln>
                  <a:solidFill>
                    <a:srgbClr val="7B87F8"/>
                  </a:solidFill>
                  <a:effectLst/>
                  <a:uLnTx/>
                  <a:uFillTx/>
                  <a:latin typeface="Segoe UI Black" panose="020B0A02040204020203" pitchFamily="34" charset="0"/>
                  <a:ea typeface="Segoe UI Black" panose="020B0A02040204020203" pitchFamily="34" charset="0"/>
                </a:defRPr>
              </a:lvl1pPr>
            </a:lstStyle>
            <a:p>
              <a:r>
                <a:rPr lang="cs-CZ" sz="1600" dirty="0">
                  <a:solidFill>
                    <a:schemeClr val="bg1"/>
                  </a:solidFill>
                </a:rPr>
                <a:t>27 %</a:t>
              </a:r>
            </a:p>
          </p:txBody>
        </p:sp>
        <p:sp>
          <p:nvSpPr>
            <p:cNvPr id="35" name="TextovéPole 34">
              <a:extLst>
                <a:ext uri="{FF2B5EF4-FFF2-40B4-BE49-F238E27FC236}">
                  <a16:creationId xmlns:a16="http://schemas.microsoft.com/office/drawing/2014/main" id="{529FB210-A0CA-7CE9-D512-4D1520C58C4B}"/>
                </a:ext>
              </a:extLst>
            </p:cNvPr>
            <p:cNvSpPr txBox="1"/>
            <p:nvPr/>
          </p:nvSpPr>
          <p:spPr>
            <a:xfrm>
              <a:off x="1768930" y="1987187"/>
              <a:ext cx="100284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cs-CZ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spc="0" normalizeH="0" baseline="0">
                  <a:ln>
                    <a:noFill/>
                  </a:ln>
                  <a:solidFill>
                    <a:srgbClr val="7B87F8"/>
                  </a:solidFill>
                  <a:effectLst/>
                  <a:uLnTx/>
                  <a:uFillTx/>
                  <a:latin typeface="Segoe UI Black" panose="020B0A02040204020203" pitchFamily="34" charset="0"/>
                  <a:ea typeface="Segoe UI Black" panose="020B0A02040204020203" pitchFamily="34" charset="0"/>
                </a:defRPr>
              </a:lvl1pPr>
            </a:lstStyle>
            <a:p>
              <a:r>
                <a:rPr lang="cs-CZ" sz="1600" dirty="0">
                  <a:solidFill>
                    <a:schemeClr val="bg1"/>
                  </a:solidFill>
                </a:rPr>
                <a:t>9 %</a:t>
              </a:r>
            </a:p>
          </p:txBody>
        </p:sp>
        <p:sp>
          <p:nvSpPr>
            <p:cNvPr id="40" name="TextovéPole 39">
              <a:extLst>
                <a:ext uri="{FF2B5EF4-FFF2-40B4-BE49-F238E27FC236}">
                  <a16:creationId xmlns:a16="http://schemas.microsoft.com/office/drawing/2014/main" id="{30200824-B5D9-98C4-D350-44E6EED56D45}"/>
                </a:ext>
              </a:extLst>
            </p:cNvPr>
            <p:cNvSpPr txBox="1"/>
            <p:nvPr/>
          </p:nvSpPr>
          <p:spPr>
            <a:xfrm>
              <a:off x="944908" y="2452577"/>
              <a:ext cx="100284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cs-CZ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spc="0" normalizeH="0" baseline="0">
                  <a:ln>
                    <a:noFill/>
                  </a:ln>
                  <a:solidFill>
                    <a:srgbClr val="7B87F8"/>
                  </a:solidFill>
                  <a:effectLst/>
                  <a:uLnTx/>
                  <a:uFillTx/>
                  <a:latin typeface="Segoe UI Black" panose="020B0A02040204020203" pitchFamily="34" charset="0"/>
                  <a:ea typeface="Segoe UI Black" panose="020B0A02040204020203" pitchFamily="34" charset="0"/>
                </a:defRPr>
              </a:lvl1pPr>
            </a:lstStyle>
            <a:p>
              <a:r>
                <a:rPr lang="cs-CZ" sz="1600" dirty="0">
                  <a:solidFill>
                    <a:schemeClr val="bg1"/>
                  </a:solidFill>
                </a:rPr>
                <a:t>3 %</a:t>
              </a:r>
            </a:p>
          </p:txBody>
        </p:sp>
        <p:sp>
          <p:nvSpPr>
            <p:cNvPr id="125" name="TextovéPole 124">
              <a:extLst>
                <a:ext uri="{FF2B5EF4-FFF2-40B4-BE49-F238E27FC236}">
                  <a16:creationId xmlns:a16="http://schemas.microsoft.com/office/drawing/2014/main" id="{E11E966A-F380-49CA-B2FD-7028182847CE}"/>
                </a:ext>
              </a:extLst>
            </p:cNvPr>
            <p:cNvSpPr txBox="1"/>
            <p:nvPr/>
          </p:nvSpPr>
          <p:spPr>
            <a:xfrm>
              <a:off x="366374" y="1180207"/>
              <a:ext cx="318960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cs-CZ" sz="1400" b="1" dirty="0">
                  <a:solidFill>
                    <a:srgbClr val="7B87F8"/>
                  </a:solidFill>
                </a:rPr>
                <a:t>Typy rakoviny v současnosti </a:t>
              </a:r>
              <a:r>
                <a:rPr lang="cs-CZ" sz="1400" dirty="0"/>
                <a:t>(TOP 4) </a:t>
              </a:r>
            </a:p>
          </p:txBody>
        </p:sp>
        <p:sp>
          <p:nvSpPr>
            <p:cNvPr id="127" name="TextovéPole 126">
              <a:extLst>
                <a:ext uri="{FF2B5EF4-FFF2-40B4-BE49-F238E27FC236}">
                  <a16:creationId xmlns:a16="http://schemas.microsoft.com/office/drawing/2014/main" id="{54D93819-C671-4CDB-9B18-ECF61FFF874F}"/>
                </a:ext>
              </a:extLst>
            </p:cNvPr>
            <p:cNvSpPr txBox="1"/>
            <p:nvPr/>
          </p:nvSpPr>
          <p:spPr>
            <a:xfrm>
              <a:off x="1447101" y="3282249"/>
              <a:ext cx="1521246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cs-CZ" sz="700" i="1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Základ: Celý vzorek, N=541</a:t>
              </a:r>
            </a:p>
          </p:txBody>
        </p:sp>
        <p:sp>
          <p:nvSpPr>
            <p:cNvPr id="106" name="Obdélník: se zakulacenými rohy 105">
              <a:extLst>
                <a:ext uri="{FF2B5EF4-FFF2-40B4-BE49-F238E27FC236}">
                  <a16:creationId xmlns:a16="http://schemas.microsoft.com/office/drawing/2014/main" id="{E39A1EA1-26D2-43FE-B88A-838A5B067B7C}"/>
                </a:ext>
              </a:extLst>
            </p:cNvPr>
            <p:cNvSpPr/>
            <p:nvPr/>
          </p:nvSpPr>
          <p:spPr>
            <a:xfrm rot="16200000">
              <a:off x="1612074" y="1437209"/>
              <a:ext cx="446977" cy="1451949"/>
            </a:xfrm>
            <a:prstGeom prst="roundRect">
              <a:avLst>
                <a:gd name="adj" fmla="val 16928"/>
              </a:avLst>
            </a:prstGeom>
            <a:noFill/>
            <a:ln w="190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2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Source Sans Pro"/>
                <a:ea typeface="+mn-ea"/>
                <a:cs typeface="+mn-cs"/>
              </a:endParaRPr>
            </a:p>
          </p:txBody>
        </p:sp>
        <p:sp>
          <p:nvSpPr>
            <p:cNvPr id="117" name="Obdélník: se zakulacenými rohy 116">
              <a:extLst>
                <a:ext uri="{FF2B5EF4-FFF2-40B4-BE49-F238E27FC236}">
                  <a16:creationId xmlns:a16="http://schemas.microsoft.com/office/drawing/2014/main" id="{0F115BBE-A7D6-44CD-AC78-5F2F397C2B6E}"/>
                </a:ext>
              </a:extLst>
            </p:cNvPr>
            <p:cNvSpPr/>
            <p:nvPr/>
          </p:nvSpPr>
          <p:spPr>
            <a:xfrm rot="16200000">
              <a:off x="1609187" y="1886331"/>
              <a:ext cx="444826" cy="1456224"/>
            </a:xfrm>
            <a:prstGeom prst="roundRect">
              <a:avLst>
                <a:gd name="adj" fmla="val 16928"/>
              </a:avLst>
            </a:prstGeom>
            <a:noFill/>
            <a:ln w="190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2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Source Sans Pro"/>
                <a:ea typeface="+mn-ea"/>
                <a:cs typeface="+mn-cs"/>
              </a:endParaRPr>
            </a:p>
          </p:txBody>
        </p:sp>
        <p:sp>
          <p:nvSpPr>
            <p:cNvPr id="119" name="Obdélník: se zakulacenými horními rohy 118">
              <a:extLst>
                <a:ext uri="{FF2B5EF4-FFF2-40B4-BE49-F238E27FC236}">
                  <a16:creationId xmlns:a16="http://schemas.microsoft.com/office/drawing/2014/main" id="{70B25DC5-F167-47C1-8937-D1561811ADA8}"/>
                </a:ext>
              </a:extLst>
            </p:cNvPr>
            <p:cNvSpPr/>
            <p:nvPr/>
          </p:nvSpPr>
          <p:spPr>
            <a:xfrm rot="5400000">
              <a:off x="2010686" y="2746206"/>
              <a:ext cx="445566" cy="634700"/>
            </a:xfrm>
            <a:prstGeom prst="round2SameRect">
              <a:avLst/>
            </a:prstGeom>
            <a:solidFill>
              <a:srgbClr val="F9C562"/>
            </a:solidFill>
            <a:ln>
              <a:solidFill>
                <a:srgbClr val="FFDB9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18" name="Obdélník: se zakulacenými rohy 117">
              <a:extLst>
                <a:ext uri="{FF2B5EF4-FFF2-40B4-BE49-F238E27FC236}">
                  <a16:creationId xmlns:a16="http://schemas.microsoft.com/office/drawing/2014/main" id="{7C93F209-5140-4D31-A6EA-A5B3CBA3A60F}"/>
                </a:ext>
              </a:extLst>
            </p:cNvPr>
            <p:cNvSpPr/>
            <p:nvPr/>
          </p:nvSpPr>
          <p:spPr>
            <a:xfrm rot="16200000">
              <a:off x="1608111" y="2336147"/>
              <a:ext cx="446977" cy="1456226"/>
            </a:xfrm>
            <a:prstGeom prst="roundRect">
              <a:avLst>
                <a:gd name="adj" fmla="val 16928"/>
              </a:avLst>
            </a:prstGeom>
            <a:noFill/>
            <a:ln w="190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2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Source Sans Pro"/>
                <a:ea typeface="+mn-ea"/>
                <a:cs typeface="+mn-cs"/>
              </a:endParaRPr>
            </a:p>
          </p:txBody>
        </p:sp>
        <p:sp>
          <p:nvSpPr>
            <p:cNvPr id="120" name="TextovéPole 119">
              <a:extLst>
                <a:ext uri="{FF2B5EF4-FFF2-40B4-BE49-F238E27FC236}">
                  <a16:creationId xmlns:a16="http://schemas.microsoft.com/office/drawing/2014/main" id="{A490C435-B346-437E-A240-34BA5595E830}"/>
                </a:ext>
              </a:extLst>
            </p:cNvPr>
            <p:cNvSpPr txBox="1"/>
            <p:nvPr/>
          </p:nvSpPr>
          <p:spPr>
            <a:xfrm>
              <a:off x="1772359" y="2898392"/>
              <a:ext cx="100284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cs-CZ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spc="0" normalizeH="0" baseline="0">
                  <a:ln>
                    <a:noFill/>
                  </a:ln>
                  <a:solidFill>
                    <a:srgbClr val="7B87F8"/>
                  </a:solidFill>
                  <a:effectLst/>
                  <a:uLnTx/>
                  <a:uFillTx/>
                  <a:latin typeface="Segoe UI Black" panose="020B0A02040204020203" pitchFamily="34" charset="0"/>
                  <a:ea typeface="Segoe UI Black" panose="020B0A02040204020203" pitchFamily="34" charset="0"/>
                </a:defRPr>
              </a:lvl1pPr>
            </a:lstStyle>
            <a:p>
              <a:r>
                <a:rPr lang="cs-CZ" sz="1600" dirty="0">
                  <a:solidFill>
                    <a:schemeClr val="bg1"/>
                  </a:solidFill>
                </a:rPr>
                <a:t>3 %</a:t>
              </a:r>
            </a:p>
          </p:txBody>
        </p:sp>
        <p:sp>
          <p:nvSpPr>
            <p:cNvPr id="122" name="TextovéPole 121">
              <a:extLst>
                <a:ext uri="{FF2B5EF4-FFF2-40B4-BE49-F238E27FC236}">
                  <a16:creationId xmlns:a16="http://schemas.microsoft.com/office/drawing/2014/main" id="{A571E3E6-2635-4A04-9AAB-BF2B031C96B3}"/>
                </a:ext>
              </a:extLst>
            </p:cNvPr>
            <p:cNvSpPr txBox="1"/>
            <p:nvPr/>
          </p:nvSpPr>
          <p:spPr>
            <a:xfrm>
              <a:off x="1111604" y="2930256"/>
              <a:ext cx="803099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cs-CZ" sz="1050" dirty="0"/>
                <a:t>dělohy</a:t>
              </a:r>
              <a:endParaRPr lang="cs-CZ" sz="1050" i="0" dirty="0">
                <a:effectLst/>
              </a:endParaRPr>
            </a:p>
          </p:txBody>
        </p:sp>
        <p:pic>
          <p:nvPicPr>
            <p:cNvPr id="13" name="Obrázek 12">
              <a:extLst>
                <a:ext uri="{FF2B5EF4-FFF2-40B4-BE49-F238E27FC236}">
                  <a16:creationId xmlns:a16="http://schemas.microsoft.com/office/drawing/2014/main" id="{6238DA0C-7480-419D-8A02-2F181EF814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83695" y="1593830"/>
              <a:ext cx="385383" cy="385383"/>
            </a:xfrm>
            <a:prstGeom prst="rect">
              <a:avLst/>
            </a:prstGeom>
          </p:spPr>
        </p:pic>
        <p:pic>
          <p:nvPicPr>
            <p:cNvPr id="14" name="Obrázek 13">
              <a:extLst>
                <a:ext uri="{FF2B5EF4-FFF2-40B4-BE49-F238E27FC236}">
                  <a16:creationId xmlns:a16="http://schemas.microsoft.com/office/drawing/2014/main" id="{50F1BD76-2091-4939-848B-C94F561945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9917" y="1986575"/>
              <a:ext cx="366661" cy="366661"/>
            </a:xfrm>
            <a:prstGeom prst="rect">
              <a:avLst/>
            </a:prstGeom>
          </p:spPr>
        </p:pic>
        <p:pic>
          <p:nvPicPr>
            <p:cNvPr id="19" name="Obrázek 18">
              <a:extLst>
                <a:ext uri="{FF2B5EF4-FFF2-40B4-BE49-F238E27FC236}">
                  <a16:creationId xmlns:a16="http://schemas.microsoft.com/office/drawing/2014/main" id="{D116EA33-3602-4D91-95C8-A51833FC45D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94540" y="2400146"/>
              <a:ext cx="403628" cy="403628"/>
            </a:xfrm>
            <a:prstGeom prst="rect">
              <a:avLst/>
            </a:prstGeom>
          </p:spPr>
        </p:pic>
        <p:pic>
          <p:nvPicPr>
            <p:cNvPr id="26" name="Obrázek 25">
              <a:extLst>
                <a:ext uri="{FF2B5EF4-FFF2-40B4-BE49-F238E27FC236}">
                  <a16:creationId xmlns:a16="http://schemas.microsoft.com/office/drawing/2014/main" id="{52A3A75A-0857-4E8C-A513-03B50F24066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81795" y="2878490"/>
              <a:ext cx="390536" cy="390536"/>
            </a:xfrm>
            <a:prstGeom prst="rect">
              <a:avLst/>
            </a:prstGeom>
          </p:spPr>
        </p:pic>
      </p:grpSp>
      <p:grpSp>
        <p:nvGrpSpPr>
          <p:cNvPr id="17" name="Skupina 16">
            <a:extLst>
              <a:ext uri="{FF2B5EF4-FFF2-40B4-BE49-F238E27FC236}">
                <a16:creationId xmlns:a16="http://schemas.microsoft.com/office/drawing/2014/main" id="{D32A4432-974C-41B5-9CD0-D57F1CC6F2EA}"/>
              </a:ext>
            </a:extLst>
          </p:cNvPr>
          <p:cNvGrpSpPr/>
          <p:nvPr/>
        </p:nvGrpSpPr>
        <p:grpSpPr>
          <a:xfrm>
            <a:off x="4243672" y="1178484"/>
            <a:ext cx="3450134" cy="2300652"/>
            <a:chOff x="2944794" y="1178484"/>
            <a:chExt cx="3450134" cy="2300652"/>
          </a:xfrm>
        </p:grpSpPr>
        <p:sp>
          <p:nvSpPr>
            <p:cNvPr id="81" name="TextovéPole 80">
              <a:extLst>
                <a:ext uri="{FF2B5EF4-FFF2-40B4-BE49-F238E27FC236}">
                  <a16:creationId xmlns:a16="http://schemas.microsoft.com/office/drawing/2014/main" id="{C8F17F5F-D9AC-1187-A098-DCAAE5509557}"/>
                </a:ext>
              </a:extLst>
            </p:cNvPr>
            <p:cNvSpPr txBox="1"/>
            <p:nvPr/>
          </p:nvSpPr>
          <p:spPr>
            <a:xfrm>
              <a:off x="4242676" y="1892815"/>
              <a:ext cx="100284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cs-CZ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spc="0" normalizeH="0" baseline="0">
                  <a:ln>
                    <a:noFill/>
                  </a:ln>
                  <a:solidFill>
                    <a:srgbClr val="7B87F8"/>
                  </a:solidFill>
                  <a:effectLst/>
                  <a:uLnTx/>
                  <a:uFillTx/>
                  <a:latin typeface="Segoe UI Black" panose="020B0A02040204020203" pitchFamily="34" charset="0"/>
                  <a:ea typeface="Segoe UI Black" panose="020B0A02040204020203" pitchFamily="34" charset="0"/>
                </a:defRPr>
              </a:lvl1pPr>
            </a:lstStyle>
            <a:p>
              <a:r>
                <a:rPr lang="cs-CZ" sz="2000" dirty="0">
                  <a:solidFill>
                    <a:schemeClr val="bg1"/>
                  </a:solidFill>
                </a:rPr>
                <a:t>73 %</a:t>
              </a:r>
            </a:p>
          </p:txBody>
        </p:sp>
        <p:sp>
          <p:nvSpPr>
            <p:cNvPr id="124" name="Obdélník: se zakulacenými horními rohy 123">
              <a:extLst>
                <a:ext uri="{FF2B5EF4-FFF2-40B4-BE49-F238E27FC236}">
                  <a16:creationId xmlns:a16="http://schemas.microsoft.com/office/drawing/2014/main" id="{194C22A9-84CB-461B-BCB1-C15634CF4A64}"/>
                </a:ext>
              </a:extLst>
            </p:cNvPr>
            <p:cNvSpPr/>
            <p:nvPr/>
          </p:nvSpPr>
          <p:spPr>
            <a:xfrm rot="5400000">
              <a:off x="4527366" y="1839479"/>
              <a:ext cx="444825" cy="634700"/>
            </a:xfrm>
            <a:prstGeom prst="round2SameRect">
              <a:avLst/>
            </a:prstGeom>
            <a:solidFill>
              <a:srgbClr val="5CD2DA"/>
            </a:solidFill>
            <a:ln>
              <a:solidFill>
                <a:srgbClr val="99E5E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26" name="Obdélník: se zakulacenými horními rohy 125">
              <a:extLst>
                <a:ext uri="{FF2B5EF4-FFF2-40B4-BE49-F238E27FC236}">
                  <a16:creationId xmlns:a16="http://schemas.microsoft.com/office/drawing/2014/main" id="{FBFAC790-4DB4-4078-A664-EBA73AF9018E}"/>
                </a:ext>
              </a:extLst>
            </p:cNvPr>
            <p:cNvSpPr/>
            <p:nvPr/>
          </p:nvSpPr>
          <p:spPr>
            <a:xfrm rot="16200000">
              <a:off x="3721778" y="1387005"/>
              <a:ext cx="446972" cy="634699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F1B091"/>
            </a:solidFill>
            <a:ln>
              <a:solidFill>
                <a:srgbClr val="FFC8A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28" name="Obdélník: se zakulacenými rohy 127">
              <a:extLst>
                <a:ext uri="{FF2B5EF4-FFF2-40B4-BE49-F238E27FC236}">
                  <a16:creationId xmlns:a16="http://schemas.microsoft.com/office/drawing/2014/main" id="{C3398741-4695-4C91-8129-611166161248}"/>
                </a:ext>
              </a:extLst>
            </p:cNvPr>
            <p:cNvSpPr/>
            <p:nvPr/>
          </p:nvSpPr>
          <p:spPr>
            <a:xfrm rot="16200000">
              <a:off x="4126555" y="979165"/>
              <a:ext cx="446977" cy="1451949"/>
            </a:xfrm>
            <a:prstGeom prst="roundRect">
              <a:avLst>
                <a:gd name="adj" fmla="val 16928"/>
              </a:avLst>
            </a:prstGeom>
            <a:noFill/>
            <a:ln w="190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2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Source Sans Pro"/>
                <a:ea typeface="+mn-ea"/>
                <a:cs typeface="+mn-cs"/>
              </a:endParaRPr>
            </a:p>
          </p:txBody>
        </p:sp>
        <p:sp>
          <p:nvSpPr>
            <p:cNvPr id="129" name="TextovéPole 128">
              <a:extLst>
                <a:ext uri="{FF2B5EF4-FFF2-40B4-BE49-F238E27FC236}">
                  <a16:creationId xmlns:a16="http://schemas.microsoft.com/office/drawing/2014/main" id="{B5D97943-76B2-4A2D-8C7C-24BE06509E03}"/>
                </a:ext>
              </a:extLst>
            </p:cNvPr>
            <p:cNvSpPr txBox="1"/>
            <p:nvPr/>
          </p:nvSpPr>
          <p:spPr>
            <a:xfrm>
              <a:off x="4269513" y="1571868"/>
              <a:ext cx="601110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cs-CZ" sz="1050" dirty="0"/>
                <a:t>prsu</a:t>
              </a:r>
              <a:endParaRPr lang="cs-CZ" sz="1050" i="0" dirty="0">
                <a:effectLst/>
              </a:endParaRPr>
            </a:p>
          </p:txBody>
        </p:sp>
        <p:sp>
          <p:nvSpPr>
            <p:cNvPr id="130" name="TextovéPole 129">
              <a:extLst>
                <a:ext uri="{FF2B5EF4-FFF2-40B4-BE49-F238E27FC236}">
                  <a16:creationId xmlns:a16="http://schemas.microsoft.com/office/drawing/2014/main" id="{2881AA95-8C0F-4DF7-95DD-BE45214E2BD9}"/>
                </a:ext>
              </a:extLst>
            </p:cNvPr>
            <p:cNvSpPr txBox="1"/>
            <p:nvPr/>
          </p:nvSpPr>
          <p:spPr>
            <a:xfrm>
              <a:off x="3585597" y="1952812"/>
              <a:ext cx="836116" cy="4154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cs-CZ" sz="1050" dirty="0"/>
                <a:t>tlustého střeva</a:t>
              </a:r>
            </a:p>
          </p:txBody>
        </p:sp>
        <p:sp>
          <p:nvSpPr>
            <p:cNvPr id="132" name="TextovéPole 131">
              <a:extLst>
                <a:ext uri="{FF2B5EF4-FFF2-40B4-BE49-F238E27FC236}">
                  <a16:creationId xmlns:a16="http://schemas.microsoft.com/office/drawing/2014/main" id="{7C32355C-C524-4269-A7D9-E74A4E9169EF}"/>
                </a:ext>
              </a:extLst>
            </p:cNvPr>
            <p:cNvSpPr txBox="1"/>
            <p:nvPr/>
          </p:nvSpPr>
          <p:spPr>
            <a:xfrm>
              <a:off x="4265906" y="2493028"/>
              <a:ext cx="807910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cs-CZ" sz="1050" dirty="0"/>
                <a:t>dělohy</a:t>
              </a:r>
              <a:endParaRPr lang="cs-CZ" sz="1050" i="0" dirty="0">
                <a:effectLst/>
              </a:endParaRPr>
            </a:p>
          </p:txBody>
        </p:sp>
        <p:sp>
          <p:nvSpPr>
            <p:cNvPr id="133" name="Obdélník: se zakulacenými horními rohy 132">
              <a:extLst>
                <a:ext uri="{FF2B5EF4-FFF2-40B4-BE49-F238E27FC236}">
                  <a16:creationId xmlns:a16="http://schemas.microsoft.com/office/drawing/2014/main" id="{9476B8E2-B0A3-4647-9C88-0C4905D464ED}"/>
                </a:ext>
              </a:extLst>
            </p:cNvPr>
            <p:cNvSpPr/>
            <p:nvPr/>
          </p:nvSpPr>
          <p:spPr>
            <a:xfrm rot="16200000">
              <a:off x="3721541" y="2293117"/>
              <a:ext cx="444824" cy="632073"/>
            </a:xfrm>
            <a:prstGeom prst="round2SameRect">
              <a:avLst/>
            </a:prstGeom>
            <a:solidFill>
              <a:srgbClr val="7B87F8"/>
            </a:solidFill>
            <a:ln>
              <a:solidFill>
                <a:srgbClr val="949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34" name="TextovéPole 133">
              <a:extLst>
                <a:ext uri="{FF2B5EF4-FFF2-40B4-BE49-F238E27FC236}">
                  <a16:creationId xmlns:a16="http://schemas.microsoft.com/office/drawing/2014/main" id="{40047DC0-E653-4361-95A4-259DFEABE7DF}"/>
                </a:ext>
              </a:extLst>
            </p:cNvPr>
            <p:cNvSpPr txBox="1"/>
            <p:nvPr/>
          </p:nvSpPr>
          <p:spPr>
            <a:xfrm>
              <a:off x="3452324" y="1532622"/>
              <a:ext cx="100284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cs-CZ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spc="0" normalizeH="0" baseline="0">
                  <a:ln>
                    <a:noFill/>
                  </a:ln>
                  <a:solidFill>
                    <a:srgbClr val="7B87F8"/>
                  </a:solidFill>
                  <a:effectLst/>
                  <a:uLnTx/>
                  <a:uFillTx/>
                  <a:latin typeface="Segoe UI Black" panose="020B0A02040204020203" pitchFamily="34" charset="0"/>
                  <a:ea typeface="Segoe UI Black" panose="020B0A02040204020203" pitchFamily="34" charset="0"/>
                </a:defRPr>
              </a:lvl1pPr>
            </a:lstStyle>
            <a:p>
              <a:r>
                <a:rPr lang="cs-CZ" sz="1600" dirty="0">
                  <a:solidFill>
                    <a:schemeClr val="bg1"/>
                  </a:solidFill>
                </a:rPr>
                <a:t>36 %</a:t>
              </a:r>
            </a:p>
          </p:txBody>
        </p:sp>
        <p:sp>
          <p:nvSpPr>
            <p:cNvPr id="135" name="TextovéPole 134">
              <a:extLst>
                <a:ext uri="{FF2B5EF4-FFF2-40B4-BE49-F238E27FC236}">
                  <a16:creationId xmlns:a16="http://schemas.microsoft.com/office/drawing/2014/main" id="{B3E4E574-7C4A-452A-ADB2-21E577CF30F3}"/>
                </a:ext>
              </a:extLst>
            </p:cNvPr>
            <p:cNvSpPr txBox="1"/>
            <p:nvPr/>
          </p:nvSpPr>
          <p:spPr>
            <a:xfrm>
              <a:off x="4285238" y="1978472"/>
              <a:ext cx="100284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cs-CZ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spc="0" normalizeH="0" baseline="0">
                  <a:ln>
                    <a:noFill/>
                  </a:ln>
                  <a:solidFill>
                    <a:srgbClr val="7B87F8"/>
                  </a:solidFill>
                  <a:effectLst/>
                  <a:uLnTx/>
                  <a:uFillTx/>
                  <a:latin typeface="Segoe UI Black" panose="020B0A02040204020203" pitchFamily="34" charset="0"/>
                  <a:ea typeface="Segoe UI Black" panose="020B0A02040204020203" pitchFamily="34" charset="0"/>
                </a:defRPr>
              </a:lvl1pPr>
            </a:lstStyle>
            <a:p>
              <a:r>
                <a:rPr lang="cs-CZ" sz="1600" dirty="0">
                  <a:solidFill>
                    <a:schemeClr val="bg1"/>
                  </a:solidFill>
                </a:rPr>
                <a:t>3 %</a:t>
              </a:r>
            </a:p>
          </p:txBody>
        </p:sp>
        <p:sp>
          <p:nvSpPr>
            <p:cNvPr id="136" name="TextovéPole 135">
              <a:extLst>
                <a:ext uri="{FF2B5EF4-FFF2-40B4-BE49-F238E27FC236}">
                  <a16:creationId xmlns:a16="http://schemas.microsoft.com/office/drawing/2014/main" id="{74E1E345-8E61-468C-98D5-4CC631A0F6D6}"/>
                </a:ext>
              </a:extLst>
            </p:cNvPr>
            <p:cNvSpPr txBox="1"/>
            <p:nvPr/>
          </p:nvSpPr>
          <p:spPr>
            <a:xfrm>
              <a:off x="3461216" y="2443862"/>
              <a:ext cx="100284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cs-CZ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spc="0" normalizeH="0" baseline="0">
                  <a:ln>
                    <a:noFill/>
                  </a:ln>
                  <a:solidFill>
                    <a:srgbClr val="7B87F8"/>
                  </a:solidFill>
                  <a:effectLst/>
                  <a:uLnTx/>
                  <a:uFillTx/>
                  <a:latin typeface="Segoe UI Black" panose="020B0A02040204020203" pitchFamily="34" charset="0"/>
                  <a:ea typeface="Segoe UI Black" panose="020B0A02040204020203" pitchFamily="34" charset="0"/>
                </a:defRPr>
              </a:lvl1pPr>
            </a:lstStyle>
            <a:p>
              <a:r>
                <a:rPr lang="cs-CZ" sz="1600" dirty="0">
                  <a:solidFill>
                    <a:schemeClr val="bg1"/>
                  </a:solidFill>
                </a:rPr>
                <a:t>3 %</a:t>
              </a:r>
            </a:p>
          </p:txBody>
        </p:sp>
        <p:sp>
          <p:nvSpPr>
            <p:cNvPr id="137" name="TextovéPole 136">
              <a:extLst>
                <a:ext uri="{FF2B5EF4-FFF2-40B4-BE49-F238E27FC236}">
                  <a16:creationId xmlns:a16="http://schemas.microsoft.com/office/drawing/2014/main" id="{49FEE2EA-EBA3-4B55-B3C2-B16FB8B63691}"/>
                </a:ext>
              </a:extLst>
            </p:cNvPr>
            <p:cNvSpPr txBox="1"/>
            <p:nvPr/>
          </p:nvSpPr>
          <p:spPr>
            <a:xfrm>
              <a:off x="2944794" y="1178484"/>
              <a:ext cx="345013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cs-CZ" sz="1400" b="1" dirty="0">
                  <a:solidFill>
                    <a:srgbClr val="7B87F8"/>
                  </a:solidFill>
                </a:rPr>
                <a:t>Typ rakoviny v minulosti </a:t>
              </a:r>
              <a:r>
                <a:rPr lang="cs-CZ" sz="1400" dirty="0"/>
                <a:t>(TOP 4) </a:t>
              </a:r>
            </a:p>
          </p:txBody>
        </p:sp>
        <p:sp>
          <p:nvSpPr>
            <p:cNvPr id="138" name="TextovéPole 137">
              <a:extLst>
                <a:ext uri="{FF2B5EF4-FFF2-40B4-BE49-F238E27FC236}">
                  <a16:creationId xmlns:a16="http://schemas.microsoft.com/office/drawing/2014/main" id="{C907A6E4-4E6C-4215-BF7B-95DDCCBE9E54}"/>
                </a:ext>
              </a:extLst>
            </p:cNvPr>
            <p:cNvSpPr txBox="1"/>
            <p:nvPr/>
          </p:nvSpPr>
          <p:spPr>
            <a:xfrm>
              <a:off x="3940790" y="3279081"/>
              <a:ext cx="1521246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cs-CZ" sz="700" i="1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Základ: Celý vzorek, N=541</a:t>
              </a:r>
            </a:p>
          </p:txBody>
        </p:sp>
        <p:sp>
          <p:nvSpPr>
            <p:cNvPr id="139" name="Obdélník: se zakulacenými rohy 138">
              <a:extLst>
                <a:ext uri="{FF2B5EF4-FFF2-40B4-BE49-F238E27FC236}">
                  <a16:creationId xmlns:a16="http://schemas.microsoft.com/office/drawing/2014/main" id="{53C1F4DF-D4B4-4C39-B9DC-BD1A7BE799F7}"/>
                </a:ext>
              </a:extLst>
            </p:cNvPr>
            <p:cNvSpPr/>
            <p:nvPr/>
          </p:nvSpPr>
          <p:spPr>
            <a:xfrm rot="16200000">
              <a:off x="4128382" y="1428494"/>
              <a:ext cx="446977" cy="1451949"/>
            </a:xfrm>
            <a:prstGeom prst="roundRect">
              <a:avLst>
                <a:gd name="adj" fmla="val 16928"/>
              </a:avLst>
            </a:prstGeom>
            <a:noFill/>
            <a:ln w="190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2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Source Sans Pro"/>
                <a:ea typeface="+mn-ea"/>
                <a:cs typeface="+mn-cs"/>
              </a:endParaRPr>
            </a:p>
          </p:txBody>
        </p:sp>
        <p:sp>
          <p:nvSpPr>
            <p:cNvPr id="140" name="Obdélník: se zakulacenými rohy 139">
              <a:extLst>
                <a:ext uri="{FF2B5EF4-FFF2-40B4-BE49-F238E27FC236}">
                  <a16:creationId xmlns:a16="http://schemas.microsoft.com/office/drawing/2014/main" id="{0AC07E39-87D0-40DD-8288-7B5BAFEC5064}"/>
                </a:ext>
              </a:extLst>
            </p:cNvPr>
            <p:cNvSpPr/>
            <p:nvPr/>
          </p:nvSpPr>
          <p:spPr>
            <a:xfrm rot="16200000">
              <a:off x="4124420" y="1878690"/>
              <a:ext cx="446975" cy="1456224"/>
            </a:xfrm>
            <a:prstGeom prst="roundRect">
              <a:avLst>
                <a:gd name="adj" fmla="val 16928"/>
              </a:avLst>
            </a:prstGeom>
            <a:noFill/>
            <a:ln w="190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2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Source Sans Pro"/>
                <a:ea typeface="+mn-ea"/>
                <a:cs typeface="+mn-cs"/>
              </a:endParaRPr>
            </a:p>
          </p:txBody>
        </p:sp>
        <p:sp>
          <p:nvSpPr>
            <p:cNvPr id="141" name="Obdélník: se zakulacenými horními rohy 140">
              <a:extLst>
                <a:ext uri="{FF2B5EF4-FFF2-40B4-BE49-F238E27FC236}">
                  <a16:creationId xmlns:a16="http://schemas.microsoft.com/office/drawing/2014/main" id="{1C4E3803-3DE7-4BA9-AF04-D51E108247D8}"/>
                </a:ext>
              </a:extLst>
            </p:cNvPr>
            <p:cNvSpPr/>
            <p:nvPr/>
          </p:nvSpPr>
          <p:spPr>
            <a:xfrm rot="5400000">
              <a:off x="4526994" y="2742254"/>
              <a:ext cx="445566" cy="634700"/>
            </a:xfrm>
            <a:prstGeom prst="round2SameRect">
              <a:avLst/>
            </a:prstGeom>
            <a:solidFill>
              <a:srgbClr val="F9C562"/>
            </a:solidFill>
            <a:ln>
              <a:solidFill>
                <a:srgbClr val="FFDB9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42" name="Obdélník: se zakulacenými rohy 141">
              <a:extLst>
                <a:ext uri="{FF2B5EF4-FFF2-40B4-BE49-F238E27FC236}">
                  <a16:creationId xmlns:a16="http://schemas.microsoft.com/office/drawing/2014/main" id="{9772F407-25E0-4D39-BF43-5EB1D62C7ADA}"/>
                </a:ext>
              </a:extLst>
            </p:cNvPr>
            <p:cNvSpPr/>
            <p:nvPr/>
          </p:nvSpPr>
          <p:spPr>
            <a:xfrm rot="16200000">
              <a:off x="4124420" y="2332195"/>
              <a:ext cx="446976" cy="1456226"/>
            </a:xfrm>
            <a:prstGeom prst="roundRect">
              <a:avLst>
                <a:gd name="adj" fmla="val 16928"/>
              </a:avLst>
            </a:prstGeom>
            <a:noFill/>
            <a:ln w="190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2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Source Sans Pro"/>
                <a:ea typeface="+mn-ea"/>
                <a:cs typeface="+mn-cs"/>
              </a:endParaRPr>
            </a:p>
          </p:txBody>
        </p:sp>
        <p:sp>
          <p:nvSpPr>
            <p:cNvPr id="143" name="TextovéPole 142">
              <a:extLst>
                <a:ext uri="{FF2B5EF4-FFF2-40B4-BE49-F238E27FC236}">
                  <a16:creationId xmlns:a16="http://schemas.microsoft.com/office/drawing/2014/main" id="{DA5CF516-A235-40FF-B488-58451609FE88}"/>
                </a:ext>
              </a:extLst>
            </p:cNvPr>
            <p:cNvSpPr txBox="1"/>
            <p:nvPr/>
          </p:nvSpPr>
          <p:spPr>
            <a:xfrm>
              <a:off x="4288667" y="2894440"/>
              <a:ext cx="100284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cs-CZ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spc="0" normalizeH="0" baseline="0">
                  <a:ln>
                    <a:noFill/>
                  </a:ln>
                  <a:solidFill>
                    <a:srgbClr val="7B87F8"/>
                  </a:solidFill>
                  <a:effectLst/>
                  <a:uLnTx/>
                  <a:uFillTx/>
                  <a:latin typeface="Segoe UI Black" panose="020B0A02040204020203" pitchFamily="34" charset="0"/>
                  <a:ea typeface="Segoe UI Black" panose="020B0A02040204020203" pitchFamily="34" charset="0"/>
                </a:defRPr>
              </a:lvl1pPr>
            </a:lstStyle>
            <a:p>
              <a:r>
                <a:rPr lang="cs-CZ" sz="1600" dirty="0">
                  <a:solidFill>
                    <a:schemeClr val="bg1"/>
                  </a:solidFill>
                </a:rPr>
                <a:t>2 %</a:t>
              </a:r>
            </a:p>
          </p:txBody>
        </p:sp>
        <p:sp>
          <p:nvSpPr>
            <p:cNvPr id="144" name="TextovéPole 143">
              <a:extLst>
                <a:ext uri="{FF2B5EF4-FFF2-40B4-BE49-F238E27FC236}">
                  <a16:creationId xmlns:a16="http://schemas.microsoft.com/office/drawing/2014/main" id="{38A76ACD-2746-4F68-B443-969C73460CDF}"/>
                </a:ext>
              </a:extLst>
            </p:cNvPr>
            <p:cNvSpPr txBox="1"/>
            <p:nvPr/>
          </p:nvSpPr>
          <p:spPr>
            <a:xfrm>
              <a:off x="3627912" y="2926304"/>
              <a:ext cx="803099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cs-CZ" sz="1050" dirty="0"/>
                <a:t>prostaty</a:t>
              </a:r>
              <a:endParaRPr lang="cs-CZ" sz="1050" i="0" dirty="0">
                <a:effectLst/>
              </a:endParaRPr>
            </a:p>
          </p:txBody>
        </p:sp>
        <p:pic>
          <p:nvPicPr>
            <p:cNvPr id="145" name="Obrázek 144">
              <a:extLst>
                <a:ext uri="{FF2B5EF4-FFF2-40B4-BE49-F238E27FC236}">
                  <a16:creationId xmlns:a16="http://schemas.microsoft.com/office/drawing/2014/main" id="{6B10D21F-8D32-41B2-B37E-5E46C24F9F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rgbClr val="373737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5100003" y="1578833"/>
              <a:ext cx="391666" cy="391666"/>
            </a:xfrm>
            <a:prstGeom prst="rect">
              <a:avLst/>
            </a:prstGeom>
          </p:spPr>
        </p:pic>
        <p:pic>
          <p:nvPicPr>
            <p:cNvPr id="148" name="Obrázek 147">
              <a:extLst>
                <a:ext uri="{FF2B5EF4-FFF2-40B4-BE49-F238E27FC236}">
                  <a16:creationId xmlns:a16="http://schemas.microsoft.com/office/drawing/2014/main" id="{6B0E55DB-1B5F-48C3-99F2-17F53F808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rgbClr val="373737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5104766" y="2406693"/>
              <a:ext cx="390536" cy="390536"/>
            </a:xfrm>
            <a:prstGeom prst="rect">
              <a:avLst/>
            </a:prstGeom>
          </p:spPr>
        </p:pic>
        <p:pic>
          <p:nvPicPr>
            <p:cNvPr id="149" name="Obrázek 148">
              <a:extLst>
                <a:ext uri="{FF2B5EF4-FFF2-40B4-BE49-F238E27FC236}">
                  <a16:creationId xmlns:a16="http://schemas.microsoft.com/office/drawing/2014/main" id="{F45285B4-A676-4A10-B14A-8EA9F8A7FE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rgbClr val="373737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3181805" y="1976637"/>
              <a:ext cx="403628" cy="403628"/>
            </a:xfrm>
            <a:prstGeom prst="rect">
              <a:avLst/>
            </a:prstGeom>
          </p:spPr>
        </p:pic>
        <p:pic>
          <p:nvPicPr>
            <p:cNvPr id="30" name="Obrázek 29">
              <a:extLst>
                <a:ext uri="{FF2B5EF4-FFF2-40B4-BE49-F238E27FC236}">
                  <a16:creationId xmlns:a16="http://schemas.microsoft.com/office/drawing/2014/main" id="{CFB1DA89-95C9-42A5-B328-6F2B64391E2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265966" y="2897931"/>
              <a:ext cx="329778" cy="329778"/>
            </a:xfrm>
            <a:prstGeom prst="rect">
              <a:avLst/>
            </a:prstGeom>
          </p:spPr>
        </p:pic>
      </p:grpSp>
      <p:sp>
        <p:nvSpPr>
          <p:cNvPr id="158" name="Zástupný symbol pro číslo snímku 3">
            <a:extLst>
              <a:ext uri="{FF2B5EF4-FFF2-40B4-BE49-F238E27FC236}">
                <a16:creationId xmlns:a16="http://schemas.microsoft.com/office/drawing/2014/main" id="{E047D5AB-E44F-465C-8968-FD30E45786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4827" y="6485742"/>
            <a:ext cx="2743200" cy="365125"/>
          </a:xfrm>
        </p:spPr>
        <p:txBody>
          <a:bodyPr/>
          <a:lstStyle/>
          <a:p>
            <a:r>
              <a:rPr lang="cs-CZ" dirty="0"/>
              <a:t>4</a:t>
            </a:r>
          </a:p>
        </p:txBody>
      </p:sp>
      <p:grpSp>
        <p:nvGrpSpPr>
          <p:cNvPr id="37" name="Skupina 36">
            <a:extLst>
              <a:ext uri="{FF2B5EF4-FFF2-40B4-BE49-F238E27FC236}">
                <a16:creationId xmlns:a16="http://schemas.microsoft.com/office/drawing/2014/main" id="{7A243AC1-840F-4168-835E-CA81EBAA28CF}"/>
              </a:ext>
            </a:extLst>
          </p:cNvPr>
          <p:cNvGrpSpPr/>
          <p:nvPr/>
        </p:nvGrpSpPr>
        <p:grpSpPr>
          <a:xfrm>
            <a:off x="559267" y="3570228"/>
            <a:ext cx="5492243" cy="2935014"/>
            <a:chOff x="559267" y="3595395"/>
            <a:chExt cx="5492243" cy="2935014"/>
          </a:xfrm>
        </p:grpSpPr>
        <p:grpSp>
          <p:nvGrpSpPr>
            <p:cNvPr id="18" name="Skupina 17">
              <a:extLst>
                <a:ext uri="{FF2B5EF4-FFF2-40B4-BE49-F238E27FC236}">
                  <a16:creationId xmlns:a16="http://schemas.microsoft.com/office/drawing/2014/main" id="{1FCC9D3F-2EBF-4333-8CFC-A97CB246036F}"/>
                </a:ext>
              </a:extLst>
            </p:cNvPr>
            <p:cNvGrpSpPr/>
            <p:nvPr/>
          </p:nvGrpSpPr>
          <p:grpSpPr>
            <a:xfrm>
              <a:off x="559267" y="3595395"/>
              <a:ext cx="5216909" cy="2737935"/>
              <a:chOff x="4836993" y="725961"/>
              <a:chExt cx="5216909" cy="2737935"/>
            </a:xfrm>
          </p:grpSpPr>
          <p:sp>
            <p:nvSpPr>
              <p:cNvPr id="43" name="Obdélník: se zakulacenými rohy 42">
                <a:extLst>
                  <a:ext uri="{FF2B5EF4-FFF2-40B4-BE49-F238E27FC236}">
                    <a16:creationId xmlns:a16="http://schemas.microsoft.com/office/drawing/2014/main" id="{6E66F182-D932-3A4E-3F94-2B5B77C40A4D}"/>
                  </a:ext>
                </a:extLst>
              </p:cNvPr>
              <p:cNvSpPr/>
              <p:nvPr/>
            </p:nvSpPr>
            <p:spPr>
              <a:xfrm>
                <a:off x="4836993" y="1221390"/>
                <a:ext cx="5122564" cy="2242506"/>
              </a:xfrm>
              <a:prstGeom prst="roundRect">
                <a:avLst>
                  <a:gd name="adj" fmla="val 16928"/>
                </a:avLst>
              </a:prstGeom>
              <a:noFill/>
              <a:ln w="19050">
                <a:solidFill>
                  <a:srgbClr val="ECECE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200" b="0" i="0" u="none" strike="noStrike" kern="120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Source Sans Pro"/>
                  <a:ea typeface="+mn-ea"/>
                  <a:cs typeface="+mn-cs"/>
                </a:endParaRPr>
              </a:p>
            </p:txBody>
          </p:sp>
          <p:sp>
            <p:nvSpPr>
              <p:cNvPr id="107" name="TextovéPole 106">
                <a:extLst>
                  <a:ext uri="{FF2B5EF4-FFF2-40B4-BE49-F238E27FC236}">
                    <a16:creationId xmlns:a16="http://schemas.microsoft.com/office/drawing/2014/main" id="{E4355EA2-F534-DCFE-7E48-6451E61C68AB}"/>
                  </a:ext>
                </a:extLst>
              </p:cNvPr>
              <p:cNvSpPr txBox="1"/>
              <p:nvPr/>
            </p:nvSpPr>
            <p:spPr>
              <a:xfrm>
                <a:off x="4884116" y="1248024"/>
                <a:ext cx="100284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cs-CZ" sz="2000" dirty="0">
                    <a:solidFill>
                      <a:srgbClr val="7B87F8"/>
                    </a:solidFill>
                    <a:latin typeface="Segoe UI Black" panose="020B0A02040204020203" pitchFamily="34" charset="0"/>
                    <a:ea typeface="Segoe UI Black" panose="020B0A02040204020203" pitchFamily="34" charset="0"/>
                  </a:rPr>
                  <a:t>35</a:t>
                </a:r>
                <a:r>
                  <a:rPr kumimoji="0" lang="cs-CZ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B87F8"/>
                    </a:solidFill>
                    <a:effectLst/>
                    <a:uLnTx/>
                    <a:uFillTx/>
                    <a:latin typeface="Segoe UI Black" panose="020B0A02040204020203" pitchFamily="34" charset="0"/>
                    <a:ea typeface="Segoe UI Black" panose="020B0A02040204020203" pitchFamily="34" charset="0"/>
                  </a:rPr>
                  <a:t> %</a:t>
                </a:r>
              </a:p>
            </p:txBody>
          </p:sp>
          <p:sp>
            <p:nvSpPr>
              <p:cNvPr id="108" name="TextovéPole 107">
                <a:extLst>
                  <a:ext uri="{FF2B5EF4-FFF2-40B4-BE49-F238E27FC236}">
                    <a16:creationId xmlns:a16="http://schemas.microsoft.com/office/drawing/2014/main" id="{6141FA5C-051D-5035-5E31-DE82330E4454}"/>
                  </a:ext>
                </a:extLst>
              </p:cNvPr>
              <p:cNvSpPr txBox="1"/>
              <p:nvPr/>
            </p:nvSpPr>
            <p:spPr>
              <a:xfrm>
                <a:off x="5678699" y="1320470"/>
                <a:ext cx="2303310" cy="2539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cs-CZ" sz="1050" dirty="0"/>
                  <a:t>Pozorování změn, bolestí či obtíže</a:t>
                </a:r>
              </a:p>
            </p:txBody>
          </p:sp>
          <p:sp>
            <p:nvSpPr>
              <p:cNvPr id="109" name="TextovéPole 108">
                <a:extLst>
                  <a:ext uri="{FF2B5EF4-FFF2-40B4-BE49-F238E27FC236}">
                    <a16:creationId xmlns:a16="http://schemas.microsoft.com/office/drawing/2014/main" id="{4C02D95E-FA69-308C-B62B-4B5163BB1B0A}"/>
                  </a:ext>
                </a:extLst>
              </p:cNvPr>
              <p:cNvSpPr txBox="1"/>
              <p:nvPr/>
            </p:nvSpPr>
            <p:spPr>
              <a:xfrm>
                <a:off x="8956744" y="1446991"/>
                <a:ext cx="100284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cs-CZ" sz="2000" dirty="0">
                    <a:solidFill>
                      <a:srgbClr val="F9C562"/>
                    </a:solidFill>
                    <a:latin typeface="Segoe UI Black" panose="020B0A02040204020203" pitchFamily="34" charset="0"/>
                    <a:ea typeface="Segoe UI Black" panose="020B0A02040204020203" pitchFamily="34" charset="0"/>
                  </a:rPr>
                  <a:t>27</a:t>
                </a:r>
                <a:r>
                  <a:rPr kumimoji="0" lang="cs-CZ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9C562"/>
                    </a:solidFill>
                    <a:effectLst/>
                    <a:uLnTx/>
                    <a:uFillTx/>
                    <a:latin typeface="Segoe UI Black" panose="020B0A02040204020203" pitchFamily="34" charset="0"/>
                    <a:ea typeface="Segoe UI Black" panose="020B0A02040204020203" pitchFamily="34" charset="0"/>
                  </a:rPr>
                  <a:t> %</a:t>
                </a:r>
              </a:p>
            </p:txBody>
          </p:sp>
          <p:sp>
            <p:nvSpPr>
              <p:cNvPr id="110" name="TextovéPole 109">
                <a:extLst>
                  <a:ext uri="{FF2B5EF4-FFF2-40B4-BE49-F238E27FC236}">
                    <a16:creationId xmlns:a16="http://schemas.microsoft.com/office/drawing/2014/main" id="{503207AB-45E0-6E57-8AE9-971B122D060F}"/>
                  </a:ext>
                </a:extLst>
              </p:cNvPr>
              <p:cNvSpPr txBox="1"/>
              <p:nvPr/>
            </p:nvSpPr>
            <p:spPr>
              <a:xfrm>
                <a:off x="8029575" y="1535041"/>
                <a:ext cx="1213037" cy="2539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cs-CZ" sz="1050" i="0" dirty="0">
                    <a:effectLst/>
                  </a:rPr>
                  <a:t>Samovyšetření</a:t>
                </a:r>
              </a:p>
            </p:txBody>
          </p:sp>
          <p:sp>
            <p:nvSpPr>
              <p:cNvPr id="111" name="TextovéPole 110">
                <a:extLst>
                  <a:ext uri="{FF2B5EF4-FFF2-40B4-BE49-F238E27FC236}">
                    <a16:creationId xmlns:a16="http://schemas.microsoft.com/office/drawing/2014/main" id="{45CAEC6A-6B9B-03A1-01E7-10BFF9AE6831}"/>
                  </a:ext>
                </a:extLst>
              </p:cNvPr>
              <p:cNvSpPr txBox="1"/>
              <p:nvPr/>
            </p:nvSpPr>
            <p:spPr>
              <a:xfrm>
                <a:off x="4880695" y="1686524"/>
                <a:ext cx="100284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cs-CZ" sz="2000" dirty="0">
                    <a:solidFill>
                      <a:srgbClr val="5CD2DA"/>
                    </a:solidFill>
                    <a:latin typeface="Segoe UI Black" panose="020B0A02040204020203" pitchFamily="34" charset="0"/>
                    <a:ea typeface="Segoe UI Black" panose="020B0A02040204020203" pitchFamily="34" charset="0"/>
                  </a:rPr>
                  <a:t>15</a:t>
                </a:r>
                <a:r>
                  <a:rPr kumimoji="0" lang="cs-CZ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CD2DA"/>
                    </a:solidFill>
                    <a:effectLst/>
                    <a:uLnTx/>
                    <a:uFillTx/>
                    <a:latin typeface="Segoe UI Black" panose="020B0A02040204020203" pitchFamily="34" charset="0"/>
                    <a:ea typeface="Segoe UI Black" panose="020B0A02040204020203" pitchFamily="34" charset="0"/>
                  </a:rPr>
                  <a:t> %</a:t>
                </a:r>
              </a:p>
            </p:txBody>
          </p:sp>
          <p:sp>
            <p:nvSpPr>
              <p:cNvPr id="112" name="TextovéPole 111">
                <a:extLst>
                  <a:ext uri="{FF2B5EF4-FFF2-40B4-BE49-F238E27FC236}">
                    <a16:creationId xmlns:a16="http://schemas.microsoft.com/office/drawing/2014/main" id="{724594EF-310C-82E8-2B2E-9BD436698125}"/>
                  </a:ext>
                </a:extLst>
              </p:cNvPr>
              <p:cNvSpPr txBox="1"/>
              <p:nvPr/>
            </p:nvSpPr>
            <p:spPr>
              <a:xfrm>
                <a:off x="5673940" y="1759919"/>
                <a:ext cx="3038971" cy="2539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t-IT" sz="1050" dirty="0"/>
                  <a:t>Preventivní vyšetření na sono nebo mamografu</a:t>
                </a:r>
                <a:endParaRPr lang="cs-CZ" sz="1050" i="0" dirty="0">
                  <a:effectLst/>
                </a:endParaRPr>
              </a:p>
            </p:txBody>
          </p:sp>
          <p:sp>
            <p:nvSpPr>
              <p:cNvPr id="113" name="TextovéPole 112">
                <a:extLst>
                  <a:ext uri="{FF2B5EF4-FFF2-40B4-BE49-F238E27FC236}">
                    <a16:creationId xmlns:a16="http://schemas.microsoft.com/office/drawing/2014/main" id="{43809B95-1309-9388-BB5B-3661857B092B}"/>
                  </a:ext>
                </a:extLst>
              </p:cNvPr>
              <p:cNvSpPr txBox="1"/>
              <p:nvPr/>
            </p:nvSpPr>
            <p:spPr>
              <a:xfrm>
                <a:off x="9051053" y="1917790"/>
                <a:ext cx="100284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cs-CZ" sz="2000" dirty="0">
                    <a:solidFill>
                      <a:srgbClr val="7B87F8"/>
                    </a:solidFill>
                    <a:latin typeface="Segoe UI Black" panose="020B0A02040204020203" pitchFamily="34" charset="0"/>
                    <a:ea typeface="Segoe UI Black" panose="020B0A02040204020203" pitchFamily="34" charset="0"/>
                  </a:rPr>
                  <a:t>8</a:t>
                </a:r>
                <a:r>
                  <a:rPr kumimoji="0" lang="cs-CZ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B87F8"/>
                    </a:solidFill>
                    <a:effectLst/>
                    <a:uLnTx/>
                    <a:uFillTx/>
                    <a:latin typeface="Segoe UI Black" panose="020B0A02040204020203" pitchFamily="34" charset="0"/>
                    <a:ea typeface="Segoe UI Black" panose="020B0A02040204020203" pitchFamily="34" charset="0"/>
                  </a:rPr>
                  <a:t> %</a:t>
                </a:r>
              </a:p>
            </p:txBody>
          </p:sp>
          <p:sp>
            <p:nvSpPr>
              <p:cNvPr id="114" name="TextovéPole 113">
                <a:extLst>
                  <a:ext uri="{FF2B5EF4-FFF2-40B4-BE49-F238E27FC236}">
                    <a16:creationId xmlns:a16="http://schemas.microsoft.com/office/drawing/2014/main" id="{1742D5EC-C867-606F-0FB6-F343B9339FA9}"/>
                  </a:ext>
                </a:extLst>
              </p:cNvPr>
              <p:cNvSpPr txBox="1"/>
              <p:nvPr/>
            </p:nvSpPr>
            <p:spPr>
              <a:xfrm>
                <a:off x="7109437" y="2014045"/>
                <a:ext cx="2208460" cy="2539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cs-CZ" sz="1050" dirty="0"/>
                  <a:t>Jiné zdravotní problémy či nemoci</a:t>
                </a:r>
                <a:endParaRPr lang="cs-CZ" sz="1050" i="0" dirty="0">
                  <a:effectLst/>
                </a:endParaRPr>
              </a:p>
            </p:txBody>
          </p:sp>
          <p:sp>
            <p:nvSpPr>
              <p:cNvPr id="115" name="TextovéPole 114">
                <a:extLst>
                  <a:ext uri="{FF2B5EF4-FFF2-40B4-BE49-F238E27FC236}">
                    <a16:creationId xmlns:a16="http://schemas.microsoft.com/office/drawing/2014/main" id="{0C6B9DF5-81FD-2EE3-6E0C-A9650B7AFD8A}"/>
                  </a:ext>
                </a:extLst>
              </p:cNvPr>
              <p:cNvSpPr txBox="1"/>
              <p:nvPr/>
            </p:nvSpPr>
            <p:spPr>
              <a:xfrm>
                <a:off x="4874974" y="2157953"/>
                <a:ext cx="100284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cs-CZ" sz="2000" dirty="0">
                    <a:solidFill>
                      <a:srgbClr val="F9C562"/>
                    </a:solidFill>
                    <a:latin typeface="Segoe UI Black" panose="020B0A02040204020203" pitchFamily="34" charset="0"/>
                    <a:ea typeface="Segoe UI Black" panose="020B0A02040204020203" pitchFamily="34" charset="0"/>
                  </a:rPr>
                  <a:t>  5</a:t>
                </a:r>
                <a:r>
                  <a:rPr kumimoji="0" lang="cs-CZ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9C562"/>
                    </a:solidFill>
                    <a:effectLst/>
                    <a:uLnTx/>
                    <a:uFillTx/>
                    <a:latin typeface="Segoe UI Black" panose="020B0A02040204020203" pitchFamily="34" charset="0"/>
                    <a:ea typeface="Segoe UI Black" panose="020B0A02040204020203" pitchFamily="34" charset="0"/>
                  </a:rPr>
                  <a:t> %</a:t>
                </a:r>
              </a:p>
            </p:txBody>
          </p:sp>
          <p:sp>
            <p:nvSpPr>
              <p:cNvPr id="116" name="TextovéPole 115">
                <a:extLst>
                  <a:ext uri="{FF2B5EF4-FFF2-40B4-BE49-F238E27FC236}">
                    <a16:creationId xmlns:a16="http://schemas.microsoft.com/office/drawing/2014/main" id="{F980AA84-A1D3-DC64-5D24-B56C995A66E4}"/>
                  </a:ext>
                </a:extLst>
              </p:cNvPr>
              <p:cNvSpPr txBox="1"/>
              <p:nvPr/>
            </p:nvSpPr>
            <p:spPr>
              <a:xfrm>
                <a:off x="5642298" y="2231348"/>
                <a:ext cx="2775076" cy="2539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cs-CZ" sz="1050" dirty="0"/>
                  <a:t>P</a:t>
                </a:r>
                <a:r>
                  <a:rPr lang="es-ES" sz="1050" dirty="0"/>
                  <a:t>reventivní prohlídka u praktického lékaře</a:t>
                </a:r>
                <a:endParaRPr lang="cs-CZ" sz="1050" i="0" dirty="0">
                  <a:effectLst/>
                </a:endParaRPr>
              </a:p>
            </p:txBody>
          </p:sp>
          <p:sp>
            <p:nvSpPr>
              <p:cNvPr id="103" name="TextovéPole 102">
                <a:extLst>
                  <a:ext uri="{FF2B5EF4-FFF2-40B4-BE49-F238E27FC236}">
                    <a16:creationId xmlns:a16="http://schemas.microsoft.com/office/drawing/2014/main" id="{25D45ADA-4056-4C0C-9088-E8EBC9CBD827}"/>
                  </a:ext>
                </a:extLst>
              </p:cNvPr>
              <p:cNvSpPr txBox="1"/>
              <p:nvPr/>
            </p:nvSpPr>
            <p:spPr>
              <a:xfrm>
                <a:off x="5444580" y="725961"/>
                <a:ext cx="3960000" cy="7386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cs-CZ" sz="1400" b="1" dirty="0">
                    <a:solidFill>
                      <a:srgbClr val="7B87F8"/>
                    </a:solidFill>
                  </a:rPr>
                  <a:t>Co pacienty poprvé přivedlo k lékaři </a:t>
                </a:r>
                <a:br>
                  <a:rPr lang="cs-CZ" sz="1400" b="1" dirty="0">
                    <a:solidFill>
                      <a:srgbClr val="7B87F8"/>
                    </a:solidFill>
                  </a:rPr>
                </a:br>
                <a:r>
                  <a:rPr lang="cs-CZ" sz="1400" b="1" dirty="0">
                    <a:solidFill>
                      <a:srgbClr val="7B87F8"/>
                    </a:solidFill>
                  </a:rPr>
                  <a:t>v souvislosti s onkologickým onemocněním</a:t>
                </a:r>
                <a:endParaRPr lang="cs-CZ" sz="1400" dirty="0"/>
              </a:p>
            </p:txBody>
          </p:sp>
          <p:sp>
            <p:nvSpPr>
              <p:cNvPr id="150" name="TextovéPole 149">
                <a:extLst>
                  <a:ext uri="{FF2B5EF4-FFF2-40B4-BE49-F238E27FC236}">
                    <a16:creationId xmlns:a16="http://schemas.microsoft.com/office/drawing/2014/main" id="{7EE630AD-F96A-4618-B6A6-0F49A6A627A9}"/>
                  </a:ext>
                </a:extLst>
              </p:cNvPr>
              <p:cNvSpPr txBox="1"/>
              <p:nvPr/>
            </p:nvSpPr>
            <p:spPr>
              <a:xfrm>
                <a:off x="9050411" y="2378976"/>
                <a:ext cx="100284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cs-CZ" sz="2000" dirty="0">
                    <a:solidFill>
                      <a:srgbClr val="5CD2DA"/>
                    </a:solidFill>
                    <a:latin typeface="Segoe UI Black" panose="020B0A02040204020203" pitchFamily="34" charset="0"/>
                    <a:ea typeface="Segoe UI Black" panose="020B0A02040204020203" pitchFamily="34" charset="0"/>
                  </a:rPr>
                  <a:t>4</a:t>
                </a:r>
                <a:r>
                  <a:rPr kumimoji="0" lang="cs-CZ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CD2DA"/>
                    </a:solidFill>
                    <a:effectLst/>
                    <a:uLnTx/>
                    <a:uFillTx/>
                    <a:latin typeface="Segoe UI Black" panose="020B0A02040204020203" pitchFamily="34" charset="0"/>
                    <a:ea typeface="Segoe UI Black" panose="020B0A02040204020203" pitchFamily="34" charset="0"/>
                  </a:rPr>
                  <a:t> %</a:t>
                </a:r>
              </a:p>
            </p:txBody>
          </p:sp>
          <p:sp>
            <p:nvSpPr>
              <p:cNvPr id="151" name="TextovéPole 150">
                <a:extLst>
                  <a:ext uri="{FF2B5EF4-FFF2-40B4-BE49-F238E27FC236}">
                    <a16:creationId xmlns:a16="http://schemas.microsoft.com/office/drawing/2014/main" id="{75C2109D-86A5-40FD-A7AD-1F9448FA3A07}"/>
                  </a:ext>
                </a:extLst>
              </p:cNvPr>
              <p:cNvSpPr txBox="1"/>
              <p:nvPr/>
            </p:nvSpPr>
            <p:spPr>
              <a:xfrm>
                <a:off x="6979001" y="2471383"/>
                <a:ext cx="2495903" cy="2539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t-IT" sz="1050" dirty="0"/>
                  <a:t>Preventivní </a:t>
                </a:r>
                <a:r>
                  <a:rPr lang="cs-CZ" sz="1050" dirty="0"/>
                  <a:t>prohlídka u specialisty</a:t>
                </a:r>
                <a:endParaRPr lang="cs-CZ" sz="1050" i="0" dirty="0">
                  <a:effectLst/>
                </a:endParaRPr>
              </a:p>
            </p:txBody>
          </p:sp>
          <p:sp>
            <p:nvSpPr>
              <p:cNvPr id="152" name="TextovéPole 151">
                <a:extLst>
                  <a:ext uri="{FF2B5EF4-FFF2-40B4-BE49-F238E27FC236}">
                    <a16:creationId xmlns:a16="http://schemas.microsoft.com/office/drawing/2014/main" id="{1BA26947-0537-4060-BCA1-00D3C5B960CA}"/>
                  </a:ext>
                </a:extLst>
              </p:cNvPr>
              <p:cNvSpPr txBox="1"/>
              <p:nvPr/>
            </p:nvSpPr>
            <p:spPr>
              <a:xfrm>
                <a:off x="4883501" y="2598058"/>
                <a:ext cx="100284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cs-CZ" sz="2000" dirty="0">
                    <a:solidFill>
                      <a:srgbClr val="7B87F8"/>
                    </a:solidFill>
                    <a:latin typeface="Segoe UI Black" panose="020B0A02040204020203" pitchFamily="34" charset="0"/>
                    <a:ea typeface="Segoe UI Black" panose="020B0A02040204020203" pitchFamily="34" charset="0"/>
                  </a:rPr>
                  <a:t>  4</a:t>
                </a:r>
                <a:r>
                  <a:rPr kumimoji="0" lang="cs-CZ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B87F8"/>
                    </a:solidFill>
                    <a:effectLst/>
                    <a:uLnTx/>
                    <a:uFillTx/>
                    <a:latin typeface="Segoe UI Black" panose="020B0A02040204020203" pitchFamily="34" charset="0"/>
                    <a:ea typeface="Segoe UI Black" panose="020B0A02040204020203" pitchFamily="34" charset="0"/>
                  </a:rPr>
                  <a:t> %</a:t>
                </a:r>
              </a:p>
            </p:txBody>
          </p:sp>
          <p:sp>
            <p:nvSpPr>
              <p:cNvPr id="153" name="TextovéPole 152">
                <a:extLst>
                  <a:ext uri="{FF2B5EF4-FFF2-40B4-BE49-F238E27FC236}">
                    <a16:creationId xmlns:a16="http://schemas.microsoft.com/office/drawing/2014/main" id="{F8776AE8-A1D0-4636-AFE3-AA5F2C6D2766}"/>
                  </a:ext>
                </a:extLst>
              </p:cNvPr>
              <p:cNvSpPr txBox="1"/>
              <p:nvPr/>
            </p:nvSpPr>
            <p:spPr>
              <a:xfrm>
                <a:off x="5593082" y="2670859"/>
                <a:ext cx="2625497" cy="2539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cs-CZ" sz="1050" i="0" dirty="0">
                    <a:effectLst/>
                  </a:rPr>
                  <a:t>Akutní obtíže / převoz do nemocnice</a:t>
                </a:r>
              </a:p>
            </p:txBody>
          </p:sp>
          <p:sp>
            <p:nvSpPr>
              <p:cNvPr id="154" name="TextovéPole 153">
                <a:extLst>
                  <a:ext uri="{FF2B5EF4-FFF2-40B4-BE49-F238E27FC236}">
                    <a16:creationId xmlns:a16="http://schemas.microsoft.com/office/drawing/2014/main" id="{9440FAB5-8370-4BB2-AB33-C9DBE41B4820}"/>
                  </a:ext>
                </a:extLst>
              </p:cNvPr>
              <p:cNvSpPr txBox="1"/>
              <p:nvPr/>
            </p:nvSpPr>
            <p:spPr>
              <a:xfrm>
                <a:off x="9109144" y="2784308"/>
                <a:ext cx="85303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cs-CZ" sz="2000" dirty="0">
                    <a:solidFill>
                      <a:srgbClr val="F9C562"/>
                    </a:solidFill>
                    <a:latin typeface="Segoe UI Black" panose="020B0A02040204020203" pitchFamily="34" charset="0"/>
                    <a:ea typeface="Segoe UI Black" panose="020B0A02040204020203" pitchFamily="34" charset="0"/>
                  </a:rPr>
                  <a:t>1</a:t>
                </a:r>
                <a:r>
                  <a:rPr kumimoji="0" lang="cs-CZ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9C562"/>
                    </a:solidFill>
                    <a:effectLst/>
                    <a:uLnTx/>
                    <a:uFillTx/>
                    <a:latin typeface="Segoe UI Black" panose="020B0A02040204020203" pitchFamily="34" charset="0"/>
                    <a:ea typeface="Segoe UI Black" panose="020B0A02040204020203" pitchFamily="34" charset="0"/>
                  </a:rPr>
                  <a:t> %</a:t>
                </a:r>
              </a:p>
            </p:txBody>
          </p:sp>
          <p:sp>
            <p:nvSpPr>
              <p:cNvPr id="155" name="TextovéPole 154">
                <a:extLst>
                  <a:ext uri="{FF2B5EF4-FFF2-40B4-BE49-F238E27FC236}">
                    <a16:creationId xmlns:a16="http://schemas.microsoft.com/office/drawing/2014/main" id="{0CA9A91C-6FB9-4AB1-952B-79F3A4A85813}"/>
                  </a:ext>
                </a:extLst>
              </p:cNvPr>
              <p:cNvSpPr txBox="1"/>
              <p:nvPr/>
            </p:nvSpPr>
            <p:spPr>
              <a:xfrm>
                <a:off x="7184641" y="2879027"/>
                <a:ext cx="2169963" cy="2539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cs-CZ" sz="1050" dirty="0"/>
                  <a:t>Genetické předpoklady k BRCA</a:t>
                </a:r>
                <a:endParaRPr lang="cs-CZ" sz="1050" i="0" dirty="0">
                  <a:effectLst/>
                </a:endParaRPr>
              </a:p>
            </p:txBody>
          </p:sp>
          <p:sp>
            <p:nvSpPr>
              <p:cNvPr id="156" name="TextovéPole 155">
                <a:extLst>
                  <a:ext uri="{FF2B5EF4-FFF2-40B4-BE49-F238E27FC236}">
                    <a16:creationId xmlns:a16="http://schemas.microsoft.com/office/drawing/2014/main" id="{9D2569F3-A4E9-46C5-BC5D-583F257E2BDE}"/>
                  </a:ext>
                </a:extLst>
              </p:cNvPr>
              <p:cNvSpPr txBox="1"/>
              <p:nvPr/>
            </p:nvSpPr>
            <p:spPr>
              <a:xfrm>
                <a:off x="4874974" y="3025784"/>
                <a:ext cx="100284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cs-CZ" sz="2000" dirty="0">
                    <a:solidFill>
                      <a:srgbClr val="5CD2DA"/>
                    </a:solidFill>
                    <a:latin typeface="Segoe UI Black" panose="020B0A02040204020203" pitchFamily="34" charset="0"/>
                    <a:ea typeface="Segoe UI Black" panose="020B0A02040204020203" pitchFamily="34" charset="0"/>
                  </a:rPr>
                  <a:t>  1</a:t>
                </a:r>
                <a:r>
                  <a:rPr kumimoji="0" lang="cs-CZ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CD2DA"/>
                    </a:solidFill>
                    <a:effectLst/>
                    <a:uLnTx/>
                    <a:uFillTx/>
                    <a:latin typeface="Segoe UI Black" panose="020B0A02040204020203" pitchFamily="34" charset="0"/>
                    <a:ea typeface="Segoe UI Black" panose="020B0A02040204020203" pitchFamily="34" charset="0"/>
                  </a:rPr>
                  <a:t> %</a:t>
                </a:r>
              </a:p>
            </p:txBody>
          </p:sp>
          <p:sp>
            <p:nvSpPr>
              <p:cNvPr id="157" name="TextovéPole 156">
                <a:extLst>
                  <a:ext uri="{FF2B5EF4-FFF2-40B4-BE49-F238E27FC236}">
                    <a16:creationId xmlns:a16="http://schemas.microsoft.com/office/drawing/2014/main" id="{5689E2B5-F173-41A4-A6FE-633C4C6CBAE1}"/>
                  </a:ext>
                </a:extLst>
              </p:cNvPr>
              <p:cNvSpPr txBox="1"/>
              <p:nvPr/>
            </p:nvSpPr>
            <p:spPr>
              <a:xfrm>
                <a:off x="5716241" y="3099179"/>
                <a:ext cx="2036122" cy="2539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t-IT" sz="1050" dirty="0"/>
                  <a:t>Pravidelná kontrola u onkologa</a:t>
                </a:r>
                <a:endParaRPr lang="cs-CZ" sz="1050" i="0" dirty="0">
                  <a:effectLst/>
                </a:endParaRPr>
              </a:p>
            </p:txBody>
          </p:sp>
        </p:grpSp>
        <p:sp>
          <p:nvSpPr>
            <p:cNvPr id="231" name="TextovéPole 230">
              <a:extLst>
                <a:ext uri="{FF2B5EF4-FFF2-40B4-BE49-F238E27FC236}">
                  <a16:creationId xmlns:a16="http://schemas.microsoft.com/office/drawing/2014/main" id="{5879C219-6C02-4CEC-8046-82FBEF4C9C65}"/>
                </a:ext>
              </a:extLst>
            </p:cNvPr>
            <p:cNvSpPr txBox="1"/>
            <p:nvPr/>
          </p:nvSpPr>
          <p:spPr>
            <a:xfrm>
              <a:off x="4530264" y="6330354"/>
              <a:ext cx="1521246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cs-CZ" sz="700" i="1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Základ: Celý vzorek, N=541</a:t>
              </a:r>
            </a:p>
          </p:txBody>
        </p:sp>
      </p:grpSp>
      <p:grpSp>
        <p:nvGrpSpPr>
          <p:cNvPr id="9" name="Skupina 8">
            <a:extLst>
              <a:ext uri="{FF2B5EF4-FFF2-40B4-BE49-F238E27FC236}">
                <a16:creationId xmlns:a16="http://schemas.microsoft.com/office/drawing/2014/main" id="{58120CEC-AD09-4101-BC2E-BDBAC2A0767F}"/>
              </a:ext>
            </a:extLst>
          </p:cNvPr>
          <p:cNvGrpSpPr>
            <a:grpSpLocks noChangeAspect="1"/>
          </p:cNvGrpSpPr>
          <p:nvPr/>
        </p:nvGrpSpPr>
        <p:grpSpPr>
          <a:xfrm>
            <a:off x="7771000" y="853778"/>
            <a:ext cx="3551149" cy="2132260"/>
            <a:chOff x="7594833" y="1022403"/>
            <a:chExt cx="4108598" cy="2466975"/>
          </a:xfrm>
        </p:grpSpPr>
        <p:pic>
          <p:nvPicPr>
            <p:cNvPr id="8" name="Obrázek 7">
              <a:extLst>
                <a:ext uri="{FF2B5EF4-FFF2-40B4-BE49-F238E27FC236}">
                  <a16:creationId xmlns:a16="http://schemas.microsoft.com/office/drawing/2014/main" id="{7E5D1159-2E3C-4EDC-B66C-45261B54165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rgbClr val="373737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052929">
              <a:off x="7683881" y="1022403"/>
              <a:ext cx="4019550" cy="2466975"/>
            </a:xfrm>
            <a:prstGeom prst="rect">
              <a:avLst/>
            </a:prstGeom>
          </p:spPr>
        </p:pic>
        <p:sp>
          <p:nvSpPr>
            <p:cNvPr id="131" name="TextovéPole 130">
              <a:extLst>
                <a:ext uri="{FF2B5EF4-FFF2-40B4-BE49-F238E27FC236}">
                  <a16:creationId xmlns:a16="http://schemas.microsoft.com/office/drawing/2014/main" id="{71DF7034-D4AF-4E25-9D63-F68ACEA65C9E}"/>
                </a:ext>
              </a:extLst>
            </p:cNvPr>
            <p:cNvSpPr txBox="1"/>
            <p:nvPr/>
          </p:nvSpPr>
          <p:spPr>
            <a:xfrm>
              <a:off x="8639706" y="1898642"/>
              <a:ext cx="101294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cs-CZ" sz="1600" dirty="0">
                  <a:solidFill>
                    <a:srgbClr val="7B87F8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20</a:t>
              </a:r>
              <a:r>
                <a:rPr kumimoji="0" lang="cs-CZ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7B87F8"/>
                  </a:solidFill>
                  <a:effectLst/>
                  <a:uLnTx/>
                  <a:uFillTx/>
                  <a:latin typeface="Segoe UI Black" panose="020B0A02040204020203" pitchFamily="34" charset="0"/>
                  <a:ea typeface="Segoe UI Black" panose="020B0A02040204020203" pitchFamily="34" charset="0"/>
                </a:rPr>
                <a:t> %</a:t>
              </a:r>
            </a:p>
          </p:txBody>
        </p:sp>
        <p:sp>
          <p:nvSpPr>
            <p:cNvPr id="146" name="TextovéPole 145">
              <a:extLst>
                <a:ext uri="{FF2B5EF4-FFF2-40B4-BE49-F238E27FC236}">
                  <a16:creationId xmlns:a16="http://schemas.microsoft.com/office/drawing/2014/main" id="{B37F285B-F816-454C-8E2E-716344963A82}"/>
                </a:ext>
              </a:extLst>
            </p:cNvPr>
            <p:cNvSpPr txBox="1"/>
            <p:nvPr/>
          </p:nvSpPr>
          <p:spPr>
            <a:xfrm>
              <a:off x="8555659" y="2170564"/>
              <a:ext cx="100284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cs-CZ" sz="1600" dirty="0">
                  <a:solidFill>
                    <a:srgbClr val="7B87F8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14</a:t>
              </a:r>
              <a:r>
                <a:rPr kumimoji="0" lang="cs-CZ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7B87F8"/>
                  </a:solidFill>
                  <a:effectLst/>
                  <a:uLnTx/>
                  <a:uFillTx/>
                  <a:latin typeface="Segoe UI Black" panose="020B0A02040204020203" pitchFamily="34" charset="0"/>
                  <a:ea typeface="Segoe UI Black" panose="020B0A02040204020203" pitchFamily="34" charset="0"/>
                </a:rPr>
                <a:t> %</a:t>
              </a:r>
            </a:p>
          </p:txBody>
        </p:sp>
        <p:sp>
          <p:nvSpPr>
            <p:cNvPr id="147" name="TextovéPole 146">
              <a:extLst>
                <a:ext uri="{FF2B5EF4-FFF2-40B4-BE49-F238E27FC236}">
                  <a16:creationId xmlns:a16="http://schemas.microsoft.com/office/drawing/2014/main" id="{35E0A764-0E2D-4412-A74F-4D265D9C992F}"/>
                </a:ext>
              </a:extLst>
            </p:cNvPr>
            <p:cNvSpPr txBox="1"/>
            <p:nvPr/>
          </p:nvSpPr>
          <p:spPr>
            <a:xfrm>
              <a:off x="8546768" y="2672140"/>
              <a:ext cx="100284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cs-CZ" sz="1600" dirty="0">
                  <a:solidFill>
                    <a:srgbClr val="7B87F8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6</a:t>
              </a:r>
              <a:r>
                <a:rPr kumimoji="0" lang="cs-CZ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7B87F8"/>
                  </a:solidFill>
                  <a:effectLst/>
                  <a:uLnTx/>
                  <a:uFillTx/>
                  <a:latin typeface="Segoe UI Black" panose="020B0A02040204020203" pitchFamily="34" charset="0"/>
                  <a:ea typeface="Segoe UI Black" panose="020B0A02040204020203" pitchFamily="34" charset="0"/>
                </a:rPr>
                <a:t> %</a:t>
              </a:r>
            </a:p>
          </p:txBody>
        </p:sp>
        <p:sp>
          <p:nvSpPr>
            <p:cNvPr id="159" name="TextovéPole 158">
              <a:extLst>
                <a:ext uri="{FF2B5EF4-FFF2-40B4-BE49-F238E27FC236}">
                  <a16:creationId xmlns:a16="http://schemas.microsoft.com/office/drawing/2014/main" id="{06A9A094-A4D4-4A1F-B465-6F7D46820015}"/>
                </a:ext>
              </a:extLst>
            </p:cNvPr>
            <p:cNvSpPr txBox="1"/>
            <p:nvPr/>
          </p:nvSpPr>
          <p:spPr>
            <a:xfrm>
              <a:off x="7823585" y="2259400"/>
              <a:ext cx="100284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7B87F8"/>
                  </a:solidFill>
                  <a:effectLst/>
                  <a:uLnTx/>
                  <a:uFillTx/>
                  <a:latin typeface="Segoe UI Black" panose="020B0A02040204020203" pitchFamily="34" charset="0"/>
                  <a:ea typeface="Segoe UI Black" panose="020B0A02040204020203" pitchFamily="34" charset="0"/>
                </a:rPr>
                <a:t>3 %</a:t>
              </a:r>
            </a:p>
          </p:txBody>
        </p:sp>
        <p:sp>
          <p:nvSpPr>
            <p:cNvPr id="160" name="TextovéPole 159">
              <a:extLst>
                <a:ext uri="{FF2B5EF4-FFF2-40B4-BE49-F238E27FC236}">
                  <a16:creationId xmlns:a16="http://schemas.microsoft.com/office/drawing/2014/main" id="{337BBCFF-CAD2-404B-BC3E-DB36E2D5DC22}"/>
                </a:ext>
              </a:extLst>
            </p:cNvPr>
            <p:cNvSpPr txBox="1"/>
            <p:nvPr/>
          </p:nvSpPr>
          <p:spPr>
            <a:xfrm>
              <a:off x="7594833" y="1816923"/>
              <a:ext cx="100284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cs-CZ" sz="1600" dirty="0">
                  <a:solidFill>
                    <a:srgbClr val="7B87F8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1</a:t>
              </a:r>
              <a:r>
                <a:rPr kumimoji="0" lang="cs-CZ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7B87F8"/>
                  </a:solidFill>
                  <a:effectLst/>
                  <a:uLnTx/>
                  <a:uFillTx/>
                  <a:latin typeface="Segoe UI Black" panose="020B0A02040204020203" pitchFamily="34" charset="0"/>
                  <a:ea typeface="Segoe UI Black" panose="020B0A02040204020203" pitchFamily="34" charset="0"/>
                </a:rPr>
                <a:t> %</a:t>
              </a:r>
            </a:p>
          </p:txBody>
        </p:sp>
        <p:sp>
          <p:nvSpPr>
            <p:cNvPr id="161" name="TextovéPole 160">
              <a:extLst>
                <a:ext uri="{FF2B5EF4-FFF2-40B4-BE49-F238E27FC236}">
                  <a16:creationId xmlns:a16="http://schemas.microsoft.com/office/drawing/2014/main" id="{ED0614E4-255E-4D2E-A26E-3F6EF74B3FC6}"/>
                </a:ext>
              </a:extLst>
            </p:cNvPr>
            <p:cNvSpPr txBox="1"/>
            <p:nvPr/>
          </p:nvSpPr>
          <p:spPr>
            <a:xfrm>
              <a:off x="8174652" y="1536689"/>
              <a:ext cx="100284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cs-CZ" sz="1600" dirty="0">
                  <a:solidFill>
                    <a:srgbClr val="7B87F8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7</a:t>
              </a:r>
              <a:r>
                <a:rPr kumimoji="0" lang="cs-CZ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7B87F8"/>
                  </a:solidFill>
                  <a:effectLst/>
                  <a:uLnTx/>
                  <a:uFillTx/>
                  <a:latin typeface="Segoe UI Black" panose="020B0A02040204020203" pitchFamily="34" charset="0"/>
                  <a:ea typeface="Segoe UI Black" panose="020B0A02040204020203" pitchFamily="34" charset="0"/>
                </a:rPr>
                <a:t> %</a:t>
              </a:r>
            </a:p>
          </p:txBody>
        </p:sp>
        <p:sp>
          <p:nvSpPr>
            <p:cNvPr id="162" name="TextovéPole 161">
              <a:extLst>
                <a:ext uri="{FF2B5EF4-FFF2-40B4-BE49-F238E27FC236}">
                  <a16:creationId xmlns:a16="http://schemas.microsoft.com/office/drawing/2014/main" id="{21956033-7469-4EBA-88DC-91BD52B4FDA8}"/>
                </a:ext>
              </a:extLst>
            </p:cNvPr>
            <p:cNvSpPr txBox="1"/>
            <p:nvPr/>
          </p:nvSpPr>
          <p:spPr>
            <a:xfrm>
              <a:off x="8824679" y="1338831"/>
              <a:ext cx="100284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7B87F8"/>
                  </a:solidFill>
                  <a:effectLst/>
                  <a:uLnTx/>
                  <a:uFillTx/>
                  <a:latin typeface="Segoe UI Black" panose="020B0A02040204020203" pitchFamily="34" charset="0"/>
                  <a:ea typeface="Segoe UI Black" panose="020B0A02040204020203" pitchFamily="34" charset="0"/>
                </a:rPr>
                <a:t>3 %</a:t>
              </a:r>
            </a:p>
          </p:txBody>
        </p:sp>
        <p:sp>
          <p:nvSpPr>
            <p:cNvPr id="163" name="TextovéPole 162">
              <a:extLst>
                <a:ext uri="{FF2B5EF4-FFF2-40B4-BE49-F238E27FC236}">
                  <a16:creationId xmlns:a16="http://schemas.microsoft.com/office/drawing/2014/main" id="{F11C4CFA-87F4-4745-9F0C-09CEB75796CE}"/>
                </a:ext>
              </a:extLst>
            </p:cNvPr>
            <p:cNvSpPr txBox="1"/>
            <p:nvPr/>
          </p:nvSpPr>
          <p:spPr>
            <a:xfrm>
              <a:off x="9309860" y="1629147"/>
              <a:ext cx="100284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cs-CZ" sz="1600" dirty="0">
                  <a:solidFill>
                    <a:srgbClr val="7B87F8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5</a:t>
              </a:r>
              <a:r>
                <a:rPr kumimoji="0" lang="cs-CZ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7B87F8"/>
                  </a:solidFill>
                  <a:effectLst/>
                  <a:uLnTx/>
                  <a:uFillTx/>
                  <a:latin typeface="Segoe UI Black" panose="020B0A02040204020203" pitchFamily="34" charset="0"/>
                  <a:ea typeface="Segoe UI Black" panose="020B0A02040204020203" pitchFamily="34" charset="0"/>
                </a:rPr>
                <a:t> %</a:t>
              </a:r>
            </a:p>
          </p:txBody>
        </p:sp>
        <p:sp>
          <p:nvSpPr>
            <p:cNvPr id="164" name="TextovéPole 163">
              <a:extLst>
                <a:ext uri="{FF2B5EF4-FFF2-40B4-BE49-F238E27FC236}">
                  <a16:creationId xmlns:a16="http://schemas.microsoft.com/office/drawing/2014/main" id="{EF07B51D-7827-4275-BE5B-DDBCCF211518}"/>
                </a:ext>
              </a:extLst>
            </p:cNvPr>
            <p:cNvSpPr txBox="1"/>
            <p:nvPr/>
          </p:nvSpPr>
          <p:spPr>
            <a:xfrm>
              <a:off x="9520026" y="1994604"/>
              <a:ext cx="100284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cs-CZ" sz="1600" dirty="0">
                  <a:solidFill>
                    <a:srgbClr val="7B87F8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4</a:t>
              </a:r>
              <a:r>
                <a:rPr kumimoji="0" lang="cs-CZ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7B87F8"/>
                  </a:solidFill>
                  <a:effectLst/>
                  <a:uLnTx/>
                  <a:uFillTx/>
                  <a:latin typeface="Segoe UI Black" panose="020B0A02040204020203" pitchFamily="34" charset="0"/>
                  <a:ea typeface="Segoe UI Black" panose="020B0A02040204020203" pitchFamily="34" charset="0"/>
                </a:rPr>
                <a:t> %</a:t>
              </a:r>
            </a:p>
          </p:txBody>
        </p:sp>
        <p:sp>
          <p:nvSpPr>
            <p:cNvPr id="165" name="TextovéPole 164">
              <a:extLst>
                <a:ext uri="{FF2B5EF4-FFF2-40B4-BE49-F238E27FC236}">
                  <a16:creationId xmlns:a16="http://schemas.microsoft.com/office/drawing/2014/main" id="{4866C6A0-68A4-41D5-B791-6C123C40CF10}"/>
                </a:ext>
              </a:extLst>
            </p:cNvPr>
            <p:cNvSpPr txBox="1"/>
            <p:nvPr/>
          </p:nvSpPr>
          <p:spPr>
            <a:xfrm>
              <a:off x="9269754" y="2437530"/>
              <a:ext cx="100284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7B87F8"/>
                  </a:solidFill>
                  <a:effectLst/>
                  <a:uLnTx/>
                  <a:uFillTx/>
                  <a:latin typeface="Segoe UI Black" panose="020B0A02040204020203" pitchFamily="34" charset="0"/>
                  <a:ea typeface="Segoe UI Black" panose="020B0A02040204020203" pitchFamily="34" charset="0"/>
                </a:rPr>
                <a:t>4 %</a:t>
              </a:r>
            </a:p>
          </p:txBody>
        </p:sp>
        <p:sp>
          <p:nvSpPr>
            <p:cNvPr id="166" name="TextovéPole 165">
              <a:extLst>
                <a:ext uri="{FF2B5EF4-FFF2-40B4-BE49-F238E27FC236}">
                  <a16:creationId xmlns:a16="http://schemas.microsoft.com/office/drawing/2014/main" id="{19741D4C-B6BB-4290-AA0C-7AF29A3F3660}"/>
                </a:ext>
              </a:extLst>
            </p:cNvPr>
            <p:cNvSpPr txBox="1"/>
            <p:nvPr/>
          </p:nvSpPr>
          <p:spPr>
            <a:xfrm>
              <a:off x="9856691" y="2782324"/>
              <a:ext cx="100284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cs-CZ" sz="1600" dirty="0">
                  <a:solidFill>
                    <a:srgbClr val="7B87F8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13</a:t>
              </a:r>
              <a:r>
                <a:rPr kumimoji="0" lang="cs-CZ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7B87F8"/>
                  </a:solidFill>
                  <a:effectLst/>
                  <a:uLnTx/>
                  <a:uFillTx/>
                  <a:latin typeface="Segoe UI Black" panose="020B0A02040204020203" pitchFamily="34" charset="0"/>
                  <a:ea typeface="Segoe UI Black" panose="020B0A02040204020203" pitchFamily="34" charset="0"/>
                </a:rPr>
                <a:t> %</a:t>
              </a:r>
            </a:p>
          </p:txBody>
        </p:sp>
        <p:sp>
          <p:nvSpPr>
            <p:cNvPr id="167" name="TextovéPole 166">
              <a:extLst>
                <a:ext uri="{FF2B5EF4-FFF2-40B4-BE49-F238E27FC236}">
                  <a16:creationId xmlns:a16="http://schemas.microsoft.com/office/drawing/2014/main" id="{091098DC-0798-466B-8D68-C3988DD91CDD}"/>
                </a:ext>
              </a:extLst>
            </p:cNvPr>
            <p:cNvSpPr txBox="1"/>
            <p:nvPr/>
          </p:nvSpPr>
          <p:spPr>
            <a:xfrm>
              <a:off x="10154589" y="2222752"/>
              <a:ext cx="100284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cs-CZ" sz="1600" dirty="0">
                  <a:solidFill>
                    <a:srgbClr val="7B87F8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5</a:t>
              </a:r>
              <a:r>
                <a:rPr kumimoji="0" lang="cs-CZ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7B87F8"/>
                  </a:solidFill>
                  <a:effectLst/>
                  <a:uLnTx/>
                  <a:uFillTx/>
                  <a:latin typeface="Segoe UI Black" panose="020B0A02040204020203" pitchFamily="34" charset="0"/>
                  <a:ea typeface="Segoe UI Black" panose="020B0A02040204020203" pitchFamily="34" charset="0"/>
                </a:rPr>
                <a:t> %</a:t>
              </a:r>
            </a:p>
          </p:txBody>
        </p:sp>
        <p:sp>
          <p:nvSpPr>
            <p:cNvPr id="168" name="TextovéPole 167">
              <a:extLst>
                <a:ext uri="{FF2B5EF4-FFF2-40B4-BE49-F238E27FC236}">
                  <a16:creationId xmlns:a16="http://schemas.microsoft.com/office/drawing/2014/main" id="{351A18B7-FA9F-451B-8A54-2F462959FD58}"/>
                </a:ext>
              </a:extLst>
            </p:cNvPr>
            <p:cNvSpPr txBox="1"/>
            <p:nvPr/>
          </p:nvSpPr>
          <p:spPr>
            <a:xfrm>
              <a:off x="10602119" y="2032241"/>
              <a:ext cx="100284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7B87F8"/>
                  </a:solidFill>
                  <a:effectLst/>
                  <a:uLnTx/>
                  <a:uFillTx/>
                  <a:latin typeface="Segoe UI Black" panose="020B0A02040204020203" pitchFamily="34" charset="0"/>
                  <a:ea typeface="Segoe UI Black" panose="020B0A02040204020203" pitchFamily="34" charset="0"/>
                </a:rPr>
                <a:t>10 %</a:t>
              </a:r>
            </a:p>
          </p:txBody>
        </p:sp>
        <p:sp>
          <p:nvSpPr>
            <p:cNvPr id="169" name="TextovéPole 168">
              <a:extLst>
                <a:ext uri="{FF2B5EF4-FFF2-40B4-BE49-F238E27FC236}">
                  <a16:creationId xmlns:a16="http://schemas.microsoft.com/office/drawing/2014/main" id="{A52594C9-4F0D-46CD-B544-48BA1CE97993}"/>
                </a:ext>
              </a:extLst>
            </p:cNvPr>
            <p:cNvSpPr txBox="1"/>
            <p:nvPr/>
          </p:nvSpPr>
          <p:spPr>
            <a:xfrm>
              <a:off x="10411078" y="2581031"/>
              <a:ext cx="100284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7B87F8"/>
                  </a:solidFill>
                  <a:effectLst/>
                  <a:uLnTx/>
                  <a:uFillTx/>
                  <a:latin typeface="Segoe UI Black" panose="020B0A02040204020203" pitchFamily="34" charset="0"/>
                  <a:ea typeface="Segoe UI Black" panose="020B0A02040204020203" pitchFamily="34" charset="0"/>
                </a:rPr>
                <a:t>6 %</a:t>
              </a:r>
            </a:p>
          </p:txBody>
        </p:sp>
      </p:grpSp>
      <p:sp>
        <p:nvSpPr>
          <p:cNvPr id="170" name="TextovéPole 169">
            <a:extLst>
              <a:ext uri="{FF2B5EF4-FFF2-40B4-BE49-F238E27FC236}">
                <a16:creationId xmlns:a16="http://schemas.microsoft.com/office/drawing/2014/main" id="{FB0BAE5F-96FC-4E6E-AB29-9DBDDA394D2B}"/>
              </a:ext>
            </a:extLst>
          </p:cNvPr>
          <p:cNvSpPr txBox="1"/>
          <p:nvPr/>
        </p:nvSpPr>
        <p:spPr>
          <a:xfrm>
            <a:off x="10277289" y="2744875"/>
            <a:ext cx="152124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7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Základ: Celý vzorek, N=541</a:t>
            </a:r>
          </a:p>
        </p:txBody>
      </p:sp>
      <p:sp>
        <p:nvSpPr>
          <p:cNvPr id="171" name="TextovéPole 170">
            <a:extLst>
              <a:ext uri="{FF2B5EF4-FFF2-40B4-BE49-F238E27FC236}">
                <a16:creationId xmlns:a16="http://schemas.microsoft.com/office/drawing/2014/main" id="{68F2BDC7-79D9-44FB-8AAD-88B7B2D0321C}"/>
              </a:ext>
            </a:extLst>
          </p:cNvPr>
          <p:cNvSpPr txBox="1"/>
          <p:nvPr/>
        </p:nvSpPr>
        <p:spPr>
          <a:xfrm>
            <a:off x="8085468" y="704517"/>
            <a:ext cx="318960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400" b="1" dirty="0">
                <a:solidFill>
                  <a:srgbClr val="7B87F8"/>
                </a:solidFill>
              </a:rPr>
              <a:t>Zastoupení pacientů v krajích</a:t>
            </a:r>
            <a:endParaRPr lang="cs-CZ" sz="1400" dirty="0"/>
          </a:p>
        </p:txBody>
      </p:sp>
      <p:grpSp>
        <p:nvGrpSpPr>
          <p:cNvPr id="174" name="Skupina 173">
            <a:extLst>
              <a:ext uri="{FF2B5EF4-FFF2-40B4-BE49-F238E27FC236}">
                <a16:creationId xmlns:a16="http://schemas.microsoft.com/office/drawing/2014/main" id="{41341C84-CACC-4A47-8CF7-132BDCF1B776}"/>
              </a:ext>
            </a:extLst>
          </p:cNvPr>
          <p:cNvGrpSpPr/>
          <p:nvPr/>
        </p:nvGrpSpPr>
        <p:grpSpPr>
          <a:xfrm>
            <a:off x="7983242" y="3168596"/>
            <a:ext cx="4121963" cy="3437587"/>
            <a:chOff x="7942804" y="791880"/>
            <a:chExt cx="4121963" cy="3692090"/>
          </a:xfrm>
        </p:grpSpPr>
        <p:grpSp>
          <p:nvGrpSpPr>
            <p:cNvPr id="175" name="Skupina 174">
              <a:extLst>
                <a:ext uri="{FF2B5EF4-FFF2-40B4-BE49-F238E27FC236}">
                  <a16:creationId xmlns:a16="http://schemas.microsoft.com/office/drawing/2014/main" id="{3BD04AEB-F44A-4BAF-8C23-090043004A9D}"/>
                </a:ext>
              </a:extLst>
            </p:cNvPr>
            <p:cNvGrpSpPr/>
            <p:nvPr/>
          </p:nvGrpSpPr>
          <p:grpSpPr>
            <a:xfrm>
              <a:off x="7942804" y="791880"/>
              <a:ext cx="4121963" cy="3497908"/>
              <a:chOff x="7280411" y="509002"/>
              <a:chExt cx="4121963" cy="3497908"/>
            </a:xfrm>
          </p:grpSpPr>
          <p:sp>
            <p:nvSpPr>
              <p:cNvPr id="177" name="TextovéPole 176">
                <a:extLst>
                  <a:ext uri="{FF2B5EF4-FFF2-40B4-BE49-F238E27FC236}">
                    <a16:creationId xmlns:a16="http://schemas.microsoft.com/office/drawing/2014/main" id="{439034FA-15CC-4593-BE2F-BF5937EC8309}"/>
                  </a:ext>
                </a:extLst>
              </p:cNvPr>
              <p:cNvSpPr txBox="1"/>
              <p:nvPr/>
            </p:nvSpPr>
            <p:spPr>
              <a:xfrm>
                <a:off x="7922700" y="509002"/>
                <a:ext cx="314886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cs-CZ" sz="1400" b="1" dirty="0">
                    <a:solidFill>
                      <a:srgbClr val="7B87F8"/>
                    </a:solidFill>
                  </a:rPr>
                  <a:t>Posloupnost návštěv lékařů </a:t>
                </a:r>
                <a:br>
                  <a:rPr lang="cs-CZ" sz="1400" b="1" dirty="0">
                    <a:solidFill>
                      <a:srgbClr val="7B87F8"/>
                    </a:solidFill>
                  </a:rPr>
                </a:br>
                <a:r>
                  <a:rPr lang="cs-CZ" sz="1400" b="1" dirty="0">
                    <a:solidFill>
                      <a:srgbClr val="7B87F8"/>
                    </a:solidFill>
                  </a:rPr>
                  <a:t>do diagnostikování nálezu</a:t>
                </a:r>
                <a:endParaRPr lang="cs-CZ" sz="1400" dirty="0"/>
              </a:p>
            </p:txBody>
          </p:sp>
          <p:grpSp>
            <p:nvGrpSpPr>
              <p:cNvPr id="179" name="Skupina 178">
                <a:extLst>
                  <a:ext uri="{FF2B5EF4-FFF2-40B4-BE49-F238E27FC236}">
                    <a16:creationId xmlns:a16="http://schemas.microsoft.com/office/drawing/2014/main" id="{1E0E428A-CE77-4605-8F76-CB2E8DF90A2D}"/>
                  </a:ext>
                </a:extLst>
              </p:cNvPr>
              <p:cNvGrpSpPr/>
              <p:nvPr/>
            </p:nvGrpSpPr>
            <p:grpSpPr>
              <a:xfrm>
                <a:off x="7280411" y="1031265"/>
                <a:ext cx="4121963" cy="2975645"/>
                <a:chOff x="2032365" y="4381499"/>
                <a:chExt cx="4121963" cy="2975645"/>
              </a:xfrm>
            </p:grpSpPr>
            <p:sp>
              <p:nvSpPr>
                <p:cNvPr id="180" name="Obdélník: se zakulacenými rohy 179">
                  <a:extLst>
                    <a:ext uri="{FF2B5EF4-FFF2-40B4-BE49-F238E27FC236}">
                      <a16:creationId xmlns:a16="http://schemas.microsoft.com/office/drawing/2014/main" id="{3773A3EA-DC12-4B46-8111-2604614727DC}"/>
                    </a:ext>
                  </a:extLst>
                </p:cNvPr>
                <p:cNvSpPr/>
                <p:nvPr/>
              </p:nvSpPr>
              <p:spPr>
                <a:xfrm rot="16200000">
                  <a:off x="2384478" y="4052325"/>
                  <a:ext cx="2975645" cy="3633994"/>
                </a:xfrm>
                <a:prstGeom prst="roundRect">
                  <a:avLst>
                    <a:gd name="adj" fmla="val 16928"/>
                  </a:avLst>
                </a:prstGeom>
                <a:noFill/>
                <a:ln w="19050">
                  <a:solidFill>
                    <a:srgbClr val="ECECEC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cs-CZ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Source Sans Pro"/>
                    <a:ea typeface="+mn-ea"/>
                    <a:cs typeface="+mn-cs"/>
                  </a:endParaRPr>
                </a:p>
              </p:txBody>
            </p:sp>
            <p:grpSp>
              <p:nvGrpSpPr>
                <p:cNvPr id="181" name="Skupina 180">
                  <a:extLst>
                    <a:ext uri="{FF2B5EF4-FFF2-40B4-BE49-F238E27FC236}">
                      <a16:creationId xmlns:a16="http://schemas.microsoft.com/office/drawing/2014/main" id="{A5FAAFFF-7D77-48F8-84FA-D82248073EC0}"/>
                    </a:ext>
                  </a:extLst>
                </p:cNvPr>
                <p:cNvGrpSpPr/>
                <p:nvPr/>
              </p:nvGrpSpPr>
              <p:grpSpPr>
                <a:xfrm>
                  <a:off x="2032365" y="5982106"/>
                  <a:ext cx="4121963" cy="612318"/>
                  <a:chOff x="-648946" y="4069814"/>
                  <a:chExt cx="4121963" cy="612318"/>
                </a:xfrm>
              </p:grpSpPr>
              <p:sp>
                <p:nvSpPr>
                  <p:cNvPr id="226" name="TextovéPole 225">
                    <a:extLst>
                      <a:ext uri="{FF2B5EF4-FFF2-40B4-BE49-F238E27FC236}">
                        <a16:creationId xmlns:a16="http://schemas.microsoft.com/office/drawing/2014/main" id="{D14C3192-954B-482D-A083-D6E346474289}"/>
                      </a:ext>
                    </a:extLst>
                  </p:cNvPr>
                  <p:cNvSpPr txBox="1"/>
                  <p:nvPr/>
                </p:nvSpPr>
                <p:spPr>
                  <a:xfrm>
                    <a:off x="1134173" y="4428216"/>
                    <a:ext cx="2338844" cy="253916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cs-CZ" sz="1050" dirty="0"/>
                      <a:t>specialista           radiologie</a:t>
                    </a:r>
                    <a:endParaRPr lang="cs-CZ" sz="1050" i="0" dirty="0">
                      <a:effectLst/>
                    </a:endParaRPr>
                  </a:p>
                </p:txBody>
              </p:sp>
              <p:pic>
                <p:nvPicPr>
                  <p:cNvPr id="227" name="Obrázek 226">
                    <a:extLst>
                      <a:ext uri="{FF2B5EF4-FFF2-40B4-BE49-F238E27FC236}">
                        <a16:creationId xmlns:a16="http://schemas.microsoft.com/office/drawing/2014/main" id="{F8281F27-A6F2-4EA3-A5C6-B8058A18BD6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1378146" y="4069814"/>
                    <a:ext cx="381079" cy="381079"/>
                  </a:xfrm>
                  <a:prstGeom prst="rect">
                    <a:avLst/>
                  </a:prstGeom>
                </p:spPr>
              </p:pic>
              <p:pic>
                <p:nvPicPr>
                  <p:cNvPr id="228" name="Obrázek 227">
                    <a:extLst>
                      <a:ext uri="{FF2B5EF4-FFF2-40B4-BE49-F238E27FC236}">
                        <a16:creationId xmlns:a16="http://schemas.microsoft.com/office/drawing/2014/main" id="{D52240A1-478F-49C0-B05E-CDFCED55433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9"/>
                  <a:stretch>
                    <a:fillRect/>
                  </a:stretch>
                </p:blipFill>
                <p:spPr>
                  <a:xfrm>
                    <a:off x="2345217" y="4103883"/>
                    <a:ext cx="358616" cy="358616"/>
                  </a:xfrm>
                  <a:prstGeom prst="rect">
                    <a:avLst/>
                  </a:prstGeom>
                </p:spPr>
              </p:pic>
              <p:sp>
                <p:nvSpPr>
                  <p:cNvPr id="232" name="TextovéPole 231">
                    <a:extLst>
                      <a:ext uri="{FF2B5EF4-FFF2-40B4-BE49-F238E27FC236}">
                        <a16:creationId xmlns:a16="http://schemas.microsoft.com/office/drawing/2014/main" id="{1C8F8680-210B-4B41-8071-E6898FE0CFE7}"/>
                      </a:ext>
                    </a:extLst>
                  </p:cNvPr>
                  <p:cNvSpPr txBox="1"/>
                  <p:nvPr/>
                </p:nvSpPr>
                <p:spPr>
                  <a:xfrm>
                    <a:off x="-648946" y="4153475"/>
                    <a:ext cx="1002849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lang="cs-CZ" sz="2000" dirty="0">
                        <a:solidFill>
                          <a:srgbClr val="7B87F8"/>
                        </a:solidFill>
                        <a:latin typeface="Segoe UI Black" panose="020B0A02040204020203" pitchFamily="34" charset="0"/>
                        <a:ea typeface="Segoe UI Black" panose="020B0A02040204020203" pitchFamily="34" charset="0"/>
                      </a:rPr>
                      <a:t>34</a:t>
                    </a:r>
                    <a:r>
                      <a:rPr kumimoji="0" lang="cs-CZ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B87F8"/>
                        </a:solidFill>
                        <a:effectLst/>
                        <a:uLnTx/>
                        <a:uFillTx/>
                        <a:latin typeface="Segoe UI Black" panose="020B0A02040204020203" pitchFamily="34" charset="0"/>
                        <a:ea typeface="Segoe UI Black" panose="020B0A02040204020203" pitchFamily="34" charset="0"/>
                      </a:rPr>
                      <a:t> %</a:t>
                    </a:r>
                  </a:p>
                </p:txBody>
              </p:sp>
              <p:sp>
                <p:nvSpPr>
                  <p:cNvPr id="233" name="Šipka: doprava 232">
                    <a:extLst>
                      <a:ext uri="{FF2B5EF4-FFF2-40B4-BE49-F238E27FC236}">
                        <a16:creationId xmlns:a16="http://schemas.microsoft.com/office/drawing/2014/main" id="{8EE75ED7-3A21-4931-A3D9-9746EC03BC82}"/>
                      </a:ext>
                    </a:extLst>
                  </p:cNvPr>
                  <p:cNvSpPr/>
                  <p:nvPr/>
                </p:nvSpPr>
                <p:spPr>
                  <a:xfrm>
                    <a:off x="1986953" y="4321256"/>
                    <a:ext cx="111177" cy="84647"/>
                  </a:xfrm>
                  <a:prstGeom prst="rightArrow">
                    <a:avLst/>
                  </a:prstGeom>
                  <a:solidFill>
                    <a:srgbClr val="373737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cs-CZ"/>
                  </a:p>
                </p:txBody>
              </p:sp>
            </p:grpSp>
            <p:grpSp>
              <p:nvGrpSpPr>
                <p:cNvPr id="182" name="Skupina 181">
                  <a:extLst>
                    <a:ext uri="{FF2B5EF4-FFF2-40B4-BE49-F238E27FC236}">
                      <a16:creationId xmlns:a16="http://schemas.microsoft.com/office/drawing/2014/main" id="{52A8ECEC-6C8E-48C4-8C1D-F2AD981E3784}"/>
                    </a:ext>
                  </a:extLst>
                </p:cNvPr>
                <p:cNvGrpSpPr/>
                <p:nvPr/>
              </p:nvGrpSpPr>
              <p:grpSpPr>
                <a:xfrm>
                  <a:off x="2032366" y="4476610"/>
                  <a:ext cx="3726183" cy="619068"/>
                  <a:chOff x="99267" y="5056611"/>
                  <a:chExt cx="3726183" cy="619068"/>
                </a:xfrm>
              </p:grpSpPr>
              <p:sp>
                <p:nvSpPr>
                  <p:cNvPr id="214" name="TextovéPole 213">
                    <a:extLst>
                      <a:ext uri="{FF2B5EF4-FFF2-40B4-BE49-F238E27FC236}">
                        <a16:creationId xmlns:a16="http://schemas.microsoft.com/office/drawing/2014/main" id="{37BEC393-FEE2-46B5-9A49-77E1B143C8D2}"/>
                      </a:ext>
                    </a:extLst>
                  </p:cNvPr>
                  <p:cNvSpPr txBox="1"/>
                  <p:nvPr/>
                </p:nvSpPr>
                <p:spPr>
                  <a:xfrm>
                    <a:off x="1045424" y="5421763"/>
                    <a:ext cx="2780026" cy="253916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cs-CZ" sz="1050" dirty="0"/>
                      <a:t>praktik            specialista           radiologie</a:t>
                    </a:r>
                    <a:endParaRPr lang="cs-CZ" sz="1050" i="0" dirty="0">
                      <a:effectLst/>
                    </a:endParaRPr>
                  </a:p>
                </p:txBody>
              </p:sp>
              <p:pic>
                <p:nvPicPr>
                  <p:cNvPr id="215" name="Obrázek 214">
                    <a:extLst>
                      <a:ext uri="{FF2B5EF4-FFF2-40B4-BE49-F238E27FC236}">
                        <a16:creationId xmlns:a16="http://schemas.microsoft.com/office/drawing/2014/main" id="{DB427C9C-CA64-4A1E-B1D0-8F53D5523C0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1158809" y="5104316"/>
                    <a:ext cx="350905" cy="350905"/>
                  </a:xfrm>
                  <a:prstGeom prst="rect">
                    <a:avLst/>
                  </a:prstGeom>
                </p:spPr>
              </p:pic>
              <p:pic>
                <p:nvPicPr>
                  <p:cNvPr id="216" name="Obrázek 215">
                    <a:extLst>
                      <a:ext uri="{FF2B5EF4-FFF2-40B4-BE49-F238E27FC236}">
                        <a16:creationId xmlns:a16="http://schemas.microsoft.com/office/drawing/2014/main" id="{04FAF921-0B7F-4D94-A0F2-5058B2EAF7F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2095952" y="5056611"/>
                    <a:ext cx="381079" cy="381079"/>
                  </a:xfrm>
                  <a:prstGeom prst="rect">
                    <a:avLst/>
                  </a:prstGeom>
                </p:spPr>
              </p:pic>
              <p:pic>
                <p:nvPicPr>
                  <p:cNvPr id="217" name="Obrázek 216">
                    <a:extLst>
                      <a:ext uri="{FF2B5EF4-FFF2-40B4-BE49-F238E27FC236}">
                        <a16:creationId xmlns:a16="http://schemas.microsoft.com/office/drawing/2014/main" id="{6A476D7F-0F88-4672-A487-4D30D1B8A3F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9"/>
                  <a:stretch>
                    <a:fillRect/>
                  </a:stretch>
                </p:blipFill>
                <p:spPr>
                  <a:xfrm>
                    <a:off x="3093429" y="5090680"/>
                    <a:ext cx="358616" cy="358616"/>
                  </a:xfrm>
                  <a:prstGeom prst="rect">
                    <a:avLst/>
                  </a:prstGeom>
                </p:spPr>
              </p:pic>
              <p:sp>
                <p:nvSpPr>
                  <p:cNvPr id="218" name="TextovéPole 217">
                    <a:extLst>
                      <a:ext uri="{FF2B5EF4-FFF2-40B4-BE49-F238E27FC236}">
                        <a16:creationId xmlns:a16="http://schemas.microsoft.com/office/drawing/2014/main" id="{A0C90399-C0E4-4221-A836-3D77915BEA0F}"/>
                      </a:ext>
                    </a:extLst>
                  </p:cNvPr>
                  <p:cNvSpPr txBox="1"/>
                  <p:nvPr/>
                </p:nvSpPr>
                <p:spPr>
                  <a:xfrm>
                    <a:off x="99267" y="5167939"/>
                    <a:ext cx="1002849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lang="cs-CZ" sz="2000" dirty="0">
                        <a:solidFill>
                          <a:srgbClr val="F1B091"/>
                        </a:solidFill>
                        <a:latin typeface="Segoe UI Black" panose="020B0A02040204020203" pitchFamily="34" charset="0"/>
                        <a:ea typeface="Segoe UI Black" panose="020B0A02040204020203" pitchFamily="34" charset="0"/>
                      </a:rPr>
                      <a:t>23</a:t>
                    </a:r>
                    <a:r>
                      <a:rPr kumimoji="0" lang="cs-CZ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1B091"/>
                        </a:solidFill>
                        <a:effectLst/>
                        <a:uLnTx/>
                        <a:uFillTx/>
                        <a:latin typeface="Segoe UI Black" panose="020B0A02040204020203" pitchFamily="34" charset="0"/>
                        <a:ea typeface="Segoe UI Black" panose="020B0A02040204020203" pitchFamily="34" charset="0"/>
                      </a:rPr>
                      <a:t> %</a:t>
                    </a:r>
                  </a:p>
                </p:txBody>
              </p:sp>
              <p:sp>
                <p:nvSpPr>
                  <p:cNvPr id="219" name="Šipka: doprava 218">
                    <a:extLst>
                      <a:ext uri="{FF2B5EF4-FFF2-40B4-BE49-F238E27FC236}">
                        <a16:creationId xmlns:a16="http://schemas.microsoft.com/office/drawing/2014/main" id="{BA298675-E6C6-4374-94D7-1B2225337136}"/>
                      </a:ext>
                    </a:extLst>
                  </p:cNvPr>
                  <p:cNvSpPr/>
                  <p:nvPr/>
                </p:nvSpPr>
                <p:spPr>
                  <a:xfrm>
                    <a:off x="1692876" y="5320842"/>
                    <a:ext cx="111177" cy="84647"/>
                  </a:xfrm>
                  <a:prstGeom prst="rightArrow">
                    <a:avLst/>
                  </a:prstGeom>
                  <a:solidFill>
                    <a:srgbClr val="373737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cs-CZ"/>
                  </a:p>
                </p:txBody>
              </p:sp>
              <p:sp>
                <p:nvSpPr>
                  <p:cNvPr id="223" name="Šipka: doprava 222">
                    <a:extLst>
                      <a:ext uri="{FF2B5EF4-FFF2-40B4-BE49-F238E27FC236}">
                        <a16:creationId xmlns:a16="http://schemas.microsoft.com/office/drawing/2014/main" id="{34126368-94AB-4C3B-8157-5C3EBC21E547}"/>
                      </a:ext>
                    </a:extLst>
                  </p:cNvPr>
                  <p:cNvSpPr/>
                  <p:nvPr/>
                </p:nvSpPr>
                <p:spPr>
                  <a:xfrm>
                    <a:off x="2738044" y="5317803"/>
                    <a:ext cx="111177" cy="84647"/>
                  </a:xfrm>
                  <a:prstGeom prst="rightArrow">
                    <a:avLst/>
                  </a:prstGeom>
                  <a:solidFill>
                    <a:srgbClr val="373737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cs-CZ"/>
                  </a:p>
                </p:txBody>
              </p:sp>
            </p:grpSp>
            <p:grpSp>
              <p:nvGrpSpPr>
                <p:cNvPr id="183" name="Skupina 182">
                  <a:extLst>
                    <a:ext uri="{FF2B5EF4-FFF2-40B4-BE49-F238E27FC236}">
                      <a16:creationId xmlns:a16="http://schemas.microsoft.com/office/drawing/2014/main" id="{F7E2DCCD-F5D4-4EF3-B7D2-1719EBA3BD76}"/>
                    </a:ext>
                  </a:extLst>
                </p:cNvPr>
                <p:cNvGrpSpPr/>
                <p:nvPr/>
              </p:nvGrpSpPr>
              <p:grpSpPr>
                <a:xfrm>
                  <a:off x="2033353" y="5237984"/>
                  <a:ext cx="3718299" cy="575081"/>
                  <a:chOff x="3302946" y="5567611"/>
                  <a:chExt cx="3718299" cy="575081"/>
                </a:xfrm>
              </p:grpSpPr>
              <p:grpSp>
                <p:nvGrpSpPr>
                  <p:cNvPr id="194" name="Skupina 193">
                    <a:extLst>
                      <a:ext uri="{FF2B5EF4-FFF2-40B4-BE49-F238E27FC236}">
                        <a16:creationId xmlns:a16="http://schemas.microsoft.com/office/drawing/2014/main" id="{D609A2E8-F65E-48EC-8F5F-00DA137D41C6}"/>
                      </a:ext>
                    </a:extLst>
                  </p:cNvPr>
                  <p:cNvGrpSpPr/>
                  <p:nvPr/>
                </p:nvGrpSpPr>
                <p:grpSpPr>
                  <a:xfrm>
                    <a:off x="3302946" y="5567611"/>
                    <a:ext cx="3718299" cy="575081"/>
                    <a:chOff x="945110" y="5710559"/>
                    <a:chExt cx="3718299" cy="575081"/>
                  </a:xfrm>
                </p:grpSpPr>
                <p:sp>
                  <p:nvSpPr>
                    <p:cNvPr id="198" name="TextovéPole 197">
                      <a:extLst>
                        <a:ext uri="{FF2B5EF4-FFF2-40B4-BE49-F238E27FC236}">
                          <a16:creationId xmlns:a16="http://schemas.microsoft.com/office/drawing/2014/main" id="{E1BDB182-5BA8-44C3-91CB-B62D6433171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883383" y="6031724"/>
                      <a:ext cx="2780026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cs-CZ" sz="1050" dirty="0"/>
                        <a:t>praktik                                        radiologie</a:t>
                      </a:r>
                      <a:endParaRPr lang="cs-CZ" sz="1050" i="0" dirty="0">
                        <a:effectLst/>
                      </a:endParaRPr>
                    </a:p>
                  </p:txBody>
                </p:sp>
                <p:pic>
                  <p:nvPicPr>
                    <p:cNvPr id="211" name="Obrázek 210">
                      <a:extLst>
                        <a:ext uri="{FF2B5EF4-FFF2-40B4-BE49-F238E27FC236}">
                          <a16:creationId xmlns:a16="http://schemas.microsoft.com/office/drawing/2014/main" id="{9D7DC79E-1DE0-4422-B871-AC5CA92BE427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9"/>
                    <a:stretch>
                      <a:fillRect/>
                    </a:stretch>
                  </p:blipFill>
                  <p:spPr>
                    <a:xfrm>
                      <a:off x="3938285" y="5710559"/>
                      <a:ext cx="358616" cy="358616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212" name="TextovéPole 211">
                      <a:extLst>
                        <a:ext uri="{FF2B5EF4-FFF2-40B4-BE49-F238E27FC236}">
                          <a16:creationId xmlns:a16="http://schemas.microsoft.com/office/drawing/2014/main" id="{8EA707BA-2C62-4D22-A29A-F0E9451D31A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45110" y="5772876"/>
                      <a:ext cx="1002849" cy="400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dirty="0">
                          <a:solidFill>
                            <a:srgbClr val="5CD2DA"/>
                          </a:solidFill>
                          <a:latin typeface="Segoe UI Black" panose="020B0A02040204020203" pitchFamily="34" charset="0"/>
                          <a:ea typeface="Segoe UI Black" panose="020B0A02040204020203" pitchFamily="34" charset="0"/>
                        </a:rPr>
                        <a:t>10 %</a:t>
                      </a:r>
                    </a:p>
                  </p:txBody>
                </p:sp>
                <p:sp>
                  <p:nvSpPr>
                    <p:cNvPr id="213" name="Šipka: doprava 212">
                      <a:extLst>
                        <a:ext uri="{FF2B5EF4-FFF2-40B4-BE49-F238E27FC236}">
                          <a16:creationId xmlns:a16="http://schemas.microsoft.com/office/drawing/2014/main" id="{A29C2BB3-A215-4BDD-8CED-644927859BD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65649" y="5939740"/>
                      <a:ext cx="111177" cy="84647"/>
                    </a:xfrm>
                    <a:prstGeom prst="rightArrow">
                      <a:avLst/>
                    </a:prstGeom>
                    <a:solidFill>
                      <a:srgbClr val="373737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cs-CZ"/>
                    </a:p>
                  </p:txBody>
                </p:sp>
              </p:grpSp>
              <p:pic>
                <p:nvPicPr>
                  <p:cNvPr id="195" name="Obrázek 194">
                    <a:extLst>
                      <a:ext uri="{FF2B5EF4-FFF2-40B4-BE49-F238E27FC236}">
                        <a16:creationId xmlns:a16="http://schemas.microsoft.com/office/drawing/2014/main" id="{745C0716-6377-44F6-AB43-049D9A40E41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4364171" y="5570485"/>
                    <a:ext cx="350905" cy="350905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184" name="Skupina 183">
                  <a:extLst>
                    <a:ext uri="{FF2B5EF4-FFF2-40B4-BE49-F238E27FC236}">
                      <a16:creationId xmlns:a16="http://schemas.microsoft.com/office/drawing/2014/main" id="{81D90AB1-79AF-4C32-805D-79CF86B2761F}"/>
                    </a:ext>
                  </a:extLst>
                </p:cNvPr>
                <p:cNvGrpSpPr/>
                <p:nvPr/>
              </p:nvGrpSpPr>
              <p:grpSpPr>
                <a:xfrm>
                  <a:off x="2032365" y="6693169"/>
                  <a:ext cx="3727521" cy="578249"/>
                  <a:chOff x="-877958" y="4103883"/>
                  <a:chExt cx="3727521" cy="578249"/>
                </a:xfrm>
              </p:grpSpPr>
              <p:sp>
                <p:nvSpPr>
                  <p:cNvPr id="185" name="TextovéPole 184">
                    <a:extLst>
                      <a:ext uri="{FF2B5EF4-FFF2-40B4-BE49-F238E27FC236}">
                        <a16:creationId xmlns:a16="http://schemas.microsoft.com/office/drawing/2014/main" id="{C6BA01C2-4863-4553-BE64-09F10D60CE6C}"/>
                      </a:ext>
                    </a:extLst>
                  </p:cNvPr>
                  <p:cNvSpPr txBox="1"/>
                  <p:nvPr/>
                </p:nvSpPr>
                <p:spPr>
                  <a:xfrm>
                    <a:off x="1452439" y="4428216"/>
                    <a:ext cx="1397124" cy="253916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cs-CZ" sz="1050" dirty="0"/>
                      <a:t>rovnou radiologie</a:t>
                    </a:r>
                    <a:endParaRPr lang="cs-CZ" sz="1050" i="0" dirty="0">
                      <a:effectLst/>
                    </a:endParaRPr>
                  </a:p>
                </p:txBody>
              </p:sp>
              <p:pic>
                <p:nvPicPr>
                  <p:cNvPr id="186" name="Obrázek 185">
                    <a:extLst>
                      <a:ext uri="{FF2B5EF4-FFF2-40B4-BE49-F238E27FC236}">
                        <a16:creationId xmlns:a16="http://schemas.microsoft.com/office/drawing/2014/main" id="{CB05621A-E5E0-477D-9AB6-FB3F87C7274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9"/>
                  <a:stretch>
                    <a:fillRect/>
                  </a:stretch>
                </p:blipFill>
                <p:spPr>
                  <a:xfrm>
                    <a:off x="2113047" y="4103883"/>
                    <a:ext cx="358616" cy="358616"/>
                  </a:xfrm>
                  <a:prstGeom prst="rect">
                    <a:avLst/>
                  </a:prstGeom>
                </p:spPr>
              </p:pic>
              <p:sp>
                <p:nvSpPr>
                  <p:cNvPr id="190" name="TextovéPole 189">
                    <a:extLst>
                      <a:ext uri="{FF2B5EF4-FFF2-40B4-BE49-F238E27FC236}">
                        <a16:creationId xmlns:a16="http://schemas.microsoft.com/office/drawing/2014/main" id="{5F256AB5-6692-41CC-AC1E-301D6E50135E}"/>
                      </a:ext>
                    </a:extLst>
                  </p:cNvPr>
                  <p:cNvSpPr txBox="1"/>
                  <p:nvPr/>
                </p:nvSpPr>
                <p:spPr>
                  <a:xfrm>
                    <a:off x="-877958" y="4153475"/>
                    <a:ext cx="1002849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lang="cs-CZ" sz="2000" dirty="0">
                        <a:solidFill>
                          <a:srgbClr val="F9C562"/>
                        </a:solidFill>
                        <a:latin typeface="Segoe UI Black" panose="020B0A02040204020203" pitchFamily="34" charset="0"/>
                        <a:ea typeface="Segoe UI Black" panose="020B0A02040204020203" pitchFamily="34" charset="0"/>
                      </a:rPr>
                      <a:t>27 %</a:t>
                    </a:r>
                  </a:p>
                </p:txBody>
              </p:sp>
            </p:grpSp>
          </p:grpSp>
        </p:grpSp>
        <p:sp>
          <p:nvSpPr>
            <p:cNvPr id="176" name="TextovéPole 175">
              <a:extLst>
                <a:ext uri="{FF2B5EF4-FFF2-40B4-BE49-F238E27FC236}">
                  <a16:creationId xmlns:a16="http://schemas.microsoft.com/office/drawing/2014/main" id="{AFA8A82A-779B-4054-A96B-FB4B1D4A1090}"/>
                </a:ext>
              </a:extLst>
            </p:cNvPr>
            <p:cNvSpPr txBox="1"/>
            <p:nvPr/>
          </p:nvSpPr>
          <p:spPr>
            <a:xfrm>
              <a:off x="10410834" y="4283915"/>
              <a:ext cx="1521246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cs-CZ" sz="700" i="1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Základ: Celý vzorek, N=541</a:t>
              </a:r>
            </a:p>
          </p:txBody>
        </p:sp>
      </p:grpSp>
      <p:grpSp>
        <p:nvGrpSpPr>
          <p:cNvPr id="234" name="Skupina 233">
            <a:extLst>
              <a:ext uri="{FF2B5EF4-FFF2-40B4-BE49-F238E27FC236}">
                <a16:creationId xmlns:a16="http://schemas.microsoft.com/office/drawing/2014/main" id="{083458D5-2510-44B7-BD50-476657731209}"/>
              </a:ext>
            </a:extLst>
          </p:cNvPr>
          <p:cNvGrpSpPr/>
          <p:nvPr/>
        </p:nvGrpSpPr>
        <p:grpSpPr>
          <a:xfrm>
            <a:off x="5992569" y="3831134"/>
            <a:ext cx="1725178" cy="2603612"/>
            <a:chOff x="4038252" y="3777699"/>
            <a:chExt cx="1725178" cy="2603612"/>
          </a:xfrm>
        </p:grpSpPr>
        <p:sp>
          <p:nvSpPr>
            <p:cNvPr id="235" name="Obdélník 234">
              <a:extLst>
                <a:ext uri="{FF2B5EF4-FFF2-40B4-BE49-F238E27FC236}">
                  <a16:creationId xmlns:a16="http://schemas.microsoft.com/office/drawing/2014/main" id="{A57B1A52-0D84-4926-AF68-421563D3CCBF}"/>
                </a:ext>
              </a:extLst>
            </p:cNvPr>
            <p:cNvSpPr/>
            <p:nvPr/>
          </p:nvSpPr>
          <p:spPr>
            <a:xfrm>
              <a:off x="4091409" y="4343201"/>
              <a:ext cx="1623521" cy="575300"/>
            </a:xfrm>
            <a:prstGeom prst="rect">
              <a:avLst/>
            </a:prstGeom>
            <a:solidFill>
              <a:srgbClr val="5CD2DA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6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Source Sans Pro"/>
                <a:ea typeface="+mn-ea"/>
                <a:cs typeface="+mn-cs"/>
              </a:endParaRPr>
            </a:p>
          </p:txBody>
        </p:sp>
        <p:sp>
          <p:nvSpPr>
            <p:cNvPr id="236" name="Obdélník 235">
              <a:extLst>
                <a:ext uri="{FF2B5EF4-FFF2-40B4-BE49-F238E27FC236}">
                  <a16:creationId xmlns:a16="http://schemas.microsoft.com/office/drawing/2014/main" id="{3409706B-E672-4C80-810C-427BE6DD1B59}"/>
                </a:ext>
              </a:extLst>
            </p:cNvPr>
            <p:cNvSpPr/>
            <p:nvPr/>
          </p:nvSpPr>
          <p:spPr>
            <a:xfrm>
              <a:off x="4090678" y="4918194"/>
              <a:ext cx="1623521" cy="576000"/>
            </a:xfrm>
            <a:prstGeom prst="rect">
              <a:avLst/>
            </a:prstGeom>
            <a:solidFill>
              <a:srgbClr val="7B87F8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6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Source Sans Pro"/>
                <a:ea typeface="+mn-ea"/>
                <a:cs typeface="+mn-cs"/>
              </a:endParaRPr>
            </a:p>
          </p:txBody>
        </p:sp>
        <p:sp>
          <p:nvSpPr>
            <p:cNvPr id="237" name="Obdélník: se zakulacenými horními rohy 236">
              <a:extLst>
                <a:ext uri="{FF2B5EF4-FFF2-40B4-BE49-F238E27FC236}">
                  <a16:creationId xmlns:a16="http://schemas.microsoft.com/office/drawing/2014/main" id="{79DD90BB-F69B-457B-8798-FA78A83E739E}"/>
                </a:ext>
              </a:extLst>
            </p:cNvPr>
            <p:cNvSpPr/>
            <p:nvPr/>
          </p:nvSpPr>
          <p:spPr>
            <a:xfrm rot="10800000">
              <a:off x="4098516" y="5486373"/>
              <a:ext cx="1618489" cy="59544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F9C56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6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Source Sans Pro"/>
                <a:ea typeface="+mn-ea"/>
                <a:cs typeface="+mn-cs"/>
              </a:endParaRPr>
            </a:p>
          </p:txBody>
        </p:sp>
        <p:sp>
          <p:nvSpPr>
            <p:cNvPr id="238" name="Obdélník: se zakulacenými rohy 237">
              <a:extLst>
                <a:ext uri="{FF2B5EF4-FFF2-40B4-BE49-F238E27FC236}">
                  <a16:creationId xmlns:a16="http://schemas.microsoft.com/office/drawing/2014/main" id="{F0E25AC9-6981-4F9A-A990-E67CEF01982F}"/>
                </a:ext>
              </a:extLst>
            </p:cNvPr>
            <p:cNvSpPr/>
            <p:nvPr/>
          </p:nvSpPr>
          <p:spPr>
            <a:xfrm>
              <a:off x="4091426" y="3777699"/>
              <a:ext cx="1623197" cy="2297873"/>
            </a:xfrm>
            <a:prstGeom prst="roundRect">
              <a:avLst>
                <a:gd name="adj" fmla="val 16928"/>
              </a:avLst>
            </a:prstGeom>
            <a:noFill/>
            <a:ln w="190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2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Source Sans Pro"/>
                <a:ea typeface="+mn-ea"/>
                <a:cs typeface="+mn-cs"/>
              </a:endParaRPr>
            </a:p>
          </p:txBody>
        </p:sp>
        <p:sp>
          <p:nvSpPr>
            <p:cNvPr id="239" name="TextovéPole 238">
              <a:extLst>
                <a:ext uri="{FF2B5EF4-FFF2-40B4-BE49-F238E27FC236}">
                  <a16:creationId xmlns:a16="http://schemas.microsoft.com/office/drawing/2014/main" id="{665F9AE7-0D59-4C9A-83D3-83A649FB89D5}"/>
                </a:ext>
              </a:extLst>
            </p:cNvPr>
            <p:cNvSpPr txBox="1"/>
            <p:nvPr/>
          </p:nvSpPr>
          <p:spPr>
            <a:xfrm>
              <a:off x="4094174" y="3874291"/>
              <a:ext cx="1610289" cy="4154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cs-CZ" sz="1050" dirty="0"/>
                <a:t>Než se pacienti k lékaři dostali, museli obvolat:</a:t>
              </a:r>
              <a:endParaRPr lang="cs-CZ" sz="1050" i="0" dirty="0">
                <a:effectLst/>
              </a:endParaRPr>
            </a:p>
          </p:txBody>
        </p:sp>
        <p:sp>
          <p:nvSpPr>
            <p:cNvPr id="240" name="TextovéPole 239">
              <a:extLst>
                <a:ext uri="{FF2B5EF4-FFF2-40B4-BE49-F238E27FC236}">
                  <a16:creationId xmlns:a16="http://schemas.microsoft.com/office/drawing/2014/main" id="{C7844E32-8F53-400F-B898-1FEF2D88B45D}"/>
                </a:ext>
              </a:extLst>
            </p:cNvPr>
            <p:cNvSpPr txBox="1"/>
            <p:nvPr/>
          </p:nvSpPr>
          <p:spPr>
            <a:xfrm>
              <a:off x="4038252" y="4362379"/>
              <a:ext cx="172517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cs-CZ" sz="1050" dirty="0"/>
                <a:t>průměrně </a:t>
              </a:r>
              <a:r>
                <a:rPr lang="cs-CZ" sz="1400" b="1" dirty="0">
                  <a:solidFill>
                    <a:schemeClr val="bg1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3,46</a:t>
              </a:r>
              <a:r>
                <a:rPr lang="cs-CZ" sz="1200" dirty="0">
                  <a:latin typeface="Segoe UI Black" panose="020B0A02040204020203" pitchFamily="34" charset="0"/>
                  <a:ea typeface="Segoe UI Black" panose="020B0A02040204020203" pitchFamily="34" charset="0"/>
                </a:rPr>
                <a:t> </a:t>
              </a:r>
              <a:endParaRPr lang="cs-CZ" sz="1000" dirty="0">
                <a:latin typeface="Segoe UI Black" panose="020B0A02040204020203" pitchFamily="34" charset="0"/>
                <a:ea typeface="Segoe UI Black" panose="020B0A02040204020203" pitchFamily="34" charset="0"/>
              </a:endParaRPr>
            </a:p>
            <a:p>
              <a:pPr algn="ctr"/>
              <a:r>
                <a:rPr lang="cs-CZ" sz="1050" dirty="0"/>
                <a:t>a nejčastěji </a:t>
              </a:r>
              <a:r>
                <a:rPr lang="cs-CZ" sz="1400" dirty="0">
                  <a:solidFill>
                    <a:schemeClr val="bg1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3 </a:t>
              </a:r>
              <a:r>
                <a:rPr lang="cs-CZ" sz="1050" dirty="0"/>
                <a:t>specialisty</a:t>
              </a:r>
              <a:endParaRPr lang="cs-CZ" sz="1050" i="0" dirty="0">
                <a:effectLst/>
              </a:endParaRPr>
            </a:p>
          </p:txBody>
        </p:sp>
        <p:sp>
          <p:nvSpPr>
            <p:cNvPr id="241" name="TextovéPole 240">
              <a:extLst>
                <a:ext uri="{FF2B5EF4-FFF2-40B4-BE49-F238E27FC236}">
                  <a16:creationId xmlns:a16="http://schemas.microsoft.com/office/drawing/2014/main" id="{FF8C5505-116C-4F9A-A5E6-87E273845ABB}"/>
                </a:ext>
              </a:extLst>
            </p:cNvPr>
            <p:cNvSpPr txBox="1"/>
            <p:nvPr/>
          </p:nvSpPr>
          <p:spPr>
            <a:xfrm>
              <a:off x="4087087" y="4929662"/>
              <a:ext cx="163434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cs-CZ" sz="1050" dirty="0"/>
                <a:t>průměrně </a:t>
              </a:r>
              <a:r>
                <a:rPr lang="cs-CZ" sz="1400" dirty="0">
                  <a:solidFill>
                    <a:schemeClr val="bg1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3,28 </a:t>
              </a:r>
              <a:endParaRPr lang="cs-CZ" sz="105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endParaRPr>
            </a:p>
            <a:p>
              <a:pPr algn="ctr"/>
              <a:r>
                <a:rPr lang="cs-CZ" sz="1050" dirty="0"/>
                <a:t>a nejčastěji </a:t>
              </a:r>
              <a:r>
                <a:rPr lang="cs-CZ" sz="1400" dirty="0">
                  <a:solidFill>
                    <a:schemeClr val="bg1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2</a:t>
              </a:r>
              <a:r>
                <a:rPr lang="cs-CZ" sz="1050" dirty="0"/>
                <a:t> radiology</a:t>
              </a:r>
              <a:endParaRPr lang="cs-CZ" sz="1050" i="0" dirty="0">
                <a:effectLst/>
              </a:endParaRPr>
            </a:p>
          </p:txBody>
        </p:sp>
        <p:sp>
          <p:nvSpPr>
            <p:cNvPr id="242" name="TextovéPole 241">
              <a:extLst>
                <a:ext uri="{FF2B5EF4-FFF2-40B4-BE49-F238E27FC236}">
                  <a16:creationId xmlns:a16="http://schemas.microsoft.com/office/drawing/2014/main" id="{140C5A8D-B642-485E-B1FB-9C07140761D8}"/>
                </a:ext>
              </a:extLst>
            </p:cNvPr>
            <p:cNvSpPr txBox="1"/>
            <p:nvPr/>
          </p:nvSpPr>
          <p:spPr>
            <a:xfrm>
              <a:off x="4104334" y="5469352"/>
              <a:ext cx="161028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cs-CZ" sz="1050" dirty="0"/>
                <a:t>průměrně </a:t>
              </a:r>
              <a:r>
                <a:rPr lang="cs-CZ" sz="1400" dirty="0">
                  <a:solidFill>
                    <a:schemeClr val="bg1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1,80 </a:t>
              </a:r>
              <a:endParaRPr lang="cs-CZ" sz="105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endParaRPr>
            </a:p>
            <a:p>
              <a:pPr algn="ctr"/>
              <a:r>
                <a:rPr lang="cs-CZ" sz="1050" dirty="0"/>
                <a:t>a nejčastěji </a:t>
              </a:r>
              <a:r>
                <a:rPr lang="cs-CZ" sz="1400" dirty="0">
                  <a:solidFill>
                    <a:schemeClr val="bg1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1 </a:t>
              </a:r>
              <a:r>
                <a:rPr lang="cs-CZ" sz="1050" dirty="0"/>
                <a:t>onkologa</a:t>
              </a:r>
              <a:endParaRPr lang="cs-CZ" sz="1050" i="0" dirty="0">
                <a:effectLst/>
              </a:endParaRPr>
            </a:p>
          </p:txBody>
        </p:sp>
        <p:sp>
          <p:nvSpPr>
            <p:cNvPr id="243" name="TextovéPole 242">
              <a:extLst>
                <a:ext uri="{FF2B5EF4-FFF2-40B4-BE49-F238E27FC236}">
                  <a16:creationId xmlns:a16="http://schemas.microsoft.com/office/drawing/2014/main" id="{B6C8E978-643D-402E-9A01-38BE5ECB03EB}"/>
                </a:ext>
              </a:extLst>
            </p:cNvPr>
            <p:cNvSpPr txBox="1"/>
            <p:nvPr/>
          </p:nvSpPr>
          <p:spPr>
            <a:xfrm>
              <a:off x="4216741" y="6073534"/>
              <a:ext cx="1412465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cs-CZ" sz="700" i="1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Základ: Bylo pro ně složité si najít lékaře, N=různé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53675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1F15C03-6AD8-7EBA-4F9E-799365878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235" y="274527"/>
            <a:ext cx="11137778" cy="828046"/>
          </a:xfrm>
        </p:spPr>
        <p:txBody>
          <a:bodyPr/>
          <a:lstStyle/>
          <a:p>
            <a:r>
              <a:rPr lang="cs-CZ" dirty="0"/>
              <a:t>Průběžné výsledky 2/2</a:t>
            </a:r>
          </a:p>
        </p:txBody>
      </p:sp>
      <p:sp>
        <p:nvSpPr>
          <p:cNvPr id="158" name="Zástupný symbol pro číslo snímku 3">
            <a:extLst>
              <a:ext uri="{FF2B5EF4-FFF2-40B4-BE49-F238E27FC236}">
                <a16:creationId xmlns:a16="http://schemas.microsoft.com/office/drawing/2014/main" id="{E047D5AB-E44F-465C-8968-FD30E45786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4827" y="6485742"/>
            <a:ext cx="2743200" cy="365125"/>
          </a:xfrm>
        </p:spPr>
        <p:txBody>
          <a:bodyPr/>
          <a:lstStyle/>
          <a:p>
            <a:r>
              <a:rPr lang="cs-CZ" dirty="0"/>
              <a:t>4</a:t>
            </a:r>
          </a:p>
        </p:txBody>
      </p:sp>
      <p:grpSp>
        <p:nvGrpSpPr>
          <p:cNvPr id="23" name="Skupina 22">
            <a:extLst>
              <a:ext uri="{FF2B5EF4-FFF2-40B4-BE49-F238E27FC236}">
                <a16:creationId xmlns:a16="http://schemas.microsoft.com/office/drawing/2014/main" id="{44167172-E9F4-466A-ABB9-C0BA698EBBA7}"/>
              </a:ext>
            </a:extLst>
          </p:cNvPr>
          <p:cNvGrpSpPr/>
          <p:nvPr/>
        </p:nvGrpSpPr>
        <p:grpSpPr>
          <a:xfrm>
            <a:off x="9688040" y="2746955"/>
            <a:ext cx="1848406" cy="2501647"/>
            <a:chOff x="9789023" y="1322589"/>
            <a:chExt cx="1848406" cy="2501647"/>
          </a:xfrm>
        </p:grpSpPr>
        <p:sp>
          <p:nvSpPr>
            <p:cNvPr id="261" name="Obdélník: se zakulacenými horními rohy 260">
              <a:extLst>
                <a:ext uri="{FF2B5EF4-FFF2-40B4-BE49-F238E27FC236}">
                  <a16:creationId xmlns:a16="http://schemas.microsoft.com/office/drawing/2014/main" id="{410A6126-D3E2-428E-A6C8-2B1EEF269DFF}"/>
                </a:ext>
              </a:extLst>
            </p:cNvPr>
            <p:cNvSpPr/>
            <p:nvPr/>
          </p:nvSpPr>
          <p:spPr>
            <a:xfrm rot="10800000">
              <a:off x="9842411" y="2437800"/>
              <a:ext cx="1720581" cy="1083230"/>
            </a:xfrm>
            <a:prstGeom prst="round2SameRect">
              <a:avLst>
                <a:gd name="adj1" fmla="val 16954"/>
                <a:gd name="adj2" fmla="val 0"/>
              </a:avLst>
            </a:prstGeom>
            <a:solidFill>
              <a:srgbClr val="7B87F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62" name="Obdélník: se zakulacenými horními rohy 261">
              <a:extLst>
                <a:ext uri="{FF2B5EF4-FFF2-40B4-BE49-F238E27FC236}">
                  <a16:creationId xmlns:a16="http://schemas.microsoft.com/office/drawing/2014/main" id="{72AC7945-D1C2-417B-8965-3315B1B30D2F}"/>
                </a:ext>
              </a:extLst>
            </p:cNvPr>
            <p:cNvSpPr/>
            <p:nvPr/>
          </p:nvSpPr>
          <p:spPr>
            <a:xfrm>
              <a:off x="9837814" y="1327831"/>
              <a:ext cx="1725179" cy="1109969"/>
            </a:xfrm>
            <a:prstGeom prst="round2SameRect">
              <a:avLst>
                <a:gd name="adj1" fmla="val 15818"/>
                <a:gd name="adj2" fmla="val 0"/>
              </a:avLst>
            </a:prstGeom>
            <a:solidFill>
              <a:srgbClr val="5CD2D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63" name="Obdélník: se zakulacenými rohy 262">
              <a:extLst>
                <a:ext uri="{FF2B5EF4-FFF2-40B4-BE49-F238E27FC236}">
                  <a16:creationId xmlns:a16="http://schemas.microsoft.com/office/drawing/2014/main" id="{DAC6D325-ADB6-45F0-898E-B5F458CD1228}"/>
                </a:ext>
              </a:extLst>
            </p:cNvPr>
            <p:cNvSpPr/>
            <p:nvPr/>
          </p:nvSpPr>
          <p:spPr>
            <a:xfrm>
              <a:off x="9839021" y="1322589"/>
              <a:ext cx="1723971" cy="2200823"/>
            </a:xfrm>
            <a:prstGeom prst="roundRect">
              <a:avLst>
                <a:gd name="adj" fmla="val 9393"/>
              </a:avLst>
            </a:prstGeom>
            <a:noFill/>
            <a:ln w="190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2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Source Sans Pro"/>
                <a:ea typeface="+mn-ea"/>
                <a:cs typeface="+mn-cs"/>
              </a:endParaRPr>
            </a:p>
          </p:txBody>
        </p:sp>
        <p:sp>
          <p:nvSpPr>
            <p:cNvPr id="264" name="TextovéPole 263">
              <a:extLst>
                <a:ext uri="{FF2B5EF4-FFF2-40B4-BE49-F238E27FC236}">
                  <a16:creationId xmlns:a16="http://schemas.microsoft.com/office/drawing/2014/main" id="{6A5CE501-1E33-481E-90B6-779AEE534DD0}"/>
                </a:ext>
              </a:extLst>
            </p:cNvPr>
            <p:cNvSpPr txBox="1"/>
            <p:nvPr/>
          </p:nvSpPr>
          <p:spPr>
            <a:xfrm>
              <a:off x="9836995" y="2914942"/>
              <a:ext cx="173900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cs-CZ" sz="1000" dirty="0"/>
                <a:t>pacientů si onkologa </a:t>
              </a:r>
              <a:r>
                <a:rPr lang="cs-CZ" sz="1000" b="1" dirty="0">
                  <a:solidFill>
                    <a:schemeClr val="bg1"/>
                  </a:solidFill>
                </a:rPr>
                <a:t>muselo najít sami</a:t>
              </a:r>
              <a:endParaRPr lang="cs-CZ" sz="1000" b="1" i="0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265" name="TextovéPole 264">
              <a:extLst>
                <a:ext uri="{FF2B5EF4-FFF2-40B4-BE49-F238E27FC236}">
                  <a16:creationId xmlns:a16="http://schemas.microsoft.com/office/drawing/2014/main" id="{1FF17CD6-9044-4B7F-ABF0-EFE742AED157}"/>
                </a:ext>
              </a:extLst>
            </p:cNvPr>
            <p:cNvSpPr txBox="1"/>
            <p:nvPr/>
          </p:nvSpPr>
          <p:spPr>
            <a:xfrm>
              <a:off x="10188010" y="1374745"/>
              <a:ext cx="100284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cs-CZ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spc="0" normalizeH="0" baseline="0">
                  <a:ln>
                    <a:noFill/>
                  </a:ln>
                  <a:solidFill>
                    <a:srgbClr val="7B87F8"/>
                  </a:solidFill>
                  <a:effectLst/>
                  <a:uLnTx/>
                  <a:uFillTx/>
                  <a:latin typeface="Segoe UI Black" panose="020B0A02040204020203" pitchFamily="34" charset="0"/>
                  <a:ea typeface="Segoe UI Black" panose="020B0A02040204020203" pitchFamily="34" charset="0"/>
                </a:defRPr>
              </a:lvl1pPr>
            </a:lstStyle>
            <a:p>
              <a:r>
                <a:rPr lang="cs-CZ" sz="2000" dirty="0">
                  <a:solidFill>
                    <a:schemeClr val="bg1"/>
                  </a:solidFill>
                </a:rPr>
                <a:t>77 %</a:t>
              </a:r>
              <a:endParaRPr lang="cs-CZ" sz="1600" dirty="0">
                <a:solidFill>
                  <a:schemeClr val="bg1"/>
                </a:solidFill>
              </a:endParaRPr>
            </a:p>
          </p:txBody>
        </p:sp>
        <p:sp>
          <p:nvSpPr>
            <p:cNvPr id="266" name="TextovéPole 265">
              <a:extLst>
                <a:ext uri="{FF2B5EF4-FFF2-40B4-BE49-F238E27FC236}">
                  <a16:creationId xmlns:a16="http://schemas.microsoft.com/office/drawing/2014/main" id="{A28CB074-EE58-4E3E-B29B-9EB7BDE06219}"/>
                </a:ext>
              </a:extLst>
            </p:cNvPr>
            <p:cNvSpPr txBox="1"/>
            <p:nvPr/>
          </p:nvSpPr>
          <p:spPr>
            <a:xfrm>
              <a:off x="9789023" y="1668619"/>
              <a:ext cx="1821290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cs-CZ" sz="1000" b="1" dirty="0">
                  <a:solidFill>
                    <a:schemeClr val="bg1"/>
                  </a:solidFill>
                </a:rPr>
                <a:t>specialistů</a:t>
              </a:r>
              <a:r>
                <a:rPr lang="cs-CZ" sz="1000" dirty="0"/>
                <a:t>, kteří sdělují výsledky biopsie, pacienta </a:t>
              </a:r>
              <a:r>
                <a:rPr lang="cs-CZ" sz="1000" b="1" dirty="0">
                  <a:solidFill>
                    <a:schemeClr val="bg1"/>
                  </a:solidFill>
                </a:rPr>
                <a:t>doporučí nebo přímo objednají </a:t>
              </a:r>
              <a:r>
                <a:rPr lang="cs-CZ" sz="1000" dirty="0"/>
                <a:t>k onkologovi</a:t>
              </a:r>
              <a:endParaRPr lang="cs-CZ" sz="1000" i="0" dirty="0">
                <a:effectLst/>
              </a:endParaRPr>
            </a:p>
          </p:txBody>
        </p:sp>
        <p:sp>
          <p:nvSpPr>
            <p:cNvPr id="267" name="TextovéPole 266">
              <a:extLst>
                <a:ext uri="{FF2B5EF4-FFF2-40B4-BE49-F238E27FC236}">
                  <a16:creationId xmlns:a16="http://schemas.microsoft.com/office/drawing/2014/main" id="{FBB09A6F-6068-42A5-B59B-C21CAB5F5ACA}"/>
                </a:ext>
              </a:extLst>
            </p:cNvPr>
            <p:cNvSpPr txBox="1"/>
            <p:nvPr/>
          </p:nvSpPr>
          <p:spPr>
            <a:xfrm>
              <a:off x="10188009" y="2591974"/>
              <a:ext cx="100284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cs-CZ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spc="0" normalizeH="0" baseline="0">
                  <a:ln>
                    <a:noFill/>
                  </a:ln>
                  <a:solidFill>
                    <a:srgbClr val="7B87F8"/>
                  </a:solidFill>
                  <a:effectLst/>
                  <a:uLnTx/>
                  <a:uFillTx/>
                  <a:latin typeface="Segoe UI Black" panose="020B0A02040204020203" pitchFamily="34" charset="0"/>
                  <a:ea typeface="Segoe UI Black" panose="020B0A02040204020203" pitchFamily="34" charset="0"/>
                </a:defRPr>
              </a:lvl1pPr>
            </a:lstStyle>
            <a:p>
              <a:r>
                <a:rPr lang="cs-CZ" sz="2000" dirty="0">
                  <a:solidFill>
                    <a:schemeClr val="bg1"/>
                  </a:solidFill>
                </a:rPr>
                <a:t>14 %</a:t>
              </a:r>
            </a:p>
          </p:txBody>
        </p:sp>
        <p:sp>
          <p:nvSpPr>
            <p:cNvPr id="268" name="TextovéPole 267">
              <a:extLst>
                <a:ext uri="{FF2B5EF4-FFF2-40B4-BE49-F238E27FC236}">
                  <a16:creationId xmlns:a16="http://schemas.microsoft.com/office/drawing/2014/main" id="{73DBAA1C-61B8-407D-90B0-8F2F8BD9305C}"/>
                </a:ext>
              </a:extLst>
            </p:cNvPr>
            <p:cNvSpPr txBox="1"/>
            <p:nvPr/>
          </p:nvSpPr>
          <p:spPr>
            <a:xfrm>
              <a:off x="9816139" y="3516459"/>
              <a:ext cx="182129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cs-CZ" sz="700" i="1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Základ: Výsledky biopsie nesděluje onkolog, N=112</a:t>
              </a:r>
            </a:p>
          </p:txBody>
        </p:sp>
      </p:grpSp>
      <p:grpSp>
        <p:nvGrpSpPr>
          <p:cNvPr id="22" name="Skupina 21">
            <a:extLst>
              <a:ext uri="{FF2B5EF4-FFF2-40B4-BE49-F238E27FC236}">
                <a16:creationId xmlns:a16="http://schemas.microsoft.com/office/drawing/2014/main" id="{1AF4F07D-5CB8-47AD-8A49-6E798ABBDF29}"/>
              </a:ext>
            </a:extLst>
          </p:cNvPr>
          <p:cNvGrpSpPr/>
          <p:nvPr/>
        </p:nvGrpSpPr>
        <p:grpSpPr>
          <a:xfrm>
            <a:off x="7371533" y="2437622"/>
            <a:ext cx="1892969" cy="3011515"/>
            <a:chOff x="8293673" y="767217"/>
            <a:chExt cx="1892969" cy="3116282"/>
          </a:xfrm>
        </p:grpSpPr>
        <p:sp>
          <p:nvSpPr>
            <p:cNvPr id="298" name="Obdélník 297">
              <a:extLst>
                <a:ext uri="{FF2B5EF4-FFF2-40B4-BE49-F238E27FC236}">
                  <a16:creationId xmlns:a16="http://schemas.microsoft.com/office/drawing/2014/main" id="{27EB22C3-4490-4B29-9980-E88FBEDA36E9}"/>
                </a:ext>
              </a:extLst>
            </p:cNvPr>
            <p:cNvSpPr/>
            <p:nvPr/>
          </p:nvSpPr>
          <p:spPr>
            <a:xfrm>
              <a:off x="8353333" y="2520647"/>
              <a:ext cx="1623521" cy="576000"/>
            </a:xfrm>
            <a:prstGeom prst="rect">
              <a:avLst/>
            </a:prstGeom>
            <a:solidFill>
              <a:srgbClr val="7B87F8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6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Source Sans Pro"/>
                <a:ea typeface="+mn-ea"/>
                <a:cs typeface="+mn-cs"/>
              </a:endParaRPr>
            </a:p>
          </p:txBody>
        </p:sp>
        <p:sp>
          <p:nvSpPr>
            <p:cNvPr id="280" name="TextovéPole 279">
              <a:extLst>
                <a:ext uri="{FF2B5EF4-FFF2-40B4-BE49-F238E27FC236}">
                  <a16:creationId xmlns:a16="http://schemas.microsoft.com/office/drawing/2014/main" id="{7AF7BA23-A30C-4FF4-9CF4-0D6A092D9E52}"/>
                </a:ext>
              </a:extLst>
            </p:cNvPr>
            <p:cNvSpPr txBox="1"/>
            <p:nvPr/>
          </p:nvSpPr>
          <p:spPr>
            <a:xfrm>
              <a:off x="8359755" y="2500815"/>
              <a:ext cx="1610289" cy="6309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cs-CZ" sz="1050" dirty="0"/>
                <a:t>V řádu týdnů (max. však 3 týdny)</a:t>
              </a:r>
            </a:p>
            <a:p>
              <a:pPr algn="ctr"/>
              <a:r>
                <a:rPr lang="cs-CZ" sz="1400" dirty="0">
                  <a:solidFill>
                    <a:schemeClr val="bg1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31 %</a:t>
              </a:r>
              <a:endParaRPr lang="cs-CZ" sz="1050" i="0" dirty="0">
                <a:effectLst/>
              </a:endParaRPr>
            </a:p>
          </p:txBody>
        </p:sp>
        <p:sp>
          <p:nvSpPr>
            <p:cNvPr id="283" name="Obdélník: se zakulacenými horními rohy 282">
              <a:extLst>
                <a:ext uri="{FF2B5EF4-FFF2-40B4-BE49-F238E27FC236}">
                  <a16:creationId xmlns:a16="http://schemas.microsoft.com/office/drawing/2014/main" id="{C036F5D5-8DB4-4790-B864-4F9E4C06A4B7}"/>
                </a:ext>
              </a:extLst>
            </p:cNvPr>
            <p:cNvSpPr/>
            <p:nvPr/>
          </p:nvSpPr>
          <p:spPr>
            <a:xfrm rot="10800000">
              <a:off x="8356815" y="3098295"/>
              <a:ext cx="1618489" cy="59544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F9C56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6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Source Sans Pro"/>
                <a:ea typeface="+mn-ea"/>
                <a:cs typeface="+mn-cs"/>
              </a:endParaRPr>
            </a:p>
          </p:txBody>
        </p:sp>
        <p:sp>
          <p:nvSpPr>
            <p:cNvPr id="270" name="Obdélník 269">
              <a:extLst>
                <a:ext uri="{FF2B5EF4-FFF2-40B4-BE49-F238E27FC236}">
                  <a16:creationId xmlns:a16="http://schemas.microsoft.com/office/drawing/2014/main" id="{16DB4448-55CD-47B9-B482-98A9A11B683D}"/>
                </a:ext>
              </a:extLst>
            </p:cNvPr>
            <p:cNvSpPr/>
            <p:nvPr/>
          </p:nvSpPr>
          <p:spPr>
            <a:xfrm>
              <a:off x="8346830" y="1374664"/>
              <a:ext cx="1623521" cy="575300"/>
            </a:xfrm>
            <a:prstGeom prst="rect">
              <a:avLst/>
            </a:prstGeom>
            <a:solidFill>
              <a:srgbClr val="F1B09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6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Source Sans Pro"/>
                <a:ea typeface="+mn-ea"/>
                <a:cs typeface="+mn-cs"/>
              </a:endParaRPr>
            </a:p>
          </p:txBody>
        </p:sp>
        <p:sp>
          <p:nvSpPr>
            <p:cNvPr id="271" name="Obdélník 270">
              <a:extLst>
                <a:ext uri="{FF2B5EF4-FFF2-40B4-BE49-F238E27FC236}">
                  <a16:creationId xmlns:a16="http://schemas.microsoft.com/office/drawing/2014/main" id="{83EB323C-F978-4415-A8E3-9D0140EAD9DC}"/>
                </a:ext>
              </a:extLst>
            </p:cNvPr>
            <p:cNvSpPr/>
            <p:nvPr/>
          </p:nvSpPr>
          <p:spPr>
            <a:xfrm>
              <a:off x="8346099" y="1949657"/>
              <a:ext cx="1623521" cy="576000"/>
            </a:xfrm>
            <a:prstGeom prst="rect">
              <a:avLst/>
            </a:prstGeom>
            <a:solidFill>
              <a:srgbClr val="5CD2DA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6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Source Sans Pro"/>
                <a:ea typeface="+mn-ea"/>
                <a:cs typeface="+mn-cs"/>
              </a:endParaRPr>
            </a:p>
          </p:txBody>
        </p:sp>
        <p:sp>
          <p:nvSpPr>
            <p:cNvPr id="273" name="Obdélník: se zakulacenými rohy 272">
              <a:extLst>
                <a:ext uri="{FF2B5EF4-FFF2-40B4-BE49-F238E27FC236}">
                  <a16:creationId xmlns:a16="http://schemas.microsoft.com/office/drawing/2014/main" id="{8C8BC129-B8B4-4CB0-9291-84C8D93FB557}"/>
                </a:ext>
              </a:extLst>
            </p:cNvPr>
            <p:cNvSpPr/>
            <p:nvPr/>
          </p:nvSpPr>
          <p:spPr>
            <a:xfrm>
              <a:off x="8346847" y="767217"/>
              <a:ext cx="1623197" cy="2926522"/>
            </a:xfrm>
            <a:prstGeom prst="roundRect">
              <a:avLst>
                <a:gd name="adj" fmla="val 17962"/>
              </a:avLst>
            </a:prstGeom>
            <a:noFill/>
            <a:ln w="190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2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Source Sans Pro"/>
                <a:ea typeface="+mn-ea"/>
                <a:cs typeface="+mn-cs"/>
              </a:endParaRPr>
            </a:p>
          </p:txBody>
        </p:sp>
        <p:sp>
          <p:nvSpPr>
            <p:cNvPr id="274" name="TextovéPole 273">
              <a:extLst>
                <a:ext uri="{FF2B5EF4-FFF2-40B4-BE49-F238E27FC236}">
                  <a16:creationId xmlns:a16="http://schemas.microsoft.com/office/drawing/2014/main" id="{A58392EC-5423-44E3-A9EC-E5DD23575326}"/>
                </a:ext>
              </a:extLst>
            </p:cNvPr>
            <p:cNvSpPr txBox="1"/>
            <p:nvPr/>
          </p:nvSpPr>
          <p:spPr>
            <a:xfrm>
              <a:off x="8295647" y="788757"/>
              <a:ext cx="1725178" cy="5770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cs-CZ" sz="1050" dirty="0"/>
                <a:t>Doba, kdy se pacient </a:t>
              </a:r>
              <a:br>
                <a:rPr lang="cs-CZ" sz="1050" dirty="0"/>
              </a:br>
              <a:r>
                <a:rPr lang="cs-CZ" sz="1050" dirty="0"/>
                <a:t>od stanovení diagnózy dostane na onkologii:</a:t>
              </a:r>
              <a:endParaRPr lang="cs-CZ" sz="1050" i="0" dirty="0">
                <a:effectLst/>
              </a:endParaRPr>
            </a:p>
          </p:txBody>
        </p:sp>
        <p:sp>
          <p:nvSpPr>
            <p:cNvPr id="278" name="TextovéPole 277">
              <a:extLst>
                <a:ext uri="{FF2B5EF4-FFF2-40B4-BE49-F238E27FC236}">
                  <a16:creationId xmlns:a16="http://schemas.microsoft.com/office/drawing/2014/main" id="{00336836-6A07-4B85-A21E-5F04DA22966A}"/>
                </a:ext>
              </a:extLst>
            </p:cNvPr>
            <p:cNvSpPr txBox="1"/>
            <p:nvPr/>
          </p:nvSpPr>
          <p:spPr>
            <a:xfrm>
              <a:off x="8599264" y="3683444"/>
              <a:ext cx="1587378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cs-CZ" sz="700" i="1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Základ: Celý vzorek, N=541</a:t>
              </a:r>
            </a:p>
          </p:txBody>
        </p:sp>
        <p:sp>
          <p:nvSpPr>
            <p:cNvPr id="279" name="TextovéPole 278">
              <a:extLst>
                <a:ext uri="{FF2B5EF4-FFF2-40B4-BE49-F238E27FC236}">
                  <a16:creationId xmlns:a16="http://schemas.microsoft.com/office/drawing/2014/main" id="{F735F883-5A23-4D6E-AB5C-F97B7EBF1CE7}"/>
                </a:ext>
              </a:extLst>
            </p:cNvPr>
            <p:cNvSpPr txBox="1"/>
            <p:nvPr/>
          </p:nvSpPr>
          <p:spPr>
            <a:xfrm>
              <a:off x="8355782" y="3155281"/>
              <a:ext cx="1610289" cy="46935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cs-CZ" sz="1050" dirty="0"/>
                <a:t>Déle</a:t>
              </a:r>
            </a:p>
            <a:p>
              <a:pPr algn="ctr"/>
              <a:r>
                <a:rPr lang="cs-CZ" sz="1400" dirty="0">
                  <a:solidFill>
                    <a:schemeClr val="bg1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13 %</a:t>
              </a:r>
              <a:endParaRPr lang="cs-CZ" sz="1050" i="0" dirty="0">
                <a:effectLst/>
              </a:endParaRPr>
            </a:p>
          </p:txBody>
        </p:sp>
        <p:sp>
          <p:nvSpPr>
            <p:cNvPr id="281" name="TextovéPole 280">
              <a:extLst>
                <a:ext uri="{FF2B5EF4-FFF2-40B4-BE49-F238E27FC236}">
                  <a16:creationId xmlns:a16="http://schemas.microsoft.com/office/drawing/2014/main" id="{E6CF3A9F-F830-4CEB-88D3-EFB12C135A57}"/>
                </a:ext>
              </a:extLst>
            </p:cNvPr>
            <p:cNvSpPr txBox="1"/>
            <p:nvPr/>
          </p:nvSpPr>
          <p:spPr>
            <a:xfrm>
              <a:off x="8342508" y="2003070"/>
              <a:ext cx="1634346" cy="46935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cs-CZ" sz="1050" dirty="0"/>
                <a:t>V řádu několika dnů</a:t>
              </a:r>
            </a:p>
            <a:p>
              <a:pPr algn="ctr"/>
              <a:r>
                <a:rPr lang="cs-CZ" sz="1400" dirty="0">
                  <a:solidFill>
                    <a:schemeClr val="bg1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55 %</a:t>
              </a:r>
              <a:endParaRPr lang="cs-CZ" sz="1050" i="0" dirty="0">
                <a:effectLst/>
              </a:endParaRPr>
            </a:p>
          </p:txBody>
        </p:sp>
        <p:sp>
          <p:nvSpPr>
            <p:cNvPr id="282" name="TextovéPole 281">
              <a:extLst>
                <a:ext uri="{FF2B5EF4-FFF2-40B4-BE49-F238E27FC236}">
                  <a16:creationId xmlns:a16="http://schemas.microsoft.com/office/drawing/2014/main" id="{A266F943-5E26-43BF-8322-69E43313280D}"/>
                </a:ext>
              </a:extLst>
            </p:cNvPr>
            <p:cNvSpPr txBox="1"/>
            <p:nvPr/>
          </p:nvSpPr>
          <p:spPr>
            <a:xfrm>
              <a:off x="8293673" y="1419009"/>
              <a:ext cx="1725178" cy="46935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cs-CZ" sz="1050" dirty="0"/>
                <a:t>Hned (do 24 hodin)</a:t>
              </a:r>
            </a:p>
            <a:p>
              <a:pPr algn="ctr"/>
              <a:r>
                <a:rPr lang="cs-CZ" sz="1400" b="1" dirty="0">
                  <a:solidFill>
                    <a:schemeClr val="bg1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  1 %</a:t>
              </a:r>
              <a:endParaRPr lang="cs-CZ" sz="1000" dirty="0">
                <a:latin typeface="Segoe UI Black" panose="020B0A02040204020203" pitchFamily="34" charset="0"/>
                <a:ea typeface="Segoe UI Black" panose="020B0A02040204020203" pitchFamily="34" charset="0"/>
              </a:endParaRPr>
            </a:p>
          </p:txBody>
        </p:sp>
      </p:grpSp>
      <p:grpSp>
        <p:nvGrpSpPr>
          <p:cNvPr id="3" name="Skupina 2">
            <a:extLst>
              <a:ext uri="{FF2B5EF4-FFF2-40B4-BE49-F238E27FC236}">
                <a16:creationId xmlns:a16="http://schemas.microsoft.com/office/drawing/2014/main" id="{C60A5087-E53A-4AA7-94C7-C402EABEEC69}"/>
              </a:ext>
            </a:extLst>
          </p:cNvPr>
          <p:cNvGrpSpPr/>
          <p:nvPr/>
        </p:nvGrpSpPr>
        <p:grpSpPr>
          <a:xfrm>
            <a:off x="7992196" y="5672524"/>
            <a:ext cx="3379047" cy="886347"/>
            <a:chOff x="7900583" y="5669792"/>
            <a:chExt cx="3379047" cy="886347"/>
          </a:xfrm>
        </p:grpSpPr>
        <p:sp>
          <p:nvSpPr>
            <p:cNvPr id="300" name="Obdélník: se zakulacenými horními rohy 299">
              <a:extLst>
                <a:ext uri="{FF2B5EF4-FFF2-40B4-BE49-F238E27FC236}">
                  <a16:creationId xmlns:a16="http://schemas.microsoft.com/office/drawing/2014/main" id="{DD4952A8-153C-4633-B602-E300DE0D66DA}"/>
                </a:ext>
              </a:extLst>
            </p:cNvPr>
            <p:cNvSpPr/>
            <p:nvPr/>
          </p:nvSpPr>
          <p:spPr>
            <a:xfrm flipV="1">
              <a:off x="7900583" y="5930372"/>
              <a:ext cx="2852210" cy="419745"/>
            </a:xfrm>
            <a:prstGeom prst="round2SameRect">
              <a:avLst>
                <a:gd name="adj1" fmla="val 15818"/>
                <a:gd name="adj2" fmla="val 0"/>
              </a:avLst>
            </a:prstGeom>
            <a:solidFill>
              <a:srgbClr val="F9C56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86" name="Obdélník: se zakulacenými horními rohy 285">
              <a:extLst>
                <a:ext uri="{FF2B5EF4-FFF2-40B4-BE49-F238E27FC236}">
                  <a16:creationId xmlns:a16="http://schemas.microsoft.com/office/drawing/2014/main" id="{83D5089F-DB30-44AB-9AA8-BEA94EDDB2E7}"/>
                </a:ext>
              </a:extLst>
            </p:cNvPr>
            <p:cNvSpPr/>
            <p:nvPr/>
          </p:nvSpPr>
          <p:spPr>
            <a:xfrm>
              <a:off x="7900583" y="5669792"/>
              <a:ext cx="2852210" cy="467071"/>
            </a:xfrm>
            <a:prstGeom prst="round2SameRect">
              <a:avLst>
                <a:gd name="adj1" fmla="val 15818"/>
                <a:gd name="adj2" fmla="val 0"/>
              </a:avLst>
            </a:prstGeom>
            <a:solidFill>
              <a:srgbClr val="F9C56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87" name="Obdélník: se zakulacenými rohy 286">
              <a:extLst>
                <a:ext uri="{FF2B5EF4-FFF2-40B4-BE49-F238E27FC236}">
                  <a16:creationId xmlns:a16="http://schemas.microsoft.com/office/drawing/2014/main" id="{18F815D6-71CD-4725-9CFB-C091901581BF}"/>
                </a:ext>
              </a:extLst>
            </p:cNvPr>
            <p:cNvSpPr/>
            <p:nvPr/>
          </p:nvSpPr>
          <p:spPr>
            <a:xfrm>
              <a:off x="7900583" y="5670303"/>
              <a:ext cx="2852210" cy="680759"/>
            </a:xfrm>
            <a:prstGeom prst="roundRect">
              <a:avLst>
                <a:gd name="adj" fmla="val 10080"/>
              </a:avLst>
            </a:prstGeom>
            <a:noFill/>
            <a:ln w="190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2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Source Sans Pro"/>
                <a:ea typeface="+mn-ea"/>
                <a:cs typeface="+mn-cs"/>
              </a:endParaRPr>
            </a:p>
          </p:txBody>
        </p:sp>
        <p:sp>
          <p:nvSpPr>
            <p:cNvPr id="289" name="TextovéPole 288">
              <a:extLst>
                <a:ext uri="{FF2B5EF4-FFF2-40B4-BE49-F238E27FC236}">
                  <a16:creationId xmlns:a16="http://schemas.microsoft.com/office/drawing/2014/main" id="{E33937D8-8F6A-4040-B064-32C86909D0EC}"/>
                </a:ext>
              </a:extLst>
            </p:cNvPr>
            <p:cNvSpPr txBox="1"/>
            <p:nvPr/>
          </p:nvSpPr>
          <p:spPr>
            <a:xfrm>
              <a:off x="7903460" y="5805333"/>
              <a:ext cx="100284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cs-CZ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spc="0" normalizeH="0" baseline="0">
                  <a:ln>
                    <a:noFill/>
                  </a:ln>
                  <a:solidFill>
                    <a:srgbClr val="7B87F8"/>
                  </a:solidFill>
                  <a:effectLst/>
                  <a:uLnTx/>
                  <a:uFillTx/>
                  <a:latin typeface="Segoe UI Black" panose="020B0A02040204020203" pitchFamily="34" charset="0"/>
                  <a:ea typeface="Segoe UI Black" panose="020B0A02040204020203" pitchFamily="34" charset="0"/>
                </a:defRPr>
              </a:lvl1pPr>
            </a:lstStyle>
            <a:p>
              <a:r>
                <a:rPr lang="cs-CZ" sz="2000" dirty="0">
                  <a:solidFill>
                    <a:schemeClr val="bg1"/>
                  </a:solidFill>
                </a:rPr>
                <a:t>73 %</a:t>
              </a:r>
              <a:endParaRPr lang="cs-CZ" sz="1600" dirty="0">
                <a:solidFill>
                  <a:schemeClr val="bg1"/>
                </a:solidFill>
              </a:endParaRPr>
            </a:p>
          </p:txBody>
        </p:sp>
        <p:sp>
          <p:nvSpPr>
            <p:cNvPr id="290" name="TextovéPole 289">
              <a:extLst>
                <a:ext uri="{FF2B5EF4-FFF2-40B4-BE49-F238E27FC236}">
                  <a16:creationId xmlns:a16="http://schemas.microsoft.com/office/drawing/2014/main" id="{C358BF13-BCA7-4A63-9119-3C2C449560FB}"/>
                </a:ext>
              </a:extLst>
            </p:cNvPr>
            <p:cNvSpPr txBox="1"/>
            <p:nvPr/>
          </p:nvSpPr>
          <p:spPr>
            <a:xfrm>
              <a:off x="8369027" y="5744959"/>
              <a:ext cx="2573558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cs-CZ" sz="1000" dirty="0"/>
                <a:t>pacientům </a:t>
              </a:r>
              <a:r>
                <a:rPr lang="cs-CZ" sz="1000" b="1" dirty="0">
                  <a:solidFill>
                    <a:schemeClr val="bg1"/>
                  </a:solidFill>
                </a:rPr>
                <a:t>nebyla</a:t>
              </a:r>
              <a:r>
                <a:rPr lang="cs-CZ" sz="1000" dirty="0"/>
                <a:t> nabídnuta psychologická pomoc během </a:t>
              </a:r>
              <a:br>
                <a:rPr lang="cs-CZ" sz="1000" dirty="0"/>
              </a:br>
              <a:r>
                <a:rPr lang="cs-CZ" sz="1000" i="1" dirty="0"/>
                <a:t>cesty na onkologii</a:t>
              </a:r>
              <a:endParaRPr lang="cs-CZ" sz="1000" i="1" dirty="0">
                <a:effectLst/>
              </a:endParaRPr>
            </a:p>
          </p:txBody>
        </p:sp>
        <p:sp>
          <p:nvSpPr>
            <p:cNvPr id="292" name="TextovéPole 291">
              <a:extLst>
                <a:ext uri="{FF2B5EF4-FFF2-40B4-BE49-F238E27FC236}">
                  <a16:creationId xmlns:a16="http://schemas.microsoft.com/office/drawing/2014/main" id="{ACA05EE6-EB7D-4AC8-BE2D-10DF5B8BE3EB}"/>
                </a:ext>
              </a:extLst>
            </p:cNvPr>
            <p:cNvSpPr txBox="1"/>
            <p:nvPr/>
          </p:nvSpPr>
          <p:spPr>
            <a:xfrm>
              <a:off x="9573218" y="6356084"/>
              <a:ext cx="1706412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l-PL" sz="700" i="1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Základ: Celý vzorek, N=541</a:t>
              </a:r>
            </a:p>
          </p:txBody>
        </p:sp>
      </p:grpSp>
      <p:grpSp>
        <p:nvGrpSpPr>
          <p:cNvPr id="21" name="Skupina 20">
            <a:extLst>
              <a:ext uri="{FF2B5EF4-FFF2-40B4-BE49-F238E27FC236}">
                <a16:creationId xmlns:a16="http://schemas.microsoft.com/office/drawing/2014/main" id="{F6BBE428-E75C-45F3-8F6A-F4552BE0BE09}"/>
              </a:ext>
            </a:extLst>
          </p:cNvPr>
          <p:cNvGrpSpPr/>
          <p:nvPr/>
        </p:nvGrpSpPr>
        <p:grpSpPr>
          <a:xfrm>
            <a:off x="679653" y="1290415"/>
            <a:ext cx="5960145" cy="4738211"/>
            <a:chOff x="132148" y="1327549"/>
            <a:chExt cx="5960145" cy="4524215"/>
          </a:xfrm>
        </p:grpSpPr>
        <p:sp>
          <p:nvSpPr>
            <p:cNvPr id="294" name="Obdélník: se zakulacenými rohy 293">
              <a:extLst>
                <a:ext uri="{FF2B5EF4-FFF2-40B4-BE49-F238E27FC236}">
                  <a16:creationId xmlns:a16="http://schemas.microsoft.com/office/drawing/2014/main" id="{205DF34A-DE10-470F-8613-E2583D35375C}"/>
                </a:ext>
              </a:extLst>
            </p:cNvPr>
            <p:cNvSpPr/>
            <p:nvPr/>
          </p:nvSpPr>
          <p:spPr>
            <a:xfrm>
              <a:off x="2078836" y="1624805"/>
              <a:ext cx="957642" cy="3796207"/>
            </a:xfrm>
            <a:prstGeom prst="roundRect">
              <a:avLst/>
            </a:prstGeom>
            <a:solidFill>
              <a:srgbClr val="F1B091">
                <a:alpha val="20000"/>
              </a:srgb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6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Source Sans Pro"/>
                <a:ea typeface="+mn-ea"/>
                <a:cs typeface="+mn-cs"/>
              </a:endParaRPr>
            </a:p>
          </p:txBody>
        </p:sp>
        <p:sp>
          <p:nvSpPr>
            <p:cNvPr id="295" name="Obdélník: se zakulacenými rohy 294">
              <a:extLst>
                <a:ext uri="{FF2B5EF4-FFF2-40B4-BE49-F238E27FC236}">
                  <a16:creationId xmlns:a16="http://schemas.microsoft.com/office/drawing/2014/main" id="{74ED2A18-29AD-422A-8E92-C110A894E8DA}"/>
                </a:ext>
              </a:extLst>
            </p:cNvPr>
            <p:cNvSpPr/>
            <p:nvPr/>
          </p:nvSpPr>
          <p:spPr>
            <a:xfrm>
              <a:off x="3036547" y="1629220"/>
              <a:ext cx="957642" cy="3796207"/>
            </a:xfrm>
            <a:prstGeom prst="roundRect">
              <a:avLst/>
            </a:prstGeom>
            <a:solidFill>
              <a:srgbClr val="5CD2DA">
                <a:alpha val="20000"/>
              </a:srgb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6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Source Sans Pro"/>
                <a:ea typeface="+mn-ea"/>
                <a:cs typeface="+mn-cs"/>
              </a:endParaRPr>
            </a:p>
          </p:txBody>
        </p:sp>
        <p:sp>
          <p:nvSpPr>
            <p:cNvPr id="296" name="Obdélník: se zakulacenými rohy 295">
              <a:extLst>
                <a:ext uri="{FF2B5EF4-FFF2-40B4-BE49-F238E27FC236}">
                  <a16:creationId xmlns:a16="http://schemas.microsoft.com/office/drawing/2014/main" id="{DEEC6645-8C48-40A7-A0DE-10FCFF92AB1E}"/>
                </a:ext>
              </a:extLst>
            </p:cNvPr>
            <p:cNvSpPr/>
            <p:nvPr/>
          </p:nvSpPr>
          <p:spPr>
            <a:xfrm>
              <a:off x="3994331" y="1624805"/>
              <a:ext cx="957642" cy="3796207"/>
            </a:xfrm>
            <a:prstGeom prst="roundRect">
              <a:avLst/>
            </a:prstGeom>
            <a:solidFill>
              <a:srgbClr val="7B87F8">
                <a:alpha val="20000"/>
              </a:srgb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6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Source Sans Pro"/>
                <a:ea typeface="+mn-ea"/>
                <a:cs typeface="+mn-cs"/>
              </a:endParaRPr>
            </a:p>
          </p:txBody>
        </p:sp>
        <p:sp>
          <p:nvSpPr>
            <p:cNvPr id="297" name="Obdélník: se zakulacenými rohy 296">
              <a:extLst>
                <a:ext uri="{FF2B5EF4-FFF2-40B4-BE49-F238E27FC236}">
                  <a16:creationId xmlns:a16="http://schemas.microsoft.com/office/drawing/2014/main" id="{CDCABDC6-E596-4E9E-B074-34CF1C1ED4BD}"/>
                </a:ext>
              </a:extLst>
            </p:cNvPr>
            <p:cNvSpPr/>
            <p:nvPr/>
          </p:nvSpPr>
          <p:spPr>
            <a:xfrm>
              <a:off x="4952700" y="1629220"/>
              <a:ext cx="957642" cy="3791184"/>
            </a:xfrm>
            <a:prstGeom prst="roundRect">
              <a:avLst/>
            </a:prstGeom>
            <a:solidFill>
              <a:srgbClr val="F9C562">
                <a:alpha val="20000"/>
              </a:srgb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6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Source Sans Pro"/>
                <a:ea typeface="+mn-ea"/>
                <a:cs typeface="+mn-cs"/>
              </a:endParaRPr>
            </a:p>
          </p:txBody>
        </p:sp>
        <p:sp>
          <p:nvSpPr>
            <p:cNvPr id="216" name="Obdélník: se zakulacenými rohy 215">
              <a:extLst>
                <a:ext uri="{FF2B5EF4-FFF2-40B4-BE49-F238E27FC236}">
                  <a16:creationId xmlns:a16="http://schemas.microsoft.com/office/drawing/2014/main" id="{2EB0F492-309A-4A31-856A-DBDFC02F61EF}"/>
                </a:ext>
              </a:extLst>
            </p:cNvPr>
            <p:cNvSpPr/>
            <p:nvPr/>
          </p:nvSpPr>
          <p:spPr>
            <a:xfrm>
              <a:off x="3994713" y="1336471"/>
              <a:ext cx="957642" cy="540813"/>
            </a:xfrm>
            <a:prstGeom prst="roundRect">
              <a:avLst/>
            </a:prstGeom>
            <a:solidFill>
              <a:srgbClr val="7B87F8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6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Source Sans Pro"/>
                <a:ea typeface="+mn-ea"/>
                <a:cs typeface="+mn-cs"/>
              </a:endParaRPr>
            </a:p>
          </p:txBody>
        </p:sp>
        <p:sp>
          <p:nvSpPr>
            <p:cNvPr id="217" name="Obdélník: se zakulacenými rohy 216">
              <a:extLst>
                <a:ext uri="{FF2B5EF4-FFF2-40B4-BE49-F238E27FC236}">
                  <a16:creationId xmlns:a16="http://schemas.microsoft.com/office/drawing/2014/main" id="{755BB542-F7C6-4E1C-8337-5DB97FA76D9A}"/>
                </a:ext>
              </a:extLst>
            </p:cNvPr>
            <p:cNvSpPr/>
            <p:nvPr/>
          </p:nvSpPr>
          <p:spPr>
            <a:xfrm>
              <a:off x="2083795" y="1337523"/>
              <a:ext cx="957642" cy="540813"/>
            </a:xfrm>
            <a:prstGeom prst="roundRect">
              <a:avLst/>
            </a:prstGeom>
            <a:solidFill>
              <a:srgbClr val="F1B09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6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Source Sans Pro"/>
                <a:ea typeface="+mn-ea"/>
                <a:cs typeface="+mn-cs"/>
              </a:endParaRPr>
            </a:p>
          </p:txBody>
        </p:sp>
        <p:sp>
          <p:nvSpPr>
            <p:cNvPr id="218" name="TextovéPole 217">
              <a:extLst>
                <a:ext uri="{FF2B5EF4-FFF2-40B4-BE49-F238E27FC236}">
                  <a16:creationId xmlns:a16="http://schemas.microsoft.com/office/drawing/2014/main" id="{497F6FBC-0B7D-4147-A210-6A228485F9D7}"/>
                </a:ext>
              </a:extLst>
            </p:cNvPr>
            <p:cNvSpPr txBox="1"/>
            <p:nvPr/>
          </p:nvSpPr>
          <p:spPr>
            <a:xfrm>
              <a:off x="2028878" y="1361807"/>
              <a:ext cx="106895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cs-CZ" sz="1400" b="1" dirty="0">
                  <a:solidFill>
                    <a:schemeClr val="bg1"/>
                  </a:solidFill>
                </a:rPr>
                <a:t>Praktický lékař</a:t>
              </a:r>
              <a:endParaRPr lang="cs-CZ" sz="1400" b="1" i="0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219" name="Obdélník: se zakulacenými rohy 218">
              <a:extLst>
                <a:ext uri="{FF2B5EF4-FFF2-40B4-BE49-F238E27FC236}">
                  <a16:creationId xmlns:a16="http://schemas.microsoft.com/office/drawing/2014/main" id="{6896DA37-2679-4B56-BA3B-294F2EAB6F8A}"/>
                </a:ext>
              </a:extLst>
            </p:cNvPr>
            <p:cNvSpPr/>
            <p:nvPr/>
          </p:nvSpPr>
          <p:spPr>
            <a:xfrm>
              <a:off x="648699" y="1327549"/>
              <a:ext cx="5422134" cy="4098479"/>
            </a:xfrm>
            <a:prstGeom prst="roundRect">
              <a:avLst>
                <a:gd name="adj" fmla="val 7922"/>
              </a:avLst>
            </a:prstGeom>
            <a:noFill/>
            <a:ln w="190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2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Source Sans Pro"/>
                <a:ea typeface="+mn-ea"/>
                <a:cs typeface="+mn-cs"/>
              </a:endParaRPr>
            </a:p>
          </p:txBody>
        </p:sp>
        <p:sp>
          <p:nvSpPr>
            <p:cNvPr id="220" name="TextovéPole 219">
              <a:extLst>
                <a:ext uri="{FF2B5EF4-FFF2-40B4-BE49-F238E27FC236}">
                  <a16:creationId xmlns:a16="http://schemas.microsoft.com/office/drawing/2014/main" id="{4441EA79-2E90-452A-8BB1-1EC8FD78175C}"/>
                </a:ext>
              </a:extLst>
            </p:cNvPr>
            <p:cNvSpPr txBox="1"/>
            <p:nvPr/>
          </p:nvSpPr>
          <p:spPr>
            <a:xfrm>
              <a:off x="2175218" y="2166231"/>
              <a:ext cx="7875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cs-CZ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spc="0" normalizeH="0" baseline="0">
                  <a:ln>
                    <a:noFill/>
                  </a:ln>
                  <a:solidFill>
                    <a:srgbClr val="7B87F8"/>
                  </a:solidFill>
                  <a:effectLst/>
                  <a:uLnTx/>
                  <a:uFillTx/>
                  <a:latin typeface="Segoe UI Black" panose="020B0A02040204020203" pitchFamily="34" charset="0"/>
                  <a:ea typeface="Segoe UI Black" panose="020B0A02040204020203" pitchFamily="34" charset="0"/>
                </a:defRPr>
              </a:lvl1pPr>
            </a:lstStyle>
            <a:p>
              <a:r>
                <a:rPr lang="cs-CZ" sz="1600" dirty="0">
                  <a:solidFill>
                    <a:srgbClr val="373737"/>
                  </a:solidFill>
                </a:rPr>
                <a:t>69 %</a:t>
              </a:r>
            </a:p>
          </p:txBody>
        </p:sp>
        <p:sp>
          <p:nvSpPr>
            <p:cNvPr id="221" name="TextovéPole 220">
              <a:extLst>
                <a:ext uri="{FF2B5EF4-FFF2-40B4-BE49-F238E27FC236}">
                  <a16:creationId xmlns:a16="http://schemas.microsoft.com/office/drawing/2014/main" id="{49D09831-4662-4AE6-9E2D-6C6C7D15B680}"/>
                </a:ext>
              </a:extLst>
            </p:cNvPr>
            <p:cNvSpPr txBox="1"/>
            <p:nvPr/>
          </p:nvSpPr>
          <p:spPr>
            <a:xfrm>
              <a:off x="653887" y="2219578"/>
              <a:ext cx="1334434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cs-CZ" sz="1050" dirty="0"/>
                <a:t>Poskytl informace</a:t>
              </a:r>
              <a:endParaRPr lang="cs-CZ" sz="1050" i="0" dirty="0">
                <a:effectLst/>
              </a:endParaRPr>
            </a:p>
          </p:txBody>
        </p:sp>
        <p:sp>
          <p:nvSpPr>
            <p:cNvPr id="222" name="TextovéPole 221">
              <a:extLst>
                <a:ext uri="{FF2B5EF4-FFF2-40B4-BE49-F238E27FC236}">
                  <a16:creationId xmlns:a16="http://schemas.microsoft.com/office/drawing/2014/main" id="{CE50EFC7-A631-49C0-BFD7-E8C178E8F7F4}"/>
                </a:ext>
              </a:extLst>
            </p:cNvPr>
            <p:cNvSpPr txBox="1"/>
            <p:nvPr/>
          </p:nvSpPr>
          <p:spPr>
            <a:xfrm>
              <a:off x="649124" y="2831484"/>
              <a:ext cx="1334434" cy="4154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cs-CZ" sz="1050" dirty="0"/>
                <a:t>Informace byly srozumitelné</a:t>
              </a:r>
              <a:endParaRPr lang="cs-CZ" sz="1050" i="0" dirty="0">
                <a:effectLst/>
              </a:endParaRPr>
            </a:p>
          </p:txBody>
        </p:sp>
        <p:sp>
          <p:nvSpPr>
            <p:cNvPr id="223" name="TextovéPole 222">
              <a:extLst>
                <a:ext uri="{FF2B5EF4-FFF2-40B4-BE49-F238E27FC236}">
                  <a16:creationId xmlns:a16="http://schemas.microsoft.com/office/drawing/2014/main" id="{EED1388E-5D23-4277-8487-01FACABADD37}"/>
                </a:ext>
              </a:extLst>
            </p:cNvPr>
            <p:cNvSpPr txBox="1"/>
            <p:nvPr/>
          </p:nvSpPr>
          <p:spPr>
            <a:xfrm>
              <a:off x="649124" y="4156980"/>
              <a:ext cx="1334434" cy="4154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cs-CZ" sz="1050" dirty="0"/>
                <a:t>Byl profesionální </a:t>
              </a:r>
              <a:br>
                <a:rPr lang="cs-CZ" sz="1050" dirty="0"/>
              </a:br>
              <a:r>
                <a:rPr lang="cs-CZ" sz="1050" dirty="0"/>
                <a:t>a citlivý</a:t>
              </a:r>
              <a:endParaRPr lang="cs-CZ" sz="1050" i="0" dirty="0">
                <a:effectLst/>
              </a:endParaRPr>
            </a:p>
          </p:txBody>
        </p:sp>
        <p:sp>
          <p:nvSpPr>
            <p:cNvPr id="224" name="TextovéPole 223">
              <a:extLst>
                <a:ext uri="{FF2B5EF4-FFF2-40B4-BE49-F238E27FC236}">
                  <a16:creationId xmlns:a16="http://schemas.microsoft.com/office/drawing/2014/main" id="{69AF483A-D7FE-4563-A109-C7B87B2E060B}"/>
                </a:ext>
              </a:extLst>
            </p:cNvPr>
            <p:cNvSpPr txBox="1"/>
            <p:nvPr/>
          </p:nvSpPr>
          <p:spPr>
            <a:xfrm>
              <a:off x="2181568" y="2861400"/>
              <a:ext cx="7875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cs-CZ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spc="0" normalizeH="0" baseline="0">
                  <a:ln>
                    <a:noFill/>
                  </a:ln>
                  <a:solidFill>
                    <a:srgbClr val="7B87F8"/>
                  </a:solidFill>
                  <a:effectLst/>
                  <a:uLnTx/>
                  <a:uFillTx/>
                  <a:latin typeface="Segoe UI Black" panose="020B0A02040204020203" pitchFamily="34" charset="0"/>
                  <a:ea typeface="Segoe UI Black" panose="020B0A02040204020203" pitchFamily="34" charset="0"/>
                </a:defRPr>
              </a:lvl1pPr>
            </a:lstStyle>
            <a:p>
              <a:r>
                <a:rPr lang="cs-CZ" sz="1600" dirty="0">
                  <a:solidFill>
                    <a:srgbClr val="373737"/>
                  </a:solidFill>
                </a:rPr>
                <a:t>66 %</a:t>
              </a:r>
            </a:p>
          </p:txBody>
        </p:sp>
        <p:sp>
          <p:nvSpPr>
            <p:cNvPr id="225" name="TextovéPole 224">
              <a:extLst>
                <a:ext uri="{FF2B5EF4-FFF2-40B4-BE49-F238E27FC236}">
                  <a16:creationId xmlns:a16="http://schemas.microsoft.com/office/drawing/2014/main" id="{CB286749-B825-47E2-9D07-B2847E3E9AB0}"/>
                </a:ext>
              </a:extLst>
            </p:cNvPr>
            <p:cNvSpPr txBox="1"/>
            <p:nvPr/>
          </p:nvSpPr>
          <p:spPr>
            <a:xfrm>
              <a:off x="2187918" y="4183756"/>
              <a:ext cx="7875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cs-CZ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spc="0" normalizeH="0" baseline="0">
                  <a:ln>
                    <a:noFill/>
                  </a:ln>
                  <a:solidFill>
                    <a:srgbClr val="7B87F8"/>
                  </a:solidFill>
                  <a:effectLst/>
                  <a:uLnTx/>
                  <a:uFillTx/>
                  <a:latin typeface="Segoe UI Black" panose="020B0A02040204020203" pitchFamily="34" charset="0"/>
                  <a:ea typeface="Segoe UI Black" panose="020B0A02040204020203" pitchFamily="34" charset="0"/>
                </a:defRPr>
              </a:lvl1pPr>
            </a:lstStyle>
            <a:p>
              <a:r>
                <a:rPr lang="cs-CZ" sz="1600" dirty="0">
                  <a:solidFill>
                    <a:srgbClr val="373737"/>
                  </a:solidFill>
                </a:rPr>
                <a:t>70 %</a:t>
              </a:r>
            </a:p>
          </p:txBody>
        </p:sp>
        <p:sp>
          <p:nvSpPr>
            <p:cNvPr id="226" name="Obdélník: se zakulacenými rohy 225">
              <a:extLst>
                <a:ext uri="{FF2B5EF4-FFF2-40B4-BE49-F238E27FC236}">
                  <a16:creationId xmlns:a16="http://schemas.microsoft.com/office/drawing/2014/main" id="{1906BBD7-F4CC-4D88-B4B7-73D6DA564D6A}"/>
                </a:ext>
              </a:extLst>
            </p:cNvPr>
            <p:cNvSpPr/>
            <p:nvPr/>
          </p:nvSpPr>
          <p:spPr>
            <a:xfrm>
              <a:off x="3037882" y="1336729"/>
              <a:ext cx="957642" cy="540813"/>
            </a:xfrm>
            <a:prstGeom prst="roundRect">
              <a:avLst/>
            </a:prstGeom>
            <a:solidFill>
              <a:srgbClr val="5CD2DA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6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Source Sans Pro"/>
                <a:ea typeface="+mn-ea"/>
                <a:cs typeface="+mn-cs"/>
              </a:endParaRPr>
            </a:p>
          </p:txBody>
        </p:sp>
        <p:sp>
          <p:nvSpPr>
            <p:cNvPr id="227" name="TextovéPole 226">
              <a:extLst>
                <a:ext uri="{FF2B5EF4-FFF2-40B4-BE49-F238E27FC236}">
                  <a16:creationId xmlns:a16="http://schemas.microsoft.com/office/drawing/2014/main" id="{7AEF36EA-5D33-478C-94AD-304C4FB95CE4}"/>
                </a:ext>
              </a:extLst>
            </p:cNvPr>
            <p:cNvSpPr txBox="1"/>
            <p:nvPr/>
          </p:nvSpPr>
          <p:spPr>
            <a:xfrm>
              <a:off x="2985346" y="1436419"/>
              <a:ext cx="1068952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cs-CZ" sz="1400" b="1" dirty="0">
                  <a:solidFill>
                    <a:schemeClr val="bg1"/>
                  </a:solidFill>
                </a:rPr>
                <a:t>Specialista</a:t>
              </a:r>
              <a:endParaRPr lang="cs-CZ" sz="1400" b="1" i="0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228" name="TextovéPole 227">
              <a:extLst>
                <a:ext uri="{FF2B5EF4-FFF2-40B4-BE49-F238E27FC236}">
                  <a16:creationId xmlns:a16="http://schemas.microsoft.com/office/drawing/2014/main" id="{40DB72C9-64F2-4EA7-8399-3F6E443D526C}"/>
                </a:ext>
              </a:extLst>
            </p:cNvPr>
            <p:cNvSpPr txBox="1"/>
            <p:nvPr/>
          </p:nvSpPr>
          <p:spPr>
            <a:xfrm>
              <a:off x="3942177" y="1436161"/>
              <a:ext cx="1068952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cs-CZ" sz="1400" b="1" dirty="0">
                  <a:solidFill>
                    <a:schemeClr val="bg1"/>
                  </a:solidFill>
                </a:rPr>
                <a:t>Radiolog</a:t>
              </a:r>
              <a:endParaRPr lang="cs-CZ" sz="1400" b="1" i="0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229" name="Obdélník: se zakulacenými rohy 228">
              <a:extLst>
                <a:ext uri="{FF2B5EF4-FFF2-40B4-BE49-F238E27FC236}">
                  <a16:creationId xmlns:a16="http://schemas.microsoft.com/office/drawing/2014/main" id="{F87BEB6A-3B49-4A10-893A-A7E98CEE6BD6}"/>
                </a:ext>
              </a:extLst>
            </p:cNvPr>
            <p:cNvSpPr/>
            <p:nvPr/>
          </p:nvSpPr>
          <p:spPr>
            <a:xfrm>
              <a:off x="4952950" y="1339207"/>
              <a:ext cx="957642" cy="540813"/>
            </a:xfrm>
            <a:prstGeom prst="roundRect">
              <a:avLst/>
            </a:prstGeom>
            <a:solidFill>
              <a:srgbClr val="F9C56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6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Source Sans Pro"/>
                <a:ea typeface="+mn-ea"/>
                <a:cs typeface="+mn-cs"/>
              </a:endParaRPr>
            </a:p>
          </p:txBody>
        </p:sp>
        <p:sp>
          <p:nvSpPr>
            <p:cNvPr id="230" name="TextovéPole 229">
              <a:extLst>
                <a:ext uri="{FF2B5EF4-FFF2-40B4-BE49-F238E27FC236}">
                  <a16:creationId xmlns:a16="http://schemas.microsoft.com/office/drawing/2014/main" id="{C5CE5A33-8FDF-4BD7-A384-34176D401ED4}"/>
                </a:ext>
              </a:extLst>
            </p:cNvPr>
            <p:cNvSpPr txBox="1"/>
            <p:nvPr/>
          </p:nvSpPr>
          <p:spPr>
            <a:xfrm>
              <a:off x="4900414" y="1438897"/>
              <a:ext cx="1068952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cs-CZ" sz="1400" b="1" dirty="0">
                  <a:solidFill>
                    <a:schemeClr val="bg1"/>
                  </a:solidFill>
                </a:rPr>
                <a:t>Onkolog</a:t>
              </a:r>
              <a:endParaRPr lang="cs-CZ" sz="1400" b="1" i="0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231" name="TextovéPole 230">
              <a:extLst>
                <a:ext uri="{FF2B5EF4-FFF2-40B4-BE49-F238E27FC236}">
                  <a16:creationId xmlns:a16="http://schemas.microsoft.com/office/drawing/2014/main" id="{208C7AC3-9874-4E05-A02E-18941C8D61E4}"/>
                </a:ext>
              </a:extLst>
            </p:cNvPr>
            <p:cNvSpPr txBox="1"/>
            <p:nvPr/>
          </p:nvSpPr>
          <p:spPr>
            <a:xfrm>
              <a:off x="3115265" y="2173478"/>
              <a:ext cx="7875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cs-CZ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spc="0" normalizeH="0" baseline="0">
                  <a:ln>
                    <a:noFill/>
                  </a:ln>
                  <a:solidFill>
                    <a:srgbClr val="7B87F8"/>
                  </a:solidFill>
                  <a:effectLst/>
                  <a:uLnTx/>
                  <a:uFillTx/>
                  <a:latin typeface="Segoe UI Black" panose="020B0A02040204020203" pitchFamily="34" charset="0"/>
                  <a:ea typeface="Segoe UI Black" panose="020B0A02040204020203" pitchFamily="34" charset="0"/>
                </a:defRPr>
              </a:lvl1pPr>
            </a:lstStyle>
            <a:p>
              <a:r>
                <a:rPr lang="cs-CZ" sz="1600" dirty="0">
                  <a:solidFill>
                    <a:srgbClr val="373737"/>
                  </a:solidFill>
                </a:rPr>
                <a:t>79 %</a:t>
              </a:r>
            </a:p>
          </p:txBody>
        </p:sp>
        <p:sp>
          <p:nvSpPr>
            <p:cNvPr id="232" name="TextovéPole 231">
              <a:extLst>
                <a:ext uri="{FF2B5EF4-FFF2-40B4-BE49-F238E27FC236}">
                  <a16:creationId xmlns:a16="http://schemas.microsoft.com/office/drawing/2014/main" id="{3783B63E-0E71-4309-ABD4-9011932B4ED3}"/>
                </a:ext>
              </a:extLst>
            </p:cNvPr>
            <p:cNvSpPr txBox="1"/>
            <p:nvPr/>
          </p:nvSpPr>
          <p:spPr>
            <a:xfrm>
              <a:off x="3121615" y="2868647"/>
              <a:ext cx="7875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cs-CZ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spc="0" normalizeH="0" baseline="0">
                  <a:ln>
                    <a:noFill/>
                  </a:ln>
                  <a:solidFill>
                    <a:srgbClr val="7B87F8"/>
                  </a:solidFill>
                  <a:effectLst/>
                  <a:uLnTx/>
                  <a:uFillTx/>
                  <a:latin typeface="Segoe UI Black" panose="020B0A02040204020203" pitchFamily="34" charset="0"/>
                  <a:ea typeface="Segoe UI Black" panose="020B0A02040204020203" pitchFamily="34" charset="0"/>
                </a:defRPr>
              </a:lvl1pPr>
            </a:lstStyle>
            <a:p>
              <a:r>
                <a:rPr lang="cs-CZ" sz="1600" dirty="0">
                  <a:solidFill>
                    <a:srgbClr val="373737"/>
                  </a:solidFill>
                </a:rPr>
                <a:t>70 %</a:t>
              </a:r>
            </a:p>
          </p:txBody>
        </p:sp>
        <p:sp>
          <p:nvSpPr>
            <p:cNvPr id="233" name="TextovéPole 232">
              <a:extLst>
                <a:ext uri="{FF2B5EF4-FFF2-40B4-BE49-F238E27FC236}">
                  <a16:creationId xmlns:a16="http://schemas.microsoft.com/office/drawing/2014/main" id="{29E7F8FD-288F-4090-BB49-164B283A7949}"/>
                </a:ext>
              </a:extLst>
            </p:cNvPr>
            <p:cNvSpPr txBox="1"/>
            <p:nvPr/>
          </p:nvSpPr>
          <p:spPr>
            <a:xfrm>
              <a:off x="3127965" y="4183739"/>
              <a:ext cx="7875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cs-CZ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spc="0" normalizeH="0" baseline="0">
                  <a:ln>
                    <a:noFill/>
                  </a:ln>
                  <a:solidFill>
                    <a:srgbClr val="7B87F8"/>
                  </a:solidFill>
                  <a:effectLst/>
                  <a:uLnTx/>
                  <a:uFillTx/>
                  <a:latin typeface="Segoe UI Black" panose="020B0A02040204020203" pitchFamily="34" charset="0"/>
                  <a:ea typeface="Segoe UI Black" panose="020B0A02040204020203" pitchFamily="34" charset="0"/>
                </a:defRPr>
              </a:lvl1pPr>
            </a:lstStyle>
            <a:p>
              <a:r>
                <a:rPr lang="cs-CZ" sz="1600" dirty="0">
                  <a:solidFill>
                    <a:srgbClr val="373737"/>
                  </a:solidFill>
                </a:rPr>
                <a:t>79 %</a:t>
              </a:r>
            </a:p>
          </p:txBody>
        </p:sp>
        <p:sp>
          <p:nvSpPr>
            <p:cNvPr id="234" name="TextovéPole 233">
              <a:extLst>
                <a:ext uri="{FF2B5EF4-FFF2-40B4-BE49-F238E27FC236}">
                  <a16:creationId xmlns:a16="http://schemas.microsoft.com/office/drawing/2014/main" id="{2D0418BF-D334-4C86-A34D-BB68F804D179}"/>
                </a:ext>
              </a:extLst>
            </p:cNvPr>
            <p:cNvSpPr txBox="1"/>
            <p:nvPr/>
          </p:nvSpPr>
          <p:spPr>
            <a:xfrm>
              <a:off x="4075350" y="2173131"/>
              <a:ext cx="7875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cs-CZ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spc="0" normalizeH="0" baseline="0">
                  <a:ln>
                    <a:noFill/>
                  </a:ln>
                  <a:solidFill>
                    <a:srgbClr val="7B87F8"/>
                  </a:solidFill>
                  <a:effectLst/>
                  <a:uLnTx/>
                  <a:uFillTx/>
                  <a:latin typeface="Segoe UI Black" panose="020B0A02040204020203" pitchFamily="34" charset="0"/>
                  <a:ea typeface="Segoe UI Black" panose="020B0A02040204020203" pitchFamily="34" charset="0"/>
                </a:defRPr>
              </a:lvl1pPr>
            </a:lstStyle>
            <a:p>
              <a:r>
                <a:rPr lang="cs-CZ" sz="1600" dirty="0">
                  <a:solidFill>
                    <a:srgbClr val="373737"/>
                  </a:solidFill>
                </a:rPr>
                <a:t>89 %</a:t>
              </a:r>
            </a:p>
          </p:txBody>
        </p:sp>
        <p:sp>
          <p:nvSpPr>
            <p:cNvPr id="235" name="TextovéPole 234">
              <a:extLst>
                <a:ext uri="{FF2B5EF4-FFF2-40B4-BE49-F238E27FC236}">
                  <a16:creationId xmlns:a16="http://schemas.microsoft.com/office/drawing/2014/main" id="{66BAD4F7-0B0B-492D-97D5-BE34616EFCA7}"/>
                </a:ext>
              </a:extLst>
            </p:cNvPr>
            <p:cNvSpPr txBox="1"/>
            <p:nvPr/>
          </p:nvSpPr>
          <p:spPr>
            <a:xfrm>
              <a:off x="4081700" y="2868300"/>
              <a:ext cx="7875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cs-CZ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spc="0" normalizeH="0" baseline="0">
                  <a:ln>
                    <a:noFill/>
                  </a:ln>
                  <a:solidFill>
                    <a:srgbClr val="7B87F8"/>
                  </a:solidFill>
                  <a:effectLst/>
                  <a:uLnTx/>
                  <a:uFillTx/>
                  <a:latin typeface="Segoe UI Black" panose="020B0A02040204020203" pitchFamily="34" charset="0"/>
                  <a:ea typeface="Segoe UI Black" panose="020B0A02040204020203" pitchFamily="34" charset="0"/>
                </a:defRPr>
              </a:lvl1pPr>
            </a:lstStyle>
            <a:p>
              <a:r>
                <a:rPr lang="cs-CZ" sz="1600" dirty="0">
                  <a:solidFill>
                    <a:srgbClr val="373737"/>
                  </a:solidFill>
                </a:rPr>
                <a:t>81 %</a:t>
              </a:r>
            </a:p>
          </p:txBody>
        </p:sp>
        <p:sp>
          <p:nvSpPr>
            <p:cNvPr id="236" name="TextovéPole 235">
              <a:extLst>
                <a:ext uri="{FF2B5EF4-FFF2-40B4-BE49-F238E27FC236}">
                  <a16:creationId xmlns:a16="http://schemas.microsoft.com/office/drawing/2014/main" id="{1C634DC0-F9E6-4198-8B41-EE4263ED4D12}"/>
                </a:ext>
              </a:extLst>
            </p:cNvPr>
            <p:cNvSpPr txBox="1"/>
            <p:nvPr/>
          </p:nvSpPr>
          <p:spPr>
            <a:xfrm>
              <a:off x="4088050" y="4183392"/>
              <a:ext cx="7875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cs-CZ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spc="0" normalizeH="0" baseline="0">
                  <a:ln>
                    <a:noFill/>
                  </a:ln>
                  <a:solidFill>
                    <a:srgbClr val="7B87F8"/>
                  </a:solidFill>
                  <a:effectLst/>
                  <a:uLnTx/>
                  <a:uFillTx/>
                  <a:latin typeface="Segoe UI Black" panose="020B0A02040204020203" pitchFamily="34" charset="0"/>
                  <a:ea typeface="Segoe UI Black" panose="020B0A02040204020203" pitchFamily="34" charset="0"/>
                </a:defRPr>
              </a:lvl1pPr>
            </a:lstStyle>
            <a:p>
              <a:r>
                <a:rPr lang="cs-CZ" sz="1600" dirty="0">
                  <a:solidFill>
                    <a:srgbClr val="373737"/>
                  </a:solidFill>
                </a:rPr>
                <a:t>80 %</a:t>
              </a:r>
            </a:p>
          </p:txBody>
        </p:sp>
        <p:sp>
          <p:nvSpPr>
            <p:cNvPr id="237" name="TextovéPole 236">
              <a:extLst>
                <a:ext uri="{FF2B5EF4-FFF2-40B4-BE49-F238E27FC236}">
                  <a16:creationId xmlns:a16="http://schemas.microsoft.com/office/drawing/2014/main" id="{5ED503A8-43B3-4966-A8EB-DD3440A6EBDC}"/>
                </a:ext>
              </a:extLst>
            </p:cNvPr>
            <p:cNvSpPr txBox="1"/>
            <p:nvPr/>
          </p:nvSpPr>
          <p:spPr>
            <a:xfrm>
              <a:off x="5037625" y="2177894"/>
              <a:ext cx="7875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cs-CZ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spc="0" normalizeH="0" baseline="0">
                  <a:ln>
                    <a:noFill/>
                  </a:ln>
                  <a:solidFill>
                    <a:srgbClr val="7B87F8"/>
                  </a:solidFill>
                  <a:effectLst/>
                  <a:uLnTx/>
                  <a:uFillTx/>
                  <a:latin typeface="Segoe UI Black" panose="020B0A02040204020203" pitchFamily="34" charset="0"/>
                  <a:ea typeface="Segoe UI Black" panose="020B0A02040204020203" pitchFamily="34" charset="0"/>
                </a:defRPr>
              </a:lvl1pPr>
            </a:lstStyle>
            <a:p>
              <a:r>
                <a:rPr lang="cs-CZ" sz="1600" dirty="0">
                  <a:solidFill>
                    <a:srgbClr val="373737"/>
                  </a:solidFill>
                </a:rPr>
                <a:t>86 %</a:t>
              </a:r>
            </a:p>
          </p:txBody>
        </p:sp>
        <p:sp>
          <p:nvSpPr>
            <p:cNvPr id="238" name="TextovéPole 237">
              <a:extLst>
                <a:ext uri="{FF2B5EF4-FFF2-40B4-BE49-F238E27FC236}">
                  <a16:creationId xmlns:a16="http://schemas.microsoft.com/office/drawing/2014/main" id="{B019E336-108E-408B-9EB4-4DD3B11E68AA}"/>
                </a:ext>
              </a:extLst>
            </p:cNvPr>
            <p:cNvSpPr txBox="1"/>
            <p:nvPr/>
          </p:nvSpPr>
          <p:spPr>
            <a:xfrm>
              <a:off x="5043975" y="2873063"/>
              <a:ext cx="7875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cs-CZ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spc="0" normalizeH="0" baseline="0">
                  <a:ln>
                    <a:noFill/>
                  </a:ln>
                  <a:solidFill>
                    <a:srgbClr val="7B87F8"/>
                  </a:solidFill>
                  <a:effectLst/>
                  <a:uLnTx/>
                  <a:uFillTx/>
                  <a:latin typeface="Segoe UI Black" panose="020B0A02040204020203" pitchFamily="34" charset="0"/>
                  <a:ea typeface="Segoe UI Black" panose="020B0A02040204020203" pitchFamily="34" charset="0"/>
                </a:defRPr>
              </a:lvl1pPr>
            </a:lstStyle>
            <a:p>
              <a:r>
                <a:rPr lang="cs-CZ" sz="1600" dirty="0">
                  <a:solidFill>
                    <a:srgbClr val="373737"/>
                  </a:solidFill>
                </a:rPr>
                <a:t>67 %</a:t>
              </a:r>
            </a:p>
          </p:txBody>
        </p:sp>
        <p:sp>
          <p:nvSpPr>
            <p:cNvPr id="239" name="TextovéPole 238">
              <a:extLst>
                <a:ext uri="{FF2B5EF4-FFF2-40B4-BE49-F238E27FC236}">
                  <a16:creationId xmlns:a16="http://schemas.microsoft.com/office/drawing/2014/main" id="{61C1C4F6-8B7D-4CD7-93F9-E569FE0D4921}"/>
                </a:ext>
              </a:extLst>
            </p:cNvPr>
            <p:cNvSpPr txBox="1"/>
            <p:nvPr/>
          </p:nvSpPr>
          <p:spPr>
            <a:xfrm>
              <a:off x="5050325" y="4188155"/>
              <a:ext cx="7875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cs-CZ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spc="0" normalizeH="0" baseline="0">
                  <a:ln>
                    <a:noFill/>
                  </a:ln>
                  <a:solidFill>
                    <a:srgbClr val="7B87F8"/>
                  </a:solidFill>
                  <a:effectLst/>
                  <a:uLnTx/>
                  <a:uFillTx/>
                  <a:latin typeface="Segoe UI Black" panose="020B0A02040204020203" pitchFamily="34" charset="0"/>
                  <a:ea typeface="Segoe UI Black" panose="020B0A02040204020203" pitchFamily="34" charset="0"/>
                </a:defRPr>
              </a:lvl1pPr>
            </a:lstStyle>
            <a:p>
              <a:r>
                <a:rPr lang="cs-CZ" sz="1600" dirty="0">
                  <a:solidFill>
                    <a:srgbClr val="373737"/>
                  </a:solidFill>
                </a:rPr>
                <a:t>74 %</a:t>
              </a:r>
            </a:p>
          </p:txBody>
        </p:sp>
        <p:sp>
          <p:nvSpPr>
            <p:cNvPr id="240" name="TextovéPole 239">
              <a:extLst>
                <a:ext uri="{FF2B5EF4-FFF2-40B4-BE49-F238E27FC236}">
                  <a16:creationId xmlns:a16="http://schemas.microsoft.com/office/drawing/2014/main" id="{ECBB2DCD-D10B-4B79-9BCB-155BFB9992E1}"/>
                </a:ext>
              </a:extLst>
            </p:cNvPr>
            <p:cNvSpPr txBox="1"/>
            <p:nvPr/>
          </p:nvSpPr>
          <p:spPr>
            <a:xfrm>
              <a:off x="2169022" y="5436266"/>
              <a:ext cx="884026" cy="4154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cs-CZ" sz="700" i="1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Základ: Navštívili praktického lékaře, </a:t>
              </a:r>
              <a:br>
                <a:rPr lang="cs-CZ" sz="700" i="1" dirty="0">
                  <a:latin typeface="Segoe UI Light" panose="020B0502040204020203" pitchFamily="34" charset="0"/>
                  <a:cs typeface="Segoe UI Light" panose="020B0502040204020203" pitchFamily="34" charset="0"/>
                </a:rPr>
              </a:br>
              <a:r>
                <a:rPr lang="cs-CZ" sz="700" i="1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N=178</a:t>
              </a:r>
            </a:p>
          </p:txBody>
        </p:sp>
        <p:sp>
          <p:nvSpPr>
            <p:cNvPr id="241" name="TextovéPole 240">
              <a:extLst>
                <a:ext uri="{FF2B5EF4-FFF2-40B4-BE49-F238E27FC236}">
                  <a16:creationId xmlns:a16="http://schemas.microsoft.com/office/drawing/2014/main" id="{BF1887A9-E54E-4BFE-86A9-01E224678D99}"/>
                </a:ext>
              </a:extLst>
            </p:cNvPr>
            <p:cNvSpPr txBox="1"/>
            <p:nvPr/>
          </p:nvSpPr>
          <p:spPr>
            <a:xfrm>
              <a:off x="3129437" y="5436266"/>
              <a:ext cx="88402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cs-CZ" sz="700" i="1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Základ: Navštívili specialistu, N=322</a:t>
              </a:r>
            </a:p>
          </p:txBody>
        </p:sp>
        <p:sp>
          <p:nvSpPr>
            <p:cNvPr id="242" name="TextovéPole 241">
              <a:extLst>
                <a:ext uri="{FF2B5EF4-FFF2-40B4-BE49-F238E27FC236}">
                  <a16:creationId xmlns:a16="http://schemas.microsoft.com/office/drawing/2014/main" id="{F6FEC51B-DFF7-49BA-8019-0515EE3EDB8B}"/>
                </a:ext>
              </a:extLst>
            </p:cNvPr>
            <p:cNvSpPr txBox="1"/>
            <p:nvPr/>
          </p:nvSpPr>
          <p:spPr>
            <a:xfrm>
              <a:off x="4074697" y="5436266"/>
              <a:ext cx="995948" cy="4154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cs-CZ" sz="700" i="1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Základ: Navštívili radiologa či vyšetřující pracoviště, N=různé</a:t>
              </a:r>
            </a:p>
          </p:txBody>
        </p:sp>
        <p:sp>
          <p:nvSpPr>
            <p:cNvPr id="243" name="TextovéPole 242">
              <a:extLst>
                <a:ext uri="{FF2B5EF4-FFF2-40B4-BE49-F238E27FC236}">
                  <a16:creationId xmlns:a16="http://schemas.microsoft.com/office/drawing/2014/main" id="{7CDE1488-F4CD-4268-A02E-26FD18A232B1}"/>
                </a:ext>
              </a:extLst>
            </p:cNvPr>
            <p:cNvSpPr txBox="1"/>
            <p:nvPr/>
          </p:nvSpPr>
          <p:spPr>
            <a:xfrm>
              <a:off x="5082598" y="5436265"/>
              <a:ext cx="1009695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cs-CZ" sz="700" i="1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Základ: Navštívili onkologa, N=různé</a:t>
              </a:r>
            </a:p>
          </p:txBody>
        </p:sp>
        <p:pic>
          <p:nvPicPr>
            <p:cNvPr id="244" name="Obrázek 243">
              <a:extLst>
                <a:ext uri="{FF2B5EF4-FFF2-40B4-BE49-F238E27FC236}">
                  <a16:creationId xmlns:a16="http://schemas.microsoft.com/office/drawing/2014/main" id="{EFC351E3-9CEA-4264-A1EB-44A69705FE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3678" y="2142816"/>
              <a:ext cx="390537" cy="390537"/>
            </a:xfrm>
            <a:prstGeom prst="rect">
              <a:avLst/>
            </a:prstGeom>
          </p:spPr>
        </p:pic>
        <p:pic>
          <p:nvPicPr>
            <p:cNvPr id="245" name="Obrázek 244">
              <a:extLst>
                <a:ext uri="{FF2B5EF4-FFF2-40B4-BE49-F238E27FC236}">
                  <a16:creationId xmlns:a16="http://schemas.microsoft.com/office/drawing/2014/main" id="{11C53D08-AB99-492F-BCE3-799C141D5E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2148" y="2801644"/>
              <a:ext cx="482986" cy="482986"/>
            </a:xfrm>
            <a:prstGeom prst="rect">
              <a:avLst/>
            </a:prstGeom>
          </p:spPr>
        </p:pic>
        <p:pic>
          <p:nvPicPr>
            <p:cNvPr id="246" name="Obrázek 245">
              <a:extLst>
                <a:ext uri="{FF2B5EF4-FFF2-40B4-BE49-F238E27FC236}">
                  <a16:creationId xmlns:a16="http://schemas.microsoft.com/office/drawing/2014/main" id="{D0A165AE-DE57-4904-A438-103DA61D4B2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199687" y="4167145"/>
              <a:ext cx="390098" cy="390098"/>
            </a:xfrm>
            <a:prstGeom prst="rect">
              <a:avLst/>
            </a:prstGeom>
          </p:spPr>
        </p:pic>
        <p:sp>
          <p:nvSpPr>
            <p:cNvPr id="247" name="TextovéPole 246">
              <a:extLst>
                <a:ext uri="{FF2B5EF4-FFF2-40B4-BE49-F238E27FC236}">
                  <a16:creationId xmlns:a16="http://schemas.microsoft.com/office/drawing/2014/main" id="{4E07B647-EA4E-483D-8FE5-45E168804CB2}"/>
                </a:ext>
              </a:extLst>
            </p:cNvPr>
            <p:cNvSpPr txBox="1"/>
            <p:nvPr/>
          </p:nvSpPr>
          <p:spPr>
            <a:xfrm>
              <a:off x="649124" y="4870870"/>
              <a:ext cx="1334434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cs-CZ" sz="1050" dirty="0"/>
                <a:t>Udělal si čas</a:t>
              </a:r>
              <a:endParaRPr lang="cs-CZ" sz="1050" i="0" dirty="0">
                <a:effectLst/>
              </a:endParaRPr>
            </a:p>
          </p:txBody>
        </p:sp>
        <p:sp>
          <p:nvSpPr>
            <p:cNvPr id="248" name="TextovéPole 247">
              <a:extLst>
                <a:ext uri="{FF2B5EF4-FFF2-40B4-BE49-F238E27FC236}">
                  <a16:creationId xmlns:a16="http://schemas.microsoft.com/office/drawing/2014/main" id="{D885AF5D-6242-45EB-9AEB-841B1B2D593F}"/>
                </a:ext>
              </a:extLst>
            </p:cNvPr>
            <p:cNvSpPr txBox="1"/>
            <p:nvPr/>
          </p:nvSpPr>
          <p:spPr>
            <a:xfrm>
              <a:off x="2187918" y="4808746"/>
              <a:ext cx="7875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cs-CZ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spc="0" normalizeH="0" baseline="0">
                  <a:ln>
                    <a:noFill/>
                  </a:ln>
                  <a:solidFill>
                    <a:srgbClr val="7B87F8"/>
                  </a:solidFill>
                  <a:effectLst/>
                  <a:uLnTx/>
                  <a:uFillTx/>
                  <a:latin typeface="Segoe UI Black" panose="020B0A02040204020203" pitchFamily="34" charset="0"/>
                  <a:ea typeface="Segoe UI Black" panose="020B0A02040204020203" pitchFamily="34" charset="0"/>
                </a:defRPr>
              </a:lvl1pPr>
            </a:lstStyle>
            <a:p>
              <a:r>
                <a:rPr lang="cs-CZ" sz="1600" dirty="0">
                  <a:solidFill>
                    <a:srgbClr val="373737"/>
                  </a:solidFill>
                </a:rPr>
                <a:t>80 %</a:t>
              </a:r>
            </a:p>
          </p:txBody>
        </p:sp>
        <p:sp>
          <p:nvSpPr>
            <p:cNvPr id="249" name="TextovéPole 248">
              <a:extLst>
                <a:ext uri="{FF2B5EF4-FFF2-40B4-BE49-F238E27FC236}">
                  <a16:creationId xmlns:a16="http://schemas.microsoft.com/office/drawing/2014/main" id="{B6F92285-8B3D-402A-B282-55E405E75A72}"/>
                </a:ext>
              </a:extLst>
            </p:cNvPr>
            <p:cNvSpPr txBox="1"/>
            <p:nvPr/>
          </p:nvSpPr>
          <p:spPr>
            <a:xfrm>
              <a:off x="3127965" y="4808729"/>
              <a:ext cx="7875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cs-CZ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spc="0" normalizeH="0" baseline="0">
                  <a:ln>
                    <a:noFill/>
                  </a:ln>
                  <a:solidFill>
                    <a:srgbClr val="7B87F8"/>
                  </a:solidFill>
                  <a:effectLst/>
                  <a:uLnTx/>
                  <a:uFillTx/>
                  <a:latin typeface="Segoe UI Black" panose="020B0A02040204020203" pitchFamily="34" charset="0"/>
                  <a:ea typeface="Segoe UI Black" panose="020B0A02040204020203" pitchFamily="34" charset="0"/>
                </a:defRPr>
              </a:lvl1pPr>
            </a:lstStyle>
            <a:p>
              <a:r>
                <a:rPr lang="cs-CZ" sz="1600" dirty="0">
                  <a:solidFill>
                    <a:srgbClr val="373737"/>
                  </a:solidFill>
                </a:rPr>
                <a:t>88 %</a:t>
              </a:r>
            </a:p>
          </p:txBody>
        </p:sp>
        <p:sp>
          <p:nvSpPr>
            <p:cNvPr id="250" name="TextovéPole 249">
              <a:extLst>
                <a:ext uri="{FF2B5EF4-FFF2-40B4-BE49-F238E27FC236}">
                  <a16:creationId xmlns:a16="http://schemas.microsoft.com/office/drawing/2014/main" id="{1FA38985-3046-4C8F-9922-AAB05393E405}"/>
                </a:ext>
              </a:extLst>
            </p:cNvPr>
            <p:cNvSpPr txBox="1"/>
            <p:nvPr/>
          </p:nvSpPr>
          <p:spPr>
            <a:xfrm>
              <a:off x="4088050" y="4808382"/>
              <a:ext cx="7875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cs-CZ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spc="0" normalizeH="0" baseline="0">
                  <a:ln>
                    <a:noFill/>
                  </a:ln>
                  <a:solidFill>
                    <a:srgbClr val="7B87F8"/>
                  </a:solidFill>
                  <a:effectLst/>
                  <a:uLnTx/>
                  <a:uFillTx/>
                  <a:latin typeface="Segoe UI Black" panose="020B0A02040204020203" pitchFamily="34" charset="0"/>
                  <a:ea typeface="Segoe UI Black" panose="020B0A02040204020203" pitchFamily="34" charset="0"/>
                </a:defRPr>
              </a:lvl1pPr>
            </a:lstStyle>
            <a:p>
              <a:r>
                <a:rPr lang="cs-CZ" sz="1600" dirty="0">
                  <a:solidFill>
                    <a:srgbClr val="373737"/>
                  </a:solidFill>
                </a:rPr>
                <a:t>88 %</a:t>
              </a:r>
            </a:p>
          </p:txBody>
        </p:sp>
        <p:sp>
          <p:nvSpPr>
            <p:cNvPr id="251" name="TextovéPole 250">
              <a:extLst>
                <a:ext uri="{FF2B5EF4-FFF2-40B4-BE49-F238E27FC236}">
                  <a16:creationId xmlns:a16="http://schemas.microsoft.com/office/drawing/2014/main" id="{B661A5CD-405F-44FE-BF01-6A420925C525}"/>
                </a:ext>
              </a:extLst>
            </p:cNvPr>
            <p:cNvSpPr txBox="1"/>
            <p:nvPr/>
          </p:nvSpPr>
          <p:spPr>
            <a:xfrm>
              <a:off x="5050325" y="4813145"/>
              <a:ext cx="7875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cs-CZ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spc="0" normalizeH="0" baseline="0">
                  <a:ln>
                    <a:noFill/>
                  </a:ln>
                  <a:solidFill>
                    <a:srgbClr val="7B87F8"/>
                  </a:solidFill>
                  <a:effectLst/>
                  <a:uLnTx/>
                  <a:uFillTx/>
                  <a:latin typeface="Segoe UI Black" panose="020B0A02040204020203" pitchFamily="34" charset="0"/>
                  <a:ea typeface="Segoe UI Black" panose="020B0A02040204020203" pitchFamily="34" charset="0"/>
                </a:defRPr>
              </a:lvl1pPr>
            </a:lstStyle>
            <a:p>
              <a:r>
                <a:rPr lang="cs-CZ" sz="1600" dirty="0">
                  <a:solidFill>
                    <a:srgbClr val="373737"/>
                  </a:solidFill>
                </a:rPr>
                <a:t>83 %</a:t>
              </a:r>
            </a:p>
          </p:txBody>
        </p:sp>
        <p:pic>
          <p:nvPicPr>
            <p:cNvPr id="252" name="Obrázek 251">
              <a:extLst>
                <a:ext uri="{FF2B5EF4-FFF2-40B4-BE49-F238E27FC236}">
                  <a16:creationId xmlns:a16="http://schemas.microsoft.com/office/drawing/2014/main" id="{3BFB49A7-A028-43DF-AE59-A1B1B8E3853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09590" y="4798856"/>
              <a:ext cx="357606" cy="357606"/>
            </a:xfrm>
            <a:prstGeom prst="rect">
              <a:avLst/>
            </a:prstGeom>
          </p:spPr>
        </p:pic>
        <p:sp>
          <p:nvSpPr>
            <p:cNvPr id="255" name="TextovéPole 254">
              <a:extLst>
                <a:ext uri="{FF2B5EF4-FFF2-40B4-BE49-F238E27FC236}">
                  <a16:creationId xmlns:a16="http://schemas.microsoft.com/office/drawing/2014/main" id="{516A0849-A02A-46F8-BF8D-69206D240E85}"/>
                </a:ext>
              </a:extLst>
            </p:cNvPr>
            <p:cNvSpPr txBox="1"/>
            <p:nvPr/>
          </p:nvSpPr>
          <p:spPr>
            <a:xfrm>
              <a:off x="649123" y="3414961"/>
              <a:ext cx="1565570" cy="5770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cs-CZ" sz="1050" dirty="0"/>
                <a:t>Pokud nesrozumitelné, kolik hledalo </a:t>
              </a:r>
              <a:br>
                <a:rPr lang="cs-CZ" sz="1050" dirty="0"/>
              </a:br>
              <a:r>
                <a:rPr lang="cs-CZ" sz="1050" dirty="0"/>
                <a:t>na internetu</a:t>
              </a:r>
              <a:endParaRPr lang="cs-CZ" sz="1050" i="0" dirty="0">
                <a:effectLst/>
              </a:endParaRPr>
            </a:p>
          </p:txBody>
        </p:sp>
        <p:sp>
          <p:nvSpPr>
            <p:cNvPr id="256" name="TextovéPole 255">
              <a:extLst>
                <a:ext uri="{FF2B5EF4-FFF2-40B4-BE49-F238E27FC236}">
                  <a16:creationId xmlns:a16="http://schemas.microsoft.com/office/drawing/2014/main" id="{772CF5F8-BE0F-47C2-BDCA-C5F34686735B}"/>
                </a:ext>
              </a:extLst>
            </p:cNvPr>
            <p:cNvSpPr txBox="1"/>
            <p:nvPr/>
          </p:nvSpPr>
          <p:spPr>
            <a:xfrm>
              <a:off x="2181568" y="3530602"/>
              <a:ext cx="7875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cs-CZ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spc="0" normalizeH="0" baseline="0">
                  <a:ln>
                    <a:noFill/>
                  </a:ln>
                  <a:solidFill>
                    <a:srgbClr val="7B87F8"/>
                  </a:solidFill>
                  <a:effectLst/>
                  <a:uLnTx/>
                  <a:uFillTx/>
                  <a:latin typeface="Segoe UI Black" panose="020B0A02040204020203" pitchFamily="34" charset="0"/>
                  <a:ea typeface="Segoe UI Black" panose="020B0A02040204020203" pitchFamily="34" charset="0"/>
                </a:defRPr>
              </a:lvl1pPr>
            </a:lstStyle>
            <a:p>
              <a:r>
                <a:rPr lang="cs-CZ" sz="1600" dirty="0">
                  <a:solidFill>
                    <a:srgbClr val="373737"/>
                  </a:solidFill>
                </a:rPr>
                <a:t>17 %</a:t>
              </a:r>
            </a:p>
          </p:txBody>
        </p:sp>
        <p:sp>
          <p:nvSpPr>
            <p:cNvPr id="257" name="TextovéPole 256">
              <a:extLst>
                <a:ext uri="{FF2B5EF4-FFF2-40B4-BE49-F238E27FC236}">
                  <a16:creationId xmlns:a16="http://schemas.microsoft.com/office/drawing/2014/main" id="{1BD8923D-4FDA-4350-B7EF-476DA2A4A736}"/>
                </a:ext>
              </a:extLst>
            </p:cNvPr>
            <p:cNvSpPr txBox="1"/>
            <p:nvPr/>
          </p:nvSpPr>
          <p:spPr>
            <a:xfrm>
              <a:off x="3121615" y="3537849"/>
              <a:ext cx="7875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cs-CZ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spc="0" normalizeH="0" baseline="0">
                  <a:ln>
                    <a:noFill/>
                  </a:ln>
                  <a:solidFill>
                    <a:srgbClr val="7B87F8"/>
                  </a:solidFill>
                  <a:effectLst/>
                  <a:uLnTx/>
                  <a:uFillTx/>
                  <a:latin typeface="Segoe UI Black" panose="020B0A02040204020203" pitchFamily="34" charset="0"/>
                  <a:ea typeface="Segoe UI Black" panose="020B0A02040204020203" pitchFamily="34" charset="0"/>
                </a:defRPr>
              </a:lvl1pPr>
            </a:lstStyle>
            <a:p>
              <a:r>
                <a:rPr lang="cs-CZ" sz="1600" dirty="0">
                  <a:solidFill>
                    <a:srgbClr val="373737"/>
                  </a:solidFill>
                </a:rPr>
                <a:t>19 %</a:t>
              </a:r>
            </a:p>
          </p:txBody>
        </p:sp>
        <p:sp>
          <p:nvSpPr>
            <p:cNvPr id="258" name="TextovéPole 257">
              <a:extLst>
                <a:ext uri="{FF2B5EF4-FFF2-40B4-BE49-F238E27FC236}">
                  <a16:creationId xmlns:a16="http://schemas.microsoft.com/office/drawing/2014/main" id="{A7B3DF65-A671-4C8C-AACC-6CD0D36D8E0B}"/>
                </a:ext>
              </a:extLst>
            </p:cNvPr>
            <p:cNvSpPr txBox="1"/>
            <p:nvPr/>
          </p:nvSpPr>
          <p:spPr>
            <a:xfrm>
              <a:off x="4081700" y="3537502"/>
              <a:ext cx="7875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cs-CZ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spc="0" normalizeH="0" baseline="0">
                  <a:ln>
                    <a:noFill/>
                  </a:ln>
                  <a:solidFill>
                    <a:srgbClr val="7B87F8"/>
                  </a:solidFill>
                  <a:effectLst/>
                  <a:uLnTx/>
                  <a:uFillTx/>
                  <a:latin typeface="Segoe UI Black" panose="020B0A02040204020203" pitchFamily="34" charset="0"/>
                  <a:ea typeface="Segoe UI Black" panose="020B0A02040204020203" pitchFamily="34" charset="0"/>
                </a:defRPr>
              </a:lvl1pPr>
            </a:lstStyle>
            <a:p>
              <a:r>
                <a:rPr lang="cs-CZ" sz="1600" dirty="0">
                  <a:solidFill>
                    <a:srgbClr val="373737"/>
                  </a:solidFill>
                </a:rPr>
                <a:t>14 %</a:t>
              </a:r>
            </a:p>
          </p:txBody>
        </p:sp>
        <p:sp>
          <p:nvSpPr>
            <p:cNvPr id="259" name="TextovéPole 258">
              <a:extLst>
                <a:ext uri="{FF2B5EF4-FFF2-40B4-BE49-F238E27FC236}">
                  <a16:creationId xmlns:a16="http://schemas.microsoft.com/office/drawing/2014/main" id="{C7F868B9-B31D-43AC-8AAA-09BF3478E5DE}"/>
                </a:ext>
              </a:extLst>
            </p:cNvPr>
            <p:cNvSpPr txBox="1"/>
            <p:nvPr/>
          </p:nvSpPr>
          <p:spPr>
            <a:xfrm>
              <a:off x="5043975" y="3542265"/>
              <a:ext cx="7875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cs-CZ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spc="0" normalizeH="0" baseline="0">
                  <a:ln>
                    <a:noFill/>
                  </a:ln>
                  <a:solidFill>
                    <a:srgbClr val="7B87F8"/>
                  </a:solidFill>
                  <a:effectLst/>
                  <a:uLnTx/>
                  <a:uFillTx/>
                  <a:latin typeface="Segoe UI Black" panose="020B0A02040204020203" pitchFamily="34" charset="0"/>
                  <a:ea typeface="Segoe UI Black" panose="020B0A02040204020203" pitchFamily="34" charset="0"/>
                </a:defRPr>
              </a:lvl1pPr>
            </a:lstStyle>
            <a:p>
              <a:r>
                <a:rPr lang="cs-CZ" sz="1600" dirty="0">
                  <a:solidFill>
                    <a:srgbClr val="373737"/>
                  </a:solidFill>
                </a:rPr>
                <a:t>23 %</a:t>
              </a:r>
            </a:p>
          </p:txBody>
        </p:sp>
        <p:pic>
          <p:nvPicPr>
            <p:cNvPr id="20" name="Obrázek 19">
              <a:extLst>
                <a:ext uri="{FF2B5EF4-FFF2-40B4-BE49-F238E27FC236}">
                  <a16:creationId xmlns:a16="http://schemas.microsoft.com/office/drawing/2014/main" id="{CE8739CD-50D8-4730-9D5E-966D85C5FA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604" y="3516808"/>
              <a:ext cx="390537" cy="390537"/>
            </a:xfrm>
            <a:prstGeom prst="rect">
              <a:avLst/>
            </a:prstGeom>
          </p:spPr>
        </p:pic>
      </p:grpSp>
      <p:grpSp>
        <p:nvGrpSpPr>
          <p:cNvPr id="110" name="Skupina 109">
            <a:extLst>
              <a:ext uri="{FF2B5EF4-FFF2-40B4-BE49-F238E27FC236}">
                <a16:creationId xmlns:a16="http://schemas.microsoft.com/office/drawing/2014/main" id="{47DB45F6-4524-484C-94E4-1CF5542D7FED}"/>
              </a:ext>
            </a:extLst>
          </p:cNvPr>
          <p:cNvGrpSpPr/>
          <p:nvPr/>
        </p:nvGrpSpPr>
        <p:grpSpPr>
          <a:xfrm>
            <a:off x="7615375" y="1004527"/>
            <a:ext cx="4009355" cy="1265350"/>
            <a:chOff x="8557212" y="4555958"/>
            <a:chExt cx="3141140" cy="1300213"/>
          </a:xfrm>
        </p:grpSpPr>
        <p:sp>
          <p:nvSpPr>
            <p:cNvPr id="111" name="Obdélník: se zakulacenými horními rohy 110">
              <a:extLst>
                <a:ext uri="{FF2B5EF4-FFF2-40B4-BE49-F238E27FC236}">
                  <a16:creationId xmlns:a16="http://schemas.microsoft.com/office/drawing/2014/main" id="{662C85A6-BF40-4F14-8077-EB7D0ECDB6F9}"/>
                </a:ext>
              </a:extLst>
            </p:cNvPr>
            <p:cNvSpPr/>
            <p:nvPr/>
          </p:nvSpPr>
          <p:spPr>
            <a:xfrm rot="10800000">
              <a:off x="8852434" y="5111285"/>
              <a:ext cx="2230936" cy="540000"/>
            </a:xfrm>
            <a:prstGeom prst="round2SameRect">
              <a:avLst>
                <a:gd name="adj1" fmla="val 11723"/>
                <a:gd name="adj2" fmla="val 0"/>
              </a:avLst>
            </a:prstGeom>
            <a:solidFill>
              <a:srgbClr val="5CD2D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12" name="Obdélník: se zakulacenými horními rohy 111">
              <a:extLst>
                <a:ext uri="{FF2B5EF4-FFF2-40B4-BE49-F238E27FC236}">
                  <a16:creationId xmlns:a16="http://schemas.microsoft.com/office/drawing/2014/main" id="{8DAC2DEA-259D-46E1-B62C-B9E5574BBC4E}"/>
                </a:ext>
              </a:extLst>
            </p:cNvPr>
            <p:cNvSpPr/>
            <p:nvPr/>
          </p:nvSpPr>
          <p:spPr>
            <a:xfrm>
              <a:off x="8849345" y="4570631"/>
              <a:ext cx="2232000" cy="540000"/>
            </a:xfrm>
            <a:prstGeom prst="round2SameRect">
              <a:avLst>
                <a:gd name="adj1" fmla="val 15818"/>
                <a:gd name="adj2" fmla="val 0"/>
              </a:avLst>
            </a:prstGeom>
            <a:solidFill>
              <a:srgbClr val="F1B09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13" name="Obdélník: se zakulacenými rohy 112">
              <a:extLst>
                <a:ext uri="{FF2B5EF4-FFF2-40B4-BE49-F238E27FC236}">
                  <a16:creationId xmlns:a16="http://schemas.microsoft.com/office/drawing/2014/main" id="{865A084D-B9A5-4E1B-9220-AA3C678875B8}"/>
                </a:ext>
              </a:extLst>
            </p:cNvPr>
            <p:cNvSpPr/>
            <p:nvPr/>
          </p:nvSpPr>
          <p:spPr>
            <a:xfrm>
              <a:off x="8844918" y="4555958"/>
              <a:ext cx="2238452" cy="1108942"/>
            </a:xfrm>
            <a:prstGeom prst="roundRect">
              <a:avLst>
                <a:gd name="adj" fmla="val 9332"/>
              </a:avLst>
            </a:prstGeom>
            <a:noFill/>
            <a:ln w="190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2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Source Sans Pro"/>
                <a:ea typeface="+mn-ea"/>
                <a:cs typeface="+mn-cs"/>
              </a:endParaRPr>
            </a:p>
          </p:txBody>
        </p:sp>
        <p:sp>
          <p:nvSpPr>
            <p:cNvPr id="114" name="TextovéPole 113">
              <a:extLst>
                <a:ext uri="{FF2B5EF4-FFF2-40B4-BE49-F238E27FC236}">
                  <a16:creationId xmlns:a16="http://schemas.microsoft.com/office/drawing/2014/main" id="{10B8876D-B4FA-438C-938D-6A5AA7D05C65}"/>
                </a:ext>
              </a:extLst>
            </p:cNvPr>
            <p:cNvSpPr txBox="1"/>
            <p:nvPr/>
          </p:nvSpPr>
          <p:spPr>
            <a:xfrm>
              <a:off x="9243770" y="5258497"/>
              <a:ext cx="1832503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cs-CZ" sz="1000" dirty="0"/>
                <a:t>z nich se k praktikovi </a:t>
              </a:r>
              <a:r>
                <a:rPr lang="cs-CZ" sz="1000" b="1" dirty="0">
                  <a:solidFill>
                    <a:schemeClr val="bg1"/>
                  </a:solidFill>
                </a:rPr>
                <a:t>vrátilo</a:t>
              </a:r>
              <a:endParaRPr lang="cs-CZ" sz="1000" b="1" i="0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15" name="TextovéPole 114">
              <a:extLst>
                <a:ext uri="{FF2B5EF4-FFF2-40B4-BE49-F238E27FC236}">
                  <a16:creationId xmlns:a16="http://schemas.microsoft.com/office/drawing/2014/main" id="{DD1BAD29-02AF-4106-AF93-70BE62F1D33E}"/>
                </a:ext>
              </a:extLst>
            </p:cNvPr>
            <p:cNvSpPr txBox="1"/>
            <p:nvPr/>
          </p:nvSpPr>
          <p:spPr>
            <a:xfrm>
              <a:off x="8557212" y="4585764"/>
              <a:ext cx="100284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cs-CZ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spc="0" normalizeH="0" baseline="0">
                  <a:ln>
                    <a:noFill/>
                  </a:ln>
                  <a:solidFill>
                    <a:srgbClr val="7B87F8"/>
                  </a:solidFill>
                  <a:effectLst/>
                  <a:uLnTx/>
                  <a:uFillTx/>
                  <a:latin typeface="Segoe UI Black" panose="020B0A02040204020203" pitchFamily="34" charset="0"/>
                  <a:ea typeface="Segoe UI Black" panose="020B0A02040204020203" pitchFamily="34" charset="0"/>
                </a:defRPr>
              </a:lvl1pPr>
            </a:lstStyle>
            <a:p>
              <a:r>
                <a:rPr lang="cs-CZ" sz="2000" dirty="0">
                  <a:solidFill>
                    <a:schemeClr val="bg1"/>
                  </a:solidFill>
                </a:rPr>
                <a:t>24</a:t>
              </a:r>
              <a:endParaRPr lang="cs-CZ" sz="1600" dirty="0">
                <a:solidFill>
                  <a:schemeClr val="bg1"/>
                </a:solidFill>
              </a:endParaRPr>
            </a:p>
          </p:txBody>
        </p:sp>
        <p:sp>
          <p:nvSpPr>
            <p:cNvPr id="116" name="TextovéPole 115">
              <a:extLst>
                <a:ext uri="{FF2B5EF4-FFF2-40B4-BE49-F238E27FC236}">
                  <a16:creationId xmlns:a16="http://schemas.microsoft.com/office/drawing/2014/main" id="{E99EC0B8-5814-4E65-8178-79609D254E41}"/>
                </a:ext>
              </a:extLst>
            </p:cNvPr>
            <p:cNvSpPr txBox="1"/>
            <p:nvPr/>
          </p:nvSpPr>
          <p:spPr>
            <a:xfrm>
              <a:off x="9159481" y="4682411"/>
              <a:ext cx="2013438" cy="32664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cs-CZ" sz="1000" dirty="0"/>
                <a:t>pacientů praktický lékař </a:t>
              </a:r>
              <a:r>
                <a:rPr lang="cs-CZ" sz="1000" b="1" dirty="0">
                  <a:solidFill>
                    <a:schemeClr val="bg1"/>
                  </a:solidFill>
                </a:rPr>
                <a:t>poslal domů</a:t>
              </a:r>
              <a:endParaRPr lang="cs-CZ" sz="1000" b="1" i="0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17" name="TextovéPole 116">
              <a:extLst>
                <a:ext uri="{FF2B5EF4-FFF2-40B4-BE49-F238E27FC236}">
                  <a16:creationId xmlns:a16="http://schemas.microsoft.com/office/drawing/2014/main" id="{0D4FC778-177E-4FF1-9BC3-9C2CB1887EB8}"/>
                </a:ext>
              </a:extLst>
            </p:cNvPr>
            <p:cNvSpPr txBox="1"/>
            <p:nvPr/>
          </p:nvSpPr>
          <p:spPr>
            <a:xfrm>
              <a:off x="8570855" y="5117446"/>
              <a:ext cx="100284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cs-CZ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spc="0" normalizeH="0" baseline="0">
                  <a:ln>
                    <a:noFill/>
                  </a:ln>
                  <a:solidFill>
                    <a:srgbClr val="7B87F8"/>
                  </a:solidFill>
                  <a:effectLst/>
                  <a:uLnTx/>
                  <a:uFillTx/>
                  <a:latin typeface="Segoe UI Black" panose="020B0A02040204020203" pitchFamily="34" charset="0"/>
                  <a:ea typeface="Segoe UI Black" panose="020B0A02040204020203" pitchFamily="34" charset="0"/>
                </a:defRPr>
              </a:lvl1pPr>
            </a:lstStyle>
            <a:p>
              <a:r>
                <a:rPr lang="cs-CZ" sz="2000" dirty="0">
                  <a:solidFill>
                    <a:schemeClr val="bg1"/>
                  </a:solidFill>
                </a:rPr>
                <a:t>7</a:t>
              </a:r>
            </a:p>
          </p:txBody>
        </p:sp>
        <p:sp>
          <p:nvSpPr>
            <p:cNvPr id="118" name="TextovéPole 117">
              <a:extLst>
                <a:ext uri="{FF2B5EF4-FFF2-40B4-BE49-F238E27FC236}">
                  <a16:creationId xmlns:a16="http://schemas.microsoft.com/office/drawing/2014/main" id="{721DF8D1-E25D-4E4B-B77F-A6406DE7A48F}"/>
                </a:ext>
              </a:extLst>
            </p:cNvPr>
            <p:cNvSpPr txBox="1"/>
            <p:nvPr/>
          </p:nvSpPr>
          <p:spPr>
            <a:xfrm>
              <a:off x="10177106" y="5656116"/>
              <a:ext cx="1521246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cs-CZ" sz="700" i="1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Základ: Celý vzorek, N=541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38133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D64F3-670E-4E98-7D50-B209F4439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E2EC7BE-BE1E-CB33-DFF1-E1D1202EA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369" y="371433"/>
            <a:ext cx="11188487" cy="1325563"/>
          </a:xfrm>
          <a:solidFill>
            <a:srgbClr val="F19106"/>
          </a:solidFill>
        </p:spPr>
        <p:txBody>
          <a:bodyPr>
            <a:normAutofit/>
          </a:bodyPr>
          <a:lstStyle/>
          <a:p>
            <a:r>
              <a:rPr lang="cs-CZ" sz="3600" dirty="0">
                <a:solidFill>
                  <a:schemeClr val="bg1"/>
                </a:solidFill>
                <a:latin typeface="+mn-lt"/>
              </a:rPr>
              <a:t>CESTA PACIENTA dotazník do 31. 3. 2024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6DA7A04E-986B-3A52-52F2-D3D17C810E86}"/>
              </a:ext>
            </a:extLst>
          </p:cNvPr>
          <p:cNvSpPr txBox="1"/>
          <p:nvPr/>
        </p:nvSpPr>
        <p:spPr>
          <a:xfrm>
            <a:off x="849774" y="1858510"/>
            <a:ext cx="10261922" cy="779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r>
              <a:rPr lang="cs-CZ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hlinkClick r:id="rId2"/>
              </a:rPr>
              <a:t>https://hlaspacientu.cz/zpravy-o-cinnosti/pomozte-nam-zmapovat-cestu-pacientu-k-onkologicke-diagnoze-dotaznik/</a:t>
            </a:r>
            <a:endParaRPr lang="cs-CZ" sz="2000" i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0A61FA2B-ABA6-64D8-2039-EC4C2675A0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3134" y="6076708"/>
            <a:ext cx="1785574" cy="734992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C65F8932-735C-E710-274C-3764ECFF6B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69" y="2646861"/>
            <a:ext cx="5034147" cy="3292085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815FDAB1-B5D5-3B1D-9B6C-56AD08A8BD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3969" y="2573408"/>
            <a:ext cx="4188031" cy="4188031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F33CC6CF-649C-B6D2-81F3-1B8F07E12D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4099" y="4380485"/>
            <a:ext cx="4054452" cy="2431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3092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7B1055A0-2746-8EDF-B266-869BC9A5D7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745" y="4436615"/>
            <a:ext cx="3283406" cy="1311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981298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Vlastní 1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3434</TotalTime>
  <Words>609</Words>
  <Application>Microsoft Office PowerPoint</Application>
  <PresentationFormat>Širokoúhlá obrazovka</PresentationFormat>
  <Paragraphs>156</Paragraphs>
  <Slides>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7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8</vt:i4>
      </vt:variant>
    </vt:vector>
  </HeadingPairs>
  <TitlesOfParts>
    <vt:vector size="16" baseType="lpstr">
      <vt:lpstr>Arial</vt:lpstr>
      <vt:lpstr>Calibri</vt:lpstr>
      <vt:lpstr>Segoe UI</vt:lpstr>
      <vt:lpstr>Segoe UI Black</vt:lpstr>
      <vt:lpstr>Segoe UI Light</vt:lpstr>
      <vt:lpstr>Segoe UI Semibold</vt:lpstr>
      <vt:lpstr>Source Sans Pro</vt:lpstr>
      <vt:lpstr>Motiv Office</vt:lpstr>
      <vt:lpstr>Cesta pacienta  Průběžné výsledky</vt:lpstr>
      <vt:lpstr>CESTA PACIENTA</vt:lpstr>
      <vt:lpstr>CESTA PACIENTA</vt:lpstr>
      <vt:lpstr>Metodika výzkumu</vt:lpstr>
      <vt:lpstr>Průběžné výsledky 1/2</vt:lpstr>
      <vt:lpstr>Průběžné výsledky 2/2</vt:lpstr>
      <vt:lpstr>CESTA PACIENTA dotazník do 31. 3. 2024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Název prezentace</dc:title>
  <dc:creator>Eliška Morochovičová</dc:creator>
  <cp:lastModifiedBy>Svetozár Plesník</cp:lastModifiedBy>
  <cp:revision>293</cp:revision>
  <dcterms:created xsi:type="dcterms:W3CDTF">2023-11-14T14:42:17Z</dcterms:created>
  <dcterms:modified xsi:type="dcterms:W3CDTF">2024-02-01T15:40:07Z</dcterms:modified>
</cp:coreProperties>
</file>