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  <p:sldMasterId id="2370734114" r:id="rId5"/>
  </p:sldMasterIdLst>
  <p:sldIdLst>
    <p:sldId id="285" r:id="rId6"/>
    <p:sldId id="286" r:id="rId7"/>
    <p:sldId id="260" r:id="rId8"/>
    <p:sldId id="262" r:id="rId9"/>
    <p:sldId id="266" r:id="rId10"/>
    <p:sldId id="270" r:id="rId11"/>
    <p:sldId id="261" r:id="rId12"/>
    <p:sldId id="276" r:id="rId13"/>
    <p:sldId id="300" r:id="rId14"/>
    <p:sldId id="278" r:id="rId15"/>
    <p:sldId id="283" r:id="rId16"/>
    <p:sldId id="279" r:id="rId17"/>
    <p:sldId id="284" r:id="rId18"/>
    <p:sldId id="281" r:id="rId19"/>
    <p:sldId id="280" r:id="rId20"/>
    <p:sldId id="282" r:id="rId21"/>
  </p:sldIdLst>
  <p:sldSz cx="9144000" cy="5143500" type="screen16x9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3D"/>
    <a:srgbClr val="359291"/>
    <a:srgbClr val="9CDABB"/>
    <a:srgbClr val="D8B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53B2C7D-78AF-8BAC-FC22-05CC5D86A4B6}" v="615" dt="2023-05-02T11:50:19.170"/>
    <p1510:client id="{5307D40D-03E5-3120-9EF8-CB9C21FA7E52}" v="43" dt="2023-05-03T10:00:07.820"/>
    <p1510:client id="{7110C71A-09DD-45A2-47B5-7A49C0F8C0E6}" v="58" dt="2023-05-02T10:40:28.304"/>
    <p1510:client id="{CCC1BCF7-0EC9-01CB-7B67-1431A8E214EE}" v="29" dt="2023-05-03T08:35:52.556"/>
    <p1510:client id="{EF9322C6-0F67-EF96-B7C9-9D6AFD3D4F26}" v="3" dt="2023-05-02T12:26:45.687"/>
    <p1510:client id="{FED4154B-69E5-AE21-23D3-966BBCF07B64}" v="81" dt="2023-05-03T08:32:42.1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54"/>
    <p:restoredTop sz="94720"/>
  </p:normalViewPr>
  <p:slideViewPr>
    <p:cSldViewPr snapToGrid="0">
      <p:cViewPr varScale="1">
        <p:scale>
          <a:sx n="68" d="100"/>
          <a:sy n="68" d="100"/>
        </p:scale>
        <p:origin x="1056" y="-3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Se&#353;it2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bisonrosecz.sharepoint.com/datank/Projekty/Vy&#769;zkumy%202023/MPB23/CRIF%20a%20dane&#780;%20a%20por&#780;adi&#769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bisonrosecz.sharepoint.com/datank/Projekty/Vy&#769;zkumy%202023/MPB23/CRIF%20a%20dane&#780;%20a%20por&#780;adi&#769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bisonrosecz.sharepoint.com/datank/Projekty/Vy&#769;zkumy%202023/MPB23/CRIF%20a%20dane&#780;%20a%20por&#780;adi&#769;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https://bisonrosecz.sharepoint.com/datank/Projekty/Vy&#769;zkumy%202023/MPB23/CRIF%20a%20dane&#780;%20a%20por&#780;adi&#769;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https://bisonrosecz.sharepoint.com/datank/Projekty/Vy&#769;zkumy%202023/MPB23/CRIF%20a%20dane&#780;%20a%20por&#780;adi&#769;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https://bisonrosecz.sharepoint.com/datank/Projekty/Vy&#769;zkumy%202023/MPB23/CRIF%20a%20dane&#780;%20a%20por&#780;adi&#769;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https://bisonrosecz.sharepoint.com/datank/Projekty/Vy&#769;zkumy%202023/MPB23/CRIF%20a%20dane&#780;%20a%20por&#780;adi&#769;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5929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CFB8-9745-89D0-3365C44006E0}"/>
              </c:ext>
            </c:extLst>
          </c:dPt>
          <c:dPt>
            <c:idx val="1"/>
            <c:invertIfNegative val="0"/>
            <c:bubble3D val="0"/>
            <c:spPr>
              <a:solidFill>
                <a:srgbClr val="D8BA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FB8-9745-89D0-3365C44006E0}"/>
              </c:ext>
            </c:extLst>
          </c:dPt>
          <c:dPt>
            <c:idx val="2"/>
            <c:invertIfNegative val="0"/>
            <c:bubble3D val="0"/>
            <c:spPr>
              <a:solidFill>
                <a:srgbClr val="35929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CFB8-9745-89D0-3365C44006E0}"/>
              </c:ext>
            </c:extLst>
          </c:dPt>
          <c:dPt>
            <c:idx val="3"/>
            <c:invertIfNegative val="0"/>
            <c:bubble3D val="0"/>
            <c:spPr>
              <a:solidFill>
                <a:srgbClr val="00333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FB8-9745-89D0-3365C44006E0}"/>
              </c:ext>
            </c:extLst>
          </c:dPt>
          <c:dPt>
            <c:idx val="4"/>
            <c:invertIfNegative val="0"/>
            <c:bubble3D val="0"/>
            <c:spPr>
              <a:solidFill>
                <a:srgbClr val="D8BA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CFB8-9745-89D0-3365C44006E0}"/>
              </c:ext>
            </c:extLst>
          </c:dPt>
          <c:dPt>
            <c:idx val="5"/>
            <c:invertIfNegative val="0"/>
            <c:bubble3D val="0"/>
            <c:spPr>
              <a:solidFill>
                <a:srgbClr val="35929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FB8-9745-89D0-3365C44006E0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rgbClr val="D8BA00"/>
                      </a:solidFill>
                      <a:latin typeface="Lexend Deca" pitchFamily="2" charset="0"/>
                      <a:ea typeface="+mn-ea"/>
                      <a:cs typeface="Lexend Deca" pitchFamily="2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CFB8-9745-89D0-3365C44006E0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rgbClr val="00333D"/>
                      </a:solidFill>
                      <a:latin typeface="Lexend Deca" pitchFamily="2" charset="0"/>
                      <a:ea typeface="+mn-ea"/>
                      <a:cs typeface="Lexend Deca" pitchFamily="2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CFB8-9745-89D0-3365C44006E0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rgbClr val="D8BA00"/>
                      </a:solidFill>
                      <a:latin typeface="Lexend Deca" pitchFamily="2" charset="0"/>
                      <a:ea typeface="+mn-ea"/>
                      <a:cs typeface="Lexend Deca" pitchFamily="2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CFB8-9745-89D0-3365C44006E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rgbClr val="359291"/>
                    </a:solidFill>
                    <a:latin typeface="Lexend Deca" pitchFamily="2" charset="0"/>
                    <a:ea typeface="+mn-ea"/>
                    <a:cs typeface="Lexend Deca" pitchFamily="2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List1!$A$2:$A$7</c:f>
              <c:strCache>
                <c:ptCount val="6"/>
                <c:pt idx="0">
                  <c:v>kultura</c:v>
                </c:pt>
                <c:pt idx="1">
                  <c:v>vzdělávání</c:v>
                </c:pt>
                <c:pt idx="2">
                  <c:v>sociální péče</c:v>
                </c:pt>
                <c:pt idx="3">
                  <c:v>bydlení</c:v>
                </c:pt>
                <c:pt idx="4">
                  <c:v>doprava</c:v>
                </c:pt>
                <c:pt idx="5">
                  <c:v>jiné</c:v>
                </c:pt>
              </c:strCache>
            </c:strRef>
          </c:cat>
          <c:val>
            <c:numRef>
              <c:f>List1!$B$2:$B$7</c:f>
              <c:numCache>
                <c:formatCode>General</c:formatCode>
                <c:ptCount val="6"/>
                <c:pt idx="0">
                  <c:v>29</c:v>
                </c:pt>
                <c:pt idx="1">
                  <c:v>59</c:v>
                </c:pt>
                <c:pt idx="2">
                  <c:v>37</c:v>
                </c:pt>
                <c:pt idx="3">
                  <c:v>61</c:v>
                </c:pt>
                <c:pt idx="4">
                  <c:v>59</c:v>
                </c:pt>
                <c:pt idx="5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35-7F4E-A801-5B532958B2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4"/>
        <c:axId val="622001200"/>
        <c:axId val="655626975"/>
      </c:barChart>
      <c:catAx>
        <c:axId val="622001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333D"/>
                </a:solidFill>
                <a:latin typeface="Lexend Deca" pitchFamily="2" charset="0"/>
                <a:ea typeface="+mn-ea"/>
                <a:cs typeface="Lexend Deca" pitchFamily="2" charset="0"/>
              </a:defRPr>
            </a:pPr>
            <a:endParaRPr lang="cs-CZ"/>
          </a:p>
        </c:txPr>
        <c:crossAx val="655626975"/>
        <c:crosses val="autoZero"/>
        <c:auto val="1"/>
        <c:lblAlgn val="ctr"/>
        <c:lblOffset val="100"/>
        <c:noMultiLvlLbl val="0"/>
      </c:catAx>
      <c:valAx>
        <c:axId val="655626975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6220012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5929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46B0-D844-A34F-A9FC5DC91356}"/>
              </c:ext>
            </c:extLst>
          </c:dPt>
          <c:dPt>
            <c:idx val="1"/>
            <c:invertIfNegative val="0"/>
            <c:bubble3D val="0"/>
            <c:spPr>
              <a:solidFill>
                <a:srgbClr val="00333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6B0-D844-A34F-A9FC5DC91356}"/>
              </c:ext>
            </c:extLst>
          </c:dPt>
          <c:dPt>
            <c:idx val="2"/>
            <c:invertIfNegative val="0"/>
            <c:bubble3D val="0"/>
            <c:spPr>
              <a:solidFill>
                <a:srgbClr val="35929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6B0-D844-A34F-A9FC5DC91356}"/>
              </c:ext>
            </c:extLst>
          </c:dPt>
          <c:dPt>
            <c:idx val="3"/>
            <c:invertIfNegative val="0"/>
            <c:bubble3D val="0"/>
            <c:spPr>
              <a:solidFill>
                <a:srgbClr val="35929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46B0-D844-A34F-A9FC5DC91356}"/>
              </c:ext>
            </c:extLst>
          </c:dPt>
          <c:dPt>
            <c:idx val="4"/>
            <c:invertIfNegative val="0"/>
            <c:bubble3D val="0"/>
            <c:spPr>
              <a:solidFill>
                <a:srgbClr val="D8BA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46B0-D844-A34F-A9FC5DC91356}"/>
              </c:ext>
            </c:extLst>
          </c:dPt>
          <c:dPt>
            <c:idx val="5"/>
            <c:invertIfNegative val="0"/>
            <c:bubble3D val="0"/>
            <c:spPr>
              <a:solidFill>
                <a:srgbClr val="35929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6B0-D844-A34F-A9FC5DC91356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0" i="0" u="none" strike="noStrike" kern="1200" baseline="0">
                      <a:solidFill>
                        <a:srgbClr val="359291"/>
                      </a:solidFill>
                      <a:latin typeface="Lexend Deca" pitchFamily="2" charset="0"/>
                      <a:ea typeface="+mn-ea"/>
                      <a:cs typeface="Lexend Deca" pitchFamily="2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46B0-D844-A34F-A9FC5DC91356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0" i="0" u="none" strike="noStrike" kern="1200" baseline="0">
                      <a:solidFill>
                        <a:srgbClr val="359291"/>
                      </a:solidFill>
                      <a:latin typeface="Lexend Deca" pitchFamily="2" charset="0"/>
                      <a:ea typeface="+mn-ea"/>
                      <a:cs typeface="Lexend Deca" pitchFamily="2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46B0-D844-A34F-A9FC5DC91356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0" i="0" u="none" strike="noStrike" kern="1200" baseline="0">
                      <a:solidFill>
                        <a:srgbClr val="359291"/>
                      </a:solidFill>
                      <a:latin typeface="Lexend Deca" pitchFamily="2" charset="0"/>
                      <a:ea typeface="+mn-ea"/>
                      <a:cs typeface="Lexend Deca" pitchFamily="2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46B0-D844-A34F-A9FC5DC91356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0" i="0" u="none" strike="noStrike" kern="1200" baseline="0">
                      <a:solidFill>
                        <a:srgbClr val="D8BA00"/>
                      </a:solidFill>
                      <a:latin typeface="Lexend Deca" pitchFamily="2" charset="0"/>
                      <a:ea typeface="+mn-ea"/>
                      <a:cs typeface="Lexend Deca" pitchFamily="2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46B0-D844-A34F-A9FC5DC91356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0" i="0" u="none" strike="noStrike" kern="1200" baseline="0">
                      <a:solidFill>
                        <a:srgbClr val="359291"/>
                      </a:solidFill>
                      <a:latin typeface="Lexend Deca" pitchFamily="2" charset="0"/>
                      <a:ea typeface="+mn-ea"/>
                      <a:cs typeface="Lexend Deca" pitchFamily="2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46B0-D844-A34F-A9FC5DC9135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rgbClr val="00333D"/>
                    </a:solidFill>
                    <a:latin typeface="Lexend Deca" pitchFamily="2" charset="0"/>
                    <a:ea typeface="+mn-ea"/>
                    <a:cs typeface="Lexend Deca" pitchFamily="2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List1!$C$9:$C$14</c:f>
              <c:strCache>
                <c:ptCount val="6"/>
                <c:pt idx="0">
                  <c:v>do 25 %</c:v>
                </c:pt>
                <c:pt idx="1">
                  <c:v>26 - 50 %</c:v>
                </c:pt>
                <c:pt idx="2">
                  <c:v>51 - 75 %</c:v>
                </c:pt>
                <c:pt idx="3">
                  <c:v>76 - 100 %</c:v>
                </c:pt>
                <c:pt idx="4">
                  <c:v>více než 100 %</c:v>
                </c:pt>
                <c:pt idx="5">
                  <c:v>nevím</c:v>
                </c:pt>
              </c:strCache>
            </c:strRef>
          </c:cat>
          <c:val>
            <c:numRef>
              <c:f>List1!$D$9:$D$14</c:f>
              <c:numCache>
                <c:formatCode>0</c:formatCode>
                <c:ptCount val="6"/>
                <c:pt idx="0">
                  <c:v>8.1999999999999993</c:v>
                </c:pt>
                <c:pt idx="1">
                  <c:v>40.799999999999997</c:v>
                </c:pt>
                <c:pt idx="2">
                  <c:v>12.2</c:v>
                </c:pt>
                <c:pt idx="3">
                  <c:v>12.2</c:v>
                </c:pt>
                <c:pt idx="4">
                  <c:v>16.3</c:v>
                </c:pt>
                <c:pt idx="5">
                  <c:v>10.199999999999999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F9-7040-91C7-E6EC783B2E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27"/>
        <c:axId val="1024802623"/>
        <c:axId val="1024820479"/>
      </c:barChart>
      <c:catAx>
        <c:axId val="10248026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rgbClr val="00333D"/>
                </a:solidFill>
                <a:latin typeface="Lexend Deca" pitchFamily="2" charset="0"/>
                <a:ea typeface="+mn-ea"/>
                <a:cs typeface="Lexend Deca" pitchFamily="2" charset="0"/>
              </a:defRPr>
            </a:pPr>
            <a:endParaRPr lang="cs-CZ"/>
          </a:p>
        </c:txPr>
        <c:crossAx val="1024820479"/>
        <c:crosses val="autoZero"/>
        <c:auto val="1"/>
        <c:lblAlgn val="ctr"/>
        <c:lblOffset val="100"/>
        <c:noMultiLvlLbl val="0"/>
      </c:catAx>
      <c:valAx>
        <c:axId val="1024820479"/>
        <c:scaling>
          <c:orientation val="minMax"/>
        </c:scaling>
        <c:delete val="1"/>
        <c:axPos val="l"/>
        <c:numFmt formatCode="0" sourceLinked="1"/>
        <c:majorTickMark val="none"/>
        <c:minorTickMark val="none"/>
        <c:tickLblPos val="nextTo"/>
        <c:crossAx val="10248026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D8BA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333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1307-7A4A-BD27-47024CF4DD84}"/>
              </c:ext>
            </c:extLst>
          </c:dPt>
          <c:dPt>
            <c:idx val="1"/>
            <c:invertIfNegative val="0"/>
            <c:bubble3D val="0"/>
            <c:spPr>
              <a:solidFill>
                <a:srgbClr val="00333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307-7A4A-BD27-47024CF4DD84}"/>
              </c:ext>
            </c:extLst>
          </c:dPt>
          <c:dPt>
            <c:idx val="2"/>
            <c:invertIfNegative val="0"/>
            <c:bubble3D val="0"/>
            <c:spPr>
              <a:solidFill>
                <a:srgbClr val="35929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1307-7A4A-BD27-47024CF4DD84}"/>
              </c:ext>
            </c:extLst>
          </c:dPt>
          <c:dPt>
            <c:idx val="3"/>
            <c:invertIfNegative val="0"/>
            <c:bubble3D val="0"/>
            <c:spPr>
              <a:solidFill>
                <a:srgbClr val="35929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307-7A4A-BD27-47024CF4DD84}"/>
              </c:ext>
            </c:extLst>
          </c:dPt>
          <c:dPt>
            <c:idx val="4"/>
            <c:invertIfNegative val="0"/>
            <c:bubble3D val="0"/>
            <c:spPr>
              <a:solidFill>
                <a:srgbClr val="35929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1307-7A4A-BD27-47024CF4DD84}"/>
              </c:ext>
            </c:extLst>
          </c:dPt>
          <c:dPt>
            <c:idx val="5"/>
            <c:invertIfNegative val="0"/>
            <c:bubble3D val="0"/>
            <c:spPr>
              <a:solidFill>
                <a:srgbClr val="9CDAB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307-7A4A-BD27-47024CF4DD84}"/>
              </c:ext>
            </c:extLst>
          </c:dPt>
          <c:dPt>
            <c:idx val="6"/>
            <c:invertIfNegative val="0"/>
            <c:bubble3D val="0"/>
            <c:spPr>
              <a:solidFill>
                <a:srgbClr val="9CDAB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1307-7A4A-BD27-47024CF4DD84}"/>
              </c:ext>
            </c:extLst>
          </c:dPt>
          <c:dLbls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rgbClr val="359291"/>
                      </a:solidFill>
                      <a:latin typeface="Lexend Deca" pitchFamily="2" charset="0"/>
                      <a:ea typeface="+mn-ea"/>
                      <a:cs typeface="Lexend Deca" pitchFamily="2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1307-7A4A-BD27-47024CF4DD84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rgbClr val="359291"/>
                      </a:solidFill>
                      <a:latin typeface="Lexend Deca" pitchFamily="2" charset="0"/>
                      <a:ea typeface="+mn-ea"/>
                      <a:cs typeface="Lexend Deca" pitchFamily="2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1307-7A4A-BD27-47024CF4DD84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rgbClr val="359291"/>
                      </a:solidFill>
                      <a:latin typeface="Lexend Deca" pitchFamily="2" charset="0"/>
                      <a:ea typeface="+mn-ea"/>
                      <a:cs typeface="Lexend Deca" pitchFamily="2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1307-7A4A-BD27-47024CF4DD84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rgbClr val="9CDABB"/>
                      </a:solidFill>
                      <a:latin typeface="Lexend Deca" pitchFamily="2" charset="0"/>
                      <a:ea typeface="+mn-ea"/>
                      <a:cs typeface="Lexend Deca" pitchFamily="2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1307-7A4A-BD27-47024CF4DD84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rgbClr val="9CDABB"/>
                      </a:solidFill>
                      <a:latin typeface="Lexend Deca" pitchFamily="2" charset="0"/>
                      <a:ea typeface="+mn-ea"/>
                      <a:cs typeface="Lexend Deca" pitchFamily="2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1307-7A4A-BD27-47024CF4DD84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rgbClr val="D8BA00"/>
                      </a:solidFill>
                      <a:latin typeface="Lexend Deca" pitchFamily="2" charset="0"/>
                      <a:ea typeface="+mn-ea"/>
                      <a:cs typeface="Lexend Deca" pitchFamily="2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1307-7A4A-BD27-47024CF4DD84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rgbClr val="D8BA00"/>
                      </a:solidFill>
                      <a:latin typeface="Lexend Deca" pitchFamily="2" charset="0"/>
                      <a:ea typeface="+mn-ea"/>
                      <a:cs typeface="Lexend Deca" pitchFamily="2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1307-7A4A-BD27-47024CF4DD84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rgbClr val="D8BA00"/>
                      </a:solidFill>
                      <a:latin typeface="Lexend Deca" pitchFamily="2" charset="0"/>
                      <a:ea typeface="+mn-ea"/>
                      <a:cs typeface="Lexend Deca" pitchFamily="2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1307-7A4A-BD27-47024CF4DD8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rgbClr val="00333D"/>
                    </a:solidFill>
                    <a:latin typeface="Lexend Deca" pitchFamily="2" charset="0"/>
                    <a:ea typeface="+mn-ea"/>
                    <a:cs typeface="Lexend Deca" pitchFamily="2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 hodnoty (3)'!$B$3:$B$12</c:f>
              <c:strCache>
                <c:ptCount val="10"/>
                <c:pt idx="0">
                  <c:v>Olomouc</c:v>
                </c:pt>
                <c:pt idx="1">
                  <c:v>Tachov</c:v>
                </c:pt>
                <c:pt idx="2">
                  <c:v>Rakovník</c:v>
                </c:pt>
                <c:pt idx="3">
                  <c:v>Stod</c:v>
                </c:pt>
                <c:pt idx="4">
                  <c:v>Hořovice</c:v>
                </c:pt>
                <c:pt idx="5">
                  <c:v>Kutná Hora</c:v>
                </c:pt>
                <c:pt idx="6">
                  <c:v>Nepomuk</c:v>
                </c:pt>
                <c:pt idx="7">
                  <c:v>Kraslice</c:v>
                </c:pt>
                <c:pt idx="8">
                  <c:v>Ostrov</c:v>
                </c:pt>
                <c:pt idx="9">
                  <c:v>Konice</c:v>
                </c:pt>
              </c:strCache>
            </c:strRef>
          </c:cat>
          <c:val>
            <c:numRef>
              <c:f>'2022 hodnoty (3)'!$DP$3:$DP$12</c:f>
              <c:numCache>
                <c:formatCode>0.00</c:formatCode>
                <c:ptCount val="10"/>
                <c:pt idx="0">
                  <c:v>1.9685347961848996</c:v>
                </c:pt>
                <c:pt idx="1">
                  <c:v>1.8722748363022861</c:v>
                </c:pt>
                <c:pt idx="2">
                  <c:v>1.6465765073144218</c:v>
                </c:pt>
                <c:pt idx="3">
                  <c:v>1.4590475923459734</c:v>
                </c:pt>
                <c:pt idx="4">
                  <c:v>1.4186777177416772</c:v>
                </c:pt>
                <c:pt idx="5">
                  <c:v>1.1982269064366842</c:v>
                </c:pt>
                <c:pt idx="6">
                  <c:v>1.1917662232805102</c:v>
                </c:pt>
                <c:pt idx="7">
                  <c:v>1.1163066041542167</c:v>
                </c:pt>
                <c:pt idx="8">
                  <c:v>1.1059248729939579</c:v>
                </c:pt>
                <c:pt idx="9">
                  <c:v>1.1031112872861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F8-F04C-8683-AC352B0A5D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1600726656"/>
        <c:axId val="1600307632"/>
      </c:barChart>
      <c:catAx>
        <c:axId val="160072665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333D"/>
                </a:solidFill>
                <a:latin typeface="Lexend Deca" pitchFamily="2" charset="0"/>
                <a:ea typeface="+mn-ea"/>
                <a:cs typeface="Lexend Deca" pitchFamily="2" charset="0"/>
              </a:defRPr>
            </a:pPr>
            <a:endParaRPr lang="cs-CZ"/>
          </a:p>
        </c:txPr>
        <c:crossAx val="1600307632"/>
        <c:crosses val="autoZero"/>
        <c:auto val="1"/>
        <c:lblAlgn val="ctr"/>
        <c:lblOffset val="100"/>
        <c:noMultiLvlLbl val="0"/>
      </c:catAx>
      <c:valAx>
        <c:axId val="1600307632"/>
        <c:scaling>
          <c:orientation val="minMax"/>
        </c:scaling>
        <c:delete val="1"/>
        <c:axPos val="t"/>
        <c:numFmt formatCode="0.00" sourceLinked="1"/>
        <c:majorTickMark val="none"/>
        <c:minorTickMark val="none"/>
        <c:tickLblPos val="nextTo"/>
        <c:crossAx val="16007266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D8BA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333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1AE6-B842-A986-EC74684363D7}"/>
              </c:ext>
            </c:extLst>
          </c:dPt>
          <c:dPt>
            <c:idx val="1"/>
            <c:invertIfNegative val="0"/>
            <c:bubble3D val="0"/>
            <c:spPr>
              <a:solidFill>
                <a:srgbClr val="00333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AE6-B842-A986-EC74684363D7}"/>
              </c:ext>
            </c:extLst>
          </c:dPt>
          <c:dPt>
            <c:idx val="2"/>
            <c:invertIfNegative val="0"/>
            <c:bubble3D val="0"/>
            <c:spPr>
              <a:solidFill>
                <a:srgbClr val="00333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1AE6-B842-A986-EC74684363D7}"/>
              </c:ext>
            </c:extLst>
          </c:dPt>
          <c:dPt>
            <c:idx val="3"/>
            <c:invertIfNegative val="0"/>
            <c:bubble3D val="0"/>
            <c:spPr>
              <a:solidFill>
                <a:srgbClr val="35929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AE6-B842-A986-EC74684363D7}"/>
              </c:ext>
            </c:extLst>
          </c:dPt>
          <c:dPt>
            <c:idx val="4"/>
            <c:invertIfNegative val="0"/>
            <c:bubble3D val="0"/>
            <c:spPr>
              <a:solidFill>
                <a:srgbClr val="9CDAB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1AE6-B842-A986-EC74684363D7}"/>
              </c:ext>
            </c:extLst>
          </c:dPt>
          <c:dPt>
            <c:idx val="5"/>
            <c:invertIfNegative val="0"/>
            <c:bubble3D val="0"/>
            <c:spPr>
              <a:solidFill>
                <a:srgbClr val="9CDAB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AE6-B842-A986-EC74684363D7}"/>
              </c:ext>
            </c:extLst>
          </c:dPt>
          <c:dPt>
            <c:idx val="6"/>
            <c:invertIfNegative val="0"/>
            <c:bubble3D val="0"/>
            <c:spPr>
              <a:solidFill>
                <a:srgbClr val="9CDAB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1AE6-B842-A986-EC74684363D7}"/>
              </c:ext>
            </c:extLst>
          </c:dPt>
          <c:dPt>
            <c:idx val="7"/>
            <c:invertIfNegative val="0"/>
            <c:bubble3D val="0"/>
            <c:spPr>
              <a:solidFill>
                <a:srgbClr val="9CDAB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AE6-B842-A986-EC74684363D7}"/>
              </c:ext>
            </c:extLst>
          </c:dPt>
          <c:dPt>
            <c:idx val="8"/>
            <c:invertIfNegative val="0"/>
            <c:bubble3D val="0"/>
            <c:spPr>
              <a:solidFill>
                <a:srgbClr val="9CDAB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1AE6-B842-A986-EC74684363D7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rgbClr val="00333D"/>
                      </a:solidFill>
                      <a:latin typeface="Lexend Deca" pitchFamily="2" charset="0"/>
                      <a:ea typeface="+mn-ea"/>
                      <a:cs typeface="Lexend Deca" pitchFamily="2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1AE6-B842-A986-EC74684363D7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rgbClr val="00333D"/>
                      </a:solidFill>
                      <a:latin typeface="Lexend Deca" pitchFamily="2" charset="0"/>
                      <a:ea typeface="+mn-ea"/>
                      <a:cs typeface="Lexend Deca" pitchFamily="2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1AE6-B842-A986-EC74684363D7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rgbClr val="00333D"/>
                      </a:solidFill>
                      <a:latin typeface="Lexend Deca" pitchFamily="2" charset="0"/>
                      <a:ea typeface="+mn-ea"/>
                      <a:cs typeface="Lexend Deca" pitchFamily="2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1AE6-B842-A986-EC74684363D7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rgbClr val="359291"/>
                      </a:solidFill>
                      <a:latin typeface="Lexend Deca" pitchFamily="2" charset="0"/>
                      <a:ea typeface="+mn-ea"/>
                      <a:cs typeface="Lexend Deca" pitchFamily="2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1AE6-B842-A986-EC74684363D7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rgbClr val="9CDABB"/>
                      </a:solidFill>
                      <a:latin typeface="Lexend Deca" pitchFamily="2" charset="0"/>
                      <a:ea typeface="+mn-ea"/>
                      <a:cs typeface="Lexend Deca" pitchFamily="2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1AE6-B842-A986-EC74684363D7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rgbClr val="9CDABB"/>
                      </a:solidFill>
                      <a:latin typeface="Lexend Deca" pitchFamily="2" charset="0"/>
                      <a:ea typeface="+mn-ea"/>
                      <a:cs typeface="Lexend Deca" pitchFamily="2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1AE6-B842-A986-EC74684363D7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rgbClr val="9CDABB"/>
                      </a:solidFill>
                      <a:latin typeface="Lexend Deca" pitchFamily="2" charset="0"/>
                      <a:ea typeface="+mn-ea"/>
                      <a:cs typeface="Lexend Deca" pitchFamily="2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6-1AE6-B842-A986-EC74684363D7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rgbClr val="9CDABB"/>
                      </a:solidFill>
                      <a:latin typeface="Lexend Deca" pitchFamily="2" charset="0"/>
                      <a:ea typeface="+mn-ea"/>
                      <a:cs typeface="Lexend Deca" pitchFamily="2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1AE6-B842-A986-EC74684363D7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rgbClr val="9CDABB"/>
                      </a:solidFill>
                      <a:latin typeface="Lexend Deca" pitchFamily="2" charset="0"/>
                      <a:ea typeface="+mn-ea"/>
                      <a:cs typeface="Lexend Deca" pitchFamily="2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1AE6-B842-A986-EC74684363D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rgbClr val="D8BA00"/>
                    </a:solidFill>
                    <a:latin typeface="Lexend Deca" pitchFamily="2" charset="0"/>
                    <a:ea typeface="+mn-ea"/>
                    <a:cs typeface="Lexend Deca" pitchFamily="2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 hodnoty (5)'!$B$3:$B$12</c:f>
              <c:strCache>
                <c:ptCount val="10"/>
                <c:pt idx="0">
                  <c:v>Ivančice</c:v>
                </c:pt>
                <c:pt idx="1">
                  <c:v>Slavkov u Brna</c:v>
                </c:pt>
                <c:pt idx="2">
                  <c:v>Vlašim</c:v>
                </c:pt>
                <c:pt idx="3">
                  <c:v>Mohelnice</c:v>
                </c:pt>
                <c:pt idx="4">
                  <c:v>Otrokovice</c:v>
                </c:pt>
                <c:pt idx="5">
                  <c:v>Olomouc</c:v>
                </c:pt>
                <c:pt idx="6">
                  <c:v>Strakonice</c:v>
                </c:pt>
                <c:pt idx="7">
                  <c:v>Brandýs/Labem - St. Boleslav</c:v>
                </c:pt>
                <c:pt idx="8">
                  <c:v>Ústí nad Orlicí</c:v>
                </c:pt>
                <c:pt idx="9">
                  <c:v>Votice</c:v>
                </c:pt>
              </c:strCache>
            </c:strRef>
          </c:cat>
          <c:val>
            <c:numRef>
              <c:f>'2022 hodnoty (5)'!$EC$3:$EC$12</c:f>
              <c:numCache>
                <c:formatCode>0.00</c:formatCode>
                <c:ptCount val="10"/>
                <c:pt idx="0">
                  <c:v>2.5071199562441637</c:v>
                </c:pt>
                <c:pt idx="1">
                  <c:v>2.504384072842412</c:v>
                </c:pt>
                <c:pt idx="2">
                  <c:v>2.4154021863742825</c:v>
                </c:pt>
                <c:pt idx="3">
                  <c:v>2.3053595723675091</c:v>
                </c:pt>
                <c:pt idx="4">
                  <c:v>2.0825400750618024</c:v>
                </c:pt>
                <c:pt idx="5">
                  <c:v>2.0623663027359025</c:v>
                </c:pt>
                <c:pt idx="6">
                  <c:v>2.0357889554669653</c:v>
                </c:pt>
                <c:pt idx="7">
                  <c:v>2.0127321866128254</c:v>
                </c:pt>
                <c:pt idx="8">
                  <c:v>2.0073608242643188</c:v>
                </c:pt>
                <c:pt idx="9">
                  <c:v>1.8660282977293927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18-1142-A842-081440D852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1600726656"/>
        <c:axId val="1600307632"/>
      </c:barChart>
      <c:catAx>
        <c:axId val="160072665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00333D"/>
                </a:solidFill>
                <a:latin typeface="Lexend Deca" pitchFamily="2" charset="0"/>
                <a:ea typeface="+mn-ea"/>
                <a:cs typeface="Lexend Deca" pitchFamily="2" charset="0"/>
              </a:defRPr>
            </a:pPr>
            <a:endParaRPr lang="cs-CZ"/>
          </a:p>
        </c:txPr>
        <c:crossAx val="1600307632"/>
        <c:crosses val="autoZero"/>
        <c:auto val="1"/>
        <c:lblAlgn val="ctr"/>
        <c:lblOffset val="100"/>
        <c:noMultiLvlLbl val="0"/>
      </c:catAx>
      <c:valAx>
        <c:axId val="1600307632"/>
        <c:scaling>
          <c:orientation val="minMax"/>
        </c:scaling>
        <c:delete val="1"/>
        <c:axPos val="t"/>
        <c:numFmt formatCode="0.00" sourceLinked="1"/>
        <c:majorTickMark val="none"/>
        <c:minorTickMark val="none"/>
        <c:tickLblPos val="nextTo"/>
        <c:crossAx val="16007266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49037620297463"/>
          <c:y val="4.3264503441494594E-2"/>
          <c:w val="0.37954068241469818"/>
          <c:h val="0.9134709931170108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9CDABB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333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E78-D14F-B737-821B6C1AF75B}"/>
              </c:ext>
            </c:extLst>
          </c:dPt>
          <c:dPt>
            <c:idx val="1"/>
            <c:invertIfNegative val="0"/>
            <c:bubble3D val="0"/>
            <c:spPr>
              <a:solidFill>
                <a:srgbClr val="00333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7E78-D14F-B737-821B6C1AF75B}"/>
              </c:ext>
            </c:extLst>
          </c:dPt>
          <c:dPt>
            <c:idx val="2"/>
            <c:invertIfNegative val="0"/>
            <c:bubble3D val="0"/>
            <c:spPr>
              <a:solidFill>
                <a:srgbClr val="00333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E78-D14F-B737-821B6C1AF75B}"/>
              </c:ext>
            </c:extLst>
          </c:dPt>
          <c:dPt>
            <c:idx val="3"/>
            <c:invertIfNegative val="0"/>
            <c:bubble3D val="0"/>
            <c:spPr>
              <a:solidFill>
                <a:srgbClr val="00333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7E78-D14F-B737-821B6C1AF75B}"/>
              </c:ext>
            </c:extLst>
          </c:dPt>
          <c:dPt>
            <c:idx val="4"/>
            <c:invertIfNegative val="0"/>
            <c:bubble3D val="0"/>
            <c:spPr>
              <a:solidFill>
                <a:srgbClr val="00333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E78-D14F-B737-821B6C1AF75B}"/>
              </c:ext>
            </c:extLst>
          </c:dPt>
          <c:dPt>
            <c:idx val="5"/>
            <c:invertIfNegative val="0"/>
            <c:bubble3D val="0"/>
            <c:spPr>
              <a:solidFill>
                <a:srgbClr val="00333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7E78-D14F-B737-821B6C1AF75B}"/>
              </c:ext>
            </c:extLst>
          </c:dPt>
          <c:dPt>
            <c:idx val="6"/>
            <c:invertIfNegative val="0"/>
            <c:bubble3D val="0"/>
            <c:spPr>
              <a:solidFill>
                <a:srgbClr val="35929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7E78-D14F-B737-821B6C1AF75B}"/>
              </c:ext>
            </c:extLst>
          </c:dPt>
          <c:dPt>
            <c:idx val="7"/>
            <c:invertIfNegative val="0"/>
            <c:bubble3D val="0"/>
            <c:spPr>
              <a:solidFill>
                <a:srgbClr val="35929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7E78-D14F-B737-821B6C1AF75B}"/>
              </c:ext>
            </c:extLst>
          </c:dPt>
          <c:dPt>
            <c:idx val="9"/>
            <c:invertIfNegative val="0"/>
            <c:bubble3D val="0"/>
            <c:spPr>
              <a:solidFill>
                <a:srgbClr val="D8BA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7E78-D14F-B737-821B6C1AF75B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00333D"/>
                      </a:solidFill>
                      <a:latin typeface="Lexend Deca" pitchFamily="2" charset="0"/>
                      <a:ea typeface="+mn-ea"/>
                      <a:cs typeface="Lexend Deca" pitchFamily="2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7E78-D14F-B737-821B6C1AF75B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00333D"/>
                      </a:solidFill>
                      <a:latin typeface="Lexend Deca" pitchFamily="2" charset="0"/>
                      <a:ea typeface="+mn-ea"/>
                      <a:cs typeface="Lexend Deca" pitchFamily="2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7E78-D14F-B737-821B6C1AF75B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00333D"/>
                      </a:solidFill>
                      <a:latin typeface="Lexend Deca" pitchFamily="2" charset="0"/>
                      <a:ea typeface="+mn-ea"/>
                      <a:cs typeface="Lexend Deca" pitchFamily="2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7E78-D14F-B737-821B6C1AF75B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00333D"/>
                      </a:solidFill>
                      <a:latin typeface="Lexend Deca" pitchFamily="2" charset="0"/>
                      <a:ea typeface="+mn-ea"/>
                      <a:cs typeface="Lexend Deca" pitchFamily="2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7E78-D14F-B737-821B6C1AF75B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00333D"/>
                      </a:solidFill>
                      <a:latin typeface="Lexend Deca" pitchFamily="2" charset="0"/>
                      <a:ea typeface="+mn-ea"/>
                      <a:cs typeface="Lexend Deca" pitchFamily="2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7E78-D14F-B737-821B6C1AF75B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00333D"/>
                      </a:solidFill>
                      <a:latin typeface="Lexend Deca" pitchFamily="2" charset="0"/>
                      <a:ea typeface="+mn-ea"/>
                      <a:cs typeface="Lexend Deca" pitchFamily="2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7E78-D14F-B737-821B6C1AF75B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359291"/>
                      </a:solidFill>
                      <a:latin typeface="Lexend Deca" pitchFamily="2" charset="0"/>
                      <a:ea typeface="+mn-ea"/>
                      <a:cs typeface="Lexend Deca" pitchFamily="2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7E78-D14F-B737-821B6C1AF75B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359291"/>
                      </a:solidFill>
                      <a:latin typeface="Lexend Deca" pitchFamily="2" charset="0"/>
                      <a:ea typeface="+mn-ea"/>
                      <a:cs typeface="Lexend Deca" pitchFamily="2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7E78-D14F-B737-821B6C1AF75B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9CDABB"/>
                      </a:solidFill>
                      <a:latin typeface="Lexend Deca" pitchFamily="2" charset="0"/>
                      <a:ea typeface="+mn-ea"/>
                      <a:cs typeface="Lexend Deca" pitchFamily="2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A-7E78-D14F-B737-821B6C1AF75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D8BA00"/>
                    </a:solidFill>
                    <a:latin typeface="Lexend Deca" pitchFamily="2" charset="0"/>
                    <a:ea typeface="+mn-ea"/>
                    <a:cs typeface="Lexend Deca" pitchFamily="2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 hodnoty (3)'!$B$199:$B$208</c:f>
              <c:strCache>
                <c:ptCount val="10"/>
                <c:pt idx="0">
                  <c:v>Týn nad Vltavou</c:v>
                </c:pt>
                <c:pt idx="1">
                  <c:v>Semily</c:v>
                </c:pt>
                <c:pt idx="2">
                  <c:v>Nový Jičín</c:v>
                </c:pt>
                <c:pt idx="3">
                  <c:v>Kralupy nad Vltavou</c:v>
                </c:pt>
                <c:pt idx="4">
                  <c:v>Litovel</c:v>
                </c:pt>
                <c:pt idx="5">
                  <c:v>Nymburk</c:v>
                </c:pt>
                <c:pt idx="6">
                  <c:v>Mnichovo Hradiště</c:v>
                </c:pt>
                <c:pt idx="7">
                  <c:v>Český Brod</c:v>
                </c:pt>
                <c:pt idx="8">
                  <c:v>Rychnov nad Kněžnou</c:v>
                </c:pt>
                <c:pt idx="9">
                  <c:v>Louny</c:v>
                </c:pt>
              </c:strCache>
            </c:strRef>
          </c:cat>
          <c:val>
            <c:numRef>
              <c:f>'2022 hodnoty (3)'!$DP$199:$DP$208</c:f>
              <c:numCache>
                <c:formatCode>0.00</c:formatCode>
                <c:ptCount val="10"/>
                <c:pt idx="0">
                  <c:v>0.94995664721016049</c:v>
                </c:pt>
                <c:pt idx="1">
                  <c:v>0.9487383995266776</c:v>
                </c:pt>
                <c:pt idx="2">
                  <c:v>0.94401803307695231</c:v>
                </c:pt>
                <c:pt idx="3">
                  <c:v>0.94160060159256864</c:v>
                </c:pt>
                <c:pt idx="4">
                  <c:v>0.93776205658184553</c:v>
                </c:pt>
                <c:pt idx="5">
                  <c:v>0.92957740470619299</c:v>
                </c:pt>
                <c:pt idx="6">
                  <c:v>0.92390224578159974</c:v>
                </c:pt>
                <c:pt idx="7">
                  <c:v>0.90370378703862764</c:v>
                </c:pt>
                <c:pt idx="8">
                  <c:v>0.73997082292337624</c:v>
                </c:pt>
                <c:pt idx="9">
                  <c:v>0.67917017028307325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E1-7C46-AE9A-7879F3E669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3"/>
        <c:axId val="1600726656"/>
        <c:axId val="1600307632"/>
      </c:barChart>
      <c:catAx>
        <c:axId val="1600726656"/>
        <c:scaling>
          <c:orientation val="maxMin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rgbClr val="00333D"/>
                </a:solidFill>
                <a:latin typeface="Lexend Deca" pitchFamily="2" charset="0"/>
                <a:ea typeface="+mn-ea"/>
                <a:cs typeface="Lexend Deca" pitchFamily="2" charset="0"/>
              </a:defRPr>
            </a:pPr>
            <a:endParaRPr lang="cs-CZ"/>
          </a:p>
        </c:txPr>
        <c:crossAx val="1600307632"/>
        <c:crosses val="autoZero"/>
        <c:auto val="1"/>
        <c:lblAlgn val="ctr"/>
        <c:lblOffset val="100"/>
        <c:noMultiLvlLbl val="0"/>
      </c:catAx>
      <c:valAx>
        <c:axId val="1600307632"/>
        <c:scaling>
          <c:orientation val="minMax"/>
        </c:scaling>
        <c:delete val="1"/>
        <c:axPos val="r"/>
        <c:numFmt formatCode="0.00" sourceLinked="1"/>
        <c:majorTickMark val="none"/>
        <c:minorTickMark val="none"/>
        <c:tickLblPos val="nextTo"/>
        <c:crossAx val="16007266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480698718098638"/>
          <c:y val="5.0321923428547549E-2"/>
          <c:w val="0.36973337743569984"/>
          <c:h val="0.8993561531429048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D8BA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333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1FCF-D347-BF99-8B38134D5C96}"/>
              </c:ext>
            </c:extLst>
          </c:dPt>
          <c:dPt>
            <c:idx val="1"/>
            <c:invertIfNegative val="0"/>
            <c:bubble3D val="0"/>
            <c:spPr>
              <a:solidFill>
                <a:srgbClr val="00333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FCF-D347-BF99-8B38134D5C96}"/>
              </c:ext>
            </c:extLst>
          </c:dPt>
          <c:dPt>
            <c:idx val="2"/>
            <c:invertIfNegative val="0"/>
            <c:bubble3D val="0"/>
            <c:spPr>
              <a:solidFill>
                <a:srgbClr val="00333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1FCF-D347-BF99-8B38134D5C96}"/>
              </c:ext>
            </c:extLst>
          </c:dPt>
          <c:dPt>
            <c:idx val="3"/>
            <c:invertIfNegative val="0"/>
            <c:bubble3D val="0"/>
            <c:spPr>
              <a:solidFill>
                <a:srgbClr val="35929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FCF-D347-BF99-8B38134D5C96}"/>
              </c:ext>
            </c:extLst>
          </c:dPt>
          <c:dPt>
            <c:idx val="4"/>
            <c:invertIfNegative val="0"/>
            <c:bubble3D val="0"/>
            <c:spPr>
              <a:solidFill>
                <a:srgbClr val="35929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1FCF-D347-BF99-8B38134D5C96}"/>
              </c:ext>
            </c:extLst>
          </c:dPt>
          <c:dPt>
            <c:idx val="5"/>
            <c:invertIfNegative val="0"/>
            <c:bubble3D val="0"/>
            <c:spPr>
              <a:solidFill>
                <a:srgbClr val="35929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FCF-D347-BF99-8B38134D5C96}"/>
              </c:ext>
            </c:extLst>
          </c:dPt>
          <c:dPt>
            <c:idx val="6"/>
            <c:invertIfNegative val="0"/>
            <c:bubble3D val="0"/>
            <c:spPr>
              <a:solidFill>
                <a:srgbClr val="35929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1FCF-D347-BF99-8B38134D5C96}"/>
              </c:ext>
            </c:extLst>
          </c:dPt>
          <c:dPt>
            <c:idx val="7"/>
            <c:invertIfNegative val="0"/>
            <c:bubble3D val="0"/>
            <c:spPr>
              <a:solidFill>
                <a:srgbClr val="35929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1FCF-D347-BF99-8B38134D5C96}"/>
              </c:ext>
            </c:extLst>
          </c:dPt>
          <c:dPt>
            <c:idx val="8"/>
            <c:invertIfNegative val="0"/>
            <c:bubble3D val="0"/>
            <c:spPr>
              <a:solidFill>
                <a:srgbClr val="9CDAB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FCF-D347-BF99-8B38134D5C96}"/>
              </c:ext>
            </c:extLst>
          </c:dPt>
          <c:dLbls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359291"/>
                      </a:solidFill>
                      <a:latin typeface="Lexend Deca" pitchFamily="2" charset="0"/>
                      <a:ea typeface="+mn-ea"/>
                      <a:cs typeface="Lexend Deca" pitchFamily="2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1FCF-D347-BF99-8B38134D5C96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359291"/>
                      </a:solidFill>
                      <a:latin typeface="Lexend Deca" pitchFamily="2" charset="0"/>
                      <a:ea typeface="+mn-ea"/>
                      <a:cs typeface="Lexend Deca" pitchFamily="2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1FCF-D347-BF99-8B38134D5C96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359291"/>
                      </a:solidFill>
                      <a:latin typeface="Lexend Deca" pitchFamily="2" charset="0"/>
                      <a:ea typeface="+mn-ea"/>
                      <a:cs typeface="Lexend Deca" pitchFamily="2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1FCF-D347-BF99-8B38134D5C96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359291"/>
                      </a:solidFill>
                      <a:latin typeface="Lexend Deca" pitchFamily="2" charset="0"/>
                      <a:ea typeface="+mn-ea"/>
                      <a:cs typeface="Lexend Deca" pitchFamily="2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6-1FCF-D347-BF99-8B38134D5C96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359291"/>
                      </a:solidFill>
                      <a:latin typeface="Lexend Deca" pitchFamily="2" charset="0"/>
                      <a:ea typeface="+mn-ea"/>
                      <a:cs typeface="Lexend Deca" pitchFamily="2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1FCF-D347-BF99-8B38134D5C96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9CDABB"/>
                      </a:solidFill>
                      <a:latin typeface="Lexend Deca" pitchFamily="2" charset="0"/>
                      <a:ea typeface="+mn-ea"/>
                      <a:cs typeface="Lexend Deca" pitchFamily="2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1FCF-D347-BF99-8B38134D5C96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D8BA00"/>
                      </a:solidFill>
                      <a:latin typeface="Lexend Deca" pitchFamily="2" charset="0"/>
                      <a:ea typeface="+mn-ea"/>
                      <a:cs typeface="Lexend Deca" pitchFamily="2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1FCF-D347-BF99-8B38134D5C9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00333D"/>
                    </a:solidFill>
                    <a:latin typeface="Lexend Deca" pitchFamily="2" charset="0"/>
                    <a:ea typeface="+mn-ea"/>
                    <a:cs typeface="Lexend Deca" pitchFamily="2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 hodnoty (5)'!$B$199:$B$208</c:f>
              <c:strCache>
                <c:ptCount val="10"/>
                <c:pt idx="0">
                  <c:v>Jeseník</c:v>
                </c:pt>
                <c:pt idx="1">
                  <c:v>Rýmařov</c:v>
                </c:pt>
                <c:pt idx="2">
                  <c:v>Lysá nad Labem</c:v>
                </c:pt>
                <c:pt idx="3">
                  <c:v>Sokolov</c:v>
                </c:pt>
                <c:pt idx="4">
                  <c:v>Semily</c:v>
                </c:pt>
                <c:pt idx="5">
                  <c:v>Chomutov</c:v>
                </c:pt>
                <c:pt idx="6">
                  <c:v>Kopřivnice</c:v>
                </c:pt>
                <c:pt idx="7">
                  <c:v>Veselí nad Moravou</c:v>
                </c:pt>
                <c:pt idx="8">
                  <c:v>Rychnov nad Kněžnou</c:v>
                </c:pt>
                <c:pt idx="9">
                  <c:v>Šlapanice</c:v>
                </c:pt>
              </c:strCache>
            </c:strRef>
          </c:cat>
          <c:val>
            <c:numRef>
              <c:f>'2022 hodnoty (5)'!$EC$199:$EC$208</c:f>
              <c:numCache>
                <c:formatCode>0.00</c:formatCode>
                <c:ptCount val="10"/>
                <c:pt idx="0">
                  <c:v>0.94513055042548444</c:v>
                </c:pt>
                <c:pt idx="1">
                  <c:v>0.94361855622714208</c:v>
                </c:pt>
                <c:pt idx="2">
                  <c:v>0.92944314548541807</c:v>
                </c:pt>
                <c:pt idx="3">
                  <c:v>0.91161894531469734</c:v>
                </c:pt>
                <c:pt idx="4">
                  <c:v>0.868938599461056</c:v>
                </c:pt>
                <c:pt idx="5">
                  <c:v>0.86523830052241146</c:v>
                </c:pt>
                <c:pt idx="6">
                  <c:v>0.86327561746725767</c:v>
                </c:pt>
                <c:pt idx="7">
                  <c:v>0.85843597812663786</c:v>
                </c:pt>
                <c:pt idx="8">
                  <c:v>0.79975885623830612</c:v>
                </c:pt>
                <c:pt idx="9">
                  <c:v>0.71496897162649464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19-FC42-A54A-38435D5F2D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1600726656"/>
        <c:axId val="1600307632"/>
      </c:barChart>
      <c:catAx>
        <c:axId val="1600726656"/>
        <c:scaling>
          <c:orientation val="maxMin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rgbClr val="00333D"/>
                </a:solidFill>
                <a:latin typeface="Lexend Deca" pitchFamily="2" charset="0"/>
                <a:ea typeface="+mn-ea"/>
                <a:cs typeface="Lexend Deca" pitchFamily="2" charset="0"/>
              </a:defRPr>
            </a:pPr>
            <a:endParaRPr lang="cs-CZ"/>
          </a:p>
        </c:txPr>
        <c:crossAx val="1600307632"/>
        <c:crosses val="autoZero"/>
        <c:auto val="1"/>
        <c:lblAlgn val="ctr"/>
        <c:lblOffset val="100"/>
        <c:noMultiLvlLbl val="0"/>
      </c:catAx>
      <c:valAx>
        <c:axId val="1600307632"/>
        <c:scaling>
          <c:orientation val="minMax"/>
        </c:scaling>
        <c:delete val="1"/>
        <c:axPos val="r"/>
        <c:numFmt formatCode="0.00" sourceLinked="1"/>
        <c:majorTickMark val="none"/>
        <c:minorTickMark val="none"/>
        <c:tickLblPos val="nextTo"/>
        <c:crossAx val="16007266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0333D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rgbClr val="35929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426-DB49-812F-A04074929AC1}"/>
              </c:ext>
            </c:extLst>
          </c:dPt>
          <c:dPt>
            <c:idx val="3"/>
            <c:invertIfNegative val="0"/>
            <c:bubble3D val="0"/>
            <c:spPr>
              <a:solidFill>
                <a:srgbClr val="35929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2426-DB49-812F-A04074929AC1}"/>
              </c:ext>
            </c:extLst>
          </c:dPt>
          <c:dPt>
            <c:idx val="4"/>
            <c:invertIfNegative val="0"/>
            <c:bubble3D val="0"/>
            <c:spPr>
              <a:solidFill>
                <a:srgbClr val="9CDAB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2426-DB49-812F-A04074929AC1}"/>
              </c:ext>
            </c:extLst>
          </c:dPt>
          <c:dPt>
            <c:idx val="5"/>
            <c:invertIfNegative val="0"/>
            <c:bubble3D val="0"/>
            <c:spPr>
              <a:solidFill>
                <a:srgbClr val="9CDAB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426-DB49-812F-A04074929AC1}"/>
              </c:ext>
            </c:extLst>
          </c:dPt>
          <c:dPt>
            <c:idx val="6"/>
            <c:invertIfNegative val="0"/>
            <c:bubble3D val="0"/>
            <c:spPr>
              <a:solidFill>
                <a:srgbClr val="9CDAB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2426-DB49-812F-A04074929AC1}"/>
              </c:ext>
            </c:extLst>
          </c:dPt>
          <c:dPt>
            <c:idx val="7"/>
            <c:invertIfNegative val="0"/>
            <c:bubble3D val="0"/>
            <c:spPr>
              <a:solidFill>
                <a:srgbClr val="9CDAB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426-DB49-812F-A04074929AC1}"/>
              </c:ext>
            </c:extLst>
          </c:dPt>
          <c:dPt>
            <c:idx val="8"/>
            <c:invertIfNegative val="0"/>
            <c:bubble3D val="0"/>
            <c:spPr>
              <a:solidFill>
                <a:srgbClr val="D8BA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2426-DB49-812F-A04074929AC1}"/>
              </c:ext>
            </c:extLst>
          </c:dPt>
          <c:dPt>
            <c:idx val="9"/>
            <c:invertIfNegative val="0"/>
            <c:bubble3D val="0"/>
            <c:spPr>
              <a:solidFill>
                <a:srgbClr val="D8BA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426-DB49-812F-A04074929AC1}"/>
              </c:ext>
            </c:extLst>
          </c:dPt>
          <c:dLbls>
            <c:dLbl>
              <c:idx val="2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359291"/>
                      </a:solidFill>
                      <a:latin typeface="Lexend Deca" pitchFamily="2" charset="0"/>
                      <a:ea typeface="+mn-ea"/>
                      <a:cs typeface="Lexend Deca" pitchFamily="2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2426-DB49-812F-A04074929AC1}"/>
                </c:ext>
              </c:extLst>
            </c:dLbl>
            <c:dLbl>
              <c:idx val="3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359291"/>
                      </a:solidFill>
                      <a:latin typeface="Lexend Deca" pitchFamily="2" charset="0"/>
                      <a:ea typeface="+mn-ea"/>
                      <a:cs typeface="Lexend Deca" pitchFamily="2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2426-DB49-812F-A04074929AC1}"/>
                </c:ext>
              </c:extLst>
            </c:dLbl>
            <c:dLbl>
              <c:idx val="4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9CDABB"/>
                      </a:solidFill>
                      <a:latin typeface="Lexend Deca" pitchFamily="2" charset="0"/>
                      <a:ea typeface="+mn-ea"/>
                      <a:cs typeface="Lexend Deca" pitchFamily="2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2426-DB49-812F-A04074929AC1}"/>
                </c:ext>
              </c:extLst>
            </c:dLbl>
            <c:dLbl>
              <c:idx val="5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9CDABB"/>
                      </a:solidFill>
                      <a:latin typeface="Lexend Deca" pitchFamily="2" charset="0"/>
                      <a:ea typeface="+mn-ea"/>
                      <a:cs typeface="Lexend Deca" pitchFamily="2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2426-DB49-812F-A04074929AC1}"/>
                </c:ext>
              </c:extLst>
            </c:dLbl>
            <c:dLbl>
              <c:idx val="6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9CDABB"/>
                      </a:solidFill>
                      <a:latin typeface="Lexend Deca" pitchFamily="2" charset="0"/>
                      <a:ea typeface="+mn-ea"/>
                      <a:cs typeface="Lexend Deca" pitchFamily="2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2426-DB49-812F-A04074929AC1}"/>
                </c:ext>
              </c:extLst>
            </c:dLbl>
            <c:dLbl>
              <c:idx val="7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9CDABB"/>
                      </a:solidFill>
                      <a:latin typeface="Lexend Deca" pitchFamily="2" charset="0"/>
                      <a:ea typeface="+mn-ea"/>
                      <a:cs typeface="Lexend Deca" pitchFamily="2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2426-DB49-812F-A04074929AC1}"/>
                </c:ext>
              </c:extLst>
            </c:dLbl>
            <c:dLbl>
              <c:idx val="8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D8BA00"/>
                      </a:solidFill>
                      <a:latin typeface="Lexend Deca" pitchFamily="2" charset="0"/>
                      <a:ea typeface="+mn-ea"/>
                      <a:cs typeface="Lexend Deca" pitchFamily="2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6-2426-DB49-812F-A04074929AC1}"/>
                </c:ext>
              </c:extLst>
            </c:dLbl>
            <c:dLbl>
              <c:idx val="9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D8BA00"/>
                      </a:solidFill>
                      <a:latin typeface="Lexend Deca" pitchFamily="2" charset="0"/>
                      <a:ea typeface="+mn-ea"/>
                      <a:cs typeface="Lexend Deca" pitchFamily="2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2426-DB49-812F-A04074929AC1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00333D"/>
                    </a:solidFill>
                    <a:latin typeface="Lexend Deca" pitchFamily="2" charset="0"/>
                    <a:ea typeface="+mn-ea"/>
                    <a:cs typeface="Lexend Deca" pitchFamily="2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 hodnoty (4)'!$B$3:$B$12</c:f>
              <c:strCache>
                <c:ptCount val="10"/>
                <c:pt idx="0">
                  <c:v>Litomyšl</c:v>
                </c:pt>
                <c:pt idx="1">
                  <c:v>Lovosice</c:v>
                </c:pt>
                <c:pt idx="2">
                  <c:v>Mladá Boleslav</c:v>
                </c:pt>
                <c:pt idx="3">
                  <c:v>Otrokovice</c:v>
                </c:pt>
                <c:pt idx="4">
                  <c:v>Litvínov</c:v>
                </c:pt>
                <c:pt idx="5">
                  <c:v>Říčany</c:v>
                </c:pt>
                <c:pt idx="6">
                  <c:v>Mohelnice</c:v>
                </c:pt>
                <c:pt idx="7">
                  <c:v>Frýdlant nad Ostravicí</c:v>
                </c:pt>
                <c:pt idx="8">
                  <c:v>Stod</c:v>
                </c:pt>
                <c:pt idx="9">
                  <c:v>Litovel</c:v>
                </c:pt>
              </c:strCache>
            </c:strRef>
          </c:cat>
          <c:val>
            <c:numRef>
              <c:f>'2022 hodnoty (4)'!$DV$3:$DV$12</c:f>
              <c:numCache>
                <c:formatCode>0.00</c:formatCode>
                <c:ptCount val="10"/>
                <c:pt idx="0">
                  <c:v>3183.924954609643</c:v>
                </c:pt>
                <c:pt idx="1">
                  <c:v>3170.6819291109819</c:v>
                </c:pt>
                <c:pt idx="2">
                  <c:v>2882.972652144836</c:v>
                </c:pt>
                <c:pt idx="3">
                  <c:v>2623.0453355060231</c:v>
                </c:pt>
                <c:pt idx="4">
                  <c:v>2386.6972244462236</c:v>
                </c:pt>
                <c:pt idx="5">
                  <c:v>2355.8416759362253</c:v>
                </c:pt>
                <c:pt idx="6">
                  <c:v>2320.4620454795122</c:v>
                </c:pt>
                <c:pt idx="7">
                  <c:v>2280.6874234381385</c:v>
                </c:pt>
                <c:pt idx="8">
                  <c:v>2210.7298215802889</c:v>
                </c:pt>
                <c:pt idx="9">
                  <c:v>2142.0988815720707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E4-994E-9206-0120152F44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1600726656"/>
        <c:axId val="1600307632"/>
      </c:barChart>
      <c:catAx>
        <c:axId val="160072665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333D"/>
                </a:solidFill>
                <a:latin typeface="Lexend Deca" pitchFamily="2" charset="0"/>
                <a:ea typeface="+mn-ea"/>
                <a:cs typeface="Lexend Deca" pitchFamily="2" charset="0"/>
              </a:defRPr>
            </a:pPr>
            <a:endParaRPr lang="cs-CZ"/>
          </a:p>
        </c:txPr>
        <c:crossAx val="1600307632"/>
        <c:crosses val="autoZero"/>
        <c:auto val="1"/>
        <c:lblAlgn val="ctr"/>
        <c:lblOffset val="100"/>
        <c:noMultiLvlLbl val="0"/>
      </c:catAx>
      <c:valAx>
        <c:axId val="1600307632"/>
        <c:scaling>
          <c:orientation val="minMax"/>
        </c:scaling>
        <c:delete val="1"/>
        <c:axPos val="t"/>
        <c:numFmt formatCode="0.00" sourceLinked="1"/>
        <c:majorTickMark val="none"/>
        <c:minorTickMark val="none"/>
        <c:tickLblPos val="nextTo"/>
        <c:crossAx val="16007266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302843394575678"/>
          <c:y val="6.2401873848209971E-2"/>
          <c:w val="0.27697156605424328"/>
          <c:h val="0.9192446338434929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35929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333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17D7-954D-9590-A3C0931A7217}"/>
              </c:ext>
            </c:extLst>
          </c:dPt>
          <c:dPt>
            <c:idx val="1"/>
            <c:invertIfNegative val="0"/>
            <c:bubble3D val="0"/>
            <c:spPr>
              <a:solidFill>
                <a:srgbClr val="00333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7D7-954D-9590-A3C0931A7217}"/>
              </c:ext>
            </c:extLst>
          </c:dPt>
          <c:dPt>
            <c:idx val="5"/>
            <c:invertIfNegative val="0"/>
            <c:bubble3D val="0"/>
            <c:spPr>
              <a:solidFill>
                <a:srgbClr val="9CDAB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17D7-954D-9590-A3C0931A7217}"/>
              </c:ext>
            </c:extLst>
          </c:dPt>
          <c:dPt>
            <c:idx val="6"/>
            <c:invertIfNegative val="0"/>
            <c:bubble3D val="0"/>
            <c:spPr>
              <a:solidFill>
                <a:srgbClr val="9CDAB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7D7-954D-9590-A3C0931A7217}"/>
              </c:ext>
            </c:extLst>
          </c:dPt>
          <c:dPt>
            <c:idx val="7"/>
            <c:invertIfNegative val="0"/>
            <c:bubble3D val="0"/>
            <c:spPr>
              <a:solidFill>
                <a:srgbClr val="9CDAB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17D7-954D-9590-A3C0931A7217}"/>
              </c:ext>
            </c:extLst>
          </c:dPt>
          <c:dPt>
            <c:idx val="8"/>
            <c:invertIfNegative val="0"/>
            <c:bubble3D val="0"/>
            <c:spPr>
              <a:solidFill>
                <a:srgbClr val="D8BA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7D7-954D-9590-A3C0931A7217}"/>
              </c:ext>
            </c:extLst>
          </c:dPt>
          <c:dPt>
            <c:idx val="9"/>
            <c:invertIfNegative val="0"/>
            <c:bubble3D val="0"/>
            <c:spPr>
              <a:solidFill>
                <a:srgbClr val="D8BA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17D7-954D-9590-A3C0931A7217}"/>
              </c:ext>
            </c:extLst>
          </c:dPt>
          <c:dLbls>
            <c:dLbl>
              <c:idx val="0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rgbClr val="00333D"/>
                      </a:solidFill>
                      <a:latin typeface="Lexend Deca" pitchFamily="2" charset="0"/>
                      <a:ea typeface="+mn-ea"/>
                      <a:cs typeface="Lexend Deca" pitchFamily="2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17D7-954D-9590-A3C0931A7217}"/>
                </c:ext>
              </c:extLst>
            </c:dLbl>
            <c:dLbl>
              <c:idx val="1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rgbClr val="00333D"/>
                      </a:solidFill>
                      <a:latin typeface="Lexend Deca" pitchFamily="2" charset="0"/>
                      <a:ea typeface="+mn-ea"/>
                      <a:cs typeface="Lexend Deca" pitchFamily="2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17D7-954D-9590-A3C0931A7217}"/>
                </c:ext>
              </c:extLst>
            </c:dLbl>
            <c:dLbl>
              <c:idx val="2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rgbClr val="00333D"/>
                      </a:solidFill>
                      <a:latin typeface="Lexend Deca" pitchFamily="2" charset="0"/>
                      <a:ea typeface="+mn-ea"/>
                      <a:cs typeface="Lexend Deca" pitchFamily="2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17D7-954D-9590-A3C0931A7217}"/>
                </c:ext>
              </c:extLst>
            </c:dLbl>
            <c:dLbl>
              <c:idx val="5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rgbClr val="9CDABB"/>
                      </a:solidFill>
                      <a:latin typeface="Lexend Deca" pitchFamily="2" charset="0"/>
                      <a:ea typeface="+mn-ea"/>
                      <a:cs typeface="Lexend Deca" pitchFamily="2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17D7-954D-9590-A3C0931A7217}"/>
                </c:ext>
              </c:extLst>
            </c:dLbl>
            <c:dLbl>
              <c:idx val="6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rgbClr val="9CDABB"/>
                      </a:solidFill>
                      <a:latin typeface="Lexend Deca" pitchFamily="2" charset="0"/>
                      <a:ea typeface="+mn-ea"/>
                      <a:cs typeface="Lexend Deca" pitchFamily="2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17D7-954D-9590-A3C0931A7217}"/>
                </c:ext>
              </c:extLst>
            </c:dLbl>
            <c:dLbl>
              <c:idx val="7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rgbClr val="9CDABB"/>
                      </a:solidFill>
                      <a:latin typeface="Lexend Deca" pitchFamily="2" charset="0"/>
                      <a:ea typeface="+mn-ea"/>
                      <a:cs typeface="Lexend Deca" pitchFamily="2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17D7-954D-9590-A3C0931A7217}"/>
                </c:ext>
              </c:extLst>
            </c:dLbl>
            <c:dLbl>
              <c:idx val="8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rgbClr val="D8BA00"/>
                      </a:solidFill>
                      <a:latin typeface="Lexend Deca" pitchFamily="2" charset="0"/>
                      <a:ea typeface="+mn-ea"/>
                      <a:cs typeface="Lexend Deca" pitchFamily="2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17D7-954D-9590-A3C0931A7217}"/>
                </c:ext>
              </c:extLst>
            </c:dLbl>
            <c:dLbl>
              <c:idx val="9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rgbClr val="D8BA00"/>
                      </a:solidFill>
                      <a:latin typeface="Lexend Deca" pitchFamily="2" charset="0"/>
                      <a:ea typeface="+mn-ea"/>
                      <a:cs typeface="Lexend Deca" pitchFamily="2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6-17D7-954D-9590-A3C0931A7217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rgbClr val="359291"/>
                    </a:solidFill>
                    <a:latin typeface="Lexend Deca" pitchFamily="2" charset="0"/>
                    <a:ea typeface="+mn-ea"/>
                    <a:cs typeface="Lexend Deca" pitchFamily="2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 hodnoty (4)'!$B$199:$B$208</c:f>
              <c:strCache>
                <c:ptCount val="10"/>
                <c:pt idx="0">
                  <c:v>Neratovice</c:v>
                </c:pt>
                <c:pt idx="1">
                  <c:v>Jablonec nad Nisou</c:v>
                </c:pt>
                <c:pt idx="2">
                  <c:v>Nový Bor</c:v>
                </c:pt>
                <c:pt idx="3">
                  <c:v>Frýdlant</c:v>
                </c:pt>
                <c:pt idx="4">
                  <c:v>Český Těšín</c:v>
                </c:pt>
                <c:pt idx="5">
                  <c:v>Jablunkov</c:v>
                </c:pt>
                <c:pt idx="6">
                  <c:v>Železný Brod</c:v>
                </c:pt>
                <c:pt idx="7">
                  <c:v>Tanvald</c:v>
                </c:pt>
                <c:pt idx="8">
                  <c:v>Hlučín</c:v>
                </c:pt>
                <c:pt idx="9">
                  <c:v>Orlová</c:v>
                </c:pt>
              </c:strCache>
            </c:strRef>
          </c:cat>
          <c:val>
            <c:numRef>
              <c:f>'2022 hodnoty (4)'!$DV$199:$DV$208</c:f>
              <c:numCache>
                <c:formatCode>0.00</c:formatCode>
                <c:ptCount val="10"/>
                <c:pt idx="0">
                  <c:v>489.07346345777268</c:v>
                </c:pt>
                <c:pt idx="1">
                  <c:v>477.58127747375977</c:v>
                </c:pt>
                <c:pt idx="2">
                  <c:v>465.02234246814447</c:v>
                </c:pt>
                <c:pt idx="3">
                  <c:v>463.59796747967482</c:v>
                </c:pt>
                <c:pt idx="4">
                  <c:v>440.68804329299468</c:v>
                </c:pt>
                <c:pt idx="5">
                  <c:v>427.57040121120366</c:v>
                </c:pt>
                <c:pt idx="6">
                  <c:v>420.38568757436678</c:v>
                </c:pt>
                <c:pt idx="7">
                  <c:v>408.61094326955356</c:v>
                </c:pt>
                <c:pt idx="8">
                  <c:v>378.9385046453325</c:v>
                </c:pt>
                <c:pt idx="9">
                  <c:v>317.95316599305113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1D-7343-97FB-4514AE84B0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1600726656"/>
        <c:axId val="1600307632"/>
      </c:barChart>
      <c:catAx>
        <c:axId val="1600726656"/>
        <c:scaling>
          <c:orientation val="maxMin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333D"/>
                </a:solidFill>
                <a:latin typeface="Lexend Deca" pitchFamily="2" charset="0"/>
                <a:ea typeface="+mn-ea"/>
                <a:cs typeface="Lexend Deca" pitchFamily="2" charset="0"/>
              </a:defRPr>
            </a:pPr>
            <a:endParaRPr lang="cs-CZ"/>
          </a:p>
        </c:txPr>
        <c:crossAx val="1600307632"/>
        <c:crosses val="autoZero"/>
        <c:auto val="1"/>
        <c:lblAlgn val="ctr"/>
        <c:lblOffset val="100"/>
        <c:noMultiLvlLbl val="0"/>
      </c:catAx>
      <c:valAx>
        <c:axId val="1600307632"/>
        <c:scaling>
          <c:orientation val="minMax"/>
        </c:scaling>
        <c:delete val="1"/>
        <c:axPos val="r"/>
        <c:numFmt formatCode="0.00" sourceLinked="1"/>
        <c:majorTickMark val="none"/>
        <c:minorTickMark val="none"/>
        <c:tickLblPos val="nextTo"/>
        <c:crossAx val="16007266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List4!$C$23</c:f>
              <c:strCache>
                <c:ptCount val="1"/>
                <c:pt idx="0">
                  <c:v>medián</c:v>
                </c:pt>
              </c:strCache>
            </c:strRef>
          </c:tx>
          <c:spPr>
            <a:solidFill>
              <a:srgbClr val="D8BA00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rgbClr val="9CDAB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2516-4340-8E23-42625E8D68AE}"/>
              </c:ext>
            </c:extLst>
          </c:dPt>
          <c:dPt>
            <c:idx val="3"/>
            <c:invertIfNegative val="0"/>
            <c:bubble3D val="0"/>
            <c:spPr>
              <a:solidFill>
                <a:srgbClr val="35929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516-4340-8E23-42625E8D68AE}"/>
              </c:ext>
            </c:extLst>
          </c:dPt>
          <c:dPt>
            <c:idx val="4"/>
            <c:invertIfNegative val="0"/>
            <c:bubble3D val="0"/>
            <c:spPr>
              <a:solidFill>
                <a:srgbClr val="00333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2516-4340-8E23-42625E8D68AE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rgbClr val="D8BA00"/>
                      </a:solidFill>
                      <a:latin typeface="Lexend Deca" pitchFamily="2" charset="0"/>
                      <a:ea typeface="+mn-ea"/>
                      <a:cs typeface="Lexend Deca" pitchFamily="2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2516-4340-8E23-42625E8D68AE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rgbClr val="D8BA00"/>
                      </a:solidFill>
                      <a:latin typeface="Lexend Deca" pitchFamily="2" charset="0"/>
                      <a:ea typeface="+mn-ea"/>
                      <a:cs typeface="Lexend Deca" pitchFamily="2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2516-4340-8E23-42625E8D68AE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rgbClr val="9CDABB"/>
                      </a:solidFill>
                      <a:latin typeface="Lexend Deca" pitchFamily="2" charset="0"/>
                      <a:ea typeface="+mn-ea"/>
                      <a:cs typeface="Lexend Deca" pitchFamily="2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2516-4340-8E23-42625E8D68AE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rgbClr val="359291"/>
                      </a:solidFill>
                      <a:latin typeface="Lexend Deca" pitchFamily="2" charset="0"/>
                      <a:ea typeface="+mn-ea"/>
                      <a:cs typeface="Lexend Deca" pitchFamily="2" charset="0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2516-4340-8E23-42625E8D68A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rgbClr val="00333D"/>
                    </a:solidFill>
                    <a:latin typeface="Lexend Deca" pitchFamily="2" charset="0"/>
                    <a:ea typeface="+mn-ea"/>
                    <a:cs typeface="Lexend Deca" pitchFamily="2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List4!$D$21:$H$21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List4!$D$23:$H$23</c:f>
              <c:numCache>
                <c:formatCode>0</c:formatCode>
                <c:ptCount val="5"/>
                <c:pt idx="0">
                  <c:v>36225.293621359233</c:v>
                </c:pt>
                <c:pt idx="1">
                  <c:v>36229.833305825232</c:v>
                </c:pt>
                <c:pt idx="2">
                  <c:v>39499.815378640771</c:v>
                </c:pt>
                <c:pt idx="3">
                  <c:v>40590.679364077674</c:v>
                </c:pt>
                <c:pt idx="4">
                  <c:v>42330.860771844666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94-BA4A-B034-3A20701806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1384176367"/>
        <c:axId val="1751007184"/>
      </c:barChart>
      <c:catAx>
        <c:axId val="13841763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rgbClr val="00333D"/>
                </a:solidFill>
                <a:latin typeface="Lexend Deca" pitchFamily="2" charset="0"/>
                <a:ea typeface="+mn-ea"/>
                <a:cs typeface="Lexend Deca" pitchFamily="2" charset="0"/>
              </a:defRPr>
            </a:pPr>
            <a:endParaRPr lang="cs-CZ"/>
          </a:p>
        </c:txPr>
        <c:crossAx val="1751007184"/>
        <c:crosses val="autoZero"/>
        <c:auto val="1"/>
        <c:lblAlgn val="ctr"/>
        <c:lblOffset val="100"/>
        <c:noMultiLvlLbl val="0"/>
      </c:catAx>
      <c:valAx>
        <c:axId val="1751007184"/>
        <c:scaling>
          <c:orientation val="minMax"/>
          <c:min val="0"/>
        </c:scaling>
        <c:delete val="1"/>
        <c:axPos val="l"/>
        <c:numFmt formatCode="0" sourceLinked="1"/>
        <c:majorTickMark val="none"/>
        <c:minorTickMark val="none"/>
        <c:tickLblPos val="nextTo"/>
        <c:crossAx val="13841763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7E083A7A-8D54-EA91-CDE1-86FC6E8125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7544" y="771551"/>
            <a:ext cx="8280920" cy="504055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ts val="1820"/>
              </a:lnSpc>
              <a:defRPr sz="1600">
                <a:solidFill>
                  <a:srgbClr val="00333D"/>
                </a:solidFill>
                <a:latin typeface="Lexend Deca" pitchFamily="2" charset="0"/>
                <a:cs typeface="Lexend Deca" pitchFamily="2" charset="0"/>
              </a:defRPr>
            </a:lvl1pPr>
          </a:lstStyle>
          <a:p>
            <a:r>
              <a:rPr lang="cs-CZ"/>
              <a:t>Kliknutím </a:t>
            </a:r>
            <a:br>
              <a:rPr lang="cs-CZ"/>
            </a:br>
            <a:r>
              <a:rPr lang="cs-CZ"/>
              <a:t>lze upravit styl.</a:t>
            </a: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44973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C444B71-A861-DEE6-D60E-144B76C6F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097EDE8-82F6-26FA-D733-2706BF44F9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28C948F-6986-AF99-D745-4303875B7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8E4E1-D492-0140-BB61-95E810F02E17}" type="datetimeFigureOut">
              <a:rPr lang="cs-CZ" smtClean="0"/>
              <a:t>10.05.2023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B5079C2-80E5-FAA7-1C0B-63E582150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498138E-C92E-76FD-D423-105C01A20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92806-3CC1-8A43-A599-841AF52D400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95932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74D8914-EC07-F0A5-CC63-C29D1EF2A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9ECDC8F-6D17-8372-9F89-2344762361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5AF963B-8187-43AF-E222-F476AC89D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8E4E1-D492-0140-BB61-95E810F02E17}" type="datetimeFigureOut">
              <a:rPr lang="cs-CZ" smtClean="0"/>
              <a:t>10.05.2023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B09CFC6-707C-802B-C1EA-EBD44B98F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121E7B5-966B-6F78-7E4F-ABAB085AE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92806-3CC1-8A43-A599-841AF52D400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34538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2A5C467-7F65-8092-65C7-F13E81DB9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FED65FD-211D-3B48-D05F-17F90AD2E2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0E28E1E0-02BC-3D0E-4CA4-AC02E9A283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FCC8045-F187-2DA3-03E6-699BD5C0D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8E4E1-D492-0140-BB61-95E810F02E17}" type="datetimeFigureOut">
              <a:rPr lang="cs-CZ" smtClean="0"/>
              <a:t>10.05.2023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28B8B54C-FEE6-B34F-BE23-521723266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17B95E2-5B17-A3F9-67C7-DA13E2FB9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92806-3CC1-8A43-A599-841AF52D400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05000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3BC4B74-F001-BB04-9676-AE8826AFD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245E186-5E2E-2B32-14CF-447128D61C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1DB0C484-D2BE-B34C-F13C-FEEF1A8873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DE701DF2-C781-B907-DA8A-1BB73E7AB0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861F0A5C-ADB1-4112-A6F9-6B1F56D676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10DB120A-F9A1-4CE6-A408-D78F8B735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8E4E1-D492-0140-BB61-95E810F02E17}" type="datetimeFigureOut">
              <a:rPr lang="cs-CZ" smtClean="0"/>
              <a:t>10.05.2023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6F3504B9-7D9D-8F36-10CC-C4CBAB139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3E84BD38-FE2F-BCF9-858C-13FC72979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92806-3CC1-8A43-A599-841AF52D400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31371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FF0A88F-3CB5-EB2C-5274-6B4B52D76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BE889124-D020-C2EA-867E-352F38858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8E4E1-D492-0140-BB61-95E810F02E17}" type="datetimeFigureOut">
              <a:rPr lang="cs-CZ" smtClean="0"/>
              <a:t>10.05.2023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24945B25-ACEB-761A-89B2-FB9060981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F08F6FDA-E8D2-02FE-3F23-313017FE3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92806-3CC1-8A43-A599-841AF52D400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13098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DA1E99DB-5E08-DC81-8154-FCEEBBA2B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8E4E1-D492-0140-BB61-95E810F02E17}" type="datetimeFigureOut">
              <a:rPr lang="cs-CZ" smtClean="0"/>
              <a:t>10.05.2023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150BC641-2569-5D81-B76B-25F756F16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210F1F5-FC31-F710-CA4C-94BA4A99D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92806-3CC1-8A43-A599-841AF52D400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53566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BAD74F5-B6EB-C1A7-8125-62C5456E5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A381785-9950-3F49-9CEF-B8D0825090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825E340C-9DBF-8481-2AD1-BB301FA6B1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4577072-9C3C-1192-10ED-1192C336B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8E4E1-D492-0140-BB61-95E810F02E17}" type="datetimeFigureOut">
              <a:rPr lang="cs-CZ" smtClean="0"/>
              <a:t>10.05.2023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588534B-39CB-A240-8ABC-D82919415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63535EC6-01A0-FFA9-5026-37D64BC72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92806-3CC1-8A43-A599-841AF52D400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0032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A45B138-76DC-F4A7-A0FE-F85822A6A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E48CC589-EBBB-EED7-0BDE-E7E268BEE3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6BBB01DD-D2AB-3B7D-1751-38424A61EB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58964908-5E22-6214-4E67-7FA9FBB90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8E4E1-D492-0140-BB61-95E810F02E17}" type="datetimeFigureOut">
              <a:rPr lang="cs-CZ" smtClean="0"/>
              <a:t>10.05.2023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CF1BC8FE-AE64-C06C-D6F7-4A5739E05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C5262F31-8A87-D5D7-381D-0F6D29AA5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92806-3CC1-8A43-A599-841AF52D400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2868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62FA685-2E99-2682-1260-8BE25AB7C7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4D62313E-70F4-B0AC-17C0-3893E1EFFB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69538C0-F9F4-0161-3F41-F32F37BD4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8E4E1-D492-0140-BB61-95E810F02E17}" type="datetimeFigureOut">
              <a:rPr lang="cs-CZ" smtClean="0"/>
              <a:t>10.05.2023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EF39099-92EE-BC01-0380-B4DB6C652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AD7DB51-DC7B-8653-C3DB-91237EAD7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92806-3CC1-8A43-A599-841AF52D400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869497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1753E61C-6D76-ABED-6602-E4C62EFF01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  <a:prstGeom prst="rect">
            <a:avLst/>
          </a:prstGeo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C246C568-4524-31CB-5ECE-BE4B188CFF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EF3B154-6CEB-63F5-6726-F1487A5F3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8E4E1-D492-0140-BB61-95E810F02E17}" type="datetimeFigureOut">
              <a:rPr lang="cs-CZ" smtClean="0"/>
              <a:t>10.05.2023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946AC8A-CA35-B7E8-5F81-9E1D97CA6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6C6A740-2020-E49C-AA75-E887E8CC0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92806-3CC1-8A43-A599-841AF52D400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49473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 flipH="1">
            <a:off x="-108520" y="-20538"/>
            <a:ext cx="7920880" cy="531599"/>
          </a:xfrm>
          <a:custGeom>
            <a:avLst/>
            <a:gdLst>
              <a:gd name="connsiteX0" fmla="*/ 0 w 9144000"/>
              <a:gd name="connsiteY0" fmla="*/ 0 h 571500"/>
              <a:gd name="connsiteX1" fmla="*/ 9144000 w 9144000"/>
              <a:gd name="connsiteY1" fmla="*/ 0 h 571500"/>
              <a:gd name="connsiteX2" fmla="*/ 9144000 w 9144000"/>
              <a:gd name="connsiteY2" fmla="*/ 571500 h 571500"/>
              <a:gd name="connsiteX3" fmla="*/ 0 w 9144000"/>
              <a:gd name="connsiteY3" fmla="*/ 571500 h 571500"/>
              <a:gd name="connsiteX4" fmla="*/ 0 w 9144000"/>
              <a:gd name="connsiteY4" fmla="*/ 0 h 571500"/>
              <a:gd name="connsiteX0" fmla="*/ 0 w 9144000"/>
              <a:gd name="connsiteY0" fmla="*/ 0 h 571500"/>
              <a:gd name="connsiteX1" fmla="*/ 9144000 w 9144000"/>
              <a:gd name="connsiteY1" fmla="*/ 0 h 571500"/>
              <a:gd name="connsiteX2" fmla="*/ 9144000 w 9144000"/>
              <a:gd name="connsiteY2" fmla="*/ 571500 h 571500"/>
              <a:gd name="connsiteX3" fmla="*/ 480767 w 9144000"/>
              <a:gd name="connsiteY3" fmla="*/ 571500 h 571500"/>
              <a:gd name="connsiteX4" fmla="*/ 0 w 9144000"/>
              <a:gd name="connsiteY4" fmla="*/ 0 h 571500"/>
              <a:gd name="connsiteX0" fmla="*/ 0 w 9144000"/>
              <a:gd name="connsiteY0" fmla="*/ 0 h 571500"/>
              <a:gd name="connsiteX1" fmla="*/ 9144000 w 9144000"/>
              <a:gd name="connsiteY1" fmla="*/ 0 h 571500"/>
              <a:gd name="connsiteX2" fmla="*/ 9144000 w 9144000"/>
              <a:gd name="connsiteY2" fmla="*/ 571500 h 571500"/>
              <a:gd name="connsiteX3" fmla="*/ 261661 w 9144000"/>
              <a:gd name="connsiteY3" fmla="*/ 566432 h 571500"/>
              <a:gd name="connsiteX4" fmla="*/ 0 w 9144000"/>
              <a:gd name="connsiteY4" fmla="*/ 0 h 57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571500">
                <a:moveTo>
                  <a:pt x="0" y="0"/>
                </a:moveTo>
                <a:lnTo>
                  <a:pt x="9144000" y="0"/>
                </a:lnTo>
                <a:lnTo>
                  <a:pt x="9144000" y="571500"/>
                </a:lnTo>
                <a:lnTo>
                  <a:pt x="261661" y="566432"/>
                </a:lnTo>
                <a:lnTo>
                  <a:pt x="0" y="0"/>
                </a:lnTo>
                <a:close/>
              </a:path>
            </a:pathLst>
          </a:custGeom>
          <a:solidFill>
            <a:srgbClr val="0D3944">
              <a:alpha val="100000"/>
            </a:srgbClr>
          </a:solidFill>
        </p:spPr>
        <p:txBody>
          <a:bodyPr wrap="square" lIns="91440" tIns="45720" rIns="91440" bIns="45720" rtlCol="0" anchor="ctr">
            <a:spAutoFit/>
          </a:bodyPr>
          <a:lstStyle/>
          <a:p>
            <a:pPr marL="0" marR="238125" lvl="0" indent="0" algn="r" rtl="0" font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1600" b="1" u="none" spc="0">
              <a:solidFill>
                <a:srgbClr val="FFFFFF">
                  <a:alpha val="100000"/>
                </a:srgbClr>
              </a:solidFill>
              <a:latin typeface="Calibri"/>
            </a:endParaRPr>
          </a:p>
        </p:txBody>
      </p:sp>
      <p:pic>
        <p:nvPicPr>
          <p:cNvPr id="3" name="Obrázek 2" descr="Obsah obrázku text, cedule, venku&#10;&#10;Popis byl vytvořen automaticky">
            <a:extLst>
              <a:ext uri="{FF2B5EF4-FFF2-40B4-BE49-F238E27FC236}">
                <a16:creationId xmlns:a16="http://schemas.microsoft.com/office/drawing/2014/main" id="{828AC9D5-C2B2-6831-F33B-0D385D33736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179620"/>
            <a:ext cx="809908" cy="357622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DABF069E-6977-7B26-CC65-5543DBDBC5BE}"/>
              </a:ext>
            </a:extLst>
          </p:cNvPr>
          <p:cNvSpPr txBox="1"/>
          <p:nvPr userDrawn="1"/>
        </p:nvSpPr>
        <p:spPr>
          <a:xfrm>
            <a:off x="467544" y="179109"/>
            <a:ext cx="4626428" cy="18466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cs-CZ" sz="1200" b="0">
                <a:solidFill>
                  <a:srgbClr val="D8BA00"/>
                </a:solidFill>
                <a:latin typeface="Lexend Deca" pitchFamily="2" charset="0"/>
                <a:cs typeface="Lexend Deca" pitchFamily="2" charset="0"/>
              </a:rPr>
              <a:t>Doprovodný výzkum </a:t>
            </a:r>
            <a:endParaRPr lang="cs-CZ" sz="1200" b="0">
              <a:solidFill>
                <a:srgbClr val="D8BA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3707341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indent="-324900" algn="ctr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21A56D9-2FB6-D9E4-8459-F86BDE0EBB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28E4E1-D492-0140-BB61-95E810F02E17}" type="datetimeFigureOut">
              <a:rPr lang="cs-CZ" smtClean="0"/>
              <a:t>10.05.2023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82F9AF1-94D0-BB48-7764-332876D01C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538DCA5-C4BC-6AED-13B9-41C2C3B4E4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592806-3CC1-8A43-A599-841AF52D400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8176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370734115" r:id="rId1"/>
    <p:sldLayoutId id="2370734116" r:id="rId2"/>
    <p:sldLayoutId id="2370734117" r:id="rId3"/>
    <p:sldLayoutId id="2370734118" r:id="rId4"/>
    <p:sldLayoutId id="2370734119" r:id="rId5"/>
    <p:sldLayoutId id="2370734120" r:id="rId6"/>
    <p:sldLayoutId id="2370734121" r:id="rId7"/>
    <p:sldLayoutId id="2370734122" r:id="rId8"/>
    <p:sldLayoutId id="2370734123" r:id="rId9"/>
    <p:sldLayoutId id="2370734124" r:id="rId10"/>
    <p:sldLayoutId id="237073412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>
            <a:extLst>
              <a:ext uri="{FF2B5EF4-FFF2-40B4-BE49-F238E27FC236}">
                <a16:creationId xmlns:a16="http://schemas.microsoft.com/office/drawing/2014/main" id="{90B641E6-325E-6A23-B449-2EA80BCE5150}"/>
              </a:ext>
            </a:extLst>
          </p:cNvPr>
          <p:cNvSpPr txBox="1"/>
          <p:nvPr/>
        </p:nvSpPr>
        <p:spPr>
          <a:xfrm>
            <a:off x="4639876" y="2717852"/>
            <a:ext cx="3953447" cy="115004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cs-CZ" sz="7200" b="1">
                <a:solidFill>
                  <a:srgbClr val="00333D"/>
                </a:solidFill>
                <a:latin typeface="Lexend Deca" pitchFamily="2" charset="0"/>
                <a:cs typeface="Lexend Deca" pitchFamily="2" charset="0"/>
              </a:rPr>
              <a:t>DATECH</a:t>
            </a:r>
          </a:p>
        </p:txBody>
      </p:sp>
      <p:pic>
        <p:nvPicPr>
          <p:cNvPr id="3" name="Obrázek 2" descr="Obsah obrázku text, cedule, venku&#10;&#10;Popis byl vytvořen automaticky">
            <a:extLst>
              <a:ext uri="{FF2B5EF4-FFF2-40B4-BE49-F238E27FC236}">
                <a16:creationId xmlns:a16="http://schemas.microsoft.com/office/drawing/2014/main" id="{AEAFA96B-8D60-326A-4FB0-92D6404DF2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339502"/>
            <a:ext cx="1630769" cy="720080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04F81C8B-5D72-1CDB-9A6E-578076A7D2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943" y="712694"/>
            <a:ext cx="3301417" cy="5741796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EBAC636E-0B34-EEBE-7E0F-83E3247D963C}"/>
              </a:ext>
            </a:extLst>
          </p:cNvPr>
          <p:cNvSpPr txBox="1"/>
          <p:nvPr/>
        </p:nvSpPr>
        <p:spPr>
          <a:xfrm>
            <a:off x="4026225" y="2103698"/>
            <a:ext cx="3953447" cy="93610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3620"/>
              </a:lnSpc>
            </a:pPr>
            <a:r>
              <a:rPr lang="cs-CZ" sz="3600" spc="-150" dirty="0">
                <a:solidFill>
                  <a:srgbClr val="D8BA00"/>
                </a:solidFill>
                <a:latin typeface="Lexend Deca" pitchFamily="2" charset="0"/>
                <a:cs typeface="Lexend Deca" pitchFamily="2" charset="0"/>
              </a:rPr>
              <a:t>POSTAVTE</a:t>
            </a:r>
          </a:p>
          <a:p>
            <a:pPr>
              <a:lnSpc>
                <a:spcPts val="3620"/>
              </a:lnSpc>
            </a:pPr>
            <a:r>
              <a:rPr lang="cs-CZ" sz="3600" spc="-150" dirty="0">
                <a:solidFill>
                  <a:srgbClr val="D8BA00"/>
                </a:solidFill>
                <a:latin typeface="Lexend Deca" pitchFamily="2" charset="0"/>
                <a:cs typeface="Lexend Deca" pitchFamily="2" charset="0"/>
              </a:rPr>
              <a:t>ROZHODNUTÍ NA</a:t>
            </a:r>
          </a:p>
        </p:txBody>
      </p:sp>
    </p:spTree>
    <p:extLst>
      <p:ext uri="{BB962C8B-B14F-4D97-AF65-F5344CB8AC3E}">
        <p14:creationId xmlns:p14="http://schemas.microsoft.com/office/powerpoint/2010/main" val="11494642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F8662F8D-3BE7-FEE8-F289-A664F66BC4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28" y="1237128"/>
            <a:ext cx="2891632" cy="5029101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904281EA-B712-47E5-CA2A-07A50016724F}"/>
              </a:ext>
            </a:extLst>
          </p:cNvPr>
          <p:cNvSpPr txBox="1"/>
          <p:nvPr/>
        </p:nvSpPr>
        <p:spPr>
          <a:xfrm>
            <a:off x="3926541" y="1237128"/>
            <a:ext cx="4690483" cy="1800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cs-CZ" sz="3200" b="1" dirty="0">
                <a:solidFill>
                  <a:srgbClr val="359291"/>
                </a:solidFill>
                <a:latin typeface="Lexend Deca" pitchFamily="2" charset="0"/>
                <a:cs typeface="Lexend Deca" pitchFamily="2" charset="0"/>
              </a:rPr>
              <a:t>Doprovodný výzkum </a:t>
            </a:r>
            <a:br>
              <a:rPr lang="cs-CZ" sz="2800" b="1" dirty="0">
                <a:solidFill>
                  <a:srgbClr val="00333D"/>
                </a:solidFill>
                <a:latin typeface="Lexend Deca" pitchFamily="2" charset="0"/>
                <a:cs typeface="Lexend Deca" pitchFamily="2" charset="0"/>
              </a:rPr>
            </a:br>
            <a:r>
              <a:rPr lang="cs-CZ" sz="2800" b="1" dirty="0">
                <a:solidFill>
                  <a:srgbClr val="00333D"/>
                </a:solidFill>
                <a:latin typeface="Lexend Deca" pitchFamily="2" charset="0"/>
                <a:cs typeface="Lexend Deca" pitchFamily="2" charset="0"/>
              </a:rPr>
              <a:t>u příležitosti vyhlášení finálových výsledků </a:t>
            </a:r>
            <a:br>
              <a:rPr lang="cs-CZ" sz="2800" b="1" dirty="0">
                <a:solidFill>
                  <a:srgbClr val="00333D"/>
                </a:solidFill>
                <a:latin typeface="Lexend Deca" pitchFamily="2" charset="0"/>
                <a:cs typeface="Lexend Deca" pitchFamily="2" charset="0"/>
              </a:rPr>
            </a:br>
            <a:r>
              <a:rPr lang="cs-CZ" sz="2800" b="1" dirty="0">
                <a:solidFill>
                  <a:srgbClr val="00333D"/>
                </a:solidFill>
                <a:latin typeface="Lexend Deca" pitchFamily="2" charset="0"/>
                <a:cs typeface="Lexend Deca" pitchFamily="2" charset="0"/>
              </a:rPr>
              <a:t>Město pro byznys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90436B3F-8BDE-B7FA-024F-320E660EEF9C}"/>
              </a:ext>
            </a:extLst>
          </p:cNvPr>
          <p:cNvSpPr txBox="1"/>
          <p:nvPr/>
        </p:nvSpPr>
        <p:spPr>
          <a:xfrm>
            <a:off x="3926541" y="4447242"/>
            <a:ext cx="27432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cs-CZ" sz="1600" i="1" dirty="0">
              <a:solidFill>
                <a:srgbClr val="00333D"/>
              </a:solidFill>
              <a:cs typeface="Calibri"/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A6FDFBAA-9703-A21A-4BC1-993014F3DF46}"/>
              </a:ext>
            </a:extLst>
          </p:cNvPr>
          <p:cNvSpPr txBox="1"/>
          <p:nvPr/>
        </p:nvSpPr>
        <p:spPr>
          <a:xfrm>
            <a:off x="3995208" y="4677833"/>
            <a:ext cx="4748741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cs-CZ" sz="1400" i="1" dirty="0">
                <a:cs typeface="Calibri"/>
              </a:rPr>
              <a:t>Oslovena všechna ORP a městské části </a:t>
            </a:r>
            <a:r>
              <a:rPr lang="cs-CZ" sz="1400" i="1">
                <a:cs typeface="Calibri"/>
              </a:rPr>
              <a:t>Hl. m. Prahy</a:t>
            </a:r>
          </a:p>
        </p:txBody>
      </p:sp>
    </p:spTree>
    <p:extLst>
      <p:ext uri="{BB962C8B-B14F-4D97-AF65-F5344CB8AC3E}">
        <p14:creationId xmlns:p14="http://schemas.microsoft.com/office/powerpoint/2010/main" val="3078293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714375"/>
          <a:ext cx="8953500" cy="5181600"/>
          <a:chOff x="190500" y="714375"/>
          <a:chExt cx="8953500" cy="5181600"/>
        </a:xfrm>
      </p:grpSpPr>
      <p:graphicFrame>
        <p:nvGraphicFramePr>
          <p:cNvPr id="6" name="Graf 5">
            <a:extLst>
              <a:ext uri="{FF2B5EF4-FFF2-40B4-BE49-F238E27FC236}">
                <a16:creationId xmlns:a16="http://schemas.microsoft.com/office/drawing/2014/main" id="{4AED12CB-05C7-904A-1D94-E69130326B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28751480"/>
              </p:ext>
            </p:extLst>
          </p:nvPr>
        </p:nvGraphicFramePr>
        <p:xfrm>
          <a:off x="395536" y="2248846"/>
          <a:ext cx="4889158" cy="23495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Rectangle 1">
            <a:extLst>
              <a:ext uri="{FF2B5EF4-FFF2-40B4-BE49-F238E27FC236}">
                <a16:creationId xmlns:a16="http://schemas.microsoft.com/office/drawing/2014/main" id="{F26D232F-9167-8AF6-3530-871D04677F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68812" y="1193683"/>
            <a:ext cx="16525048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cs-CZ" altLang="cs-CZ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elvetica" pitchFamily="2" charset="0"/>
              </a:rPr>
            </a:br>
            <a:endParaRPr kumimoji="0" lang="cs-CZ" altLang="cs-CZ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cs-CZ" altLang="cs-CZ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</a:br>
            <a:endParaRPr kumimoji="0" lang="cs-CZ" altLang="cs-CZ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EB96C542-ADD1-7590-97C9-8E7A3CD24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Kam </a:t>
            </a:r>
            <a:r>
              <a:rPr lang="en-US" err="1"/>
              <a:t>byste</a:t>
            </a:r>
            <a:r>
              <a:rPr lang="en-US"/>
              <a:t> v </a:t>
            </a:r>
            <a:r>
              <a:rPr lang="en-US" err="1"/>
              <a:t>budoucnu</a:t>
            </a:r>
            <a:r>
              <a:rPr lang="en-US"/>
              <a:t> </a:t>
            </a:r>
            <a:r>
              <a:rPr lang="en-US" err="1"/>
              <a:t>chtěli</a:t>
            </a:r>
            <a:r>
              <a:rPr lang="en-US"/>
              <a:t> </a:t>
            </a:r>
            <a:r>
              <a:rPr lang="en-US" err="1"/>
              <a:t>prioritně</a:t>
            </a:r>
            <a:r>
              <a:rPr lang="en-US"/>
              <a:t> </a:t>
            </a:r>
            <a:r>
              <a:rPr lang="en-US" err="1"/>
              <a:t>směřovat</a:t>
            </a:r>
            <a:r>
              <a:rPr lang="en-US"/>
              <a:t> </a:t>
            </a:r>
            <a:r>
              <a:rPr lang="en-US" err="1"/>
              <a:t>investice</a:t>
            </a:r>
            <a:r>
              <a:rPr lang="en-US"/>
              <a:t> </a:t>
            </a:r>
            <a:r>
              <a:rPr lang="en-US" err="1"/>
              <a:t>města</a:t>
            </a:r>
            <a:r>
              <a:rPr lang="en-US"/>
              <a:t>?</a:t>
            </a:r>
            <a:endParaRPr lang="cs-CZ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D74A4EFE-0B28-FB7A-7740-FA90259D5182}"/>
              </a:ext>
            </a:extLst>
          </p:cNvPr>
          <p:cNvSpPr txBox="1"/>
          <p:nvPr/>
        </p:nvSpPr>
        <p:spPr>
          <a:xfrm>
            <a:off x="5500718" y="1982173"/>
            <a:ext cx="3281188" cy="311582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126000">
              <a:spcAft>
                <a:spcPts val="600"/>
              </a:spcAft>
            </a:pPr>
            <a:r>
              <a:rPr lang="cs-CZ" sz="1100" dirty="0">
                <a:solidFill>
                  <a:srgbClr val="D9BA00"/>
                </a:solidFill>
                <a:effectLst/>
                <a:latin typeface="Lexend Deca" pitchFamily="2" charset="0"/>
                <a:cs typeface="Lexend Deca" pitchFamily="2" charset="0"/>
              </a:rPr>
              <a:t>—</a:t>
            </a:r>
            <a:r>
              <a:rPr lang="cs-CZ" sz="1100" dirty="0">
                <a:solidFill>
                  <a:srgbClr val="00333D"/>
                </a:solidFill>
                <a:effectLst/>
                <a:latin typeface="Lexend Deca" pitchFamily="2" charset="0"/>
                <a:cs typeface="Lexend Deca" pitchFamily="2" charset="0"/>
              </a:rPr>
              <a:t> cestovní ruch</a:t>
            </a:r>
          </a:p>
          <a:p>
            <a:pPr defTabSz="126000">
              <a:spcAft>
                <a:spcPts val="600"/>
              </a:spcAft>
            </a:pPr>
            <a:r>
              <a:rPr lang="cs-CZ" sz="1100" dirty="0">
                <a:solidFill>
                  <a:srgbClr val="D9BA00"/>
                </a:solidFill>
                <a:effectLst/>
                <a:latin typeface="Lexend Deca" pitchFamily="2" charset="0"/>
                <a:cs typeface="Lexend Deca" pitchFamily="2" charset="0"/>
              </a:rPr>
              <a:t>—</a:t>
            </a:r>
            <a:r>
              <a:rPr lang="cs-CZ" sz="1100" dirty="0">
                <a:solidFill>
                  <a:srgbClr val="00333D"/>
                </a:solidFill>
                <a:effectLst/>
                <a:latin typeface="Lexend Deca" pitchFamily="2" charset="0"/>
                <a:cs typeface="Lexend Deca" pitchFamily="2" charset="0"/>
              </a:rPr>
              <a:t> </a:t>
            </a:r>
            <a:r>
              <a:rPr lang="cs-CZ" sz="1100" dirty="0">
                <a:solidFill>
                  <a:srgbClr val="00333D"/>
                </a:solidFill>
                <a:latin typeface="Lexend Deca" pitchFamily="2" charset="0"/>
                <a:cs typeface="Lexend Deca" pitchFamily="2" charset="0"/>
              </a:rPr>
              <a:t>dostupnost služeb (včetně úřadů)</a:t>
            </a:r>
          </a:p>
          <a:p>
            <a:pPr defTabSz="126000">
              <a:spcAft>
                <a:spcPts val="600"/>
              </a:spcAft>
            </a:pPr>
            <a:r>
              <a:rPr lang="cs-CZ" sz="1100" dirty="0">
                <a:solidFill>
                  <a:srgbClr val="D9BA00"/>
                </a:solidFill>
                <a:effectLst/>
                <a:latin typeface="Lexend Deca" pitchFamily="2" charset="0"/>
                <a:cs typeface="Lexend Deca" pitchFamily="2" charset="0"/>
              </a:rPr>
              <a:t>—</a:t>
            </a:r>
            <a:r>
              <a:rPr lang="cs-CZ" sz="1100" dirty="0">
                <a:solidFill>
                  <a:srgbClr val="00333D"/>
                </a:solidFill>
                <a:effectLst/>
                <a:latin typeface="Lexend Deca" pitchFamily="2" charset="0"/>
                <a:cs typeface="Lexend Deca" pitchFamily="2" charset="0"/>
              </a:rPr>
              <a:t> </a:t>
            </a:r>
            <a:r>
              <a:rPr lang="cs-CZ" sz="1100" dirty="0">
                <a:solidFill>
                  <a:srgbClr val="00333D"/>
                </a:solidFill>
                <a:latin typeface="Lexend Deca" pitchFamily="2" charset="0"/>
                <a:cs typeface="Lexend Deca" pitchFamily="2" charset="0"/>
              </a:rPr>
              <a:t>energetické úspory, volnočasové aktivity,</a:t>
            </a:r>
            <a:br>
              <a:rPr lang="cs-CZ" sz="1100" dirty="0">
                <a:solidFill>
                  <a:srgbClr val="00333D"/>
                </a:solidFill>
                <a:latin typeface="Lexend Deca" pitchFamily="2" charset="0"/>
                <a:cs typeface="Lexend Deca" pitchFamily="2" charset="0"/>
              </a:rPr>
            </a:br>
            <a:r>
              <a:rPr lang="cs-CZ" sz="1100" dirty="0">
                <a:solidFill>
                  <a:srgbClr val="00333D"/>
                </a:solidFill>
                <a:latin typeface="Lexend Deca" pitchFamily="2" charset="0"/>
                <a:cs typeface="Lexend Deca" pitchFamily="2" charset="0"/>
              </a:rPr>
              <a:t>	sport, cestovní ruch, rozvoj podnikání,</a:t>
            </a:r>
            <a:br>
              <a:rPr lang="cs-CZ" sz="1100" dirty="0">
                <a:solidFill>
                  <a:srgbClr val="00333D"/>
                </a:solidFill>
                <a:latin typeface="Lexend Deca" pitchFamily="2" charset="0"/>
                <a:cs typeface="Lexend Deca" pitchFamily="2" charset="0"/>
              </a:rPr>
            </a:br>
            <a:r>
              <a:rPr lang="cs-CZ" sz="1100" dirty="0">
                <a:solidFill>
                  <a:srgbClr val="00333D"/>
                </a:solidFill>
                <a:latin typeface="Lexend Deca" pitchFamily="2" charset="0"/>
                <a:cs typeface="Lexend Deca" pitchFamily="2" charset="0"/>
              </a:rPr>
              <a:t>	životní prostředí, technická infrastruktura</a:t>
            </a:r>
            <a:br>
              <a:rPr lang="cs-CZ" sz="1100" dirty="0">
                <a:solidFill>
                  <a:srgbClr val="00333D"/>
                </a:solidFill>
                <a:latin typeface="Lexend Deca" pitchFamily="2" charset="0"/>
                <a:cs typeface="Lexend Deca" pitchFamily="2" charset="0"/>
              </a:rPr>
            </a:br>
            <a:r>
              <a:rPr lang="cs-CZ" sz="1100" dirty="0">
                <a:solidFill>
                  <a:srgbClr val="00333D"/>
                </a:solidFill>
                <a:latin typeface="Lexend Deca" pitchFamily="2" charset="0"/>
                <a:cs typeface="Lexend Deca" pitchFamily="2" charset="0"/>
              </a:rPr>
              <a:t>	(kanalizace, vodovody...</a:t>
            </a:r>
          </a:p>
          <a:p>
            <a:pPr defTabSz="126000">
              <a:spcAft>
                <a:spcPts val="600"/>
              </a:spcAft>
            </a:pPr>
            <a:r>
              <a:rPr lang="cs-CZ" sz="1100" dirty="0">
                <a:solidFill>
                  <a:srgbClr val="D9BA00"/>
                </a:solidFill>
                <a:effectLst/>
                <a:latin typeface="Lexend Deca" pitchFamily="2" charset="0"/>
                <a:cs typeface="Lexend Deca" pitchFamily="2" charset="0"/>
              </a:rPr>
              <a:t>—</a:t>
            </a:r>
            <a:r>
              <a:rPr lang="cs-CZ" sz="1100" dirty="0">
                <a:solidFill>
                  <a:srgbClr val="00333D"/>
                </a:solidFill>
                <a:effectLst/>
                <a:latin typeface="Lexend Deca" pitchFamily="2" charset="0"/>
                <a:cs typeface="Lexend Deca" pitchFamily="2" charset="0"/>
              </a:rPr>
              <a:t> </a:t>
            </a:r>
            <a:r>
              <a:rPr lang="cs-CZ" sz="1100" dirty="0">
                <a:solidFill>
                  <a:srgbClr val="00333D"/>
                </a:solidFill>
                <a:latin typeface="Lexend Deca" pitchFamily="2" charset="0"/>
                <a:cs typeface="Lexend Deca" pitchFamily="2" charset="0"/>
              </a:rPr>
              <a:t>infrastruktura, digitalizace</a:t>
            </a:r>
          </a:p>
          <a:p>
            <a:pPr defTabSz="126000">
              <a:spcAft>
                <a:spcPts val="600"/>
              </a:spcAft>
            </a:pPr>
            <a:r>
              <a:rPr lang="cs-CZ" sz="1100" dirty="0">
                <a:solidFill>
                  <a:srgbClr val="D9BA00"/>
                </a:solidFill>
                <a:effectLst/>
                <a:latin typeface="Lexend Deca" pitchFamily="2" charset="0"/>
                <a:cs typeface="Lexend Deca" pitchFamily="2" charset="0"/>
              </a:rPr>
              <a:t>—</a:t>
            </a:r>
            <a:r>
              <a:rPr lang="cs-CZ" sz="1100" dirty="0">
                <a:solidFill>
                  <a:srgbClr val="00333D"/>
                </a:solidFill>
                <a:effectLst/>
                <a:latin typeface="Lexend Deca" pitchFamily="2" charset="0"/>
                <a:cs typeface="Lexend Deca" pitchFamily="2" charset="0"/>
              </a:rPr>
              <a:t> </a:t>
            </a:r>
            <a:r>
              <a:rPr lang="cs-CZ" sz="1100" dirty="0">
                <a:solidFill>
                  <a:srgbClr val="00333D"/>
                </a:solidFill>
                <a:latin typeface="Lexend Deca" pitchFamily="2" charset="0"/>
                <a:cs typeface="Lexend Deca" pitchFamily="2" charset="0"/>
              </a:rPr>
              <a:t>občanská vybavenost (sportoviště...)</a:t>
            </a:r>
          </a:p>
          <a:p>
            <a:pPr defTabSz="126000">
              <a:spcAft>
                <a:spcPts val="600"/>
              </a:spcAft>
            </a:pPr>
            <a:r>
              <a:rPr lang="cs-CZ" sz="1100" dirty="0">
                <a:solidFill>
                  <a:srgbClr val="D9BA00"/>
                </a:solidFill>
                <a:effectLst/>
                <a:latin typeface="Lexend Deca" pitchFamily="2" charset="0"/>
                <a:cs typeface="Lexend Deca" pitchFamily="2" charset="0"/>
              </a:rPr>
              <a:t>—</a:t>
            </a:r>
            <a:r>
              <a:rPr lang="cs-CZ" sz="1100" dirty="0">
                <a:solidFill>
                  <a:srgbClr val="00333D"/>
                </a:solidFill>
                <a:effectLst/>
                <a:latin typeface="Lexend Deca" pitchFamily="2" charset="0"/>
                <a:cs typeface="Lexend Deca" pitchFamily="2" charset="0"/>
              </a:rPr>
              <a:t> </a:t>
            </a:r>
            <a:r>
              <a:rPr lang="cs-CZ" sz="1100" dirty="0">
                <a:solidFill>
                  <a:srgbClr val="00333D"/>
                </a:solidFill>
                <a:latin typeface="Lexend Deca" pitchFamily="2" charset="0"/>
                <a:cs typeface="Lexend Deca" pitchFamily="2" charset="0"/>
              </a:rPr>
              <a:t>parkoviště a zóny pro volnočasové aktivity,</a:t>
            </a:r>
            <a:br>
              <a:rPr lang="cs-CZ" sz="1100" dirty="0">
                <a:solidFill>
                  <a:srgbClr val="00333D"/>
                </a:solidFill>
                <a:latin typeface="Lexend Deca" pitchFamily="2" charset="0"/>
                <a:cs typeface="Lexend Deca" pitchFamily="2" charset="0"/>
              </a:rPr>
            </a:br>
            <a:r>
              <a:rPr lang="cs-CZ" sz="1100" dirty="0">
                <a:solidFill>
                  <a:srgbClr val="00333D"/>
                </a:solidFill>
                <a:latin typeface="Lexend Deca" pitchFamily="2" charset="0"/>
                <a:cs typeface="Lexend Deca" pitchFamily="2" charset="0"/>
              </a:rPr>
              <a:t>	oprava městského majetku</a:t>
            </a:r>
          </a:p>
          <a:p>
            <a:pPr defTabSz="126000">
              <a:spcAft>
                <a:spcPts val="600"/>
              </a:spcAft>
            </a:pPr>
            <a:r>
              <a:rPr lang="cs-CZ" sz="1100" dirty="0">
                <a:solidFill>
                  <a:srgbClr val="D9BA00"/>
                </a:solidFill>
                <a:effectLst/>
                <a:latin typeface="Lexend Deca" pitchFamily="2" charset="0"/>
                <a:cs typeface="Lexend Deca" pitchFamily="2" charset="0"/>
              </a:rPr>
              <a:t>—</a:t>
            </a:r>
            <a:r>
              <a:rPr lang="cs-CZ" sz="1100" dirty="0">
                <a:solidFill>
                  <a:srgbClr val="00333D"/>
                </a:solidFill>
                <a:effectLst/>
                <a:latin typeface="Lexend Deca" pitchFamily="2" charset="0"/>
                <a:cs typeface="Lexend Deca" pitchFamily="2" charset="0"/>
              </a:rPr>
              <a:t> </a:t>
            </a:r>
            <a:r>
              <a:rPr lang="cs-CZ" sz="1100" dirty="0">
                <a:solidFill>
                  <a:srgbClr val="00333D"/>
                </a:solidFill>
                <a:latin typeface="Lexend Deca" pitchFamily="2" charset="0"/>
                <a:cs typeface="Lexend Deca" pitchFamily="2" charset="0"/>
              </a:rPr>
              <a:t>podnikatelská aktivita</a:t>
            </a:r>
          </a:p>
          <a:p>
            <a:pPr defTabSz="126000">
              <a:spcAft>
                <a:spcPts val="600"/>
              </a:spcAft>
            </a:pPr>
            <a:r>
              <a:rPr lang="cs-CZ" sz="1100" dirty="0">
                <a:solidFill>
                  <a:srgbClr val="D9BA00"/>
                </a:solidFill>
                <a:effectLst/>
                <a:latin typeface="Lexend Deca" pitchFamily="2" charset="0"/>
                <a:cs typeface="Lexend Deca" pitchFamily="2" charset="0"/>
              </a:rPr>
              <a:t>—</a:t>
            </a:r>
            <a:r>
              <a:rPr lang="cs-CZ" sz="1100" dirty="0">
                <a:solidFill>
                  <a:srgbClr val="00333D"/>
                </a:solidFill>
                <a:effectLst/>
                <a:latin typeface="Lexend Deca" pitchFamily="2" charset="0"/>
                <a:cs typeface="Lexend Deca" pitchFamily="2" charset="0"/>
              </a:rPr>
              <a:t> </a:t>
            </a:r>
            <a:r>
              <a:rPr lang="cs-CZ" sz="1100" dirty="0">
                <a:solidFill>
                  <a:srgbClr val="00333D"/>
                </a:solidFill>
                <a:latin typeface="Lexend Deca" pitchFamily="2" charset="0"/>
                <a:cs typeface="Lexend Deca" pitchFamily="2" charset="0"/>
              </a:rPr>
              <a:t>životní prostředí</a:t>
            </a:r>
          </a:p>
        </p:txBody>
      </p:sp>
      <p:pic>
        <p:nvPicPr>
          <p:cNvPr id="15" name="Obrázek 14">
            <a:extLst>
              <a:ext uri="{FF2B5EF4-FFF2-40B4-BE49-F238E27FC236}">
                <a16:creationId xmlns:a16="http://schemas.microsoft.com/office/drawing/2014/main" id="{60D4C421-7F7C-CD88-71DC-17638D63F7E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0769" y="1549816"/>
            <a:ext cx="936104" cy="526742"/>
          </a:xfrm>
          <a:prstGeom prst="rect">
            <a:avLst/>
          </a:prstGeom>
        </p:spPr>
      </p:pic>
      <p:pic>
        <p:nvPicPr>
          <p:cNvPr id="18" name="Obrázek 17">
            <a:extLst>
              <a:ext uri="{FF2B5EF4-FFF2-40B4-BE49-F238E27FC236}">
                <a16:creationId xmlns:a16="http://schemas.microsoft.com/office/drawing/2014/main" id="{F96C32E4-3DB6-4A2E-AEAD-5FA307E12DE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4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377528"/>
            <a:ext cx="1561620" cy="1273874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13B2D917-C987-4FA9-4141-65B1C1834AF7}"/>
              </a:ext>
            </a:extLst>
          </p:cNvPr>
          <p:cNvSpPr txBox="1"/>
          <p:nvPr/>
        </p:nvSpPr>
        <p:spPr>
          <a:xfrm>
            <a:off x="5556250" y="1608666"/>
            <a:ext cx="274320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cs-CZ" sz="1200" u="sng">
                <a:cs typeface="Calibri"/>
              </a:rPr>
              <a:t>Jiné</a:t>
            </a:r>
            <a:endParaRPr lang="cs-CZ" sz="1200" u="sng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714375"/>
          <a:ext cx="7334250" cy="2143125"/>
          <a:chOff x="190500" y="714375"/>
          <a:chExt cx="7334250" cy="2143125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F32609DD-E799-4DEB-338C-97F7E5369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 </a:t>
            </a:r>
            <a:r>
              <a:rPr lang="en-US" err="1"/>
              <a:t>Vám</a:t>
            </a:r>
            <a:r>
              <a:rPr lang="en-US"/>
              <a:t> </a:t>
            </a:r>
            <a:r>
              <a:rPr lang="en-US" err="1"/>
              <a:t>brání</a:t>
            </a:r>
            <a:r>
              <a:rPr lang="en-US"/>
              <a:t> v </a:t>
            </a:r>
            <a:r>
              <a:rPr lang="en-US" err="1"/>
              <a:t>uskutečňování</a:t>
            </a:r>
            <a:r>
              <a:rPr lang="en-US"/>
              <a:t> </a:t>
            </a:r>
            <a:r>
              <a:rPr lang="en-US" err="1"/>
              <a:t>plánovaných</a:t>
            </a:r>
            <a:r>
              <a:rPr lang="en-US"/>
              <a:t> </a:t>
            </a:r>
            <a:r>
              <a:rPr lang="en-US" err="1"/>
              <a:t>investic</a:t>
            </a:r>
            <a:r>
              <a:rPr lang="en-US"/>
              <a:t>?</a:t>
            </a:r>
            <a:endParaRPr lang="cs-CZ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EB0F2CBA-2498-30D2-5C1F-A9BEF57E66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306860"/>
            <a:ext cx="6628902" cy="320217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714375"/>
          <a:ext cx="7334250" cy="2143125"/>
          <a:chOff x="190500" y="714375"/>
          <a:chExt cx="7334250" cy="2143125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73C37771-14F9-E302-829B-3BC1EFBE4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 by </a:t>
            </a:r>
            <a:r>
              <a:rPr lang="en-US" err="1"/>
              <a:t>Vám</a:t>
            </a:r>
            <a:r>
              <a:rPr lang="en-US"/>
              <a:t> </a:t>
            </a:r>
            <a:r>
              <a:rPr lang="en-US" err="1"/>
              <a:t>naopak</a:t>
            </a:r>
            <a:r>
              <a:rPr lang="en-US"/>
              <a:t> </a:t>
            </a:r>
            <a:r>
              <a:rPr lang="en-US" err="1"/>
              <a:t>pomohlo</a:t>
            </a:r>
            <a:r>
              <a:rPr lang="en-US"/>
              <a:t> v </a:t>
            </a:r>
            <a:r>
              <a:rPr lang="en-US" err="1"/>
              <a:t>realizaci</a:t>
            </a:r>
            <a:r>
              <a:rPr lang="en-US"/>
              <a:t> </a:t>
            </a:r>
            <a:r>
              <a:rPr lang="en-US" err="1"/>
              <a:t>plánovaných</a:t>
            </a:r>
            <a:r>
              <a:rPr lang="en-US"/>
              <a:t> </a:t>
            </a:r>
            <a:r>
              <a:rPr lang="en-US" err="1"/>
              <a:t>investic</a:t>
            </a:r>
            <a:r>
              <a:rPr lang="en-US"/>
              <a:t>?</a:t>
            </a:r>
            <a:endParaRPr lang="cs-CZ"/>
          </a:p>
        </p:txBody>
      </p:sp>
      <p:pic>
        <p:nvPicPr>
          <p:cNvPr id="7" name="Obrázek 6" descr="Obsah obrázku text&#10;&#10;Popis byl vytvořen automaticky">
            <a:extLst>
              <a:ext uri="{FF2B5EF4-FFF2-40B4-BE49-F238E27FC236}">
                <a16:creationId xmlns:a16="http://schemas.microsoft.com/office/drawing/2014/main" id="{C4483EC7-BE42-4F3D-29A3-33614BA66F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370" y="1419622"/>
            <a:ext cx="6505260" cy="326001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714375"/>
          <a:ext cx="7334250" cy="2143125"/>
          <a:chOff x="190500" y="714375"/>
          <a:chExt cx="7334250" cy="2143125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3829A673-23F2-D45A-DC05-62B38A4D8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err="1"/>
              <a:t>Jaké</a:t>
            </a:r>
            <a:r>
              <a:rPr lang="en-US"/>
              <a:t> </a:t>
            </a:r>
            <a:r>
              <a:rPr lang="en-US" err="1"/>
              <a:t>konkrétní</a:t>
            </a:r>
            <a:r>
              <a:rPr lang="en-US"/>
              <a:t> </a:t>
            </a:r>
            <a:r>
              <a:rPr lang="en-US" err="1"/>
              <a:t>kroky</a:t>
            </a:r>
            <a:r>
              <a:rPr lang="en-US"/>
              <a:t> </a:t>
            </a:r>
            <a:r>
              <a:rPr lang="en-US" err="1"/>
              <a:t>plánujete</a:t>
            </a:r>
            <a:r>
              <a:rPr lang="en-US"/>
              <a:t> v </a:t>
            </a:r>
            <a:r>
              <a:rPr lang="en-US" err="1"/>
              <a:t>oblasti</a:t>
            </a:r>
            <a:r>
              <a:rPr lang="en-US"/>
              <a:t> </a:t>
            </a:r>
            <a:r>
              <a:rPr lang="en-US" err="1"/>
              <a:t>udržitelnosti</a:t>
            </a:r>
            <a:r>
              <a:rPr lang="en-US"/>
              <a:t>?</a:t>
            </a:r>
            <a:endParaRPr lang="cs-CZ"/>
          </a:p>
        </p:txBody>
      </p:sp>
      <p:pic>
        <p:nvPicPr>
          <p:cNvPr id="7" name="Obrázek 6" descr="Obsah obrázku text&#10;&#10;Popis byl vytvořen automaticky">
            <a:extLst>
              <a:ext uri="{FF2B5EF4-FFF2-40B4-BE49-F238E27FC236}">
                <a16:creationId xmlns:a16="http://schemas.microsoft.com/office/drawing/2014/main" id="{5FC30CF8-1032-F291-DD97-8AA568A677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307108"/>
            <a:ext cx="6547792" cy="323963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714375"/>
          <a:ext cx="8953500" cy="4657725"/>
          <a:chOff x="190500" y="714375"/>
          <a:chExt cx="8953500" cy="4657725"/>
        </a:xfrm>
      </p:grpSpPr>
      <p:graphicFrame>
        <p:nvGraphicFramePr>
          <p:cNvPr id="6" name="Graf 5">
            <a:extLst>
              <a:ext uri="{FF2B5EF4-FFF2-40B4-BE49-F238E27FC236}">
                <a16:creationId xmlns:a16="http://schemas.microsoft.com/office/drawing/2014/main" id="{329BA419-1F4D-D2FC-7714-57C32924608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9583060"/>
              </p:ext>
            </p:extLst>
          </p:nvPr>
        </p:nvGraphicFramePr>
        <p:xfrm>
          <a:off x="1705771" y="1419622"/>
          <a:ext cx="6264696" cy="3312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Nadpis 1">
            <a:extLst>
              <a:ext uri="{FF2B5EF4-FFF2-40B4-BE49-F238E27FC236}">
                <a16:creationId xmlns:a16="http://schemas.microsoft.com/office/drawing/2014/main" id="{BFF5DD6E-023D-1022-28F9-343AB373E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 </a:t>
            </a:r>
            <a:r>
              <a:rPr lang="en-US" err="1"/>
              <a:t>kolik</a:t>
            </a:r>
            <a:r>
              <a:rPr lang="en-US"/>
              <a:t> </a:t>
            </a:r>
            <a:r>
              <a:rPr lang="en-US" err="1"/>
              <a:t>procent</a:t>
            </a:r>
            <a:r>
              <a:rPr lang="en-US"/>
              <a:t> </a:t>
            </a:r>
            <a:r>
              <a:rPr lang="en-US" err="1"/>
              <a:t>byste</a:t>
            </a:r>
            <a:r>
              <a:rPr lang="en-US"/>
              <a:t> </a:t>
            </a:r>
            <a:r>
              <a:rPr lang="en-US" err="1"/>
              <a:t>potřebovali</a:t>
            </a:r>
            <a:r>
              <a:rPr lang="en-US"/>
              <a:t> </a:t>
            </a:r>
            <a:r>
              <a:rPr lang="en-US" err="1"/>
              <a:t>navýšit</a:t>
            </a:r>
            <a:r>
              <a:rPr lang="en-US"/>
              <a:t> </a:t>
            </a:r>
            <a:r>
              <a:rPr lang="en-US" err="1"/>
              <a:t>rozpočet</a:t>
            </a:r>
            <a:r>
              <a:rPr lang="en-US"/>
              <a:t> </a:t>
            </a:r>
            <a:r>
              <a:rPr lang="en-US" err="1"/>
              <a:t>města</a:t>
            </a:r>
            <a:r>
              <a:rPr lang="en-US"/>
              <a:t>, </a:t>
            </a:r>
            <a:br>
              <a:rPr lang="en-US"/>
            </a:br>
            <a:r>
              <a:rPr lang="en-US" err="1"/>
              <a:t>abyste</a:t>
            </a:r>
            <a:r>
              <a:rPr lang="en-US"/>
              <a:t> </a:t>
            </a:r>
            <a:r>
              <a:rPr lang="en-US" err="1"/>
              <a:t>mohli</a:t>
            </a:r>
            <a:r>
              <a:rPr lang="en-US"/>
              <a:t> </a:t>
            </a:r>
            <a:r>
              <a:rPr lang="en-US" err="1"/>
              <a:t>uskutečnit</a:t>
            </a:r>
            <a:r>
              <a:rPr lang="en-US"/>
              <a:t> </a:t>
            </a:r>
            <a:r>
              <a:rPr lang="en-US" err="1"/>
              <a:t>všechny</a:t>
            </a:r>
            <a:r>
              <a:rPr lang="en-US"/>
              <a:t> </a:t>
            </a:r>
            <a:r>
              <a:rPr lang="en-US" err="1"/>
              <a:t>plánované</a:t>
            </a:r>
            <a:r>
              <a:rPr lang="en-US"/>
              <a:t> </a:t>
            </a:r>
            <a:r>
              <a:rPr lang="en-US" err="1"/>
              <a:t>investice</a:t>
            </a:r>
            <a:r>
              <a:rPr lang="en-US"/>
              <a:t>?</a:t>
            </a:r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5AA0AC1B-5622-FBD6-C686-4DFD6B2C8C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4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391157"/>
            <a:ext cx="1561620" cy="127387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285750" y="1143000"/>
          <a:ext cx="285750" cy="1143000"/>
          <a:chOff x="285750" y="1143000"/>
          <a:chExt cx="285750" cy="114300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67F2832-D8BF-EEA1-F3E6-B24D29E1A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 anchor="t"/>
          <a:lstStyle/>
          <a:p>
            <a:r>
              <a:rPr lang="en-US" b="1" dirty="0" err="1">
                <a:latin typeface="Lexend Deca"/>
              </a:rPr>
              <a:t>Základní</a:t>
            </a:r>
            <a:r>
              <a:rPr lang="en-US" b="1" dirty="0">
                <a:latin typeface="Lexend Deca"/>
              </a:rPr>
              <a:t> </a:t>
            </a:r>
            <a:r>
              <a:rPr lang="en-US" b="1" dirty="0" err="1">
                <a:latin typeface="Lexend Deca"/>
              </a:rPr>
              <a:t>koeficient</a:t>
            </a:r>
            <a:r>
              <a:rPr lang="en-US" b="1" dirty="0">
                <a:latin typeface="Lexend Deca"/>
              </a:rPr>
              <a:t> k </a:t>
            </a:r>
            <a:r>
              <a:rPr lang="en-US" b="1" dirty="0" err="1">
                <a:latin typeface="Lexend Deca"/>
              </a:rPr>
              <a:t>dani</a:t>
            </a:r>
            <a:r>
              <a:rPr lang="en-US" b="1" dirty="0">
                <a:latin typeface="Lexend Deca"/>
              </a:rPr>
              <a:t> z </a:t>
            </a:r>
            <a:r>
              <a:rPr lang="en-US" b="1" dirty="0" err="1">
                <a:latin typeface="Lexend Deca"/>
              </a:rPr>
              <a:t>nemovitých</a:t>
            </a:r>
            <a:r>
              <a:rPr lang="en-US" b="1" dirty="0">
                <a:latin typeface="Lexend Deca"/>
              </a:rPr>
              <a:t> </a:t>
            </a:r>
            <a:r>
              <a:rPr lang="en-US" b="1" dirty="0" err="1">
                <a:latin typeface="Lexend Deca"/>
              </a:rPr>
              <a:t>věcí</a:t>
            </a:r>
            <a:r>
              <a:rPr lang="en-US" b="1" dirty="0">
                <a:latin typeface="Lexend Deca"/>
              </a:rPr>
              <a:t>: </a:t>
            </a:r>
            <a:r>
              <a:rPr lang="en-US" sz="1400" dirty="0">
                <a:latin typeface="Lexend Deca"/>
              </a:rPr>
              <a:t>ORP s </a:t>
            </a:r>
            <a:r>
              <a:rPr lang="en-US" sz="1400" dirty="0" err="1">
                <a:latin typeface="Lexend Deca"/>
              </a:rPr>
              <a:t>nejvyšším</a:t>
            </a:r>
            <a:r>
              <a:rPr lang="en-US" sz="1400" dirty="0">
                <a:latin typeface="Lexend Deca"/>
              </a:rPr>
              <a:t> </a:t>
            </a:r>
            <a:r>
              <a:rPr lang="en-US" sz="1400" dirty="0" err="1">
                <a:latin typeface="Lexend Deca"/>
              </a:rPr>
              <a:t>koeficientem</a:t>
            </a:r>
            <a:r>
              <a:rPr lang="en-US" sz="1400" dirty="0">
                <a:latin typeface="Lexend Deca"/>
              </a:rPr>
              <a:t> </a:t>
            </a:r>
            <a:r>
              <a:rPr lang="en-US" sz="1400" dirty="0" err="1">
                <a:latin typeface="Lexend Deca"/>
              </a:rPr>
              <a:t>dle</a:t>
            </a:r>
            <a:r>
              <a:rPr lang="en-US" sz="1400" dirty="0">
                <a:latin typeface="Lexend Deca"/>
              </a:rPr>
              <a:t>  §11 (3b) </a:t>
            </a:r>
            <a:endParaRPr lang="cs-CZ" sz="1400" dirty="0"/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27426DF1-98F1-5699-F744-05B8D17C28FB}"/>
              </a:ext>
            </a:extLst>
          </p:cNvPr>
          <p:cNvSpPr/>
          <p:nvPr/>
        </p:nvSpPr>
        <p:spPr>
          <a:xfrm>
            <a:off x="755576" y="1779662"/>
            <a:ext cx="2088232" cy="3363838"/>
          </a:xfrm>
          <a:custGeom>
            <a:avLst/>
            <a:gdLst>
              <a:gd name="connsiteX0" fmla="*/ 0 w 1080120"/>
              <a:gd name="connsiteY0" fmla="*/ 0 h 3219822"/>
              <a:gd name="connsiteX1" fmla="*/ 1080120 w 1080120"/>
              <a:gd name="connsiteY1" fmla="*/ 0 h 3219822"/>
              <a:gd name="connsiteX2" fmla="*/ 1080120 w 1080120"/>
              <a:gd name="connsiteY2" fmla="*/ 3219822 h 3219822"/>
              <a:gd name="connsiteX3" fmla="*/ 0 w 1080120"/>
              <a:gd name="connsiteY3" fmla="*/ 3219822 h 3219822"/>
              <a:gd name="connsiteX4" fmla="*/ 0 w 1080120"/>
              <a:gd name="connsiteY4" fmla="*/ 0 h 3219822"/>
              <a:gd name="connsiteX0" fmla="*/ 5443 w 1080120"/>
              <a:gd name="connsiteY0" fmla="*/ 217714 h 3219822"/>
              <a:gd name="connsiteX1" fmla="*/ 1080120 w 1080120"/>
              <a:gd name="connsiteY1" fmla="*/ 0 h 3219822"/>
              <a:gd name="connsiteX2" fmla="*/ 1080120 w 1080120"/>
              <a:gd name="connsiteY2" fmla="*/ 3219822 h 3219822"/>
              <a:gd name="connsiteX3" fmla="*/ 0 w 1080120"/>
              <a:gd name="connsiteY3" fmla="*/ 3219822 h 3219822"/>
              <a:gd name="connsiteX4" fmla="*/ 5443 w 1080120"/>
              <a:gd name="connsiteY4" fmla="*/ 217714 h 3219822"/>
              <a:gd name="connsiteX0" fmla="*/ 5443 w 1080120"/>
              <a:gd name="connsiteY0" fmla="*/ 234043 h 3219822"/>
              <a:gd name="connsiteX1" fmla="*/ 1080120 w 1080120"/>
              <a:gd name="connsiteY1" fmla="*/ 0 h 3219822"/>
              <a:gd name="connsiteX2" fmla="*/ 1080120 w 1080120"/>
              <a:gd name="connsiteY2" fmla="*/ 3219822 h 3219822"/>
              <a:gd name="connsiteX3" fmla="*/ 0 w 1080120"/>
              <a:gd name="connsiteY3" fmla="*/ 3219822 h 3219822"/>
              <a:gd name="connsiteX4" fmla="*/ 5443 w 1080120"/>
              <a:gd name="connsiteY4" fmla="*/ 234043 h 3219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20" h="3219822">
                <a:moveTo>
                  <a:pt x="5443" y="234043"/>
                </a:moveTo>
                <a:lnTo>
                  <a:pt x="1080120" y="0"/>
                </a:lnTo>
                <a:lnTo>
                  <a:pt x="1080120" y="3219822"/>
                </a:lnTo>
                <a:lnTo>
                  <a:pt x="0" y="3219822"/>
                </a:lnTo>
                <a:cubicBezTo>
                  <a:pt x="1814" y="2219119"/>
                  <a:pt x="3629" y="1234746"/>
                  <a:pt x="5443" y="234043"/>
                </a:cubicBezTo>
                <a:close/>
              </a:path>
            </a:pathLst>
          </a:custGeom>
          <a:solidFill>
            <a:srgbClr val="0033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1B633789-78F5-E321-E4CC-D2C04789C0BD}"/>
              </a:ext>
            </a:extLst>
          </p:cNvPr>
          <p:cNvSpPr txBox="1"/>
          <p:nvPr/>
        </p:nvSpPr>
        <p:spPr>
          <a:xfrm>
            <a:off x="1423307" y="1275606"/>
            <a:ext cx="752771" cy="109700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cs-CZ" sz="8800" b="1">
                <a:solidFill>
                  <a:srgbClr val="D8BA00"/>
                </a:solidFill>
                <a:latin typeface="Lexend Deca" pitchFamily="2" charset="0"/>
                <a:cs typeface="Lexend Deca" pitchFamily="2" charset="0"/>
              </a:rPr>
              <a:t>5</a:t>
            </a:r>
            <a:endParaRPr lang="cs-CZ" sz="7200" b="1">
              <a:solidFill>
                <a:srgbClr val="D8BA00"/>
              </a:solidFill>
              <a:latin typeface="Lexend Deca" pitchFamily="2" charset="0"/>
              <a:cs typeface="Lexend Deca" pitchFamily="2" charset="0"/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B9E0D058-F8EC-16BA-1EDE-5D6F90BC20A4}"/>
              </a:ext>
            </a:extLst>
          </p:cNvPr>
          <p:cNvSpPr txBox="1"/>
          <p:nvPr/>
        </p:nvSpPr>
        <p:spPr>
          <a:xfrm>
            <a:off x="1419993" y="2571750"/>
            <a:ext cx="864096" cy="158417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cs-CZ" sz="1400">
                <a:solidFill>
                  <a:srgbClr val="D8BA00"/>
                </a:solidFill>
                <a:effectLst/>
                <a:latin typeface="Lexend Deca" pitchFamily="2" charset="0"/>
                <a:cs typeface="Lexend Deca" pitchFamily="2" charset="0"/>
              </a:rPr>
              <a:t>Praha 1</a:t>
            </a:r>
          </a:p>
          <a:p>
            <a:r>
              <a:rPr lang="cs-CZ" sz="1400">
                <a:solidFill>
                  <a:srgbClr val="D8BA00"/>
                </a:solidFill>
                <a:latin typeface="Lexend Deca" pitchFamily="2" charset="0"/>
                <a:cs typeface="Lexend Deca" pitchFamily="2" charset="0"/>
              </a:rPr>
              <a:t>Praha 18</a:t>
            </a:r>
          </a:p>
          <a:p>
            <a:r>
              <a:rPr lang="cs-CZ" sz="1400">
                <a:solidFill>
                  <a:srgbClr val="D8BA00"/>
                </a:solidFill>
                <a:effectLst/>
                <a:latin typeface="Lexend Deca" pitchFamily="2" charset="0"/>
                <a:cs typeface="Lexend Deca" pitchFamily="2" charset="0"/>
              </a:rPr>
              <a:t>Praha 22</a:t>
            </a:r>
          </a:p>
          <a:p>
            <a:r>
              <a:rPr lang="cs-CZ" sz="1400">
                <a:solidFill>
                  <a:srgbClr val="D8BA00"/>
                </a:solidFill>
                <a:effectLst/>
                <a:latin typeface="Lexend Deca" pitchFamily="2" charset="0"/>
                <a:cs typeface="Lexend Deca" pitchFamily="2" charset="0"/>
              </a:rPr>
              <a:t>Praha 3</a:t>
            </a:r>
          </a:p>
          <a:p>
            <a:r>
              <a:rPr lang="cs-CZ" sz="1400">
                <a:solidFill>
                  <a:srgbClr val="D8BA00"/>
                </a:solidFill>
                <a:latin typeface="Lexend Deca" pitchFamily="2" charset="0"/>
                <a:cs typeface="Lexend Deca" pitchFamily="2" charset="0"/>
              </a:rPr>
              <a:t>Praha 7</a:t>
            </a:r>
          </a:p>
          <a:p>
            <a:r>
              <a:rPr lang="cs-CZ" sz="1400">
                <a:solidFill>
                  <a:srgbClr val="D8BA00"/>
                </a:solidFill>
                <a:effectLst/>
                <a:latin typeface="Lexend Deca" pitchFamily="2" charset="0"/>
                <a:cs typeface="Lexend Deca" pitchFamily="2" charset="0"/>
              </a:rPr>
              <a:t>Praha 8</a:t>
            </a:r>
          </a:p>
          <a:p>
            <a:endParaRPr lang="cs-CZ" sz="1400">
              <a:solidFill>
                <a:srgbClr val="D8BA00"/>
              </a:solidFill>
              <a:effectLst/>
              <a:latin typeface="Lexend Deca" pitchFamily="2" charset="0"/>
              <a:cs typeface="Lexend Deca" pitchFamily="2" charset="0"/>
            </a:endParaRPr>
          </a:p>
          <a:p>
            <a:endParaRPr lang="cs-CZ" sz="1400">
              <a:solidFill>
                <a:srgbClr val="D8BA00"/>
              </a:solidFill>
              <a:effectLst/>
              <a:latin typeface="Lexend Deca" pitchFamily="2" charset="0"/>
              <a:cs typeface="Lexend Deca" pitchFamily="2" charset="0"/>
            </a:endParaRPr>
          </a:p>
        </p:txBody>
      </p:sp>
      <p:sp>
        <p:nvSpPr>
          <p:cNvPr id="9" name="Obdélník 5">
            <a:extLst>
              <a:ext uri="{FF2B5EF4-FFF2-40B4-BE49-F238E27FC236}">
                <a16:creationId xmlns:a16="http://schemas.microsoft.com/office/drawing/2014/main" id="{BED3315C-7DD1-12BF-CFB0-D839E6292B3C}"/>
              </a:ext>
            </a:extLst>
          </p:cNvPr>
          <p:cNvSpPr/>
          <p:nvPr/>
        </p:nvSpPr>
        <p:spPr>
          <a:xfrm>
            <a:off x="3392640" y="2372608"/>
            <a:ext cx="2088232" cy="2770892"/>
          </a:xfrm>
          <a:custGeom>
            <a:avLst/>
            <a:gdLst>
              <a:gd name="connsiteX0" fmla="*/ 0 w 1080120"/>
              <a:gd name="connsiteY0" fmla="*/ 0 h 3219822"/>
              <a:gd name="connsiteX1" fmla="*/ 1080120 w 1080120"/>
              <a:gd name="connsiteY1" fmla="*/ 0 h 3219822"/>
              <a:gd name="connsiteX2" fmla="*/ 1080120 w 1080120"/>
              <a:gd name="connsiteY2" fmla="*/ 3219822 h 3219822"/>
              <a:gd name="connsiteX3" fmla="*/ 0 w 1080120"/>
              <a:gd name="connsiteY3" fmla="*/ 3219822 h 3219822"/>
              <a:gd name="connsiteX4" fmla="*/ 0 w 1080120"/>
              <a:gd name="connsiteY4" fmla="*/ 0 h 3219822"/>
              <a:gd name="connsiteX0" fmla="*/ 5443 w 1080120"/>
              <a:gd name="connsiteY0" fmla="*/ 217714 h 3219822"/>
              <a:gd name="connsiteX1" fmla="*/ 1080120 w 1080120"/>
              <a:gd name="connsiteY1" fmla="*/ 0 h 3219822"/>
              <a:gd name="connsiteX2" fmla="*/ 1080120 w 1080120"/>
              <a:gd name="connsiteY2" fmla="*/ 3219822 h 3219822"/>
              <a:gd name="connsiteX3" fmla="*/ 0 w 1080120"/>
              <a:gd name="connsiteY3" fmla="*/ 3219822 h 3219822"/>
              <a:gd name="connsiteX4" fmla="*/ 5443 w 1080120"/>
              <a:gd name="connsiteY4" fmla="*/ 217714 h 3219822"/>
              <a:gd name="connsiteX0" fmla="*/ 5443 w 1080120"/>
              <a:gd name="connsiteY0" fmla="*/ 234043 h 3219822"/>
              <a:gd name="connsiteX1" fmla="*/ 1080120 w 1080120"/>
              <a:gd name="connsiteY1" fmla="*/ 0 h 3219822"/>
              <a:gd name="connsiteX2" fmla="*/ 1080120 w 1080120"/>
              <a:gd name="connsiteY2" fmla="*/ 3219822 h 3219822"/>
              <a:gd name="connsiteX3" fmla="*/ 0 w 1080120"/>
              <a:gd name="connsiteY3" fmla="*/ 3219822 h 3219822"/>
              <a:gd name="connsiteX4" fmla="*/ 5443 w 1080120"/>
              <a:gd name="connsiteY4" fmla="*/ 234043 h 3219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20" h="3219822">
                <a:moveTo>
                  <a:pt x="5443" y="234043"/>
                </a:moveTo>
                <a:lnTo>
                  <a:pt x="1080120" y="0"/>
                </a:lnTo>
                <a:lnTo>
                  <a:pt x="1080120" y="3219822"/>
                </a:lnTo>
                <a:lnTo>
                  <a:pt x="0" y="3219822"/>
                </a:lnTo>
                <a:cubicBezTo>
                  <a:pt x="1814" y="2219119"/>
                  <a:pt x="3629" y="1234746"/>
                  <a:pt x="5443" y="234043"/>
                </a:cubicBezTo>
                <a:close/>
              </a:path>
            </a:pathLst>
          </a:custGeom>
          <a:solidFill>
            <a:srgbClr val="3592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978E97C2-7335-7F51-B9EE-DDF1F86EE62B}"/>
              </a:ext>
            </a:extLst>
          </p:cNvPr>
          <p:cNvSpPr txBox="1"/>
          <p:nvPr/>
        </p:nvSpPr>
        <p:spPr>
          <a:xfrm>
            <a:off x="3392640" y="1690772"/>
            <a:ext cx="2088232" cy="109700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cs-CZ" sz="8800" b="1">
                <a:solidFill>
                  <a:srgbClr val="9CDABB"/>
                </a:solidFill>
                <a:latin typeface="Lexend Deca" pitchFamily="2" charset="0"/>
                <a:cs typeface="Lexend Deca" pitchFamily="2" charset="0"/>
              </a:rPr>
              <a:t>4,5</a:t>
            </a:r>
            <a:endParaRPr lang="cs-CZ" sz="7200" b="1">
              <a:solidFill>
                <a:srgbClr val="9CDABB"/>
              </a:solidFill>
              <a:latin typeface="Lexend Deca" pitchFamily="2" charset="0"/>
              <a:cs typeface="Lexend Deca" pitchFamily="2" charset="0"/>
            </a:endParaRP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A5FE5BF3-1C79-A631-1898-5AC11F4CD6E0}"/>
              </a:ext>
            </a:extLst>
          </p:cNvPr>
          <p:cNvSpPr txBox="1"/>
          <p:nvPr/>
        </p:nvSpPr>
        <p:spPr>
          <a:xfrm>
            <a:off x="3869719" y="3092688"/>
            <a:ext cx="1282655" cy="122413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cs-CZ" sz="1400">
                <a:solidFill>
                  <a:srgbClr val="9CDABB"/>
                </a:solidFill>
                <a:effectLst/>
                <a:latin typeface="Lexend Deca" pitchFamily="2" charset="0"/>
                <a:cs typeface="Lexend Deca" pitchFamily="2" charset="0"/>
              </a:rPr>
              <a:t>Karlovy Vary</a:t>
            </a:r>
          </a:p>
          <a:p>
            <a:r>
              <a:rPr lang="cs-CZ" sz="1400">
                <a:solidFill>
                  <a:srgbClr val="9CDABB"/>
                </a:solidFill>
                <a:effectLst/>
                <a:latin typeface="Lexend Deca" pitchFamily="2" charset="0"/>
                <a:cs typeface="Lexend Deca" pitchFamily="2" charset="0"/>
              </a:rPr>
              <a:t>Frýdek-Místek</a:t>
            </a:r>
          </a:p>
          <a:p>
            <a:r>
              <a:rPr lang="cs-CZ" sz="1400">
                <a:solidFill>
                  <a:srgbClr val="9CDABB"/>
                </a:solidFill>
                <a:latin typeface="Lexend Deca" pitchFamily="2" charset="0"/>
                <a:cs typeface="Lexend Deca" pitchFamily="2" charset="0"/>
              </a:rPr>
              <a:t>Ostrava</a:t>
            </a:r>
          </a:p>
          <a:p>
            <a:r>
              <a:rPr lang="cs-CZ" sz="1400">
                <a:solidFill>
                  <a:srgbClr val="9CDABB"/>
                </a:solidFill>
                <a:latin typeface="Lexend Deca" pitchFamily="2" charset="0"/>
                <a:cs typeface="Lexend Deca" pitchFamily="2" charset="0"/>
              </a:rPr>
              <a:t>Teplice</a:t>
            </a:r>
          </a:p>
          <a:p>
            <a:r>
              <a:rPr lang="cs-CZ" sz="1400">
                <a:solidFill>
                  <a:srgbClr val="9CDABB"/>
                </a:solidFill>
                <a:effectLst/>
                <a:latin typeface="Lexend Deca" pitchFamily="2" charset="0"/>
                <a:cs typeface="Lexend Deca" pitchFamily="2" charset="0"/>
              </a:rPr>
              <a:t>Jihlava </a:t>
            </a:r>
          </a:p>
          <a:p>
            <a:r>
              <a:rPr lang="cs-CZ" sz="1400">
                <a:solidFill>
                  <a:srgbClr val="9CDABB"/>
                </a:solidFill>
                <a:latin typeface="Lexend Deca" pitchFamily="2" charset="0"/>
                <a:cs typeface="Lexend Deca" pitchFamily="2" charset="0"/>
              </a:rPr>
              <a:t>Zlín</a:t>
            </a:r>
            <a:endParaRPr lang="cs-CZ" sz="1400">
              <a:solidFill>
                <a:srgbClr val="9CDABB"/>
              </a:solidFill>
              <a:effectLst/>
              <a:latin typeface="Lexend Deca" pitchFamily="2" charset="0"/>
              <a:cs typeface="Lexend Deca" pitchFamily="2" charset="0"/>
            </a:endParaRPr>
          </a:p>
          <a:p>
            <a:endParaRPr lang="cs-CZ" sz="1400">
              <a:solidFill>
                <a:srgbClr val="9CDABB"/>
              </a:solidFill>
              <a:effectLst/>
              <a:latin typeface="Lexend Deca" pitchFamily="2" charset="0"/>
              <a:cs typeface="Lexend Deca" pitchFamily="2" charset="0"/>
            </a:endParaRPr>
          </a:p>
          <a:p>
            <a:endParaRPr lang="cs-CZ" sz="1400">
              <a:solidFill>
                <a:srgbClr val="9CDABB"/>
              </a:solidFill>
              <a:effectLst/>
              <a:latin typeface="Lexend Deca" pitchFamily="2" charset="0"/>
              <a:cs typeface="Lexend Deca" pitchFamily="2" charset="0"/>
            </a:endParaRPr>
          </a:p>
          <a:p>
            <a:endParaRPr lang="cs-CZ" sz="1400">
              <a:solidFill>
                <a:srgbClr val="9CDABB"/>
              </a:solidFill>
              <a:effectLst/>
              <a:latin typeface="Lexend Deca" pitchFamily="2" charset="0"/>
              <a:cs typeface="Lexend Deca" pitchFamily="2" charset="0"/>
            </a:endParaRPr>
          </a:p>
        </p:txBody>
      </p:sp>
      <p:sp>
        <p:nvSpPr>
          <p:cNvPr id="12" name="Obdélník 5">
            <a:extLst>
              <a:ext uri="{FF2B5EF4-FFF2-40B4-BE49-F238E27FC236}">
                <a16:creationId xmlns:a16="http://schemas.microsoft.com/office/drawing/2014/main" id="{FE46188E-DA03-0C11-E93C-2853CB5AC6AF}"/>
              </a:ext>
            </a:extLst>
          </p:cNvPr>
          <p:cNvSpPr/>
          <p:nvPr/>
        </p:nvSpPr>
        <p:spPr>
          <a:xfrm>
            <a:off x="6029705" y="3510642"/>
            <a:ext cx="2088232" cy="1627415"/>
          </a:xfrm>
          <a:custGeom>
            <a:avLst/>
            <a:gdLst>
              <a:gd name="connsiteX0" fmla="*/ 0 w 1080120"/>
              <a:gd name="connsiteY0" fmla="*/ 0 h 3219822"/>
              <a:gd name="connsiteX1" fmla="*/ 1080120 w 1080120"/>
              <a:gd name="connsiteY1" fmla="*/ 0 h 3219822"/>
              <a:gd name="connsiteX2" fmla="*/ 1080120 w 1080120"/>
              <a:gd name="connsiteY2" fmla="*/ 3219822 h 3219822"/>
              <a:gd name="connsiteX3" fmla="*/ 0 w 1080120"/>
              <a:gd name="connsiteY3" fmla="*/ 3219822 h 3219822"/>
              <a:gd name="connsiteX4" fmla="*/ 0 w 1080120"/>
              <a:gd name="connsiteY4" fmla="*/ 0 h 3219822"/>
              <a:gd name="connsiteX0" fmla="*/ 5443 w 1080120"/>
              <a:gd name="connsiteY0" fmla="*/ 217714 h 3219822"/>
              <a:gd name="connsiteX1" fmla="*/ 1080120 w 1080120"/>
              <a:gd name="connsiteY1" fmla="*/ 0 h 3219822"/>
              <a:gd name="connsiteX2" fmla="*/ 1080120 w 1080120"/>
              <a:gd name="connsiteY2" fmla="*/ 3219822 h 3219822"/>
              <a:gd name="connsiteX3" fmla="*/ 0 w 1080120"/>
              <a:gd name="connsiteY3" fmla="*/ 3219822 h 3219822"/>
              <a:gd name="connsiteX4" fmla="*/ 5443 w 1080120"/>
              <a:gd name="connsiteY4" fmla="*/ 217714 h 3219822"/>
              <a:gd name="connsiteX0" fmla="*/ 5443 w 1080120"/>
              <a:gd name="connsiteY0" fmla="*/ 234043 h 3219822"/>
              <a:gd name="connsiteX1" fmla="*/ 1080120 w 1080120"/>
              <a:gd name="connsiteY1" fmla="*/ 0 h 3219822"/>
              <a:gd name="connsiteX2" fmla="*/ 1080120 w 1080120"/>
              <a:gd name="connsiteY2" fmla="*/ 3219822 h 3219822"/>
              <a:gd name="connsiteX3" fmla="*/ 0 w 1080120"/>
              <a:gd name="connsiteY3" fmla="*/ 3219822 h 3219822"/>
              <a:gd name="connsiteX4" fmla="*/ 5443 w 1080120"/>
              <a:gd name="connsiteY4" fmla="*/ 234043 h 3219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20" h="3219822">
                <a:moveTo>
                  <a:pt x="5443" y="234043"/>
                </a:moveTo>
                <a:lnTo>
                  <a:pt x="1080120" y="0"/>
                </a:lnTo>
                <a:lnTo>
                  <a:pt x="1080120" y="3219822"/>
                </a:lnTo>
                <a:lnTo>
                  <a:pt x="0" y="3219822"/>
                </a:lnTo>
                <a:cubicBezTo>
                  <a:pt x="1814" y="2219119"/>
                  <a:pt x="3629" y="1234746"/>
                  <a:pt x="5443" y="234043"/>
                </a:cubicBezTo>
                <a:close/>
              </a:path>
            </a:pathLst>
          </a:custGeom>
          <a:solidFill>
            <a:srgbClr val="D8B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564900C8-BD5D-74D8-5DB6-3F3866C4B90B}"/>
              </a:ext>
            </a:extLst>
          </p:cNvPr>
          <p:cNvSpPr txBox="1"/>
          <p:nvPr/>
        </p:nvSpPr>
        <p:spPr>
          <a:xfrm>
            <a:off x="6029705" y="2776334"/>
            <a:ext cx="2088232" cy="109700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cs-CZ" sz="8800" b="1">
                <a:solidFill>
                  <a:srgbClr val="00333D"/>
                </a:solidFill>
                <a:latin typeface="Lexend Deca" pitchFamily="2" charset="0"/>
                <a:cs typeface="Lexend Deca" pitchFamily="2" charset="0"/>
              </a:rPr>
              <a:t>3,5</a:t>
            </a:r>
            <a:endParaRPr lang="cs-CZ" sz="7200" b="1">
              <a:solidFill>
                <a:srgbClr val="00333D"/>
              </a:solidFill>
              <a:latin typeface="Lexend Deca" pitchFamily="2" charset="0"/>
              <a:cs typeface="Lexend Deca" pitchFamily="2" charset="0"/>
            </a:endParaRP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1AE28276-F5C0-D4AF-B313-6ED3696538CF}"/>
              </a:ext>
            </a:extLst>
          </p:cNvPr>
          <p:cNvSpPr txBox="1"/>
          <p:nvPr/>
        </p:nvSpPr>
        <p:spPr>
          <a:xfrm>
            <a:off x="6029705" y="1364496"/>
            <a:ext cx="2088232" cy="2016224"/>
          </a:xfrm>
          <a:prstGeom prst="rect">
            <a:avLst/>
          </a:prstGeom>
          <a:noFill/>
        </p:spPr>
        <p:txBody>
          <a:bodyPr wrap="square" lIns="0" tIns="0" rIns="0" bIns="0" numCol="2" rtlCol="0">
            <a:noAutofit/>
          </a:bodyPr>
          <a:lstStyle/>
          <a:p>
            <a:r>
              <a:rPr lang="cs-CZ" sz="900">
                <a:solidFill>
                  <a:srgbClr val="00333D"/>
                </a:solidFill>
                <a:effectLst/>
                <a:latin typeface="Lexend Deca" pitchFamily="2" charset="0"/>
                <a:cs typeface="Lexend Deca" pitchFamily="2" charset="0"/>
              </a:rPr>
              <a:t>České Budějovice</a:t>
            </a:r>
          </a:p>
          <a:p>
            <a:r>
              <a:rPr lang="cs-CZ" sz="900">
                <a:solidFill>
                  <a:srgbClr val="00333D"/>
                </a:solidFill>
                <a:latin typeface="Lexend Deca" pitchFamily="2" charset="0"/>
                <a:cs typeface="Lexend Deca" pitchFamily="2" charset="0"/>
              </a:rPr>
              <a:t>Písek</a:t>
            </a:r>
          </a:p>
          <a:p>
            <a:r>
              <a:rPr lang="cs-CZ" sz="900">
                <a:solidFill>
                  <a:srgbClr val="00333D"/>
                </a:solidFill>
                <a:effectLst/>
                <a:latin typeface="Lexend Deca" pitchFamily="2" charset="0"/>
                <a:cs typeface="Lexend Deca" pitchFamily="2" charset="0"/>
              </a:rPr>
              <a:t>Brno</a:t>
            </a:r>
          </a:p>
          <a:p>
            <a:r>
              <a:rPr lang="cs-CZ" sz="900">
                <a:solidFill>
                  <a:srgbClr val="00333D"/>
                </a:solidFill>
                <a:latin typeface="Lexend Deca" pitchFamily="2" charset="0"/>
                <a:cs typeface="Lexend Deca" pitchFamily="2" charset="0"/>
              </a:rPr>
              <a:t>Mariánské Lázně</a:t>
            </a:r>
          </a:p>
          <a:p>
            <a:r>
              <a:rPr lang="cs-CZ" sz="900">
                <a:solidFill>
                  <a:srgbClr val="00333D"/>
                </a:solidFill>
                <a:effectLst/>
                <a:latin typeface="Lexend Deca" pitchFamily="2" charset="0"/>
                <a:cs typeface="Lexend Deca" pitchFamily="2" charset="0"/>
              </a:rPr>
              <a:t>Liberec</a:t>
            </a:r>
          </a:p>
          <a:p>
            <a:r>
              <a:rPr lang="cs-CZ" sz="900">
                <a:solidFill>
                  <a:srgbClr val="00333D"/>
                </a:solidFill>
                <a:latin typeface="Lexend Deca" pitchFamily="2" charset="0"/>
                <a:cs typeface="Lexend Deca" pitchFamily="2" charset="0"/>
              </a:rPr>
              <a:t>Havířov</a:t>
            </a:r>
          </a:p>
          <a:p>
            <a:r>
              <a:rPr lang="cs-CZ" sz="900">
                <a:solidFill>
                  <a:srgbClr val="00333D"/>
                </a:solidFill>
                <a:effectLst/>
                <a:latin typeface="Lexend Deca" pitchFamily="2" charset="0"/>
                <a:cs typeface="Lexend Deca" pitchFamily="2" charset="0"/>
              </a:rPr>
              <a:t>Karviná</a:t>
            </a:r>
          </a:p>
          <a:p>
            <a:r>
              <a:rPr lang="cs-CZ" sz="900">
                <a:solidFill>
                  <a:srgbClr val="00333D"/>
                </a:solidFill>
                <a:latin typeface="Lexend Deca" pitchFamily="2" charset="0"/>
                <a:cs typeface="Lexend Deca" pitchFamily="2" charset="0"/>
              </a:rPr>
              <a:t>Třinec</a:t>
            </a:r>
          </a:p>
          <a:p>
            <a:r>
              <a:rPr lang="cs-CZ" sz="900">
                <a:solidFill>
                  <a:srgbClr val="00333D"/>
                </a:solidFill>
                <a:effectLst/>
                <a:latin typeface="Lexend Deca" pitchFamily="2" charset="0"/>
                <a:cs typeface="Lexend Deca" pitchFamily="2" charset="0"/>
              </a:rPr>
              <a:t>Olomouc</a:t>
            </a:r>
          </a:p>
          <a:p>
            <a:r>
              <a:rPr lang="cs-CZ" sz="900">
                <a:solidFill>
                  <a:srgbClr val="00333D"/>
                </a:solidFill>
                <a:latin typeface="Lexend Deca" pitchFamily="2" charset="0"/>
                <a:cs typeface="Lexend Deca" pitchFamily="2" charset="0"/>
              </a:rPr>
              <a:t>Prostějov</a:t>
            </a:r>
          </a:p>
          <a:p>
            <a:r>
              <a:rPr lang="cs-CZ" sz="900">
                <a:solidFill>
                  <a:srgbClr val="00333D"/>
                </a:solidFill>
                <a:effectLst/>
                <a:latin typeface="Lexend Deca" pitchFamily="2" charset="0"/>
                <a:cs typeface="Lexend Deca" pitchFamily="2" charset="0"/>
              </a:rPr>
              <a:t>Přerov</a:t>
            </a:r>
          </a:p>
          <a:p>
            <a:endParaRPr lang="cs-CZ" sz="900">
              <a:solidFill>
                <a:srgbClr val="00333D"/>
              </a:solidFill>
              <a:latin typeface="Lexend Deca" pitchFamily="2" charset="0"/>
              <a:cs typeface="Lexend Deca" pitchFamily="2" charset="0"/>
            </a:endParaRPr>
          </a:p>
          <a:p>
            <a:endParaRPr lang="cs-CZ" sz="900">
              <a:solidFill>
                <a:srgbClr val="00333D"/>
              </a:solidFill>
              <a:latin typeface="Lexend Deca" pitchFamily="2" charset="0"/>
              <a:cs typeface="Lexend Deca" pitchFamily="2" charset="0"/>
            </a:endParaRPr>
          </a:p>
          <a:p>
            <a:br>
              <a:rPr lang="cs-CZ" sz="900">
                <a:solidFill>
                  <a:srgbClr val="00333D"/>
                </a:solidFill>
                <a:latin typeface="Lexend Deca" pitchFamily="2" charset="0"/>
                <a:cs typeface="Lexend Deca" pitchFamily="2" charset="0"/>
              </a:rPr>
            </a:br>
            <a:r>
              <a:rPr lang="cs-CZ" sz="900">
                <a:solidFill>
                  <a:srgbClr val="00333D"/>
                </a:solidFill>
                <a:latin typeface="Lexend Deca" pitchFamily="2" charset="0"/>
                <a:cs typeface="Lexend Deca" pitchFamily="2" charset="0"/>
              </a:rPr>
              <a:t>Pardubice</a:t>
            </a:r>
          </a:p>
          <a:p>
            <a:r>
              <a:rPr lang="cs-CZ" sz="900">
                <a:solidFill>
                  <a:srgbClr val="00333D"/>
                </a:solidFill>
                <a:effectLst/>
                <a:latin typeface="Lexend Deca" pitchFamily="2" charset="0"/>
                <a:cs typeface="Lexend Deca" pitchFamily="2" charset="0"/>
              </a:rPr>
              <a:t>Plzeň</a:t>
            </a:r>
          </a:p>
          <a:p>
            <a:r>
              <a:rPr lang="cs-CZ" sz="900">
                <a:solidFill>
                  <a:srgbClr val="00333D"/>
                </a:solidFill>
                <a:latin typeface="Lexend Deca" pitchFamily="2" charset="0"/>
                <a:cs typeface="Lexend Deca" pitchFamily="2" charset="0"/>
              </a:rPr>
              <a:t>Praha 12</a:t>
            </a:r>
          </a:p>
          <a:p>
            <a:r>
              <a:rPr lang="cs-CZ" sz="900">
                <a:solidFill>
                  <a:srgbClr val="00333D"/>
                </a:solidFill>
                <a:effectLst/>
                <a:latin typeface="Lexend Deca" pitchFamily="2" charset="0"/>
                <a:cs typeface="Lexend Deca" pitchFamily="2" charset="0"/>
              </a:rPr>
              <a:t>Kladno</a:t>
            </a:r>
          </a:p>
          <a:p>
            <a:r>
              <a:rPr lang="cs-CZ" sz="900">
                <a:solidFill>
                  <a:srgbClr val="00333D"/>
                </a:solidFill>
                <a:latin typeface="Lexend Deca" pitchFamily="2" charset="0"/>
                <a:cs typeface="Lexend Deca" pitchFamily="2" charset="0"/>
              </a:rPr>
              <a:t>Poděbrady</a:t>
            </a:r>
          </a:p>
          <a:p>
            <a:r>
              <a:rPr lang="cs-CZ" sz="900">
                <a:solidFill>
                  <a:srgbClr val="00333D"/>
                </a:solidFill>
                <a:effectLst/>
                <a:latin typeface="Lexend Deca" pitchFamily="2" charset="0"/>
                <a:cs typeface="Lexend Deca" pitchFamily="2" charset="0"/>
              </a:rPr>
              <a:t>Děčín</a:t>
            </a:r>
          </a:p>
          <a:p>
            <a:r>
              <a:rPr lang="cs-CZ" sz="900">
                <a:solidFill>
                  <a:srgbClr val="00333D"/>
                </a:solidFill>
                <a:latin typeface="Lexend Deca" pitchFamily="2" charset="0"/>
                <a:cs typeface="Lexend Deca" pitchFamily="2" charset="0"/>
              </a:rPr>
              <a:t>Chomutov</a:t>
            </a:r>
          </a:p>
          <a:p>
            <a:r>
              <a:rPr lang="cs-CZ" sz="900">
                <a:solidFill>
                  <a:srgbClr val="00333D"/>
                </a:solidFill>
                <a:effectLst/>
                <a:latin typeface="Lexend Deca" pitchFamily="2" charset="0"/>
                <a:cs typeface="Lexend Deca" pitchFamily="2" charset="0"/>
              </a:rPr>
              <a:t>Most</a:t>
            </a:r>
          </a:p>
          <a:p>
            <a:r>
              <a:rPr lang="cs-CZ" sz="900">
                <a:solidFill>
                  <a:srgbClr val="00333D"/>
                </a:solidFill>
                <a:latin typeface="Lexend Deca" pitchFamily="2" charset="0"/>
                <a:cs typeface="Lexend Deca" pitchFamily="2" charset="0"/>
              </a:rPr>
              <a:t>Ústí n/Labem</a:t>
            </a:r>
          </a:p>
          <a:p>
            <a:r>
              <a:rPr lang="cs-CZ" sz="900">
                <a:solidFill>
                  <a:srgbClr val="00333D"/>
                </a:solidFill>
                <a:effectLst/>
                <a:latin typeface="Lexend Deca" pitchFamily="2" charset="0"/>
                <a:cs typeface="Lexend Deca" pitchFamily="2" charset="0"/>
              </a:rPr>
              <a:t>Luhačovice</a:t>
            </a:r>
          </a:p>
          <a:p>
            <a:r>
              <a:rPr lang="cs-CZ" sz="900">
                <a:solidFill>
                  <a:srgbClr val="00333D"/>
                </a:solidFill>
                <a:latin typeface="Lexend Deca" pitchFamily="2" charset="0"/>
                <a:cs typeface="Lexend Deca" pitchFamily="2" charset="0"/>
              </a:rPr>
              <a:t>Uherské Hradiště</a:t>
            </a:r>
            <a:endParaRPr lang="cs-CZ" sz="900">
              <a:solidFill>
                <a:srgbClr val="00333D"/>
              </a:solidFill>
              <a:effectLst/>
              <a:latin typeface="Lexend Deca" pitchFamily="2" charset="0"/>
              <a:cs typeface="Lexend Deca" pitchFamily="2" charset="0"/>
            </a:endParaRPr>
          </a:p>
          <a:p>
            <a:endParaRPr lang="cs-CZ" sz="900">
              <a:solidFill>
                <a:srgbClr val="00333D"/>
              </a:solidFill>
              <a:effectLst/>
              <a:latin typeface="Lexend Deca" pitchFamily="2" charset="0"/>
              <a:cs typeface="Lexend Deca" pitchFamily="2" charset="0"/>
            </a:endParaRPr>
          </a:p>
          <a:p>
            <a:endParaRPr lang="cs-CZ" sz="900">
              <a:solidFill>
                <a:srgbClr val="00333D"/>
              </a:solidFill>
              <a:effectLst/>
              <a:latin typeface="Lexend Deca" pitchFamily="2" charset="0"/>
              <a:cs typeface="Lexend Deca" pitchFamily="2" charset="0"/>
            </a:endParaRPr>
          </a:p>
          <a:p>
            <a:endParaRPr lang="cs-CZ" sz="900">
              <a:solidFill>
                <a:srgbClr val="00333D"/>
              </a:solidFill>
              <a:effectLst/>
              <a:latin typeface="Lexend Deca" pitchFamily="2" charset="0"/>
              <a:cs typeface="Lexend Deca" pitchFamily="2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285750" y="1143000"/>
          <a:ext cx="285750" cy="1143000"/>
          <a:chOff x="285750" y="1143000"/>
          <a:chExt cx="285750" cy="114300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2127B79A-51C4-10B8-00FB-B81EA30B1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 anchor="t"/>
          <a:lstStyle/>
          <a:p>
            <a:r>
              <a:rPr lang="en-US" b="1" dirty="0">
                <a:latin typeface="Lexend Deca"/>
              </a:rPr>
              <a:t> </a:t>
            </a:r>
            <a:r>
              <a:rPr lang="en-US" b="1" dirty="0" err="1">
                <a:latin typeface="Lexend Deca"/>
              </a:rPr>
              <a:t>Základní</a:t>
            </a:r>
            <a:r>
              <a:rPr lang="en-US" b="1" dirty="0">
                <a:latin typeface="Lexend Deca"/>
              </a:rPr>
              <a:t> </a:t>
            </a:r>
            <a:r>
              <a:rPr lang="en-US" b="1" dirty="0" err="1">
                <a:latin typeface="Lexend Deca"/>
              </a:rPr>
              <a:t>koeficient</a:t>
            </a:r>
            <a:r>
              <a:rPr lang="en-US" b="1" dirty="0">
                <a:latin typeface="Lexend Deca"/>
              </a:rPr>
              <a:t> k </a:t>
            </a:r>
            <a:r>
              <a:rPr lang="en-US" b="1" dirty="0" err="1">
                <a:latin typeface="Lexend Deca"/>
              </a:rPr>
              <a:t>dani</a:t>
            </a:r>
            <a:r>
              <a:rPr lang="en-US" b="1" dirty="0">
                <a:latin typeface="Lexend Deca"/>
              </a:rPr>
              <a:t> z </a:t>
            </a:r>
            <a:r>
              <a:rPr lang="en-US" b="1" dirty="0" err="1">
                <a:latin typeface="Lexend Deca"/>
              </a:rPr>
              <a:t>nemovitých</a:t>
            </a:r>
            <a:r>
              <a:rPr lang="en-US" b="1" dirty="0">
                <a:latin typeface="Lexend Deca"/>
              </a:rPr>
              <a:t> </a:t>
            </a:r>
            <a:r>
              <a:rPr lang="en-US" b="1" dirty="0" err="1">
                <a:latin typeface="Lexend Deca"/>
              </a:rPr>
              <a:t>věcí</a:t>
            </a:r>
            <a:r>
              <a:rPr lang="en-US" b="1" dirty="0">
                <a:latin typeface="Lexend Deca"/>
              </a:rPr>
              <a:t>: </a:t>
            </a:r>
            <a:br>
              <a:rPr lang="en-US" b="1" dirty="0">
                <a:latin typeface="Lexend Deca"/>
              </a:rPr>
            </a:br>
            <a:r>
              <a:rPr lang="en-US" dirty="0">
                <a:latin typeface="Lexend Deca"/>
              </a:rPr>
              <a:t> ORP s </a:t>
            </a:r>
            <a:r>
              <a:rPr lang="en-US" dirty="0" err="1">
                <a:latin typeface="Lexend Deca"/>
              </a:rPr>
              <a:t>nejnižším</a:t>
            </a:r>
            <a:r>
              <a:rPr lang="en-US" dirty="0">
                <a:latin typeface="Lexend Deca"/>
              </a:rPr>
              <a:t> </a:t>
            </a:r>
            <a:r>
              <a:rPr lang="en-US" dirty="0" err="1">
                <a:latin typeface="Lexend Deca"/>
              </a:rPr>
              <a:t>koeficientem</a:t>
            </a:r>
            <a:r>
              <a:rPr lang="en-US" dirty="0">
                <a:latin typeface="Lexend Deca"/>
              </a:rPr>
              <a:t> </a:t>
            </a:r>
            <a:r>
              <a:rPr lang="en-US" dirty="0" err="1">
                <a:latin typeface="Lexend Deca"/>
              </a:rPr>
              <a:t>dle</a:t>
            </a:r>
            <a:r>
              <a:rPr lang="en-US" dirty="0">
                <a:latin typeface="Lexend Deca"/>
              </a:rPr>
              <a:t>  §11 (3b) </a:t>
            </a:r>
            <a:endParaRPr lang="cs-CZ" dirty="0"/>
          </a:p>
        </p:txBody>
      </p:sp>
      <p:sp>
        <p:nvSpPr>
          <p:cNvPr id="38" name="Obdélník 5">
            <a:extLst>
              <a:ext uri="{FF2B5EF4-FFF2-40B4-BE49-F238E27FC236}">
                <a16:creationId xmlns:a16="http://schemas.microsoft.com/office/drawing/2014/main" id="{4D803881-3E17-DBD9-ABAE-A01780A17C98}"/>
              </a:ext>
            </a:extLst>
          </p:cNvPr>
          <p:cNvSpPr/>
          <p:nvPr/>
        </p:nvSpPr>
        <p:spPr>
          <a:xfrm>
            <a:off x="5694013" y="1927934"/>
            <a:ext cx="3018116" cy="3219822"/>
          </a:xfrm>
          <a:custGeom>
            <a:avLst/>
            <a:gdLst>
              <a:gd name="connsiteX0" fmla="*/ 0 w 1080120"/>
              <a:gd name="connsiteY0" fmla="*/ 0 h 3219822"/>
              <a:gd name="connsiteX1" fmla="*/ 1080120 w 1080120"/>
              <a:gd name="connsiteY1" fmla="*/ 0 h 3219822"/>
              <a:gd name="connsiteX2" fmla="*/ 1080120 w 1080120"/>
              <a:gd name="connsiteY2" fmla="*/ 3219822 h 3219822"/>
              <a:gd name="connsiteX3" fmla="*/ 0 w 1080120"/>
              <a:gd name="connsiteY3" fmla="*/ 3219822 h 3219822"/>
              <a:gd name="connsiteX4" fmla="*/ 0 w 1080120"/>
              <a:gd name="connsiteY4" fmla="*/ 0 h 3219822"/>
              <a:gd name="connsiteX0" fmla="*/ 5443 w 1080120"/>
              <a:gd name="connsiteY0" fmla="*/ 217714 h 3219822"/>
              <a:gd name="connsiteX1" fmla="*/ 1080120 w 1080120"/>
              <a:gd name="connsiteY1" fmla="*/ 0 h 3219822"/>
              <a:gd name="connsiteX2" fmla="*/ 1080120 w 1080120"/>
              <a:gd name="connsiteY2" fmla="*/ 3219822 h 3219822"/>
              <a:gd name="connsiteX3" fmla="*/ 0 w 1080120"/>
              <a:gd name="connsiteY3" fmla="*/ 3219822 h 3219822"/>
              <a:gd name="connsiteX4" fmla="*/ 5443 w 1080120"/>
              <a:gd name="connsiteY4" fmla="*/ 217714 h 3219822"/>
              <a:gd name="connsiteX0" fmla="*/ 5443 w 1080120"/>
              <a:gd name="connsiteY0" fmla="*/ 234043 h 3219822"/>
              <a:gd name="connsiteX1" fmla="*/ 1080120 w 1080120"/>
              <a:gd name="connsiteY1" fmla="*/ 0 h 3219822"/>
              <a:gd name="connsiteX2" fmla="*/ 1080120 w 1080120"/>
              <a:gd name="connsiteY2" fmla="*/ 3219822 h 3219822"/>
              <a:gd name="connsiteX3" fmla="*/ 0 w 1080120"/>
              <a:gd name="connsiteY3" fmla="*/ 3219822 h 3219822"/>
              <a:gd name="connsiteX4" fmla="*/ 5443 w 1080120"/>
              <a:gd name="connsiteY4" fmla="*/ 234043 h 3219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20" h="3219822">
                <a:moveTo>
                  <a:pt x="5443" y="234043"/>
                </a:moveTo>
                <a:lnTo>
                  <a:pt x="1080120" y="0"/>
                </a:lnTo>
                <a:lnTo>
                  <a:pt x="1080120" y="3219822"/>
                </a:lnTo>
                <a:lnTo>
                  <a:pt x="0" y="3219822"/>
                </a:lnTo>
                <a:cubicBezTo>
                  <a:pt x="1814" y="2219119"/>
                  <a:pt x="3629" y="1234746"/>
                  <a:pt x="5443" y="234043"/>
                </a:cubicBezTo>
                <a:close/>
              </a:path>
            </a:pathLst>
          </a:custGeom>
          <a:solidFill>
            <a:srgbClr val="0033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9" name="TextovéPole 38">
            <a:extLst>
              <a:ext uri="{FF2B5EF4-FFF2-40B4-BE49-F238E27FC236}">
                <a16:creationId xmlns:a16="http://schemas.microsoft.com/office/drawing/2014/main" id="{894D02F1-529B-152B-041F-DF24E1675446}"/>
              </a:ext>
            </a:extLst>
          </p:cNvPr>
          <p:cNvSpPr txBox="1"/>
          <p:nvPr/>
        </p:nvSpPr>
        <p:spPr>
          <a:xfrm>
            <a:off x="5640168" y="1379433"/>
            <a:ext cx="3018116" cy="109700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cs-CZ" sz="8800" b="1" dirty="0">
                <a:solidFill>
                  <a:srgbClr val="D8BA00"/>
                </a:solidFill>
                <a:latin typeface="Lexend Deca" pitchFamily="2" charset="0"/>
                <a:cs typeface="Lexend Deca" pitchFamily="2" charset="0"/>
              </a:rPr>
              <a:t>1,4</a:t>
            </a:r>
            <a:endParaRPr lang="cs-CZ" sz="7200" b="1" dirty="0">
              <a:solidFill>
                <a:srgbClr val="D8BA00"/>
              </a:solidFill>
              <a:latin typeface="Lexend Deca" pitchFamily="2" charset="0"/>
              <a:cs typeface="Lexend Deca" pitchFamily="2" charset="0"/>
            </a:endParaRPr>
          </a:p>
        </p:txBody>
      </p:sp>
      <p:sp>
        <p:nvSpPr>
          <p:cNvPr id="40" name="TextovéPole 39">
            <a:extLst>
              <a:ext uri="{FF2B5EF4-FFF2-40B4-BE49-F238E27FC236}">
                <a16:creationId xmlns:a16="http://schemas.microsoft.com/office/drawing/2014/main" id="{B92BB9DA-458F-F495-800A-E55E45CF1684}"/>
              </a:ext>
            </a:extLst>
          </p:cNvPr>
          <p:cNvSpPr txBox="1"/>
          <p:nvPr/>
        </p:nvSpPr>
        <p:spPr>
          <a:xfrm>
            <a:off x="5887232" y="2871776"/>
            <a:ext cx="2904065" cy="1728192"/>
          </a:xfrm>
          <a:prstGeom prst="rect">
            <a:avLst/>
          </a:prstGeom>
          <a:noFill/>
        </p:spPr>
        <p:txBody>
          <a:bodyPr wrap="square" lIns="0" tIns="0" rIns="0" bIns="0" numCol="2" rtlCol="0">
            <a:noAutofit/>
          </a:bodyPr>
          <a:lstStyle/>
          <a:p>
            <a:r>
              <a:rPr lang="cs-CZ" sz="1100" dirty="0">
                <a:solidFill>
                  <a:srgbClr val="D8BA00"/>
                </a:solidFill>
                <a:effectLst/>
                <a:latin typeface="Lexend Deca" pitchFamily="2" charset="0"/>
                <a:cs typeface="Lexend Deca" pitchFamily="2" charset="0"/>
              </a:rPr>
              <a:t>Jindřichův Hradec</a:t>
            </a:r>
          </a:p>
          <a:p>
            <a:r>
              <a:rPr lang="cs-CZ" sz="1100" dirty="0">
                <a:solidFill>
                  <a:srgbClr val="D8BA00"/>
                </a:solidFill>
                <a:latin typeface="Lexend Deca" pitchFamily="2" charset="0"/>
                <a:cs typeface="Lexend Deca" pitchFamily="2" charset="0"/>
              </a:rPr>
              <a:t>Trhové Sviny</a:t>
            </a:r>
          </a:p>
          <a:p>
            <a:r>
              <a:rPr lang="cs-CZ" sz="1100" dirty="0">
                <a:solidFill>
                  <a:srgbClr val="D8BA00"/>
                </a:solidFill>
                <a:latin typeface="Lexend Deca" pitchFamily="2" charset="0"/>
                <a:cs typeface="Lexend Deca" pitchFamily="2" charset="0"/>
              </a:rPr>
              <a:t>Moravský Krumlov</a:t>
            </a:r>
          </a:p>
          <a:p>
            <a:r>
              <a:rPr lang="cs-CZ" sz="1100" dirty="0">
                <a:solidFill>
                  <a:srgbClr val="D8BA00"/>
                </a:solidFill>
                <a:latin typeface="Lexend Deca" pitchFamily="2" charset="0"/>
                <a:cs typeface="Lexend Deca" pitchFamily="2" charset="0"/>
              </a:rPr>
              <a:t>Šlapanice</a:t>
            </a:r>
          </a:p>
          <a:p>
            <a:r>
              <a:rPr lang="cs-CZ" sz="1100" dirty="0">
                <a:solidFill>
                  <a:srgbClr val="D8BA00"/>
                </a:solidFill>
                <a:latin typeface="Lexend Deca" pitchFamily="2" charset="0"/>
                <a:cs typeface="Lexend Deca" pitchFamily="2" charset="0"/>
              </a:rPr>
              <a:t>Židlochovice</a:t>
            </a:r>
          </a:p>
          <a:p>
            <a:r>
              <a:rPr lang="cs-CZ" sz="1100" dirty="0">
                <a:solidFill>
                  <a:srgbClr val="D8BA00"/>
                </a:solidFill>
                <a:latin typeface="Lexend Deca" pitchFamily="2" charset="0"/>
                <a:cs typeface="Lexend Deca" pitchFamily="2" charset="0"/>
              </a:rPr>
              <a:t>Tanvald</a:t>
            </a:r>
          </a:p>
          <a:p>
            <a:r>
              <a:rPr lang="cs-CZ" sz="1100" dirty="0">
                <a:solidFill>
                  <a:srgbClr val="D8BA00"/>
                </a:solidFill>
                <a:latin typeface="Lexend Deca" pitchFamily="2" charset="0"/>
                <a:cs typeface="Lexend Deca" pitchFamily="2" charset="0"/>
              </a:rPr>
              <a:t>Turnov</a:t>
            </a:r>
          </a:p>
          <a:p>
            <a:r>
              <a:rPr lang="cs-CZ" sz="1100" dirty="0">
                <a:solidFill>
                  <a:srgbClr val="D8BA00"/>
                </a:solidFill>
                <a:latin typeface="Lexend Deca" pitchFamily="2" charset="0"/>
                <a:cs typeface="Lexend Deca" pitchFamily="2" charset="0"/>
              </a:rPr>
              <a:t>Železný Brod</a:t>
            </a:r>
          </a:p>
          <a:p>
            <a:r>
              <a:rPr lang="cs-CZ" sz="1100" dirty="0">
                <a:solidFill>
                  <a:srgbClr val="D8BA00"/>
                </a:solidFill>
                <a:latin typeface="Lexend Deca" pitchFamily="2" charset="0"/>
                <a:cs typeface="Lexend Deca" pitchFamily="2" charset="0"/>
              </a:rPr>
              <a:t>Jablunkov</a:t>
            </a:r>
          </a:p>
          <a:p>
            <a:r>
              <a:rPr lang="cs-CZ" sz="1100" dirty="0">
                <a:solidFill>
                  <a:srgbClr val="D8BA00"/>
                </a:solidFill>
                <a:latin typeface="Lexend Deca" pitchFamily="2" charset="0"/>
                <a:cs typeface="Lexend Deca" pitchFamily="2" charset="0"/>
              </a:rPr>
              <a:t>Vítkov</a:t>
            </a:r>
          </a:p>
          <a:p>
            <a:r>
              <a:rPr lang="cs-CZ" sz="1100" dirty="0">
                <a:solidFill>
                  <a:srgbClr val="D8BA00"/>
                </a:solidFill>
                <a:latin typeface="Lexend Deca" pitchFamily="2" charset="0"/>
                <a:cs typeface="Lexend Deca" pitchFamily="2" charset="0"/>
              </a:rPr>
              <a:t>Králíky</a:t>
            </a:r>
          </a:p>
          <a:p>
            <a:r>
              <a:rPr lang="cs-CZ" sz="1100" dirty="0">
                <a:solidFill>
                  <a:srgbClr val="D8BA00"/>
                </a:solidFill>
                <a:latin typeface="Lexend Deca" pitchFamily="2" charset="0"/>
                <a:cs typeface="Lexend Deca" pitchFamily="2" charset="0"/>
              </a:rPr>
              <a:t>Žamberk</a:t>
            </a:r>
          </a:p>
          <a:p>
            <a:r>
              <a:rPr lang="cs-CZ" sz="1100" dirty="0">
                <a:solidFill>
                  <a:srgbClr val="D8BA00"/>
                </a:solidFill>
                <a:latin typeface="Lexend Deca" pitchFamily="2" charset="0"/>
                <a:cs typeface="Lexend Deca" pitchFamily="2" charset="0"/>
              </a:rPr>
              <a:t>Kralovice</a:t>
            </a:r>
          </a:p>
          <a:p>
            <a:r>
              <a:rPr lang="cs-CZ" sz="1100" dirty="0">
                <a:solidFill>
                  <a:srgbClr val="D8BA00"/>
                </a:solidFill>
                <a:latin typeface="Lexend Deca" pitchFamily="2" charset="0"/>
                <a:cs typeface="Lexend Deca" pitchFamily="2" charset="0"/>
              </a:rPr>
              <a:t>Lysá n/Labem</a:t>
            </a:r>
          </a:p>
          <a:p>
            <a:r>
              <a:rPr lang="cs-CZ" sz="1100" dirty="0">
                <a:solidFill>
                  <a:srgbClr val="D8BA00"/>
                </a:solidFill>
                <a:latin typeface="Lexend Deca" pitchFamily="2" charset="0"/>
                <a:cs typeface="Lexend Deca" pitchFamily="2" charset="0"/>
              </a:rPr>
              <a:t>Louny</a:t>
            </a:r>
          </a:p>
          <a:p>
            <a:r>
              <a:rPr lang="cs-CZ" sz="1100" dirty="0">
                <a:solidFill>
                  <a:srgbClr val="D8BA00"/>
                </a:solidFill>
                <a:latin typeface="Lexend Deca" pitchFamily="2" charset="0"/>
                <a:cs typeface="Lexend Deca" pitchFamily="2" charset="0"/>
              </a:rPr>
              <a:t>Náměšť n/Oslav.</a:t>
            </a:r>
          </a:p>
          <a:p>
            <a:r>
              <a:rPr lang="cs-CZ" sz="1100" dirty="0">
                <a:solidFill>
                  <a:srgbClr val="D8BA00"/>
                </a:solidFill>
                <a:latin typeface="Lexend Deca" pitchFamily="2" charset="0"/>
                <a:cs typeface="Lexend Deca" pitchFamily="2" charset="0"/>
              </a:rPr>
              <a:t>Telč </a:t>
            </a:r>
          </a:p>
          <a:p>
            <a:r>
              <a:rPr lang="cs-CZ" sz="1100" dirty="0">
                <a:solidFill>
                  <a:srgbClr val="D8BA00"/>
                </a:solidFill>
                <a:latin typeface="Lexend Deca" pitchFamily="2" charset="0"/>
                <a:cs typeface="Lexend Deca" pitchFamily="2" charset="0"/>
              </a:rPr>
              <a:t>Valašské Klobouky</a:t>
            </a:r>
          </a:p>
          <a:p>
            <a:r>
              <a:rPr lang="cs-CZ" sz="1100" dirty="0">
                <a:solidFill>
                  <a:srgbClr val="D8BA00"/>
                </a:solidFill>
                <a:latin typeface="Lexend Deca" pitchFamily="2" charset="0"/>
                <a:cs typeface="Lexend Deca" pitchFamily="2" charset="0"/>
              </a:rPr>
              <a:t>Vizovice</a:t>
            </a:r>
          </a:p>
          <a:p>
            <a:endParaRPr lang="cs-CZ" sz="1100" dirty="0">
              <a:solidFill>
                <a:srgbClr val="D8BA00"/>
              </a:solidFill>
              <a:effectLst/>
              <a:latin typeface="Lexend Deca" pitchFamily="2" charset="0"/>
              <a:cs typeface="Lexend Deca" pitchFamily="2" charset="0"/>
            </a:endParaRPr>
          </a:p>
        </p:txBody>
      </p:sp>
      <p:sp>
        <p:nvSpPr>
          <p:cNvPr id="41" name="Obdélník 5">
            <a:extLst>
              <a:ext uri="{FF2B5EF4-FFF2-40B4-BE49-F238E27FC236}">
                <a16:creationId xmlns:a16="http://schemas.microsoft.com/office/drawing/2014/main" id="{7976B843-3FEC-2760-7BF2-87ADEDE235BF}"/>
              </a:ext>
            </a:extLst>
          </p:cNvPr>
          <p:cNvSpPr/>
          <p:nvPr/>
        </p:nvSpPr>
        <p:spPr>
          <a:xfrm>
            <a:off x="352703" y="2706161"/>
            <a:ext cx="2088232" cy="2770891"/>
          </a:xfrm>
          <a:custGeom>
            <a:avLst/>
            <a:gdLst>
              <a:gd name="connsiteX0" fmla="*/ 0 w 1080120"/>
              <a:gd name="connsiteY0" fmla="*/ 0 h 3219822"/>
              <a:gd name="connsiteX1" fmla="*/ 1080120 w 1080120"/>
              <a:gd name="connsiteY1" fmla="*/ 0 h 3219822"/>
              <a:gd name="connsiteX2" fmla="*/ 1080120 w 1080120"/>
              <a:gd name="connsiteY2" fmla="*/ 3219822 h 3219822"/>
              <a:gd name="connsiteX3" fmla="*/ 0 w 1080120"/>
              <a:gd name="connsiteY3" fmla="*/ 3219822 h 3219822"/>
              <a:gd name="connsiteX4" fmla="*/ 0 w 1080120"/>
              <a:gd name="connsiteY4" fmla="*/ 0 h 3219822"/>
              <a:gd name="connsiteX0" fmla="*/ 5443 w 1080120"/>
              <a:gd name="connsiteY0" fmla="*/ 217714 h 3219822"/>
              <a:gd name="connsiteX1" fmla="*/ 1080120 w 1080120"/>
              <a:gd name="connsiteY1" fmla="*/ 0 h 3219822"/>
              <a:gd name="connsiteX2" fmla="*/ 1080120 w 1080120"/>
              <a:gd name="connsiteY2" fmla="*/ 3219822 h 3219822"/>
              <a:gd name="connsiteX3" fmla="*/ 0 w 1080120"/>
              <a:gd name="connsiteY3" fmla="*/ 3219822 h 3219822"/>
              <a:gd name="connsiteX4" fmla="*/ 5443 w 1080120"/>
              <a:gd name="connsiteY4" fmla="*/ 217714 h 3219822"/>
              <a:gd name="connsiteX0" fmla="*/ 5443 w 1080120"/>
              <a:gd name="connsiteY0" fmla="*/ 234043 h 3219822"/>
              <a:gd name="connsiteX1" fmla="*/ 1080120 w 1080120"/>
              <a:gd name="connsiteY1" fmla="*/ 0 h 3219822"/>
              <a:gd name="connsiteX2" fmla="*/ 1080120 w 1080120"/>
              <a:gd name="connsiteY2" fmla="*/ 3219822 h 3219822"/>
              <a:gd name="connsiteX3" fmla="*/ 0 w 1080120"/>
              <a:gd name="connsiteY3" fmla="*/ 3219822 h 3219822"/>
              <a:gd name="connsiteX4" fmla="*/ 5443 w 1080120"/>
              <a:gd name="connsiteY4" fmla="*/ 234043 h 3219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20" h="3219822">
                <a:moveTo>
                  <a:pt x="5443" y="234043"/>
                </a:moveTo>
                <a:lnTo>
                  <a:pt x="1080120" y="0"/>
                </a:lnTo>
                <a:lnTo>
                  <a:pt x="1080120" y="3219822"/>
                </a:lnTo>
                <a:lnTo>
                  <a:pt x="0" y="3219822"/>
                </a:lnTo>
                <a:cubicBezTo>
                  <a:pt x="1814" y="2219119"/>
                  <a:pt x="3629" y="1234746"/>
                  <a:pt x="5443" y="234043"/>
                </a:cubicBezTo>
                <a:close/>
              </a:path>
            </a:pathLst>
          </a:custGeom>
          <a:solidFill>
            <a:srgbClr val="D8B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42" name="TextovéPole 41">
            <a:extLst>
              <a:ext uri="{FF2B5EF4-FFF2-40B4-BE49-F238E27FC236}">
                <a16:creationId xmlns:a16="http://schemas.microsoft.com/office/drawing/2014/main" id="{261BF274-3289-EC45-F5E9-8DA6E0889A2D}"/>
              </a:ext>
            </a:extLst>
          </p:cNvPr>
          <p:cNvSpPr txBox="1"/>
          <p:nvPr/>
        </p:nvSpPr>
        <p:spPr>
          <a:xfrm>
            <a:off x="582549" y="3294766"/>
            <a:ext cx="1511797" cy="159368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cs-CZ" sz="1400" dirty="0">
                <a:solidFill>
                  <a:srgbClr val="00333D"/>
                </a:solidFill>
                <a:effectLst/>
                <a:latin typeface="Lexend Deca" pitchFamily="2" charset="0"/>
                <a:cs typeface="Lexend Deca" pitchFamily="2" charset="0"/>
              </a:rPr>
              <a:t>Kuřim</a:t>
            </a:r>
          </a:p>
          <a:p>
            <a:r>
              <a:rPr lang="cs-CZ" sz="1400" dirty="0">
                <a:solidFill>
                  <a:srgbClr val="00333D"/>
                </a:solidFill>
                <a:latin typeface="Lexend Deca" pitchFamily="2" charset="0"/>
                <a:cs typeface="Lexend Deca" pitchFamily="2" charset="0"/>
              </a:rPr>
              <a:t>Bruntál</a:t>
            </a:r>
          </a:p>
          <a:p>
            <a:r>
              <a:rPr lang="cs-CZ" sz="1400" dirty="0">
                <a:solidFill>
                  <a:srgbClr val="00333D"/>
                </a:solidFill>
                <a:effectLst/>
                <a:latin typeface="Lexend Deca" pitchFamily="2" charset="0"/>
                <a:cs typeface="Lexend Deca" pitchFamily="2" charset="0"/>
              </a:rPr>
              <a:t>Lipník n/Bečvou</a:t>
            </a:r>
          </a:p>
          <a:p>
            <a:r>
              <a:rPr lang="cs-CZ" sz="1400" dirty="0">
                <a:solidFill>
                  <a:srgbClr val="00333D"/>
                </a:solidFill>
                <a:latin typeface="Lexend Deca" pitchFamily="2" charset="0"/>
                <a:cs typeface="Lexend Deca" pitchFamily="2" charset="0"/>
              </a:rPr>
              <a:t>Stod</a:t>
            </a:r>
          </a:p>
          <a:p>
            <a:r>
              <a:rPr lang="cs-CZ" sz="1400" dirty="0">
                <a:solidFill>
                  <a:srgbClr val="00333D"/>
                </a:solidFill>
                <a:effectLst/>
                <a:latin typeface="Lexend Deca" pitchFamily="2" charset="0"/>
                <a:cs typeface="Lexend Deca" pitchFamily="2" charset="0"/>
              </a:rPr>
              <a:t>Kada</a:t>
            </a:r>
            <a:r>
              <a:rPr lang="cs-CZ" sz="1400" dirty="0">
                <a:solidFill>
                  <a:srgbClr val="00333D"/>
                </a:solidFill>
                <a:latin typeface="Lexend Deca" pitchFamily="2" charset="0"/>
                <a:cs typeface="Lexend Deca" pitchFamily="2" charset="0"/>
              </a:rPr>
              <a:t>ň</a:t>
            </a:r>
            <a:endParaRPr lang="cs-CZ" sz="1400" dirty="0">
              <a:solidFill>
                <a:srgbClr val="00333D"/>
              </a:solidFill>
              <a:effectLst/>
              <a:latin typeface="Lexend Deca" pitchFamily="2" charset="0"/>
              <a:cs typeface="Lexend Deca" pitchFamily="2" charset="0"/>
            </a:endParaRP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374BEC26-4BC7-E7C5-8A5E-057B495A01B7}"/>
              </a:ext>
            </a:extLst>
          </p:cNvPr>
          <p:cNvSpPr txBox="1"/>
          <p:nvPr/>
        </p:nvSpPr>
        <p:spPr>
          <a:xfrm>
            <a:off x="379626" y="2030988"/>
            <a:ext cx="2088232" cy="109700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cs-CZ" sz="8800" b="1" dirty="0">
                <a:solidFill>
                  <a:srgbClr val="00333D"/>
                </a:solidFill>
                <a:latin typeface="Lexend Deca" pitchFamily="2" charset="0"/>
                <a:cs typeface="Lexend Deca" pitchFamily="2" charset="0"/>
              </a:rPr>
              <a:t>1</a:t>
            </a:r>
            <a:endParaRPr lang="cs-CZ" sz="7200" b="1" dirty="0">
              <a:solidFill>
                <a:srgbClr val="00333D"/>
              </a:solidFill>
              <a:latin typeface="Lexend Deca" pitchFamily="2" charset="0"/>
              <a:cs typeface="Lexend Deca" pitchFamily="2" charset="0"/>
            </a:endParaRPr>
          </a:p>
        </p:txBody>
      </p:sp>
      <p:sp>
        <p:nvSpPr>
          <p:cNvPr id="43" name="Obdélník 5">
            <a:extLst>
              <a:ext uri="{FF2B5EF4-FFF2-40B4-BE49-F238E27FC236}">
                <a16:creationId xmlns:a16="http://schemas.microsoft.com/office/drawing/2014/main" id="{CD27B284-2D6B-CE05-E90B-AF0053AA6968}"/>
              </a:ext>
            </a:extLst>
          </p:cNvPr>
          <p:cNvSpPr/>
          <p:nvPr/>
        </p:nvSpPr>
        <p:spPr>
          <a:xfrm>
            <a:off x="2967414" y="2372608"/>
            <a:ext cx="2088232" cy="2770892"/>
          </a:xfrm>
          <a:custGeom>
            <a:avLst/>
            <a:gdLst>
              <a:gd name="connsiteX0" fmla="*/ 0 w 1080120"/>
              <a:gd name="connsiteY0" fmla="*/ 0 h 3219822"/>
              <a:gd name="connsiteX1" fmla="*/ 1080120 w 1080120"/>
              <a:gd name="connsiteY1" fmla="*/ 0 h 3219822"/>
              <a:gd name="connsiteX2" fmla="*/ 1080120 w 1080120"/>
              <a:gd name="connsiteY2" fmla="*/ 3219822 h 3219822"/>
              <a:gd name="connsiteX3" fmla="*/ 0 w 1080120"/>
              <a:gd name="connsiteY3" fmla="*/ 3219822 h 3219822"/>
              <a:gd name="connsiteX4" fmla="*/ 0 w 1080120"/>
              <a:gd name="connsiteY4" fmla="*/ 0 h 3219822"/>
              <a:gd name="connsiteX0" fmla="*/ 5443 w 1080120"/>
              <a:gd name="connsiteY0" fmla="*/ 217714 h 3219822"/>
              <a:gd name="connsiteX1" fmla="*/ 1080120 w 1080120"/>
              <a:gd name="connsiteY1" fmla="*/ 0 h 3219822"/>
              <a:gd name="connsiteX2" fmla="*/ 1080120 w 1080120"/>
              <a:gd name="connsiteY2" fmla="*/ 3219822 h 3219822"/>
              <a:gd name="connsiteX3" fmla="*/ 0 w 1080120"/>
              <a:gd name="connsiteY3" fmla="*/ 3219822 h 3219822"/>
              <a:gd name="connsiteX4" fmla="*/ 5443 w 1080120"/>
              <a:gd name="connsiteY4" fmla="*/ 217714 h 3219822"/>
              <a:gd name="connsiteX0" fmla="*/ 5443 w 1080120"/>
              <a:gd name="connsiteY0" fmla="*/ 234043 h 3219822"/>
              <a:gd name="connsiteX1" fmla="*/ 1080120 w 1080120"/>
              <a:gd name="connsiteY1" fmla="*/ 0 h 3219822"/>
              <a:gd name="connsiteX2" fmla="*/ 1080120 w 1080120"/>
              <a:gd name="connsiteY2" fmla="*/ 3219822 h 3219822"/>
              <a:gd name="connsiteX3" fmla="*/ 0 w 1080120"/>
              <a:gd name="connsiteY3" fmla="*/ 3219822 h 3219822"/>
              <a:gd name="connsiteX4" fmla="*/ 5443 w 1080120"/>
              <a:gd name="connsiteY4" fmla="*/ 234043 h 3219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20" h="3219822">
                <a:moveTo>
                  <a:pt x="5443" y="234043"/>
                </a:moveTo>
                <a:lnTo>
                  <a:pt x="1080120" y="0"/>
                </a:lnTo>
                <a:lnTo>
                  <a:pt x="1080120" y="3219822"/>
                </a:lnTo>
                <a:lnTo>
                  <a:pt x="0" y="3219822"/>
                </a:lnTo>
                <a:cubicBezTo>
                  <a:pt x="1814" y="2219119"/>
                  <a:pt x="3629" y="1234746"/>
                  <a:pt x="5443" y="234043"/>
                </a:cubicBezTo>
                <a:close/>
              </a:path>
            </a:pathLst>
          </a:custGeom>
          <a:solidFill>
            <a:srgbClr val="3592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4" name="TextovéPole 43">
            <a:extLst>
              <a:ext uri="{FF2B5EF4-FFF2-40B4-BE49-F238E27FC236}">
                <a16:creationId xmlns:a16="http://schemas.microsoft.com/office/drawing/2014/main" id="{120F73CC-9230-BCCE-E81F-B8E6FB35E587}"/>
              </a:ext>
            </a:extLst>
          </p:cNvPr>
          <p:cNvSpPr txBox="1"/>
          <p:nvPr/>
        </p:nvSpPr>
        <p:spPr>
          <a:xfrm>
            <a:off x="2913569" y="1838707"/>
            <a:ext cx="2088232" cy="109700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cs-CZ" sz="8800" b="1" dirty="0">
                <a:solidFill>
                  <a:srgbClr val="9CDABB"/>
                </a:solidFill>
                <a:latin typeface="Lexend Deca" pitchFamily="2" charset="0"/>
                <a:cs typeface="Lexend Deca" pitchFamily="2" charset="0"/>
              </a:rPr>
              <a:t>1,2</a:t>
            </a:r>
            <a:endParaRPr lang="cs-CZ" sz="7200" b="1" dirty="0">
              <a:solidFill>
                <a:srgbClr val="9CDABB"/>
              </a:solidFill>
              <a:latin typeface="Lexend Deca" pitchFamily="2" charset="0"/>
              <a:cs typeface="Lexend Deca" pitchFamily="2" charset="0"/>
            </a:endParaRPr>
          </a:p>
        </p:txBody>
      </p:sp>
      <p:sp>
        <p:nvSpPr>
          <p:cNvPr id="45" name="TextovéPole 44">
            <a:extLst>
              <a:ext uri="{FF2B5EF4-FFF2-40B4-BE49-F238E27FC236}">
                <a16:creationId xmlns:a16="http://schemas.microsoft.com/office/drawing/2014/main" id="{6025A01B-9052-8164-4A3B-C3F6C09D67FC}"/>
              </a:ext>
            </a:extLst>
          </p:cNvPr>
          <p:cNvSpPr txBox="1"/>
          <p:nvPr/>
        </p:nvSpPr>
        <p:spPr>
          <a:xfrm>
            <a:off x="3111144" y="3201620"/>
            <a:ext cx="1728192" cy="28803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cs-CZ" sz="1400" dirty="0">
                <a:solidFill>
                  <a:srgbClr val="9CDABB"/>
                </a:solidFill>
                <a:effectLst/>
                <a:latin typeface="Lexend Deca" pitchFamily="2" charset="0"/>
                <a:cs typeface="Lexend Deca" pitchFamily="2" charset="0"/>
              </a:rPr>
              <a:t>Moravská Třebová</a:t>
            </a:r>
          </a:p>
        </p:txBody>
      </p:sp>
    </p:spTree>
    <p:extLst>
      <p:ext uri="{BB962C8B-B14F-4D97-AF65-F5344CB8AC3E}">
        <p14:creationId xmlns:p14="http://schemas.microsoft.com/office/powerpoint/2010/main" val="345714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285750" y="1143000"/>
          <a:ext cx="285750" cy="1143000"/>
          <a:chOff x="285750" y="1143000"/>
          <a:chExt cx="285750" cy="1143000"/>
        </a:xfrm>
      </p:grpSpPr>
      <p:graphicFrame>
        <p:nvGraphicFramePr>
          <p:cNvPr id="4" name="Graf 3">
            <a:extLst>
              <a:ext uri="{FF2B5EF4-FFF2-40B4-BE49-F238E27FC236}">
                <a16:creationId xmlns:a16="http://schemas.microsoft.com/office/drawing/2014/main" id="{21E0FDDC-D1CC-5DB3-B112-F451621AFA8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6591012"/>
              </p:ext>
            </p:extLst>
          </p:nvPr>
        </p:nvGraphicFramePr>
        <p:xfrm>
          <a:off x="412442" y="1425776"/>
          <a:ext cx="7046807" cy="320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Nadpis 1">
            <a:extLst>
              <a:ext uri="{FF2B5EF4-FFF2-40B4-BE49-F238E27FC236}">
                <a16:creationId xmlns:a16="http://schemas.microsoft.com/office/drawing/2014/main" id="{D698EF6D-FFE3-07EE-442C-4441026D0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 anchor="t"/>
          <a:lstStyle/>
          <a:p>
            <a:r>
              <a:rPr lang="en-US">
                <a:latin typeface="Lexend Deca"/>
              </a:rPr>
              <a:t>10 ORP, </a:t>
            </a:r>
            <a:r>
              <a:rPr lang="en-US" err="1">
                <a:latin typeface="Lexend Deca"/>
              </a:rPr>
              <a:t>kde</a:t>
            </a:r>
            <a:r>
              <a:rPr lang="en-US">
                <a:latin typeface="Lexend Deca"/>
              </a:rPr>
              <a:t> </a:t>
            </a:r>
            <a:r>
              <a:rPr lang="en-US" err="1">
                <a:latin typeface="Lexend Deca"/>
              </a:rPr>
              <a:t>došlo</a:t>
            </a:r>
            <a:r>
              <a:rPr lang="en-US">
                <a:latin typeface="Lexend Deca"/>
              </a:rPr>
              <a:t> k </a:t>
            </a:r>
            <a:r>
              <a:rPr lang="en-US" err="1">
                <a:latin typeface="Lexend Deca"/>
              </a:rPr>
              <a:t>největší</a:t>
            </a:r>
            <a:r>
              <a:rPr lang="en-US">
                <a:latin typeface="Lexend Deca"/>
              </a:rPr>
              <a:t> </a:t>
            </a:r>
            <a:r>
              <a:rPr lang="en-US" err="1">
                <a:latin typeface="Lexend Deca"/>
              </a:rPr>
              <a:t>změně</a:t>
            </a:r>
            <a:r>
              <a:rPr lang="en-US">
                <a:latin typeface="Lexend Deca"/>
              </a:rPr>
              <a:t> </a:t>
            </a:r>
            <a:r>
              <a:rPr lang="en-US" err="1">
                <a:latin typeface="Lexend Deca"/>
              </a:rPr>
              <a:t>ve</a:t>
            </a:r>
            <a:r>
              <a:rPr lang="en-US">
                <a:latin typeface="Lexend Deca"/>
              </a:rPr>
              <a:t> </a:t>
            </a:r>
            <a:r>
              <a:rPr lang="en-US" err="1">
                <a:latin typeface="Lexend Deca"/>
              </a:rPr>
              <a:t>výběru</a:t>
            </a:r>
            <a:r>
              <a:rPr lang="en-US">
                <a:latin typeface="Lexend Deca"/>
              </a:rPr>
              <a:t> </a:t>
            </a:r>
            <a:r>
              <a:rPr lang="en-US" err="1">
                <a:latin typeface="Lexend Deca"/>
              </a:rPr>
              <a:t>daně</a:t>
            </a:r>
            <a:r>
              <a:rPr lang="en-US">
                <a:latin typeface="Lexend Deca"/>
              </a:rPr>
              <a:t> z </a:t>
            </a:r>
            <a:r>
              <a:rPr lang="en-US" err="1">
                <a:latin typeface="Lexend Deca"/>
              </a:rPr>
              <a:t>nemovitostí</a:t>
            </a:r>
            <a:r>
              <a:rPr lang="en-US">
                <a:latin typeface="Lexend Deca"/>
              </a:rPr>
              <a:t> </a:t>
            </a:r>
            <a:br>
              <a:rPr lang="en-US"/>
            </a:br>
            <a:r>
              <a:rPr lang="en-US">
                <a:latin typeface="Lexend Deca"/>
              </a:rPr>
              <a:t>(</a:t>
            </a:r>
            <a:r>
              <a:rPr lang="en-US" err="1">
                <a:latin typeface="Lexend Deca"/>
              </a:rPr>
              <a:t>poměr</a:t>
            </a:r>
            <a:r>
              <a:rPr lang="en-US">
                <a:latin typeface="Lexend Deca"/>
              </a:rPr>
              <a:t> </a:t>
            </a:r>
            <a:r>
              <a:rPr lang="en-US" err="1">
                <a:latin typeface="Lexend Deca"/>
              </a:rPr>
              <a:t>výběru</a:t>
            </a:r>
            <a:r>
              <a:rPr lang="en-US">
                <a:latin typeface="Lexend Deca"/>
              </a:rPr>
              <a:t> 2022 </a:t>
            </a:r>
            <a:r>
              <a:rPr lang="en-US" err="1">
                <a:latin typeface="Lexend Deca"/>
              </a:rPr>
              <a:t>ku</a:t>
            </a:r>
            <a:r>
              <a:rPr lang="en-US">
                <a:latin typeface="Lexend Deca"/>
              </a:rPr>
              <a:t> 2021)</a:t>
            </a:r>
            <a:endParaRPr lang="cs-CZ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8A254FBF-A5AB-2321-2832-EC9238580199}"/>
              </a:ext>
            </a:extLst>
          </p:cNvPr>
          <p:cNvSpPr txBox="1"/>
          <p:nvPr/>
        </p:nvSpPr>
        <p:spPr>
          <a:xfrm>
            <a:off x="6859657" y="1585275"/>
            <a:ext cx="1620464" cy="2088232"/>
          </a:xfrm>
          <a:prstGeom prst="rect">
            <a:avLst/>
          </a:prstGeom>
          <a:noFill/>
        </p:spPr>
        <p:txBody>
          <a:bodyPr wrap="square" lIns="0" tIns="0" rIns="0" bIns="0" numCol="1" rtlCol="0">
            <a:noAutofit/>
          </a:bodyPr>
          <a:lstStyle/>
          <a:p>
            <a:r>
              <a:rPr lang="cs-CZ" sz="2000" b="1" dirty="0">
                <a:solidFill>
                  <a:srgbClr val="359291"/>
                </a:solidFill>
                <a:latin typeface="Lexend Deca" pitchFamily="2" charset="0"/>
                <a:cs typeface="Lexend Deca" pitchFamily="2" charset="0"/>
              </a:rPr>
              <a:t>PŘÍKLAD</a:t>
            </a:r>
          </a:p>
          <a:p>
            <a:r>
              <a:rPr lang="cs-CZ" sz="1400" dirty="0">
                <a:solidFill>
                  <a:srgbClr val="00333D"/>
                </a:solidFill>
                <a:latin typeface="Lexend Deca" pitchFamily="2" charset="0"/>
                <a:cs typeface="Lexend Deca" pitchFamily="2" charset="0"/>
              </a:rPr>
              <a:t>Olomouc vybrala </a:t>
            </a:r>
            <a:br>
              <a:rPr lang="cs-CZ" sz="1400" dirty="0">
                <a:solidFill>
                  <a:srgbClr val="00333D"/>
                </a:solidFill>
                <a:latin typeface="Lexend Deca" pitchFamily="2" charset="0"/>
                <a:cs typeface="Lexend Deca" pitchFamily="2" charset="0"/>
              </a:rPr>
            </a:br>
            <a:r>
              <a:rPr lang="cs-CZ" sz="1400" dirty="0">
                <a:solidFill>
                  <a:srgbClr val="00333D"/>
                </a:solidFill>
                <a:latin typeface="Lexend Deca" pitchFamily="2" charset="0"/>
                <a:cs typeface="Lexend Deca" pitchFamily="2" charset="0"/>
              </a:rPr>
              <a:t>v roce 2022 1,97× více finančních  prostředků na dani z nemovitosti ve srovnání s rokem 2021</a:t>
            </a:r>
          </a:p>
        </p:txBody>
      </p:sp>
    </p:spTree>
    <p:extLst>
      <p:ext uri="{BB962C8B-B14F-4D97-AF65-F5344CB8AC3E}">
        <p14:creationId xmlns:p14="http://schemas.microsoft.com/office/powerpoint/2010/main" val="6670865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285750" y="1143000"/>
          <a:ext cx="285750" cy="1143000"/>
          <a:chOff x="285750" y="1143000"/>
          <a:chExt cx="285750" cy="1143000"/>
        </a:xfrm>
      </p:grpSpPr>
      <p:graphicFrame>
        <p:nvGraphicFramePr>
          <p:cNvPr id="2" name="Graf 1">
            <a:extLst>
              <a:ext uri="{FF2B5EF4-FFF2-40B4-BE49-F238E27FC236}">
                <a16:creationId xmlns:a16="http://schemas.microsoft.com/office/drawing/2014/main" id="{9C3FF0DE-077C-3741-93F0-8193169D951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4846357"/>
              </p:ext>
            </p:extLst>
          </p:nvPr>
        </p:nvGraphicFramePr>
        <p:xfrm>
          <a:off x="390575" y="1450937"/>
          <a:ext cx="8280920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Nadpis 3">
            <a:extLst>
              <a:ext uri="{FF2B5EF4-FFF2-40B4-BE49-F238E27FC236}">
                <a16:creationId xmlns:a16="http://schemas.microsoft.com/office/drawing/2014/main" id="{572BFC5E-EC63-2B05-F136-38C92264E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TOP 10 ORP, </a:t>
            </a:r>
            <a:r>
              <a:rPr lang="en-US" err="1"/>
              <a:t>kde</a:t>
            </a:r>
            <a:r>
              <a:rPr lang="en-US"/>
              <a:t> </a:t>
            </a:r>
            <a:r>
              <a:rPr lang="en-US" err="1"/>
              <a:t>došlo</a:t>
            </a:r>
            <a:r>
              <a:rPr lang="en-US"/>
              <a:t> k </a:t>
            </a:r>
            <a:r>
              <a:rPr lang="en-US" err="1"/>
              <a:t>největší</a:t>
            </a:r>
            <a:r>
              <a:rPr lang="en-US"/>
              <a:t> </a:t>
            </a:r>
            <a:r>
              <a:rPr lang="en-US" err="1"/>
              <a:t>změně</a:t>
            </a:r>
            <a:r>
              <a:rPr lang="en-US"/>
              <a:t> </a:t>
            </a:r>
            <a:r>
              <a:rPr lang="en-US" err="1"/>
              <a:t>ve</a:t>
            </a:r>
            <a:r>
              <a:rPr lang="en-US"/>
              <a:t> </a:t>
            </a:r>
            <a:r>
              <a:rPr lang="en-US" err="1"/>
              <a:t>výběru</a:t>
            </a:r>
            <a:r>
              <a:rPr lang="en-US"/>
              <a:t> </a:t>
            </a:r>
            <a:r>
              <a:rPr lang="en-US" err="1"/>
              <a:t>daně</a:t>
            </a:r>
            <a:r>
              <a:rPr lang="en-US"/>
              <a:t> z </a:t>
            </a:r>
            <a:r>
              <a:rPr lang="en-US" err="1"/>
              <a:t>nemovitostí</a:t>
            </a:r>
            <a:r>
              <a:rPr lang="en-US"/>
              <a:t> </a:t>
            </a:r>
            <a:br>
              <a:rPr lang="en-US"/>
            </a:br>
            <a:r>
              <a:rPr lang="en-US"/>
              <a:t>(</a:t>
            </a:r>
            <a:r>
              <a:rPr lang="en-US" err="1"/>
              <a:t>poměr</a:t>
            </a:r>
            <a:r>
              <a:rPr lang="en-US"/>
              <a:t> </a:t>
            </a:r>
            <a:r>
              <a:rPr lang="en-US" err="1"/>
              <a:t>výběru</a:t>
            </a:r>
            <a:r>
              <a:rPr lang="en-US"/>
              <a:t> 2022 </a:t>
            </a:r>
            <a:r>
              <a:rPr lang="en-US" err="1"/>
              <a:t>ku</a:t>
            </a:r>
            <a:r>
              <a:rPr lang="en-US"/>
              <a:t> 2018)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583558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285750" y="1143000"/>
          <a:ext cx="285750" cy="1143000"/>
          <a:chOff x="285750" y="1143000"/>
          <a:chExt cx="285750" cy="1143000"/>
        </a:xfrm>
      </p:grpSpPr>
      <p:graphicFrame>
        <p:nvGraphicFramePr>
          <p:cNvPr id="2" name="Graf 1">
            <a:extLst>
              <a:ext uri="{FF2B5EF4-FFF2-40B4-BE49-F238E27FC236}">
                <a16:creationId xmlns:a16="http://schemas.microsoft.com/office/drawing/2014/main" id="{996EBBC2-A981-1140-9B92-5C6929E4F37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0491624"/>
              </p:ext>
            </p:extLst>
          </p:nvPr>
        </p:nvGraphicFramePr>
        <p:xfrm>
          <a:off x="-5087444" y="1275606"/>
          <a:ext cx="20578455" cy="3557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Nadpis 3">
            <a:extLst>
              <a:ext uri="{FF2B5EF4-FFF2-40B4-BE49-F238E27FC236}">
                <a16:creationId xmlns:a16="http://schemas.microsoft.com/office/drawing/2014/main" id="{C5A3C08D-409F-B0E8-8853-878AD4530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10 ORP, </a:t>
            </a:r>
            <a:r>
              <a:rPr lang="en-US" err="1"/>
              <a:t>kde</a:t>
            </a:r>
            <a:r>
              <a:rPr lang="en-US"/>
              <a:t> </a:t>
            </a:r>
            <a:r>
              <a:rPr lang="en-US" err="1"/>
              <a:t>došlo</a:t>
            </a:r>
            <a:r>
              <a:rPr lang="en-US"/>
              <a:t> k </a:t>
            </a:r>
            <a:r>
              <a:rPr lang="en-US" err="1"/>
              <a:t>největšímu</a:t>
            </a:r>
            <a:r>
              <a:rPr lang="en-US"/>
              <a:t> </a:t>
            </a:r>
            <a:r>
              <a:rPr lang="en-US" err="1"/>
              <a:t>propadu</a:t>
            </a:r>
            <a:r>
              <a:rPr lang="en-US"/>
              <a:t> </a:t>
            </a:r>
            <a:r>
              <a:rPr lang="en-US" err="1"/>
              <a:t>ve</a:t>
            </a:r>
            <a:r>
              <a:rPr lang="en-US"/>
              <a:t> </a:t>
            </a:r>
            <a:r>
              <a:rPr lang="en-US" err="1"/>
              <a:t>výběru</a:t>
            </a:r>
            <a:r>
              <a:rPr lang="en-US"/>
              <a:t> </a:t>
            </a:r>
            <a:r>
              <a:rPr lang="en-US" err="1"/>
              <a:t>daně</a:t>
            </a:r>
            <a:r>
              <a:rPr lang="en-US"/>
              <a:t> z </a:t>
            </a:r>
            <a:r>
              <a:rPr lang="en-US" err="1"/>
              <a:t>nemovitostí</a:t>
            </a:r>
            <a:r>
              <a:rPr lang="en-US"/>
              <a:t> </a:t>
            </a:r>
            <a:br>
              <a:rPr lang="en-US"/>
            </a:br>
            <a:r>
              <a:rPr lang="en-US"/>
              <a:t>(</a:t>
            </a:r>
            <a:r>
              <a:rPr lang="en-US" err="1"/>
              <a:t>poměr</a:t>
            </a:r>
            <a:r>
              <a:rPr lang="en-US"/>
              <a:t> </a:t>
            </a:r>
            <a:r>
              <a:rPr lang="en-US" err="1"/>
              <a:t>výběru</a:t>
            </a:r>
            <a:r>
              <a:rPr lang="en-US"/>
              <a:t> 2022 </a:t>
            </a:r>
            <a:r>
              <a:rPr lang="en-US" err="1"/>
              <a:t>ku</a:t>
            </a:r>
            <a:r>
              <a:rPr lang="en-US"/>
              <a:t> 2021)</a:t>
            </a:r>
            <a:endParaRPr lang="cs-CZ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30305BFF-6B69-750B-6324-7138D728D2F5}"/>
              </a:ext>
            </a:extLst>
          </p:cNvPr>
          <p:cNvSpPr txBox="1"/>
          <p:nvPr/>
        </p:nvSpPr>
        <p:spPr>
          <a:xfrm>
            <a:off x="7637544" y="2592067"/>
            <a:ext cx="1218496" cy="924094"/>
          </a:xfrm>
          <a:prstGeom prst="rect">
            <a:avLst/>
          </a:prstGeom>
          <a:solidFill>
            <a:schemeClr val="bg1"/>
          </a:solidFill>
          <a:ln>
            <a:solidFill>
              <a:srgbClr val="00333D"/>
            </a:solidFill>
          </a:ln>
        </p:spPr>
        <p:txBody>
          <a:bodyPr wrap="square" lIns="36000" tIns="36000" rIns="36000" bIns="36000" numCol="1" rtlCol="0">
            <a:noAutofit/>
          </a:bodyPr>
          <a:lstStyle/>
          <a:p>
            <a:r>
              <a:rPr lang="cs-CZ" sz="900" dirty="0">
                <a:solidFill>
                  <a:srgbClr val="00333D"/>
                </a:solidFill>
                <a:latin typeface="Lexend Deca" pitchFamily="2" charset="0"/>
                <a:cs typeface="Lexend Deca" pitchFamily="2" charset="0"/>
              </a:rPr>
              <a:t>Týn nad Vltavou vybral 2022 o 5% méně </a:t>
            </a:r>
            <a:r>
              <a:rPr lang="cs-CZ" sz="900" dirty="0" err="1">
                <a:solidFill>
                  <a:srgbClr val="00333D"/>
                </a:solidFill>
                <a:latin typeface="Lexend Deca" pitchFamily="2" charset="0"/>
                <a:cs typeface="Lexend Deca" pitchFamily="2" charset="0"/>
              </a:rPr>
              <a:t>fin</a:t>
            </a:r>
            <a:r>
              <a:rPr lang="cs-CZ" sz="900" dirty="0">
                <a:solidFill>
                  <a:srgbClr val="00333D"/>
                </a:solidFill>
                <a:latin typeface="Lexend Deca" pitchFamily="2" charset="0"/>
                <a:cs typeface="Lexend Deca" pitchFamily="2" charset="0"/>
              </a:rPr>
              <a:t>. prostředků na dani z nemovitosti oproti roku 2021.</a:t>
            </a:r>
          </a:p>
        </p:txBody>
      </p:sp>
    </p:spTree>
    <p:extLst>
      <p:ext uri="{BB962C8B-B14F-4D97-AF65-F5344CB8AC3E}">
        <p14:creationId xmlns:p14="http://schemas.microsoft.com/office/powerpoint/2010/main" val="20200631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285750" y="1143000"/>
          <a:ext cx="285750" cy="1143000"/>
          <a:chOff x="285750" y="1143000"/>
          <a:chExt cx="285750" cy="1143000"/>
        </a:xfrm>
      </p:grpSpPr>
      <p:graphicFrame>
        <p:nvGraphicFramePr>
          <p:cNvPr id="4" name="Graf 3">
            <a:extLst>
              <a:ext uri="{FF2B5EF4-FFF2-40B4-BE49-F238E27FC236}">
                <a16:creationId xmlns:a16="http://schemas.microsoft.com/office/drawing/2014/main" id="{931D7252-3DA5-3C48-B58D-DE92BB41855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7058352"/>
              </p:ext>
            </p:extLst>
          </p:nvPr>
        </p:nvGraphicFramePr>
        <p:xfrm>
          <a:off x="-4397189" y="1163673"/>
          <a:ext cx="21703553" cy="374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Nadpis 1">
            <a:extLst>
              <a:ext uri="{FF2B5EF4-FFF2-40B4-BE49-F238E27FC236}">
                <a16:creationId xmlns:a16="http://schemas.microsoft.com/office/drawing/2014/main" id="{9D208C52-0A83-BCA2-9F89-0307218DB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10 ORP, </a:t>
            </a:r>
            <a:r>
              <a:rPr lang="en-US" err="1"/>
              <a:t>kde</a:t>
            </a:r>
            <a:r>
              <a:rPr lang="en-US"/>
              <a:t> </a:t>
            </a:r>
            <a:r>
              <a:rPr lang="en-US" err="1"/>
              <a:t>došlo</a:t>
            </a:r>
            <a:r>
              <a:rPr lang="en-US"/>
              <a:t> k </a:t>
            </a:r>
            <a:r>
              <a:rPr lang="en-US" err="1"/>
              <a:t>největšímu</a:t>
            </a:r>
            <a:r>
              <a:rPr lang="en-US"/>
              <a:t> </a:t>
            </a:r>
            <a:r>
              <a:rPr lang="en-US" err="1"/>
              <a:t>propadu</a:t>
            </a:r>
            <a:r>
              <a:rPr lang="en-US"/>
              <a:t> </a:t>
            </a:r>
            <a:r>
              <a:rPr lang="en-US" err="1"/>
              <a:t>ve</a:t>
            </a:r>
            <a:r>
              <a:rPr lang="en-US"/>
              <a:t> </a:t>
            </a:r>
            <a:r>
              <a:rPr lang="en-US" err="1"/>
              <a:t>výběru</a:t>
            </a:r>
            <a:r>
              <a:rPr lang="en-US"/>
              <a:t> </a:t>
            </a:r>
            <a:r>
              <a:rPr lang="en-US" err="1"/>
              <a:t>daně</a:t>
            </a:r>
            <a:r>
              <a:rPr lang="en-US"/>
              <a:t> z </a:t>
            </a:r>
            <a:r>
              <a:rPr lang="en-US" err="1"/>
              <a:t>nemovitostí</a:t>
            </a:r>
            <a:r>
              <a:rPr lang="en-US"/>
              <a:t> </a:t>
            </a:r>
            <a:br>
              <a:rPr lang="en-US"/>
            </a:br>
            <a:r>
              <a:rPr lang="en-US"/>
              <a:t>(</a:t>
            </a:r>
            <a:r>
              <a:rPr lang="en-US" err="1"/>
              <a:t>poměr</a:t>
            </a:r>
            <a:r>
              <a:rPr lang="en-US"/>
              <a:t> </a:t>
            </a:r>
            <a:r>
              <a:rPr lang="en-US" err="1"/>
              <a:t>výběru</a:t>
            </a:r>
            <a:r>
              <a:rPr lang="en-US"/>
              <a:t> 2022 </a:t>
            </a:r>
            <a:r>
              <a:rPr lang="en-US" err="1"/>
              <a:t>ku</a:t>
            </a:r>
            <a:r>
              <a:rPr lang="en-US"/>
              <a:t> 2018)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13269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285750" y="1143000"/>
          <a:ext cx="285750" cy="1143000"/>
          <a:chOff x="285750" y="1143000"/>
          <a:chExt cx="285750" cy="1143000"/>
        </a:xfrm>
      </p:grpSpPr>
      <p:graphicFrame>
        <p:nvGraphicFramePr>
          <p:cNvPr id="2" name="Graf 1">
            <a:extLst>
              <a:ext uri="{FF2B5EF4-FFF2-40B4-BE49-F238E27FC236}">
                <a16:creationId xmlns:a16="http://schemas.microsoft.com/office/drawing/2014/main" id="{C8833B48-9854-C442-8DF3-65A84E7D633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7720588"/>
              </p:ext>
            </p:extLst>
          </p:nvPr>
        </p:nvGraphicFramePr>
        <p:xfrm>
          <a:off x="467544" y="1421659"/>
          <a:ext cx="7910153" cy="33878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Nadpis 3">
            <a:extLst>
              <a:ext uri="{FF2B5EF4-FFF2-40B4-BE49-F238E27FC236}">
                <a16:creationId xmlns:a16="http://schemas.microsoft.com/office/drawing/2014/main" id="{FC1C31B3-F6FE-193C-BE5B-BB566663D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TOP 10 ORP, </a:t>
            </a:r>
            <a:r>
              <a:rPr lang="en-US" err="1"/>
              <a:t>kde</a:t>
            </a:r>
            <a:r>
              <a:rPr lang="en-US"/>
              <a:t> je </a:t>
            </a:r>
            <a:r>
              <a:rPr lang="en-US" err="1"/>
              <a:t>nejvyšší</a:t>
            </a:r>
            <a:r>
              <a:rPr lang="en-US"/>
              <a:t> </a:t>
            </a:r>
            <a:r>
              <a:rPr lang="en-US" err="1"/>
              <a:t>výběr</a:t>
            </a:r>
            <a:r>
              <a:rPr lang="en-US"/>
              <a:t> </a:t>
            </a:r>
            <a:r>
              <a:rPr lang="en-US" err="1"/>
              <a:t>daně</a:t>
            </a:r>
            <a:r>
              <a:rPr lang="en-US"/>
              <a:t> z </a:t>
            </a:r>
            <a:r>
              <a:rPr lang="en-US" err="1"/>
              <a:t>nemovitostí</a:t>
            </a:r>
            <a:r>
              <a:rPr lang="en-US"/>
              <a:t> </a:t>
            </a:r>
            <a:r>
              <a:rPr lang="en-US" err="1"/>
              <a:t>na</a:t>
            </a:r>
            <a:r>
              <a:rPr lang="en-US"/>
              <a:t> 1 </a:t>
            </a:r>
            <a:r>
              <a:rPr lang="en-US" err="1"/>
              <a:t>obyvatele</a:t>
            </a:r>
            <a:r>
              <a:rPr lang="en-US"/>
              <a:t> (</a:t>
            </a:r>
            <a:r>
              <a:rPr lang="en-US" err="1"/>
              <a:t>Kč</a:t>
            </a:r>
            <a:r>
              <a:rPr lang="en-US"/>
              <a:t>/</a:t>
            </a:r>
            <a:r>
              <a:rPr lang="en-US" err="1"/>
              <a:t>obyv</a:t>
            </a:r>
            <a:r>
              <a:rPr lang="en-US"/>
              <a:t>.)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957565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285750" y="1143000"/>
          <a:ext cx="285750" cy="1143000"/>
          <a:chOff x="285750" y="1143000"/>
          <a:chExt cx="285750" cy="1143000"/>
        </a:xfrm>
      </p:grpSpPr>
      <p:graphicFrame>
        <p:nvGraphicFramePr>
          <p:cNvPr id="4" name="Graf 3">
            <a:extLst>
              <a:ext uri="{FF2B5EF4-FFF2-40B4-BE49-F238E27FC236}">
                <a16:creationId xmlns:a16="http://schemas.microsoft.com/office/drawing/2014/main" id="{41FFCE2E-E1D4-0D49-8A60-F1880639485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4263503"/>
              </p:ext>
            </p:extLst>
          </p:nvPr>
        </p:nvGraphicFramePr>
        <p:xfrm>
          <a:off x="-5869160" y="1131590"/>
          <a:ext cx="28800000" cy="34598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Nadpis 1">
            <a:extLst>
              <a:ext uri="{FF2B5EF4-FFF2-40B4-BE49-F238E27FC236}">
                <a16:creationId xmlns:a16="http://schemas.microsoft.com/office/drawing/2014/main" id="{9A3E6D88-DE2A-8008-977C-2E5981035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10 ORP, </a:t>
            </a:r>
            <a:r>
              <a:rPr lang="en-US" err="1"/>
              <a:t>kde</a:t>
            </a:r>
            <a:r>
              <a:rPr lang="en-US"/>
              <a:t> je </a:t>
            </a:r>
            <a:r>
              <a:rPr lang="en-US" err="1"/>
              <a:t>nejnižší</a:t>
            </a:r>
            <a:r>
              <a:rPr lang="en-US"/>
              <a:t> </a:t>
            </a:r>
            <a:r>
              <a:rPr lang="en-US" err="1"/>
              <a:t>výběr</a:t>
            </a:r>
            <a:r>
              <a:rPr lang="en-US"/>
              <a:t> </a:t>
            </a:r>
            <a:r>
              <a:rPr lang="en-US" err="1"/>
              <a:t>daně</a:t>
            </a:r>
            <a:r>
              <a:rPr lang="en-US"/>
              <a:t> z </a:t>
            </a:r>
            <a:r>
              <a:rPr lang="en-US" err="1"/>
              <a:t>nemovitostí</a:t>
            </a:r>
            <a:r>
              <a:rPr lang="en-US"/>
              <a:t> </a:t>
            </a:r>
            <a:r>
              <a:rPr lang="en-US" err="1"/>
              <a:t>na</a:t>
            </a:r>
            <a:r>
              <a:rPr lang="en-US"/>
              <a:t> 1 </a:t>
            </a:r>
            <a:r>
              <a:rPr lang="en-US" err="1"/>
              <a:t>obyvatele</a:t>
            </a:r>
            <a:r>
              <a:rPr lang="en-US"/>
              <a:t> (</a:t>
            </a:r>
            <a:r>
              <a:rPr lang="en-US" err="1"/>
              <a:t>Kč</a:t>
            </a:r>
            <a:r>
              <a:rPr lang="en-US"/>
              <a:t>/</a:t>
            </a:r>
            <a:r>
              <a:rPr lang="en-US" err="1"/>
              <a:t>obyv</a:t>
            </a:r>
            <a:r>
              <a:rPr lang="en-US"/>
              <a:t>.)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871178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285750" y="1143000"/>
          <a:ext cx="285750" cy="1143000"/>
          <a:chOff x="285750" y="1143000"/>
          <a:chExt cx="285750" cy="1143000"/>
        </a:xfrm>
      </p:grpSpPr>
      <p:graphicFrame>
        <p:nvGraphicFramePr>
          <p:cNvPr id="5" name="Graf 4">
            <a:extLst>
              <a:ext uri="{FF2B5EF4-FFF2-40B4-BE49-F238E27FC236}">
                <a16:creationId xmlns:a16="http://schemas.microsoft.com/office/drawing/2014/main" id="{834A306F-6650-F2E9-CC2B-D8632AB6C7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3593330"/>
              </p:ext>
            </p:extLst>
          </p:nvPr>
        </p:nvGraphicFramePr>
        <p:xfrm>
          <a:off x="585000" y="1419778"/>
          <a:ext cx="7974000" cy="28299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ovéPole 5">
            <a:extLst>
              <a:ext uri="{FF2B5EF4-FFF2-40B4-BE49-F238E27FC236}">
                <a16:creationId xmlns:a16="http://schemas.microsoft.com/office/drawing/2014/main" id="{69643700-8121-0774-952B-1F4B024A5AFB}"/>
              </a:ext>
            </a:extLst>
          </p:cNvPr>
          <p:cNvSpPr txBox="1"/>
          <p:nvPr/>
        </p:nvSpPr>
        <p:spPr>
          <a:xfrm>
            <a:off x="5375794" y="4249739"/>
            <a:ext cx="28841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rgbClr val="359291"/>
                </a:solidFill>
                <a:latin typeface="Lexend Deca" pitchFamily="2" charset="0"/>
                <a:cs typeface="Lexend Deca" pitchFamily="2" charset="0"/>
              </a:rPr>
              <a:t>2018–2022    </a:t>
            </a:r>
            <a:r>
              <a:rPr lang="cs-CZ" sz="2800" b="1" dirty="0">
                <a:solidFill>
                  <a:srgbClr val="359291"/>
                </a:solidFill>
                <a:latin typeface="Lexend Deca" pitchFamily="2" charset="0"/>
                <a:cs typeface="Lexend Deca" pitchFamily="2" charset="0"/>
              </a:rPr>
              <a:t>+16,9 %</a:t>
            </a:r>
            <a:endParaRPr lang="cs-CZ" b="1" dirty="0">
              <a:solidFill>
                <a:srgbClr val="359291"/>
              </a:solidFill>
              <a:latin typeface="Lexend Deca" pitchFamily="2" charset="0"/>
              <a:cs typeface="Lexend Deca" pitchFamily="2" charset="0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E6E093FE-47BF-D170-FF62-A2C250FBF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Medián</a:t>
            </a:r>
            <a:r>
              <a:rPr lang="en-US"/>
              <a:t> </a:t>
            </a:r>
            <a:r>
              <a:rPr lang="en-US" err="1"/>
              <a:t>výběru</a:t>
            </a:r>
            <a:r>
              <a:rPr lang="en-US"/>
              <a:t> </a:t>
            </a:r>
            <a:r>
              <a:rPr lang="en-US" err="1"/>
              <a:t>daně</a:t>
            </a:r>
            <a:r>
              <a:rPr lang="en-US"/>
              <a:t> z </a:t>
            </a:r>
            <a:r>
              <a:rPr lang="en-US" err="1"/>
              <a:t>nemovitostí</a:t>
            </a:r>
            <a:r>
              <a:rPr lang="en-US"/>
              <a:t> za ORP (tis. </a:t>
            </a:r>
            <a:r>
              <a:rPr lang="en-US" err="1"/>
              <a:t>Kč</a:t>
            </a:r>
            <a:r>
              <a:rPr lang="en-US"/>
              <a:t>) – </a:t>
            </a:r>
            <a:r>
              <a:rPr lang="en-US" err="1"/>
              <a:t>vývoj</a:t>
            </a:r>
            <a:r>
              <a:rPr lang="en-US"/>
              <a:t> </a:t>
            </a:r>
            <a:r>
              <a:rPr lang="en-US" err="1"/>
              <a:t>mezi</a:t>
            </a:r>
            <a:r>
              <a:rPr lang="en-US"/>
              <a:t> </a:t>
            </a:r>
            <a:r>
              <a:rPr lang="en-US" err="1"/>
              <a:t>lety</a:t>
            </a:r>
            <a:r>
              <a:rPr lang="en-US"/>
              <a:t> 2018 </a:t>
            </a:r>
            <a:r>
              <a:rPr lang="en-US" err="1"/>
              <a:t>až</a:t>
            </a:r>
            <a:r>
              <a:rPr lang="en-US"/>
              <a:t> 2022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57422997"/>
      </p:ext>
    </p:extLst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Vlastní návrh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7127170-065a-4910-bf80-0f16f7033ca5" xsi:nil="true"/>
    <lcf76f155ced4ddcb4097134ff3c332f xmlns="089f2e5f-2d1f-4a29-a037-75f72a16df99">
      <Terms xmlns="http://schemas.microsoft.com/office/infopath/2007/PartnerControls"/>
    </lcf76f155ced4ddcb4097134ff3c332f>
    <SharedWithUsers xmlns="67127170-065a-4910-bf80-0f16f7033ca5">
      <UserInfo>
        <DisplayName>Vanda Böhmová</DisplayName>
        <AccountId>8327</AccountId>
        <AccountType/>
      </UserInfo>
      <UserInfo>
        <DisplayName>David Pavlát</DisplayName>
        <AccountId>81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FF52DC153CD3A4692FE74F6B635A839" ma:contentTypeVersion="14" ma:contentTypeDescription="Vytvoří nový dokument" ma:contentTypeScope="" ma:versionID="50534bb354311d3910dfa7e51dd13720">
  <xsd:schema xmlns:xsd="http://www.w3.org/2001/XMLSchema" xmlns:xs="http://www.w3.org/2001/XMLSchema" xmlns:p="http://schemas.microsoft.com/office/2006/metadata/properties" xmlns:ns2="089f2e5f-2d1f-4a29-a037-75f72a16df99" xmlns:ns3="67127170-065a-4910-bf80-0f16f7033ca5" targetNamespace="http://schemas.microsoft.com/office/2006/metadata/properties" ma:root="true" ma:fieldsID="d6e488311217a2deb00efc649e80ed96" ns2:_="" ns3:_="">
    <xsd:import namespace="089f2e5f-2d1f-4a29-a037-75f72a16df99"/>
    <xsd:import namespace="67127170-065a-4910-bf80-0f16f7033c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9f2e5f-2d1f-4a29-a037-75f72a16df9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Značky obrázků" ma:readOnly="false" ma:fieldId="{5cf76f15-5ced-4ddc-b409-7134ff3c332f}" ma:taxonomyMulti="true" ma:sspId="15f6d182-c759-4f05-b43b-20e4e1d9c23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127170-065a-4910-bf80-0f16f7033ca5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dfd0242-69d5-425b-961e-ef7e1e588fbc}" ma:internalName="TaxCatchAll" ma:showField="CatchAllData" ma:web="67127170-065a-4910-bf80-0f16f7033ca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2B000BA-2F7E-4637-AA59-20BDF6184D0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12FFA47-8A89-4546-9D34-23440DD15793}">
  <ds:schemaRefs>
    <ds:schemaRef ds:uri="http://schemas.microsoft.com/office/2006/documentManagement/types"/>
    <ds:schemaRef ds:uri="http://www.w3.org/XML/1998/namespace"/>
    <ds:schemaRef ds:uri="http://schemas.microsoft.com/office/2006/metadata/properties"/>
    <ds:schemaRef ds:uri="http://purl.org/dc/terms/"/>
    <ds:schemaRef ds:uri="http://purl.org/dc/elements/1.1/"/>
    <ds:schemaRef ds:uri="67127170-065a-4910-bf80-0f16f7033ca5"/>
    <ds:schemaRef ds:uri="b3fe1713-4ce7-4bff-9b25-53c8b7d58926"/>
    <ds:schemaRef ds:uri="http://schemas.microsoft.com/office/infopath/2007/PartnerControls"/>
    <ds:schemaRef ds:uri="http://schemas.openxmlformats.org/package/2006/metadata/core-properties"/>
    <ds:schemaRef ds:uri="7d2bd994-0bc1-49e8-b1d8-085c24f04c12"/>
    <ds:schemaRef ds:uri="http://purl.org/dc/dcmitype/"/>
    <ds:schemaRef ds:uri="089f2e5f-2d1f-4a29-a037-75f72a16df99"/>
  </ds:schemaRefs>
</ds:datastoreItem>
</file>

<file path=customXml/itemProps3.xml><?xml version="1.0" encoding="utf-8"?>
<ds:datastoreItem xmlns:ds="http://schemas.openxmlformats.org/officeDocument/2006/customXml" ds:itemID="{918446FD-11AE-4525-AA3C-CB831B8CDF8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89f2e5f-2d1f-4a29-a037-75f72a16df99"/>
    <ds:schemaRef ds:uri="67127170-065a-4910-bf80-0f16f7033c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474</Words>
  <Application>Microsoft Office PowerPoint</Application>
  <PresentationFormat>Předvádění na obrazovce (16:9)</PresentationFormat>
  <Paragraphs>103</Paragraphs>
  <Slides>16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16</vt:i4>
      </vt:variant>
    </vt:vector>
  </HeadingPairs>
  <TitlesOfParts>
    <vt:vector size="24" baseType="lpstr">
      <vt:lpstr>Lexend Deca</vt:lpstr>
      <vt:lpstr>Arial</vt:lpstr>
      <vt:lpstr>Calibri</vt:lpstr>
      <vt:lpstr>Calibri Light</vt:lpstr>
      <vt:lpstr>Helvetica</vt:lpstr>
      <vt:lpstr>Times New Roman</vt:lpstr>
      <vt:lpstr>Theme54</vt:lpstr>
      <vt:lpstr>Vlastní návrh</vt:lpstr>
      <vt:lpstr>Prezentace aplikace PowerPoint</vt:lpstr>
      <vt:lpstr>Prezentace aplikace PowerPoint</vt:lpstr>
      <vt:lpstr>Kam byste v budoucnu chtěli prioritně směřovat investice města?</vt:lpstr>
      <vt:lpstr>Co Vám brání v uskutečňování plánovaných investic?</vt:lpstr>
      <vt:lpstr>Co by Vám naopak pomohlo v realizaci plánovaných investic?</vt:lpstr>
      <vt:lpstr>Jaké konkrétní kroky plánujete v oblasti udržitelnosti?</vt:lpstr>
      <vt:lpstr>O kolik procent byste potřebovali navýšit rozpočet města,  abyste mohli uskutečnit všechny plánované investice?</vt:lpstr>
      <vt:lpstr>Základní koeficient k dani z nemovitých věcí: ORP s nejvyšším koeficientem dle  §11 (3b) </vt:lpstr>
      <vt:lpstr> Základní koeficient k dani z nemovitých věcí:   ORP s nejnižším koeficientem dle  §11 (3b) </vt:lpstr>
      <vt:lpstr>10 ORP, kde došlo k největší změně ve výběru daně z nemovitostí  (poměr výběru 2022 ku 2021)</vt:lpstr>
      <vt:lpstr>TOP 10 ORP, kde došlo k největší změně ve výběru daně z nemovitostí  (poměr výběru 2022 ku 2018)</vt:lpstr>
      <vt:lpstr>10 ORP, kde došlo k největšímu propadu ve výběru daně z nemovitostí  (poměr výběru 2022 ku 2021)</vt:lpstr>
      <vt:lpstr>10 ORP, kde došlo k největšímu propadu ve výběru daně z nemovitostí  (poměr výběru 2022 ku 2018)</vt:lpstr>
      <vt:lpstr>TOP 10 ORP, kde je nejvyšší výběr daně z nemovitostí na 1 obyvatele (Kč/obyv.)</vt:lpstr>
      <vt:lpstr>10 ORP, kde je nejnižší výběr daně z nemovitostí na 1 obyvatele (Kč/obyv.)</vt:lpstr>
      <vt:lpstr>Medián výběru daně z nemovitostí za ORP (tis. Kč) – vývoj mezi lety 2018 až 2022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Untitled Presentation</dc:title>
  <dc:subject>Město pro byznys</dc:subject>
  <dc:creator>Datank</dc:creator>
  <cp:keywords/>
  <dc:description/>
  <cp:lastModifiedBy>Svetozár Plesník</cp:lastModifiedBy>
  <cp:revision>48</cp:revision>
  <dcterms:created xsi:type="dcterms:W3CDTF">2023-04-17T07:50:38Z</dcterms:created>
  <dcterms:modified xsi:type="dcterms:W3CDTF">2023-05-10T04:52:32Z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0x0101004FF52DC153CD3A4692FE74F6B635A839</vt:lpwstr>
  </property>
  <property fmtid="{D5CDD505-2E9C-101B-9397-08002B2CF9AE}" pid="3" name="MediaServiceImageTags">
    <vt:lpwstr/>
  </property>
</Properties>
</file>