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40" r:id="rId1"/>
  </p:sldMasterIdLst>
  <p:notesMasterIdLst>
    <p:notesMasterId r:id="rId14"/>
  </p:notesMasterIdLst>
  <p:handoutMasterIdLst>
    <p:handoutMasterId r:id="rId15"/>
  </p:handoutMasterIdLst>
  <p:sldIdLst>
    <p:sldId id="727" r:id="rId2"/>
    <p:sldId id="1530" r:id="rId3"/>
    <p:sldId id="1521" r:id="rId4"/>
    <p:sldId id="1505" r:id="rId5"/>
    <p:sldId id="1515" r:id="rId6"/>
    <p:sldId id="1522" r:id="rId7"/>
    <p:sldId id="1525" r:id="rId8"/>
    <p:sldId id="1523" r:id="rId9"/>
    <p:sldId id="1526" r:id="rId10"/>
    <p:sldId id="1529" r:id="rId11"/>
    <p:sldId id="1531" r:id="rId12"/>
    <p:sldId id="1532" r:id="rId13"/>
  </p:sldIdLst>
  <p:sldSz cx="12192000" cy="6858000"/>
  <p:notesSz cx="6797675" cy="9926638"/>
  <p:defaultTextStyle>
    <a:defPPr>
      <a:defRPr lang="cs-CZ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02" userDrawn="1">
          <p15:clr>
            <a:srgbClr val="A4A3A4"/>
          </p15:clr>
        </p15:guide>
        <p15:guide id="2" pos="4747" userDrawn="1">
          <p15:clr>
            <a:srgbClr val="A4A3A4"/>
          </p15:clr>
        </p15:guide>
        <p15:guide id="3" pos="6675" userDrawn="1">
          <p15:clr>
            <a:srgbClr val="A4A3A4"/>
          </p15:clr>
        </p15:guide>
        <p15:guide id="4" orient="horz" pos="213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xternista.ipsos" initials="e" lastIdx="18" clrIdx="0"/>
  <p:cmAuthor id="2" name="Tereza Horáková - Ipsos" initials="TH-I" lastIdx="7" clrIdx="1"/>
  <p:cmAuthor id="3" name="Magdalena Benova" initials="MB" lastIdx="17" clrIdx="2"/>
  <p:cmAuthor id="4" name="Zora Vasulinova" initials="ZV" lastIdx="8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3F99"/>
    <a:srgbClr val="FCEFE5"/>
    <a:srgbClr val="FF9700"/>
    <a:srgbClr val="A6B2D6"/>
    <a:srgbClr val="FFCC66"/>
    <a:srgbClr val="FBB040"/>
    <a:srgbClr val="002554"/>
    <a:srgbClr val="439E9C"/>
    <a:srgbClr val="ED6737"/>
    <a:srgbClr val="BABA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Bez stylu, bez mří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080" autoAdjust="0"/>
  </p:normalViewPr>
  <p:slideViewPr>
    <p:cSldViewPr showGuides="1">
      <p:cViewPr varScale="1">
        <p:scale>
          <a:sx n="86" d="100"/>
          <a:sy n="86" d="100"/>
        </p:scale>
        <p:origin x="562" y="67"/>
      </p:cViewPr>
      <p:guideLst>
        <p:guide pos="302"/>
        <p:guide pos="4747"/>
        <p:guide pos="6675"/>
        <p:guide orient="horz" pos="213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howGuides="1">
      <p:cViewPr varScale="1">
        <p:scale>
          <a:sx n="77" d="100"/>
          <a:sy n="77" d="100"/>
        </p:scale>
        <p:origin x="4002" y="114"/>
      </p:cViewPr>
      <p:guideLst>
        <p:guide orient="horz" pos="3126"/>
        <p:guide pos="2141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056790491680965"/>
          <c:y val="4.1042924250643459E-2"/>
          <c:w val="0.79818004685773059"/>
          <c:h val="0.8788361168499903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Ne, nemám děti ve věku 6-18 let navštěvující sportovní </c:v>
                </c:pt>
              </c:strCache>
            </c:strRef>
          </c:tx>
          <c:spPr>
            <a:solidFill>
              <a:srgbClr val="FF9700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List1!$A$2:$A$5</c:f>
              <c:strCache>
                <c:ptCount val="4"/>
                <c:pt idx="0">
                  <c:v>CELKEM</c:v>
                </c:pt>
                <c:pt idx="1">
                  <c:v>Praha </c:v>
                </c:pt>
                <c:pt idx="2">
                  <c:v>Zbytek Čech</c:v>
                </c:pt>
                <c:pt idx="3">
                  <c:v>Morava</c:v>
                </c:pt>
              </c:strCache>
            </c:strRef>
          </c:cat>
          <c:val>
            <c:numRef>
              <c:f>List1!$B$2:$B$5</c:f>
              <c:numCache>
                <c:formatCode>General</c:formatCode>
                <c:ptCount val="4"/>
                <c:pt idx="0">
                  <c:v>0.28199999999999997</c:v>
                </c:pt>
                <c:pt idx="1">
                  <c:v>0.14099999999999999</c:v>
                </c:pt>
                <c:pt idx="2">
                  <c:v>0.30399999999999999</c:v>
                </c:pt>
                <c:pt idx="3">
                  <c:v>0.29799999999999999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96-4579-9BA8-C291C635170F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Ano</c:v>
                </c:pt>
              </c:strCache>
            </c:strRef>
          </c:tx>
          <c:spPr>
            <a:solidFill>
              <a:srgbClr val="213F99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List1!$A$2:$A$5</c:f>
              <c:strCache>
                <c:ptCount val="4"/>
                <c:pt idx="0">
                  <c:v>CELKEM</c:v>
                </c:pt>
                <c:pt idx="1">
                  <c:v>Praha </c:v>
                </c:pt>
                <c:pt idx="2">
                  <c:v>Zbytek Čech</c:v>
                </c:pt>
                <c:pt idx="3">
                  <c:v>Morava</c:v>
                </c:pt>
              </c:strCache>
            </c:strRef>
          </c:cat>
          <c:val>
            <c:numRef>
              <c:f>List1!$C$2:$C$5</c:f>
              <c:numCache>
                <c:formatCode>General</c:formatCode>
                <c:ptCount val="4"/>
                <c:pt idx="0">
                  <c:v>0.71799999999999997</c:v>
                </c:pt>
                <c:pt idx="1">
                  <c:v>0.85899999999999999</c:v>
                </c:pt>
                <c:pt idx="2">
                  <c:v>0.69599999999999995</c:v>
                </c:pt>
                <c:pt idx="3">
                  <c:v>0.70199999999999996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E96-4579-9BA8-C291C635170F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436413120"/>
        <c:axId val="1436413536"/>
      </c:barChart>
      <c:catAx>
        <c:axId val="1436413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436413536"/>
        <c:crosses val="autoZero"/>
        <c:auto val="1"/>
        <c:lblAlgn val="ctr"/>
        <c:lblOffset val="100"/>
        <c:noMultiLvlLbl val="0"/>
      </c:catAx>
      <c:valAx>
        <c:axId val="1436413536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4364131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243654547651399"/>
          <c:y val="0.16778578159350097"/>
          <c:w val="0.44098586621419578"/>
          <c:h val="0.56184968341392105"/>
        </c:manualLayout>
      </c:layout>
      <c:pie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Prodej</c:v>
                </c:pt>
              </c:strCache>
            </c:strRef>
          </c:tx>
          <c:explosion val="1"/>
          <c:dPt>
            <c:idx val="0"/>
            <c:bubble3D val="0"/>
            <c:explosion val="0"/>
            <c:spPr>
              <a:solidFill>
                <a:srgbClr val="FF97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264B-418F-9344-038403038755}"/>
              </c:ext>
            </c:extLst>
          </c:dPt>
          <c:dPt>
            <c:idx val="1"/>
            <c:bubble3D val="0"/>
            <c:explosion val="0"/>
            <c:spPr>
              <a:solidFill>
                <a:srgbClr val="FFCC6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64B-418F-9344-038403038755}"/>
              </c:ext>
            </c:extLst>
          </c:dPt>
          <c:dPt>
            <c:idx val="2"/>
            <c:bubble3D val="0"/>
            <c:spPr>
              <a:solidFill>
                <a:srgbClr val="213F9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64B-418F-9344-038403038755}"/>
              </c:ext>
            </c:extLst>
          </c:dPt>
          <c:dLbls>
            <c:dLbl>
              <c:idx val="2"/>
              <c:layout>
                <c:manualLayout>
                  <c:x val="0.10435703394347227"/>
                  <c:y val="-0.13205264936164526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64B-418F-9344-03840303875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List1!$A$2:$A$4</c:f>
              <c:strCache>
                <c:ptCount val="3"/>
                <c:pt idx="0">
                  <c:v>Děti musely přestat chodit do sportovních kroužků/oddílů</c:v>
                </c:pt>
                <c:pt idx="1">
                  <c:v>Děti musely omezit účast ve sportovních kroužcích/oddílech</c:v>
                </c:pt>
                <c:pt idx="2">
                  <c:v>Děti jsou stále stejně aktivní jako dříve</c:v>
                </c:pt>
              </c:strCache>
            </c:strRef>
          </c:cat>
          <c:val>
            <c:numRef>
              <c:f>List1!$B$2:$B$4</c:f>
              <c:numCache>
                <c:formatCode>0.0</c:formatCode>
                <c:ptCount val="3"/>
                <c:pt idx="0">
                  <c:v>7.8249336870026998</c:v>
                </c:pt>
                <c:pt idx="1">
                  <c:v>19.230769230768999</c:v>
                </c:pt>
                <c:pt idx="2">
                  <c:v>72.944297082228005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4B-418F-9344-0384030387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760309910099793"/>
          <c:y val="4.1042924250643459E-2"/>
          <c:w val="0.74114485942718022"/>
          <c:h val="0.8788361168499903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Nedošlo ke zdražení</c:v>
                </c:pt>
              </c:strCache>
            </c:strRef>
          </c:tx>
          <c:spPr>
            <a:solidFill>
              <a:srgbClr val="FF9700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List1!$A$2:$A$4</c:f>
              <c:strCache>
                <c:ptCount val="3"/>
                <c:pt idx="0">
                  <c:v>Praha</c:v>
                </c:pt>
                <c:pt idx="1">
                  <c:v>Zbytek Čech</c:v>
                </c:pt>
                <c:pt idx="2">
                  <c:v>Morava</c:v>
                </c:pt>
              </c:strCache>
            </c:strRef>
          </c:cat>
          <c:val>
            <c:numRef>
              <c:f>List1!$B$2:$B$4</c:f>
              <c:numCache>
                <c:formatCode>General</c:formatCode>
                <c:ptCount val="3"/>
                <c:pt idx="0">
                  <c:v>0.218</c:v>
                </c:pt>
                <c:pt idx="1">
                  <c:v>0.27</c:v>
                </c:pt>
                <c:pt idx="2">
                  <c:v>0.214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79-491F-B6C9-DCD2E5330E0F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Zdražení do 30 %</c:v>
                </c:pt>
              </c:strCache>
            </c:strRef>
          </c:tx>
          <c:spPr>
            <a:solidFill>
              <a:srgbClr val="A6B2D6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List1!$A$2:$A$4</c:f>
              <c:strCache>
                <c:ptCount val="3"/>
                <c:pt idx="0">
                  <c:v>Praha</c:v>
                </c:pt>
                <c:pt idx="1">
                  <c:v>Zbytek Čech</c:v>
                </c:pt>
                <c:pt idx="2">
                  <c:v>Morava</c:v>
                </c:pt>
              </c:strCache>
            </c:strRef>
          </c:cat>
          <c:val>
            <c:numRef>
              <c:f>List1!$C$2:$C$4</c:f>
              <c:numCache>
                <c:formatCode>General</c:formatCode>
                <c:ptCount val="3"/>
                <c:pt idx="0">
                  <c:v>0.59099999999999997</c:v>
                </c:pt>
                <c:pt idx="1">
                  <c:v>0.47699999999999998</c:v>
                </c:pt>
                <c:pt idx="2">
                  <c:v>0.53600000000000003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379-491F-B6C9-DCD2E5330E0F}"/>
            </c:ext>
          </c:extLst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Zdražení o více než 30 %</c:v>
                </c:pt>
              </c:strCache>
            </c:strRef>
          </c:tx>
          <c:spPr>
            <a:solidFill>
              <a:srgbClr val="213F99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List1!$A$2:$A$4</c:f>
              <c:strCache>
                <c:ptCount val="3"/>
                <c:pt idx="0">
                  <c:v>Praha</c:v>
                </c:pt>
                <c:pt idx="1">
                  <c:v>Zbytek Čech</c:v>
                </c:pt>
                <c:pt idx="2">
                  <c:v>Morava</c:v>
                </c:pt>
              </c:strCache>
            </c:strRef>
          </c:cat>
          <c:val>
            <c:numRef>
              <c:f>List1!$D$2:$D$4</c:f>
              <c:numCache>
                <c:formatCode>General</c:formatCode>
                <c:ptCount val="3"/>
                <c:pt idx="0">
                  <c:v>0.191</c:v>
                </c:pt>
                <c:pt idx="1">
                  <c:v>0.253</c:v>
                </c:pt>
                <c:pt idx="2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379-491F-B6C9-DCD2E5330E0F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436413120"/>
        <c:axId val="1436413536"/>
      </c:barChart>
      <c:catAx>
        <c:axId val="1436413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436413536"/>
        <c:crosses val="autoZero"/>
        <c:auto val="1"/>
        <c:lblAlgn val="ctr"/>
        <c:lblOffset val="100"/>
        <c:noMultiLvlLbl val="0"/>
      </c:catAx>
      <c:valAx>
        <c:axId val="1436413536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436413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"/>
          <c:y val="0.13192368509135396"/>
          <c:w val="0.31762300207400451"/>
          <c:h val="0.7232617352061956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760309910099793"/>
          <c:y val="4.1042924250643459E-2"/>
          <c:w val="0.74114485942718022"/>
          <c:h val="0.8788361168499903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Určitě ne</c:v>
                </c:pt>
              </c:strCache>
            </c:strRef>
          </c:tx>
          <c:spPr>
            <a:solidFill>
              <a:srgbClr val="FF9700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List1!$A$2:$A$4</c:f>
              <c:strCache>
                <c:ptCount val="3"/>
                <c:pt idx="0">
                  <c:v>Praha </c:v>
                </c:pt>
                <c:pt idx="1">
                  <c:v>Zbytek Čech</c:v>
                </c:pt>
                <c:pt idx="2">
                  <c:v>Morava</c:v>
                </c:pt>
              </c:strCache>
            </c:strRef>
          </c:cat>
          <c:val>
            <c:numRef>
              <c:f>List1!$B$2:$B$4</c:f>
              <c:numCache>
                <c:formatCode>General</c:formatCode>
                <c:ptCount val="3"/>
                <c:pt idx="0">
                  <c:v>5.5E-2</c:v>
                </c:pt>
                <c:pt idx="1">
                  <c:v>1.6E-2</c:v>
                </c:pt>
                <c:pt idx="2">
                  <c:v>3.3000000000000002E-2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79-491F-B6C9-DCD2E5330E0F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Spíše ne</c:v>
                </c:pt>
              </c:strCache>
            </c:strRef>
          </c:tx>
          <c:spPr>
            <a:solidFill>
              <a:srgbClr val="FFCC66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List1!$A$2:$A$4</c:f>
              <c:strCache>
                <c:ptCount val="3"/>
                <c:pt idx="0">
                  <c:v>Praha </c:v>
                </c:pt>
                <c:pt idx="1">
                  <c:v>Zbytek Čech</c:v>
                </c:pt>
                <c:pt idx="2">
                  <c:v>Morava</c:v>
                </c:pt>
              </c:strCache>
            </c:strRef>
          </c:cat>
          <c:val>
            <c:numRef>
              <c:f>List1!$C$2:$C$4</c:f>
              <c:numCache>
                <c:formatCode>General</c:formatCode>
                <c:ptCount val="3"/>
                <c:pt idx="0">
                  <c:v>0.18</c:v>
                </c:pt>
                <c:pt idx="1">
                  <c:v>0.11700000000000001</c:v>
                </c:pt>
                <c:pt idx="2">
                  <c:v>0.13100000000000001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379-491F-B6C9-DCD2E5330E0F}"/>
            </c:ext>
          </c:extLst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Spíše ano</c:v>
                </c:pt>
              </c:strCache>
            </c:strRef>
          </c:tx>
          <c:spPr>
            <a:solidFill>
              <a:srgbClr val="A6B2D6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List1!$A$2:$A$4</c:f>
              <c:strCache>
                <c:ptCount val="3"/>
                <c:pt idx="0">
                  <c:v>Praha </c:v>
                </c:pt>
                <c:pt idx="1">
                  <c:v>Zbytek Čech</c:v>
                </c:pt>
                <c:pt idx="2">
                  <c:v>Morava</c:v>
                </c:pt>
              </c:strCache>
            </c:strRef>
          </c:cat>
          <c:val>
            <c:numRef>
              <c:f>List1!$D$2:$D$4</c:f>
              <c:numCache>
                <c:formatCode>General</c:formatCode>
                <c:ptCount val="3"/>
                <c:pt idx="0">
                  <c:v>0.42199999999999999</c:v>
                </c:pt>
                <c:pt idx="1">
                  <c:v>0.41399999999999998</c:v>
                </c:pt>
                <c:pt idx="2">
                  <c:v>0.39800000000000002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379-491F-B6C9-DCD2E5330E0F}"/>
            </c:ext>
          </c:extLst>
        </c:ser>
        <c:ser>
          <c:idx val="3"/>
          <c:order val="3"/>
          <c:tx>
            <c:strRef>
              <c:f>List1!$E$1</c:f>
              <c:strCache>
                <c:ptCount val="1"/>
                <c:pt idx="0">
                  <c:v>Určitě ano</c:v>
                </c:pt>
              </c:strCache>
            </c:strRef>
          </c:tx>
          <c:spPr>
            <a:solidFill>
              <a:srgbClr val="213F99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List1!$A$2:$A$4</c:f>
              <c:strCache>
                <c:ptCount val="3"/>
                <c:pt idx="0">
                  <c:v>Praha </c:v>
                </c:pt>
                <c:pt idx="1">
                  <c:v>Zbytek Čech</c:v>
                </c:pt>
                <c:pt idx="2">
                  <c:v>Morava</c:v>
                </c:pt>
              </c:strCache>
            </c:strRef>
          </c:cat>
          <c:val>
            <c:numRef>
              <c:f>List1!$E$2:$E$4</c:f>
              <c:numCache>
                <c:formatCode>General</c:formatCode>
                <c:ptCount val="3"/>
                <c:pt idx="0">
                  <c:v>0.34399999999999997</c:v>
                </c:pt>
                <c:pt idx="1">
                  <c:v>0.45300000000000001</c:v>
                </c:pt>
                <c:pt idx="2">
                  <c:v>0.437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24-4F00-939E-4B8810C9D6CD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436413120"/>
        <c:axId val="1436413536"/>
      </c:barChart>
      <c:catAx>
        <c:axId val="1436413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436413536"/>
        <c:crosses val="autoZero"/>
        <c:auto val="1"/>
        <c:lblAlgn val="ctr"/>
        <c:lblOffset val="100"/>
        <c:noMultiLvlLbl val="0"/>
      </c:catAx>
      <c:valAx>
        <c:axId val="1436413536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436413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"/>
          <c:y val="0.13192368509135396"/>
          <c:w val="0.17785530792080298"/>
          <c:h val="0.7232617352061956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557752610895779"/>
          <c:y val="0"/>
          <c:w val="0.7521800643303187"/>
          <c:h val="0.88105407666897839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Určitě ne</c:v>
                </c:pt>
              </c:strCache>
            </c:strRef>
          </c:tx>
          <c:spPr>
            <a:solidFill>
              <a:srgbClr val="FF9700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List1!$A$2:$A$3</c:f>
              <c:strCache>
                <c:ptCount val="2"/>
                <c:pt idx="0">
                  <c:v>Mám dítě ve věku 6-18 navštěvující sportovní oddíl/kroužek v posledních 12 měsících</c:v>
                </c:pt>
                <c:pt idx="1">
                  <c:v>Nemám dítě ve věku 6-18 navštěvující sportovní oddíl/kroužek v posledních 12 měsících</c:v>
                </c:pt>
              </c:strCache>
            </c:strRef>
          </c:cat>
          <c:val>
            <c:numRef>
              <c:f>List1!$B$2:$B$3</c:f>
              <c:numCache>
                <c:formatCode>General</c:formatCode>
                <c:ptCount val="2"/>
                <c:pt idx="0">
                  <c:v>2.8000000000000001E-2</c:v>
                </c:pt>
                <c:pt idx="1">
                  <c:v>2.4E-2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C2-41DB-ABAF-F50F5FFCC4FE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Spíše ne</c:v>
                </c:pt>
              </c:strCache>
            </c:strRef>
          </c:tx>
          <c:spPr>
            <a:solidFill>
              <a:srgbClr val="FFCC66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List1!$A$2:$A$3</c:f>
              <c:strCache>
                <c:ptCount val="2"/>
                <c:pt idx="0">
                  <c:v>Mám dítě ve věku 6-18 navštěvující sportovní oddíl/kroužek v posledních 12 měsících</c:v>
                </c:pt>
                <c:pt idx="1">
                  <c:v>Nemám dítě ve věku 6-18 navštěvující sportovní oddíl/kroužek v posledních 12 měsících</c:v>
                </c:pt>
              </c:strCache>
            </c:strRef>
          </c:cat>
          <c:val>
            <c:numRef>
              <c:f>List1!$C$2:$C$3</c:f>
              <c:numCache>
                <c:formatCode>General</c:formatCode>
                <c:ptCount val="2"/>
                <c:pt idx="0">
                  <c:v>0.11</c:v>
                </c:pt>
                <c:pt idx="1">
                  <c:v>0.17899999999999999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C2-41DB-ABAF-F50F5FFCC4FE}"/>
            </c:ext>
          </c:extLst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Spíše ano</c:v>
                </c:pt>
              </c:strCache>
            </c:strRef>
          </c:tx>
          <c:spPr>
            <a:solidFill>
              <a:srgbClr val="A6B2D6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List1!$A$2:$A$3</c:f>
              <c:strCache>
                <c:ptCount val="2"/>
                <c:pt idx="0">
                  <c:v>Mám dítě ve věku 6-18 navštěvující sportovní oddíl/kroužek v posledních 12 měsících</c:v>
                </c:pt>
                <c:pt idx="1">
                  <c:v>Nemám dítě ve věku 6-18 navštěvující sportovní oddíl/kroužek v posledních 12 měsících</c:v>
                </c:pt>
              </c:strCache>
            </c:strRef>
          </c:cat>
          <c:val>
            <c:numRef>
              <c:f>List1!$D$2:$D$3</c:f>
              <c:numCache>
                <c:formatCode>General</c:formatCode>
                <c:ptCount val="2"/>
                <c:pt idx="0">
                  <c:v>0.40200000000000002</c:v>
                </c:pt>
                <c:pt idx="1">
                  <c:v>0.42899999999999999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3C2-41DB-ABAF-F50F5FFCC4FE}"/>
            </c:ext>
          </c:extLst>
        </c:ser>
        <c:ser>
          <c:idx val="3"/>
          <c:order val="3"/>
          <c:tx>
            <c:strRef>
              <c:f>List1!$E$1</c:f>
              <c:strCache>
                <c:ptCount val="1"/>
                <c:pt idx="0">
                  <c:v>Určitě ano</c:v>
                </c:pt>
              </c:strCache>
            </c:strRef>
          </c:tx>
          <c:spPr>
            <a:solidFill>
              <a:srgbClr val="213F99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List1!$A$2:$A$3</c:f>
              <c:strCache>
                <c:ptCount val="2"/>
                <c:pt idx="0">
                  <c:v>Mám dítě ve věku 6-18 navštěvující sportovní oddíl/kroužek v posledních 12 měsících</c:v>
                </c:pt>
                <c:pt idx="1">
                  <c:v>Nemám dítě ve věku 6-18 navštěvující sportovní oddíl/kroužek v posledních 12 měsících</c:v>
                </c:pt>
              </c:strCache>
            </c:strRef>
          </c:cat>
          <c:val>
            <c:numRef>
              <c:f>List1!$E$2:$E$3</c:f>
              <c:numCache>
                <c:formatCode>General</c:formatCode>
                <c:ptCount val="2"/>
                <c:pt idx="0">
                  <c:v>0.46</c:v>
                </c:pt>
                <c:pt idx="1">
                  <c:v>0.36799999999999999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3C2-41DB-ABAF-F50F5FFCC4FE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436413120"/>
        <c:axId val="1436413536"/>
      </c:barChart>
      <c:catAx>
        <c:axId val="143641312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436413536"/>
        <c:crosses val="autoZero"/>
        <c:auto val="1"/>
        <c:lblAlgn val="ctr"/>
        <c:lblOffset val="100"/>
        <c:noMultiLvlLbl val="0"/>
      </c:catAx>
      <c:valAx>
        <c:axId val="1436413536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436413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2.0697573481912146E-2"/>
          <c:y val="0"/>
          <c:w val="0.17785530792080298"/>
          <c:h val="0.9576834040520739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243654547651399"/>
          <c:y val="0.16778578159350097"/>
          <c:w val="0.44098586621419578"/>
          <c:h val="0.56184968341392105"/>
        </c:manualLayout>
      </c:layout>
      <c:pie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Prodej</c:v>
                </c:pt>
              </c:strCache>
            </c:strRef>
          </c:tx>
          <c:explosion val="1"/>
          <c:dPt>
            <c:idx val="0"/>
            <c:bubble3D val="0"/>
            <c:explosion val="0"/>
            <c:spPr>
              <a:solidFill>
                <a:srgbClr val="FBB04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264B-418F-9344-038403038755}"/>
              </c:ext>
            </c:extLst>
          </c:dPt>
          <c:dPt>
            <c:idx val="1"/>
            <c:bubble3D val="0"/>
            <c:explosion val="0"/>
            <c:spPr>
              <a:solidFill>
                <a:schemeClr val="bg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64B-418F-9344-038403038755}"/>
              </c:ext>
            </c:extLst>
          </c:dPt>
          <c:dPt>
            <c:idx val="2"/>
            <c:bubble3D val="0"/>
            <c:spPr>
              <a:solidFill>
                <a:srgbClr val="213F9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64B-418F-9344-038403038755}"/>
              </c:ext>
            </c:extLst>
          </c:dPt>
          <c:dLbls>
            <c:dLbl>
              <c:idx val="2"/>
              <c:layout>
                <c:manualLayout>
                  <c:x val="-6.2589091329592885E-3"/>
                  <c:y val="9.1418140829746655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64B-418F-9344-03840303875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List1!$A$2:$A$4</c:f>
              <c:strCache>
                <c:ptCount val="3"/>
                <c:pt idx="0">
                  <c:v>Kvalita se v posledních 12 měsících zhoršila</c:v>
                </c:pt>
                <c:pt idx="1">
                  <c:v>Ne, situace je stejná</c:v>
                </c:pt>
                <c:pt idx="2">
                  <c:v>Kvalita se v posledních 12 měsících zlepšila</c:v>
                </c:pt>
              </c:strCache>
            </c:strRef>
          </c:cat>
          <c:val>
            <c:numRef>
              <c:f>List1!$B$2:$B$4</c:f>
              <c:numCache>
                <c:formatCode>0.0</c:formatCode>
                <c:ptCount val="3"/>
                <c:pt idx="0">
                  <c:v>35.714285714286</c:v>
                </c:pt>
                <c:pt idx="1">
                  <c:v>63.523809523810002</c:v>
                </c:pt>
                <c:pt idx="2">
                  <c:v>0.76190476190475998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4B-418F-9344-0384030387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5681639101694"/>
          <c:y val="0.11375863170167429"/>
          <c:w val="0.77147010291502338"/>
          <c:h val="0.8782417262988706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pohlaví</c:v>
                </c:pt>
              </c:strCache>
            </c:strRef>
          </c:tx>
          <c:spPr>
            <a:solidFill>
              <a:srgbClr val="213F99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Muž</c:v>
                </c:pt>
                <c:pt idx="1">
                  <c:v>Žena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0.52</c:v>
                </c:pt>
                <c:pt idx="1">
                  <c:v>0.48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79-4DE8-A77A-6F52344C7E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91764608"/>
        <c:axId val="91766144"/>
      </c:barChart>
      <c:catAx>
        <c:axId val="9176460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91766144"/>
        <c:crosses val="autoZero"/>
        <c:auto val="1"/>
        <c:lblAlgn val="ctr"/>
        <c:lblOffset val="0"/>
        <c:noMultiLvlLbl val="0"/>
      </c:catAx>
      <c:valAx>
        <c:axId val="91766144"/>
        <c:scaling>
          <c:orientation val="minMax"/>
          <c:max val="1"/>
          <c:min val="0"/>
        </c:scaling>
        <c:delete val="1"/>
        <c:axPos val="t"/>
        <c:numFmt formatCode="#,##0&quot;%&quot;;\-#,##0" sourceLinked="0"/>
        <c:majorTickMark val="out"/>
        <c:minorTickMark val="none"/>
        <c:tickLblPos val="nextTo"/>
        <c:crossAx val="91764608"/>
        <c:crosses val="max"/>
        <c:crossBetween val="between"/>
        <c:majorUnit val="2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lang="cs-CZ" sz="1100" kern="1200">
          <a:solidFill>
            <a:schemeClr val="tx1"/>
          </a:solidFill>
          <a:latin typeface="+mn-lt"/>
          <a:ea typeface="+mn-ea"/>
          <a:cs typeface="+mn-cs"/>
        </a:defRPr>
      </a:pPr>
      <a:endParaRPr lang="cs-CZ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058901959054536"/>
          <c:y val="0.12175827559274828"/>
          <c:w val="0.77147010291502338"/>
          <c:h val="0.8782419074745828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region</c:v>
                </c:pt>
              </c:strCache>
            </c:strRef>
          </c:tx>
          <c:spPr>
            <a:solidFill>
              <a:srgbClr val="213F99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Morava</c:v>
                </c:pt>
                <c:pt idx="1">
                  <c:v>Zbytek Čech</c:v>
                </c:pt>
                <c:pt idx="2">
                  <c:v>Praha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0.34100000000000003</c:v>
                </c:pt>
                <c:pt idx="1">
                  <c:v>0.54</c:v>
                </c:pt>
                <c:pt idx="2">
                  <c:v>0.121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98-4298-A611-3EF41B79AB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91764608"/>
        <c:axId val="91766144"/>
      </c:barChart>
      <c:catAx>
        <c:axId val="9176460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91766144"/>
        <c:crosses val="autoZero"/>
        <c:auto val="1"/>
        <c:lblAlgn val="ctr"/>
        <c:lblOffset val="0"/>
        <c:noMultiLvlLbl val="0"/>
      </c:catAx>
      <c:valAx>
        <c:axId val="91766144"/>
        <c:scaling>
          <c:orientation val="minMax"/>
          <c:max val="1"/>
          <c:min val="0"/>
        </c:scaling>
        <c:delete val="1"/>
        <c:axPos val="t"/>
        <c:numFmt formatCode="#,##0&quot;%&quot;;\-#,##0" sourceLinked="0"/>
        <c:majorTickMark val="out"/>
        <c:minorTickMark val="none"/>
        <c:tickLblPos val="nextTo"/>
        <c:crossAx val="91764608"/>
        <c:crosses val="max"/>
        <c:crossBetween val="between"/>
        <c:majorUnit val="2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lang="cs-CZ" sz="1100" kern="1200">
          <a:solidFill>
            <a:schemeClr val="tx1"/>
          </a:solidFill>
          <a:latin typeface="+mn-lt"/>
          <a:ea typeface="+mn-ea"/>
          <a:cs typeface="+mn-cs"/>
        </a:defRPr>
      </a:pPr>
      <a:endParaRPr lang="cs-CZ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5681639101694"/>
          <c:y val="0.10572684027192646"/>
          <c:w val="0.77147010291502338"/>
          <c:h val="0.8782419074745828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region</c:v>
                </c:pt>
              </c:strCache>
            </c:strRef>
          </c:tx>
          <c:spPr>
            <a:solidFill>
              <a:srgbClr val="213F99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54 - 65</c:v>
                </c:pt>
                <c:pt idx="1">
                  <c:v>45 - 53</c:v>
                </c:pt>
                <c:pt idx="2">
                  <c:v>36 - 44</c:v>
                </c:pt>
                <c:pt idx="3">
                  <c:v>27 - 35</c:v>
                </c:pt>
                <c:pt idx="4">
                  <c:v>18 - 26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7.1999999999999995E-2</c:v>
                </c:pt>
                <c:pt idx="1">
                  <c:v>0.36</c:v>
                </c:pt>
                <c:pt idx="2">
                  <c:v>0.39</c:v>
                </c:pt>
                <c:pt idx="3">
                  <c:v>0.17</c:v>
                </c:pt>
                <c:pt idx="4">
                  <c:v>8.0000000000000002E-3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A2-4B01-85F1-138F2DF74F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91764608"/>
        <c:axId val="91766144"/>
      </c:barChart>
      <c:catAx>
        <c:axId val="9176460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91766144"/>
        <c:crosses val="autoZero"/>
        <c:auto val="1"/>
        <c:lblAlgn val="ctr"/>
        <c:lblOffset val="0"/>
        <c:noMultiLvlLbl val="0"/>
      </c:catAx>
      <c:valAx>
        <c:axId val="91766144"/>
        <c:scaling>
          <c:orientation val="minMax"/>
          <c:max val="1"/>
          <c:min val="0"/>
        </c:scaling>
        <c:delete val="1"/>
        <c:axPos val="t"/>
        <c:numFmt formatCode="#,##0&quot;%&quot;;\-#,##0" sourceLinked="0"/>
        <c:majorTickMark val="out"/>
        <c:minorTickMark val="none"/>
        <c:tickLblPos val="nextTo"/>
        <c:crossAx val="91764608"/>
        <c:crosses val="max"/>
        <c:crossBetween val="between"/>
        <c:majorUnit val="2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lang="cs-CZ" sz="1100" kern="1200">
          <a:solidFill>
            <a:schemeClr val="tx1"/>
          </a:solidFill>
          <a:latin typeface="+mn-lt"/>
          <a:ea typeface="+mn-ea"/>
          <a:cs typeface="+mn-cs"/>
        </a:defRPr>
      </a:pPr>
      <a:endParaRPr lang="cs-CZ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0.03806</cdr:x>
      <cdr:y>0.19138</cdr:y>
    </cdr:from>
    <cdr:to>
      <cdr:x>0.22451</cdr:x>
      <cdr:y>0.48105</cdr:y>
    </cdr:to>
    <cdr:sp macro="" textlink="">
      <cdr:nvSpPr>
        <cdr:cNvPr id="2" name="TextovéPole 11">
          <a:extLst xmlns:a="http://schemas.openxmlformats.org/drawingml/2006/main">
            <a:ext uri="{FF2B5EF4-FFF2-40B4-BE49-F238E27FC236}">
              <a16:creationId xmlns:a16="http://schemas.microsoft.com/office/drawing/2014/main" id="{00E5ADAD-EAEC-5879-15DF-959AC7879F18}"/>
            </a:ext>
          </a:extLst>
        </cdr:cNvPr>
        <cdr:cNvSpPr txBox="1"/>
      </cdr:nvSpPr>
      <cdr:spPr>
        <a:xfrm xmlns:a="http://schemas.openxmlformats.org/drawingml/2006/main">
          <a:off x="245769" y="701528"/>
          <a:ext cx="1203986" cy="106182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cs-CZ"/>
          </a:defPPr>
          <a:lvl1pPr marL="0" algn="l" defTabSz="1219170" rtl="0" eaLnBrk="1" latinLnBrk="0" hangingPunct="1">
            <a:defRPr sz="24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609585" algn="l" defTabSz="1219170" rtl="0" eaLnBrk="1" latinLnBrk="0" hangingPunct="1">
            <a:defRPr sz="24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1219170" algn="l" defTabSz="1219170" rtl="0" eaLnBrk="1" latinLnBrk="0" hangingPunct="1">
            <a:defRPr sz="24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828754" algn="l" defTabSz="1219170" rtl="0" eaLnBrk="1" latinLnBrk="0" hangingPunct="1">
            <a:defRPr sz="24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2438339" algn="l" defTabSz="1219170" rtl="0" eaLnBrk="1" latinLnBrk="0" hangingPunct="1">
            <a:defRPr sz="24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3047924" algn="l" defTabSz="1219170" rtl="0" eaLnBrk="1" latinLnBrk="0" hangingPunct="1">
            <a:defRPr sz="24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3657509" algn="l" defTabSz="1219170" rtl="0" eaLnBrk="1" latinLnBrk="0" hangingPunct="1">
            <a:defRPr sz="24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4267093" algn="l" defTabSz="1219170" rtl="0" eaLnBrk="1" latinLnBrk="0" hangingPunct="1">
            <a:defRPr sz="24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4876678" algn="l" defTabSz="1219170" rtl="0" eaLnBrk="1" latinLnBrk="0" hangingPunct="1">
            <a:defRPr sz="24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cs-CZ" sz="1050" dirty="0"/>
            <a:t>Mám dítě ve věku 6-18, které v posledních 12 měsících navštěvovalo oddíl/kroužek</a:t>
          </a:r>
        </a:p>
      </cdr:txBody>
    </cdr:sp>
  </cdr:relSizeAnchor>
  <cdr:relSizeAnchor xmlns:cdr="http://schemas.openxmlformats.org/drawingml/2006/chartDrawing">
    <cdr:from>
      <cdr:x>0.042</cdr:x>
      <cdr:y>0.62217</cdr:y>
    </cdr:from>
    <cdr:to>
      <cdr:x>0.22056</cdr:x>
      <cdr:y>0.95592</cdr:y>
    </cdr:to>
    <cdr:sp macro="" textlink="">
      <cdr:nvSpPr>
        <cdr:cNvPr id="3" name="TextovéPole 12">
          <a:extLst xmlns:a="http://schemas.openxmlformats.org/drawingml/2006/main">
            <a:ext uri="{FF2B5EF4-FFF2-40B4-BE49-F238E27FC236}">
              <a16:creationId xmlns:a16="http://schemas.microsoft.com/office/drawing/2014/main" id="{287B8F78-8F36-C6ED-7B75-74640B6D7A02}"/>
            </a:ext>
          </a:extLst>
        </cdr:cNvPr>
        <cdr:cNvSpPr txBox="1"/>
      </cdr:nvSpPr>
      <cdr:spPr>
        <a:xfrm xmlns:a="http://schemas.openxmlformats.org/drawingml/2006/main">
          <a:off x="271212" y="2280636"/>
          <a:ext cx="1153036" cy="122341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cs-CZ"/>
          </a:defPPr>
          <a:lvl1pPr marL="0" algn="l" defTabSz="1219170" rtl="0" eaLnBrk="1" latinLnBrk="0" hangingPunct="1">
            <a:defRPr sz="24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609585" algn="l" defTabSz="1219170" rtl="0" eaLnBrk="1" latinLnBrk="0" hangingPunct="1">
            <a:defRPr sz="24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1219170" algn="l" defTabSz="1219170" rtl="0" eaLnBrk="1" latinLnBrk="0" hangingPunct="1">
            <a:defRPr sz="24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828754" algn="l" defTabSz="1219170" rtl="0" eaLnBrk="1" latinLnBrk="0" hangingPunct="1">
            <a:defRPr sz="24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2438339" algn="l" defTabSz="1219170" rtl="0" eaLnBrk="1" latinLnBrk="0" hangingPunct="1">
            <a:defRPr sz="24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3047924" algn="l" defTabSz="1219170" rtl="0" eaLnBrk="1" latinLnBrk="0" hangingPunct="1">
            <a:defRPr sz="24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3657509" algn="l" defTabSz="1219170" rtl="0" eaLnBrk="1" latinLnBrk="0" hangingPunct="1">
            <a:defRPr sz="24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4267093" algn="l" defTabSz="1219170" rtl="0" eaLnBrk="1" latinLnBrk="0" hangingPunct="1">
            <a:defRPr sz="24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4876678" algn="l" defTabSz="1219170" rtl="0" eaLnBrk="1" latinLnBrk="0" hangingPunct="1">
            <a:defRPr sz="24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cs-CZ" sz="1050" dirty="0"/>
            <a:t>Nemám dítě ve věku 6-18, které v posledních 12 měsících navštěvovalo sportovní oddíl/kroužek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92D534-B974-4760-86F4-F05073FAA40C}" type="datetimeFigureOut">
              <a:rPr lang="cs-CZ" smtClean="0"/>
              <a:pPr/>
              <a:t>08.03.2023</a:t>
            </a:fld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1254B1-55D3-406F-BCAA-9CD0B79F27E7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857082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E51E23-EB4A-440C-969E-EE9D6D626A15}" type="datetimeFigureOut">
              <a:rPr lang="cs-CZ" smtClean="0"/>
              <a:pPr/>
              <a:t>08.03.2023</a:t>
            </a:fld>
            <a:endParaRPr lang="cs-CZ" dirty="0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 dirty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D91549-E5CD-497E-ABAA-6CECD864B536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198694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CC4EBF-9A35-4D09-9416-862FC724BB93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00631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ront page">
    <p:bg>
      <p:bgPr>
        <a:solidFill>
          <a:srgbClr val="0025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orme libre : forme 22">
            <a:extLst>
              <a:ext uri="{FF2B5EF4-FFF2-40B4-BE49-F238E27FC236}">
                <a16:creationId xmlns:a16="http://schemas.microsoft.com/office/drawing/2014/main" id="{3FE04B15-7014-4913-BFC9-8C72F19F2705}"/>
              </a:ext>
            </a:extLst>
          </p:cNvPr>
          <p:cNvSpPr/>
          <p:nvPr userDrawn="1"/>
        </p:nvSpPr>
        <p:spPr>
          <a:xfrm rot="18932423">
            <a:off x="-954765" y="1427043"/>
            <a:ext cx="5372804" cy="530454"/>
          </a:xfrm>
          <a:custGeom>
            <a:avLst/>
            <a:gdLst>
              <a:gd name="connsiteX0" fmla="*/ 4832249 w 5372804"/>
              <a:gd name="connsiteY0" fmla="*/ 0 h 530454"/>
              <a:gd name="connsiteX1" fmla="*/ 5372804 w 5372804"/>
              <a:gd name="connsiteY1" fmla="*/ 530454 h 530454"/>
              <a:gd name="connsiteX2" fmla="*/ 0 w 5372804"/>
              <a:gd name="connsiteY2" fmla="*/ 530454 h 530454"/>
              <a:gd name="connsiteX3" fmla="*/ 520541 w 5372804"/>
              <a:gd name="connsiteY3" fmla="*/ 0 h 530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72804" h="530454">
                <a:moveTo>
                  <a:pt x="4832249" y="0"/>
                </a:moveTo>
                <a:lnTo>
                  <a:pt x="5372804" y="530454"/>
                </a:lnTo>
                <a:lnTo>
                  <a:pt x="0" y="530454"/>
                </a:lnTo>
                <a:lnTo>
                  <a:pt x="520541" y="0"/>
                </a:lnTo>
                <a:close/>
              </a:path>
            </a:pathLst>
          </a:custGeom>
          <a:solidFill>
            <a:srgbClr val="405A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38" name="Forme libre : forme 20">
            <a:extLst>
              <a:ext uri="{FF2B5EF4-FFF2-40B4-BE49-F238E27FC236}">
                <a16:creationId xmlns:a16="http://schemas.microsoft.com/office/drawing/2014/main" id="{456100B8-4A4C-4868-9D90-6769E8D2AA33}"/>
              </a:ext>
            </a:extLst>
          </p:cNvPr>
          <p:cNvSpPr/>
          <p:nvPr userDrawn="1"/>
        </p:nvSpPr>
        <p:spPr>
          <a:xfrm rot="18932423">
            <a:off x="-735098" y="889565"/>
            <a:ext cx="3838044" cy="530454"/>
          </a:xfrm>
          <a:custGeom>
            <a:avLst/>
            <a:gdLst>
              <a:gd name="connsiteX0" fmla="*/ 3297489 w 3838044"/>
              <a:gd name="connsiteY0" fmla="*/ 0 h 530454"/>
              <a:gd name="connsiteX1" fmla="*/ 3838044 w 3838044"/>
              <a:gd name="connsiteY1" fmla="*/ 530454 h 530454"/>
              <a:gd name="connsiteX2" fmla="*/ 0 w 3838044"/>
              <a:gd name="connsiteY2" fmla="*/ 530454 h 530454"/>
              <a:gd name="connsiteX3" fmla="*/ 520541 w 3838044"/>
              <a:gd name="connsiteY3" fmla="*/ 0 h 530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38044" h="530454">
                <a:moveTo>
                  <a:pt x="3297489" y="0"/>
                </a:moveTo>
                <a:lnTo>
                  <a:pt x="3838044" y="530454"/>
                </a:lnTo>
                <a:lnTo>
                  <a:pt x="0" y="530454"/>
                </a:lnTo>
                <a:lnTo>
                  <a:pt x="520541" y="0"/>
                </a:lnTo>
                <a:close/>
              </a:path>
            </a:pathLst>
          </a:custGeom>
          <a:solidFill>
            <a:srgbClr val="009D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pic>
        <p:nvPicPr>
          <p:cNvPr id="39" name="Graphique 14">
            <a:extLst>
              <a:ext uri="{FF2B5EF4-FFF2-40B4-BE49-F238E27FC236}">
                <a16:creationId xmlns:a16="http://schemas.microsoft.com/office/drawing/2014/main" id="{0002BE8A-F806-4834-B56C-FEA5F8924DF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83372" y="5821836"/>
            <a:ext cx="939784" cy="847524"/>
          </a:xfrm>
          <a:prstGeom prst="rect">
            <a:avLst/>
          </a:prstGeom>
        </p:spPr>
      </p:pic>
      <p:pic>
        <p:nvPicPr>
          <p:cNvPr id="40" name="Image 15" descr="Une image contenant objet&#10;&#10;Description générée automatiquement">
            <a:extLst>
              <a:ext uri="{FF2B5EF4-FFF2-40B4-BE49-F238E27FC236}">
                <a16:creationId xmlns:a16="http://schemas.microsoft.com/office/drawing/2014/main" id="{BB2F81E7-8E1B-4224-8D83-9C6A7FEF553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242"/>
          <a:stretch/>
        </p:blipFill>
        <p:spPr>
          <a:xfrm>
            <a:off x="8003071" y="5986848"/>
            <a:ext cx="2802864" cy="649976"/>
          </a:xfrm>
          <a:prstGeom prst="rect">
            <a:avLst/>
          </a:prstGeom>
        </p:spPr>
      </p:pic>
      <p:sp>
        <p:nvSpPr>
          <p:cNvPr id="41" name="Sous-titre 2">
            <a:extLst>
              <a:ext uri="{FF2B5EF4-FFF2-40B4-BE49-F238E27FC236}">
                <a16:creationId xmlns:a16="http://schemas.microsoft.com/office/drawing/2014/main" id="{ED09B6BE-6198-44B1-9142-0B28613D298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9131" y="3001503"/>
            <a:ext cx="7551997" cy="461665"/>
          </a:xfrm>
          <a:prstGeom prst="rect">
            <a:avLst/>
          </a:prstGeom>
        </p:spPr>
        <p:txBody>
          <a:bodyPr wrap="square" lIns="108000" rIns="180000">
            <a:spAutoFit/>
          </a:bodyPr>
          <a:lstStyle>
            <a:lvl1pPr marL="0" indent="0" algn="l">
              <a:lnSpc>
                <a:spcPct val="100000"/>
              </a:lnSpc>
              <a:spcBef>
                <a:spcPts val="576"/>
              </a:spcBef>
              <a:buNone/>
              <a:defRPr sz="2400" b="1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GB" noProof="0" dirty="0"/>
              <a:t>Additional subtitle</a:t>
            </a:r>
          </a:p>
        </p:txBody>
      </p:sp>
      <p:sp>
        <p:nvSpPr>
          <p:cNvPr id="44" name="Espace réservé pour une image  9">
            <a:extLst>
              <a:ext uri="{FF2B5EF4-FFF2-40B4-BE49-F238E27FC236}">
                <a16:creationId xmlns:a16="http://schemas.microsoft.com/office/drawing/2014/main" id="{E256B8E8-F68E-497E-A6CF-14C787B136C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74342" y="5302567"/>
            <a:ext cx="1814925" cy="9144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72000">
            <a:normAutofit/>
          </a:bodyPr>
          <a:lstStyle>
            <a:lvl1pPr marL="0" indent="0" algn="ctr">
              <a:lnSpc>
                <a:spcPct val="100000"/>
              </a:lnSpc>
              <a:spcBef>
                <a:spcPts val="264"/>
              </a:spcBef>
              <a:buNone/>
              <a:defRPr sz="1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CUSTOMER'S LOGO</a:t>
            </a:r>
          </a:p>
        </p:txBody>
      </p:sp>
      <p:sp>
        <p:nvSpPr>
          <p:cNvPr id="45" name="Espace réservé du texte 8">
            <a:extLst>
              <a:ext uri="{FF2B5EF4-FFF2-40B4-BE49-F238E27FC236}">
                <a16:creationId xmlns:a16="http://schemas.microsoft.com/office/drawing/2014/main" id="{34D87F5E-86BE-4F94-AC25-DBBC596755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9131" y="4014515"/>
            <a:ext cx="7551997" cy="400110"/>
          </a:xfrm>
          <a:prstGeom prst="rect">
            <a:avLst/>
          </a:prstGeom>
        </p:spPr>
        <p:txBody>
          <a:bodyPr wrap="square" lIns="108000">
            <a:spAutoFit/>
          </a:bodyPr>
          <a:lstStyle>
            <a:lvl1pPr marL="0" indent="0">
              <a:lnSpc>
                <a:spcPct val="100000"/>
              </a:lnSpc>
              <a:spcBef>
                <a:spcPts val="480"/>
              </a:spcBef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Name of the speaker</a:t>
            </a:r>
          </a:p>
        </p:txBody>
      </p:sp>
      <p:cxnSp>
        <p:nvCxnSpPr>
          <p:cNvPr id="46" name="Connecteur droit 26">
            <a:extLst>
              <a:ext uri="{FF2B5EF4-FFF2-40B4-BE49-F238E27FC236}">
                <a16:creationId xmlns:a16="http://schemas.microsoft.com/office/drawing/2014/main" id="{D919C3F5-58B8-482D-BEAA-A218DE89B9C2}"/>
              </a:ext>
            </a:extLst>
          </p:cNvPr>
          <p:cNvCxnSpPr>
            <a:cxnSpLocks/>
          </p:cNvCxnSpPr>
          <p:nvPr userDrawn="1"/>
        </p:nvCxnSpPr>
        <p:spPr>
          <a:xfrm>
            <a:off x="571500" y="3933056"/>
            <a:ext cx="6639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itre 1">
            <a:extLst>
              <a:ext uri="{FF2B5EF4-FFF2-40B4-BE49-F238E27FC236}">
                <a16:creationId xmlns:a16="http://schemas.microsoft.com/office/drawing/2014/main" id="{A4F0AD09-6A63-48F7-AAAE-03F1B970289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9207" y="521852"/>
            <a:ext cx="7551997" cy="2475348"/>
          </a:xfrm>
          <a:prstGeom prst="rect">
            <a:avLst/>
          </a:prstGeom>
        </p:spPr>
        <p:txBody>
          <a:bodyPr lIns="72000" anchor="t">
            <a:normAutofit/>
          </a:bodyPr>
          <a:lstStyle>
            <a:lvl1pPr algn="l">
              <a:lnSpc>
                <a:spcPct val="80000"/>
              </a:lnSpc>
              <a:defRPr sz="6000" b="1" cap="all" spc="-200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en-GB" noProof="0" dirty="0"/>
              <a:t>Presentation title</a:t>
            </a:r>
          </a:p>
        </p:txBody>
      </p:sp>
      <p:sp>
        <p:nvSpPr>
          <p:cNvPr id="13" name="Espace réservé du texte 8">
            <a:extLst>
              <a:ext uri="{FF2B5EF4-FFF2-40B4-BE49-F238E27FC236}">
                <a16:creationId xmlns:a16="http://schemas.microsoft.com/office/drawing/2014/main" id="{D957F4FB-9556-4942-8182-7B7F45D32B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9131" y="4458258"/>
            <a:ext cx="7551997" cy="307777"/>
          </a:xfrm>
          <a:prstGeom prst="rect">
            <a:avLst/>
          </a:prstGeom>
        </p:spPr>
        <p:txBody>
          <a:bodyPr wrap="square" lIns="108000">
            <a:spAutoFit/>
          </a:bodyPr>
          <a:lstStyle>
            <a:lvl1pPr>
              <a:lnSpc>
                <a:spcPct val="100000"/>
              </a:lnSpc>
              <a:spcBef>
                <a:spcPts val="336"/>
              </a:spcBef>
              <a:defRPr lang="en-GB" sz="1400" dirty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marL="0" lvl="0" indent="0">
              <a:buNone/>
            </a:pPr>
            <a:r>
              <a:rPr lang="en-GB" noProof="0" dirty="0"/>
              <a:t>Date</a:t>
            </a:r>
          </a:p>
        </p:txBody>
      </p:sp>
      <p:sp>
        <p:nvSpPr>
          <p:cNvPr id="15" name="Cadre 7">
            <a:extLst>
              <a:ext uri="{FF2B5EF4-FFF2-40B4-BE49-F238E27FC236}">
                <a16:creationId xmlns:a16="http://schemas.microsoft.com/office/drawing/2014/main" id="{A6078041-4AB4-ED4C-876C-764ACD6FF22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frame">
            <a:avLst>
              <a:gd name="adj1" fmla="val 165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263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Front page">
    <p:bg>
      <p:bgPr>
        <a:blipFill dpi="0" rotWithShape="1">
          <a:blip r:embed="rId2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orme libre : forme 22">
            <a:extLst>
              <a:ext uri="{FF2B5EF4-FFF2-40B4-BE49-F238E27FC236}">
                <a16:creationId xmlns:a16="http://schemas.microsoft.com/office/drawing/2014/main" id="{3FE04B15-7014-4913-BFC9-8C72F19F2705}"/>
              </a:ext>
            </a:extLst>
          </p:cNvPr>
          <p:cNvSpPr/>
          <p:nvPr userDrawn="1"/>
        </p:nvSpPr>
        <p:spPr>
          <a:xfrm rot="18932423">
            <a:off x="-954765" y="1427043"/>
            <a:ext cx="5372804" cy="530454"/>
          </a:xfrm>
          <a:custGeom>
            <a:avLst/>
            <a:gdLst>
              <a:gd name="connsiteX0" fmla="*/ 4832249 w 5372804"/>
              <a:gd name="connsiteY0" fmla="*/ 0 h 530454"/>
              <a:gd name="connsiteX1" fmla="*/ 5372804 w 5372804"/>
              <a:gd name="connsiteY1" fmla="*/ 530454 h 530454"/>
              <a:gd name="connsiteX2" fmla="*/ 0 w 5372804"/>
              <a:gd name="connsiteY2" fmla="*/ 530454 h 530454"/>
              <a:gd name="connsiteX3" fmla="*/ 520541 w 5372804"/>
              <a:gd name="connsiteY3" fmla="*/ 0 h 530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72804" h="530454">
                <a:moveTo>
                  <a:pt x="4832249" y="0"/>
                </a:moveTo>
                <a:lnTo>
                  <a:pt x="5372804" y="530454"/>
                </a:lnTo>
                <a:lnTo>
                  <a:pt x="0" y="530454"/>
                </a:lnTo>
                <a:lnTo>
                  <a:pt x="520541" y="0"/>
                </a:lnTo>
                <a:close/>
              </a:path>
            </a:pathLst>
          </a:custGeom>
          <a:solidFill>
            <a:srgbClr val="405A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38" name="Forme libre : forme 20">
            <a:extLst>
              <a:ext uri="{FF2B5EF4-FFF2-40B4-BE49-F238E27FC236}">
                <a16:creationId xmlns:a16="http://schemas.microsoft.com/office/drawing/2014/main" id="{456100B8-4A4C-4868-9D90-6769E8D2AA33}"/>
              </a:ext>
            </a:extLst>
          </p:cNvPr>
          <p:cNvSpPr/>
          <p:nvPr userDrawn="1"/>
        </p:nvSpPr>
        <p:spPr>
          <a:xfrm rot="18932423">
            <a:off x="-735098" y="889565"/>
            <a:ext cx="3838044" cy="530454"/>
          </a:xfrm>
          <a:custGeom>
            <a:avLst/>
            <a:gdLst>
              <a:gd name="connsiteX0" fmla="*/ 3297489 w 3838044"/>
              <a:gd name="connsiteY0" fmla="*/ 0 h 530454"/>
              <a:gd name="connsiteX1" fmla="*/ 3838044 w 3838044"/>
              <a:gd name="connsiteY1" fmla="*/ 530454 h 530454"/>
              <a:gd name="connsiteX2" fmla="*/ 0 w 3838044"/>
              <a:gd name="connsiteY2" fmla="*/ 530454 h 530454"/>
              <a:gd name="connsiteX3" fmla="*/ 520541 w 3838044"/>
              <a:gd name="connsiteY3" fmla="*/ 0 h 530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38044" h="530454">
                <a:moveTo>
                  <a:pt x="3297489" y="0"/>
                </a:moveTo>
                <a:lnTo>
                  <a:pt x="3838044" y="530454"/>
                </a:lnTo>
                <a:lnTo>
                  <a:pt x="0" y="530454"/>
                </a:lnTo>
                <a:lnTo>
                  <a:pt x="520541" y="0"/>
                </a:lnTo>
                <a:close/>
              </a:path>
            </a:pathLst>
          </a:custGeom>
          <a:solidFill>
            <a:srgbClr val="009D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pic>
        <p:nvPicPr>
          <p:cNvPr id="39" name="Graphique 14">
            <a:extLst>
              <a:ext uri="{FF2B5EF4-FFF2-40B4-BE49-F238E27FC236}">
                <a16:creationId xmlns:a16="http://schemas.microsoft.com/office/drawing/2014/main" id="{0002BE8A-F806-4834-B56C-FEA5F8924DF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83372" y="5821836"/>
            <a:ext cx="939784" cy="847524"/>
          </a:xfrm>
          <a:prstGeom prst="rect">
            <a:avLst/>
          </a:prstGeom>
        </p:spPr>
      </p:pic>
      <p:pic>
        <p:nvPicPr>
          <p:cNvPr id="40" name="Image 15" descr="Une image contenant objet&#10;&#10;Description générée automatiquement">
            <a:extLst>
              <a:ext uri="{FF2B5EF4-FFF2-40B4-BE49-F238E27FC236}">
                <a16:creationId xmlns:a16="http://schemas.microsoft.com/office/drawing/2014/main" id="{BB2F81E7-8E1B-4224-8D83-9C6A7FEF553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242"/>
          <a:stretch/>
        </p:blipFill>
        <p:spPr>
          <a:xfrm>
            <a:off x="8003071" y="5986848"/>
            <a:ext cx="2802864" cy="649976"/>
          </a:xfrm>
          <a:prstGeom prst="rect">
            <a:avLst/>
          </a:prstGeom>
        </p:spPr>
      </p:pic>
      <p:sp>
        <p:nvSpPr>
          <p:cNvPr id="41" name="Sous-titre 2">
            <a:extLst>
              <a:ext uri="{FF2B5EF4-FFF2-40B4-BE49-F238E27FC236}">
                <a16:creationId xmlns:a16="http://schemas.microsoft.com/office/drawing/2014/main" id="{ED09B6BE-6198-44B1-9142-0B28613D298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9131" y="3001503"/>
            <a:ext cx="7551997" cy="461665"/>
          </a:xfrm>
          <a:prstGeom prst="rect">
            <a:avLst/>
          </a:prstGeom>
        </p:spPr>
        <p:txBody>
          <a:bodyPr wrap="square" lIns="108000" rIns="180000">
            <a:spAutoFit/>
          </a:bodyPr>
          <a:lstStyle>
            <a:lvl1pPr marL="0" indent="0" algn="l">
              <a:lnSpc>
                <a:spcPct val="100000"/>
              </a:lnSpc>
              <a:spcBef>
                <a:spcPts val="576"/>
              </a:spcBef>
              <a:buNone/>
              <a:defRPr sz="2400" b="1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GB" noProof="0"/>
              <a:t>Additional subtitle</a:t>
            </a:r>
          </a:p>
        </p:txBody>
      </p:sp>
      <p:sp>
        <p:nvSpPr>
          <p:cNvPr id="44" name="Espace réservé pour une image  9">
            <a:extLst>
              <a:ext uri="{FF2B5EF4-FFF2-40B4-BE49-F238E27FC236}">
                <a16:creationId xmlns:a16="http://schemas.microsoft.com/office/drawing/2014/main" id="{E256B8E8-F68E-497E-A6CF-14C787B136C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74342" y="5302567"/>
            <a:ext cx="1814925" cy="9144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72000">
            <a:normAutofit/>
          </a:bodyPr>
          <a:lstStyle>
            <a:lvl1pPr marL="0" indent="0" algn="ctr">
              <a:lnSpc>
                <a:spcPct val="100000"/>
              </a:lnSpc>
              <a:spcBef>
                <a:spcPts val="264"/>
              </a:spcBef>
              <a:buNone/>
              <a:defRPr sz="1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CUSTOMER'S LOGO</a:t>
            </a:r>
          </a:p>
        </p:txBody>
      </p:sp>
      <p:sp>
        <p:nvSpPr>
          <p:cNvPr id="45" name="Espace réservé du texte 8">
            <a:extLst>
              <a:ext uri="{FF2B5EF4-FFF2-40B4-BE49-F238E27FC236}">
                <a16:creationId xmlns:a16="http://schemas.microsoft.com/office/drawing/2014/main" id="{34D87F5E-86BE-4F94-AC25-DBBC596755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9131" y="4014515"/>
            <a:ext cx="7551997" cy="400110"/>
          </a:xfrm>
          <a:prstGeom prst="rect">
            <a:avLst/>
          </a:prstGeom>
        </p:spPr>
        <p:txBody>
          <a:bodyPr wrap="square" lIns="108000">
            <a:spAutoFit/>
          </a:bodyPr>
          <a:lstStyle>
            <a:lvl1pPr marL="0" indent="0">
              <a:lnSpc>
                <a:spcPct val="100000"/>
              </a:lnSpc>
              <a:spcBef>
                <a:spcPts val="480"/>
              </a:spcBef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/>
              <a:t>Name of the speaker</a:t>
            </a:r>
          </a:p>
        </p:txBody>
      </p:sp>
      <p:cxnSp>
        <p:nvCxnSpPr>
          <p:cNvPr id="46" name="Connecteur droit 26">
            <a:extLst>
              <a:ext uri="{FF2B5EF4-FFF2-40B4-BE49-F238E27FC236}">
                <a16:creationId xmlns:a16="http://schemas.microsoft.com/office/drawing/2014/main" id="{D919C3F5-58B8-482D-BEAA-A218DE89B9C2}"/>
              </a:ext>
            </a:extLst>
          </p:cNvPr>
          <p:cNvCxnSpPr>
            <a:cxnSpLocks/>
          </p:cNvCxnSpPr>
          <p:nvPr userDrawn="1"/>
        </p:nvCxnSpPr>
        <p:spPr>
          <a:xfrm>
            <a:off x="571500" y="3933056"/>
            <a:ext cx="6639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itre 1">
            <a:extLst>
              <a:ext uri="{FF2B5EF4-FFF2-40B4-BE49-F238E27FC236}">
                <a16:creationId xmlns:a16="http://schemas.microsoft.com/office/drawing/2014/main" id="{A4F0AD09-6A63-48F7-AAAE-03F1B970289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9207" y="521852"/>
            <a:ext cx="7551997" cy="2475348"/>
          </a:xfrm>
          <a:prstGeom prst="rect">
            <a:avLst/>
          </a:prstGeom>
        </p:spPr>
        <p:txBody>
          <a:bodyPr lIns="72000" anchor="t">
            <a:normAutofit/>
          </a:bodyPr>
          <a:lstStyle>
            <a:lvl1pPr algn="l">
              <a:lnSpc>
                <a:spcPct val="80000"/>
              </a:lnSpc>
              <a:defRPr sz="6000" b="1" cap="all" spc="-200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en-GB" noProof="0"/>
              <a:t>Presentation title</a:t>
            </a:r>
          </a:p>
        </p:txBody>
      </p:sp>
      <p:sp>
        <p:nvSpPr>
          <p:cNvPr id="13" name="Espace réservé du texte 8">
            <a:extLst>
              <a:ext uri="{FF2B5EF4-FFF2-40B4-BE49-F238E27FC236}">
                <a16:creationId xmlns:a16="http://schemas.microsoft.com/office/drawing/2014/main" id="{D957F4FB-9556-4942-8182-7B7F45D32B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9131" y="4458258"/>
            <a:ext cx="7551997" cy="307777"/>
          </a:xfrm>
          <a:prstGeom prst="rect">
            <a:avLst/>
          </a:prstGeom>
        </p:spPr>
        <p:txBody>
          <a:bodyPr wrap="square" lIns="108000">
            <a:spAutoFit/>
          </a:bodyPr>
          <a:lstStyle>
            <a:lvl1pPr>
              <a:lnSpc>
                <a:spcPct val="100000"/>
              </a:lnSpc>
              <a:spcBef>
                <a:spcPts val="336"/>
              </a:spcBef>
              <a:buFontTx/>
              <a:buNone/>
              <a:defRPr lang="en-GB" sz="1400" dirty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marL="0" lvl="0" indent="0">
              <a:buNone/>
            </a:pPr>
            <a:r>
              <a:rPr lang="en-GB" noProof="0"/>
              <a:t>Date</a:t>
            </a:r>
          </a:p>
        </p:txBody>
      </p:sp>
      <p:sp>
        <p:nvSpPr>
          <p:cNvPr id="15" name="Cadre 7">
            <a:extLst>
              <a:ext uri="{FF2B5EF4-FFF2-40B4-BE49-F238E27FC236}">
                <a16:creationId xmlns:a16="http://schemas.microsoft.com/office/drawing/2014/main" id="{A6078041-4AB4-ED4C-876C-764ACD6FF22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frame">
            <a:avLst>
              <a:gd name="adj1" fmla="val 165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2706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pro číslo snímku 5">
            <a:extLst>
              <a:ext uri="{FF2B5EF4-FFF2-40B4-BE49-F238E27FC236}">
                <a16:creationId xmlns:a16="http://schemas.microsoft.com/office/drawing/2014/main" id="{FD5E860C-4B49-49F8-BDBA-E5820723608D}"/>
              </a:ext>
            </a:extLst>
          </p:cNvPr>
          <p:cNvSpPr txBox="1">
            <a:spLocks/>
          </p:cNvSpPr>
          <p:nvPr userDrawn="1"/>
        </p:nvSpPr>
        <p:spPr>
          <a:xfrm>
            <a:off x="47328" y="6417332"/>
            <a:ext cx="2844800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cs-CZ"/>
            </a:defPPr>
            <a:lvl1pPr marL="0" algn="l" defTabSz="914400" rtl="0" eaLnBrk="1" latinLnBrk="0" hangingPunct="1">
              <a:defRPr sz="1200" kern="1200">
                <a:solidFill>
                  <a:srgbClr val="5F5F5F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A2DB900-4F27-419C-B2D8-AAC4EB8D73BD}" type="slidenum">
              <a:rPr lang="cs-CZ" sz="120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pPr/>
              <a:t>‹#›</a:t>
            </a:fld>
            <a:endParaRPr lang="cs-CZ" sz="12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8" name="Zástupný nadpis 1">
            <a:extLst>
              <a:ext uri="{FF2B5EF4-FFF2-40B4-BE49-F238E27FC236}">
                <a16:creationId xmlns:a16="http://schemas.microsoft.com/office/drawing/2014/main" id="{9D4E53DC-BE8D-443A-A135-866C3F945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590" y="123841"/>
            <a:ext cx="11934000" cy="486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7772807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tex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symbol pro obsah 10">
            <a:extLst>
              <a:ext uri="{FF2B5EF4-FFF2-40B4-BE49-F238E27FC236}">
                <a16:creationId xmlns:a16="http://schemas.microsoft.com/office/drawing/2014/main" id="{CA6A2266-BF2A-4C84-80B0-AC22D7203215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127591" y="764705"/>
            <a:ext cx="11934000" cy="5580533"/>
          </a:xfrm>
          <a:prstGeom prst="rect">
            <a:avLst/>
          </a:prstGeom>
        </p:spPr>
        <p:txBody>
          <a:bodyPr lIns="0" tIns="0" rIns="0" bIns="0"/>
          <a:lstStyle>
            <a:lvl1pPr marL="374650" indent="-285750">
              <a:lnSpc>
                <a:spcPct val="100000"/>
              </a:lnSpc>
              <a:spcBef>
                <a:spcPts val="432"/>
              </a:spcBef>
              <a:buFont typeface="Wingdings" panose="05000000000000000000" pitchFamily="2" charset="2"/>
              <a:buChar char="§"/>
              <a:tabLst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42937" indent="-285750">
              <a:lnSpc>
                <a:spcPct val="100000"/>
              </a:lnSpc>
              <a:spcBef>
                <a:spcPts val="432"/>
              </a:spcBef>
              <a:buFont typeface="Arial" panose="020B0604020202020204" pitchFamily="34" charset="0"/>
              <a:buChar char="–"/>
              <a:tabLst>
                <a:tab pos="1343025" algn="l"/>
              </a:tabLst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02207" indent="-239173">
              <a:buSzPct val="80000"/>
              <a:buFont typeface="Courier New" panose="02070309020205020404" pitchFamily="49" charset="0"/>
              <a:buChar char="o"/>
              <a:defRPr sz="1867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67850" indent="-239173">
              <a:buSzPct val="90000"/>
              <a:defRPr sz="160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9" name="Zástupný symbol pro číslo snímku 5">
            <a:extLst>
              <a:ext uri="{FF2B5EF4-FFF2-40B4-BE49-F238E27FC236}">
                <a16:creationId xmlns:a16="http://schemas.microsoft.com/office/drawing/2014/main" id="{32C3F233-6D86-44EA-88A6-7C0DF09152CC}"/>
              </a:ext>
            </a:extLst>
          </p:cNvPr>
          <p:cNvSpPr txBox="1">
            <a:spLocks/>
          </p:cNvSpPr>
          <p:nvPr userDrawn="1"/>
        </p:nvSpPr>
        <p:spPr>
          <a:xfrm>
            <a:off x="47328" y="6417332"/>
            <a:ext cx="2844800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cs-CZ"/>
            </a:defPPr>
            <a:lvl1pPr marL="0" algn="l" defTabSz="914400" rtl="0" eaLnBrk="1" latinLnBrk="0" hangingPunct="1">
              <a:defRPr sz="1200" kern="1200">
                <a:solidFill>
                  <a:srgbClr val="5F5F5F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A2DB900-4F27-419C-B2D8-AAC4EB8D73BD}" type="slidenum">
              <a:rPr lang="cs-CZ" sz="120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pPr/>
              <a:t>‹#›</a:t>
            </a:fld>
            <a:endParaRPr lang="cs-CZ" sz="12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0" name="Zástupný nadpis 1">
            <a:extLst>
              <a:ext uri="{FF2B5EF4-FFF2-40B4-BE49-F238E27FC236}">
                <a16:creationId xmlns:a16="http://schemas.microsoft.com/office/drawing/2014/main" id="{5A572D27-0EFE-4DA2-A740-E68865D3A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590" y="123841"/>
            <a:ext cx="11934000" cy="486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357711629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headline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text 11">
            <a:extLst>
              <a:ext uri="{FF2B5EF4-FFF2-40B4-BE49-F238E27FC236}">
                <a16:creationId xmlns:a16="http://schemas.microsoft.com/office/drawing/2014/main" id="{D75B9138-CC83-4560-8013-7172DC0AD3F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7591" y="626028"/>
            <a:ext cx="11934000" cy="642385"/>
          </a:xfrm>
          <a:prstGeom prst="rect">
            <a:avLst/>
          </a:prstGeom>
        </p:spPr>
        <p:txBody>
          <a:bodyPr vert="horz" lIns="90000" tIns="46800" rIns="90000" bIns="46800" rtlCol="0" anchor="t" anchorCtr="0">
            <a:noAutofit/>
          </a:bodyPr>
          <a:lstStyle>
            <a:lvl1pPr marL="0" marR="0" indent="-232828" algn="l" defTabSz="121914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cs-CZ" sz="1600" b="1" dirty="0" smtClean="0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>
              <a:defRPr lang="cs-CZ" dirty="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>
              <a:defRPr lang="cs-CZ" dirty="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>
              <a:defRPr lang="cs-CZ" sz="2400" dirty="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>
              <a:defRPr lang="cs-CZ" sz="2400" dirty="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marL="0" marR="0" lvl="0" indent="-232828" algn="l" defTabSz="121914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noProof="0" dirty="0"/>
              <a:t>Headline</a:t>
            </a:r>
          </a:p>
        </p:txBody>
      </p:sp>
      <p:sp>
        <p:nvSpPr>
          <p:cNvPr id="9" name="Zástupný symbol pro číslo snímku 5">
            <a:extLst>
              <a:ext uri="{FF2B5EF4-FFF2-40B4-BE49-F238E27FC236}">
                <a16:creationId xmlns:a16="http://schemas.microsoft.com/office/drawing/2014/main" id="{FDBD8B65-002E-457B-81D4-568AF849A79C}"/>
              </a:ext>
            </a:extLst>
          </p:cNvPr>
          <p:cNvSpPr txBox="1">
            <a:spLocks/>
          </p:cNvSpPr>
          <p:nvPr userDrawn="1"/>
        </p:nvSpPr>
        <p:spPr>
          <a:xfrm>
            <a:off x="47328" y="6417332"/>
            <a:ext cx="2844800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cs-CZ"/>
            </a:defPPr>
            <a:lvl1pPr marL="0" algn="l" defTabSz="914400" rtl="0" eaLnBrk="1" latinLnBrk="0" hangingPunct="1">
              <a:defRPr sz="1200" kern="1200">
                <a:solidFill>
                  <a:srgbClr val="5F5F5F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A2DB900-4F27-419C-B2D8-AAC4EB8D73BD}" type="slidenum">
              <a:rPr lang="cs-CZ" sz="120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pPr/>
              <a:t>‹#›</a:t>
            </a:fld>
            <a:endParaRPr lang="cs-CZ" sz="12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1" name="Zástupný nadpis 1">
            <a:extLst>
              <a:ext uri="{FF2B5EF4-FFF2-40B4-BE49-F238E27FC236}">
                <a16:creationId xmlns:a16="http://schemas.microsoft.com/office/drawing/2014/main" id="{FB7DCFB9-985E-43F8-BAC9-BD2F23ADF1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590" y="123841"/>
            <a:ext cx="11934000" cy="486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2926561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headling_tex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obsah 10">
            <a:extLst>
              <a:ext uri="{FF2B5EF4-FFF2-40B4-BE49-F238E27FC236}">
                <a16:creationId xmlns:a16="http://schemas.microsoft.com/office/drawing/2014/main" id="{EDF33C54-350E-0D47-9B72-9C08487EAC1B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127591" y="1355271"/>
            <a:ext cx="11934000" cy="4989967"/>
          </a:xfrm>
          <a:prstGeom prst="rect">
            <a:avLst/>
          </a:prstGeom>
        </p:spPr>
        <p:txBody>
          <a:bodyPr lIns="0" tIns="0" rIns="0" bIns="0"/>
          <a:lstStyle>
            <a:lvl1pPr marL="374650" indent="-285750">
              <a:lnSpc>
                <a:spcPct val="100000"/>
              </a:lnSpc>
              <a:spcBef>
                <a:spcPts val="432"/>
              </a:spcBef>
              <a:buFont typeface="Wingdings" panose="05000000000000000000" pitchFamily="2" charset="2"/>
              <a:buChar char="§"/>
              <a:tabLst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42937" indent="-285750">
              <a:lnSpc>
                <a:spcPct val="100000"/>
              </a:lnSpc>
              <a:spcBef>
                <a:spcPts val="432"/>
              </a:spcBef>
              <a:buFont typeface="Arial" panose="020B0604020202020204" pitchFamily="34" charset="0"/>
              <a:buChar char="–"/>
              <a:tabLst>
                <a:tab pos="1343025" algn="l"/>
              </a:tabLst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02207" indent="-239173">
              <a:buSzPct val="80000"/>
              <a:buFont typeface="Courier New" panose="02070309020205020404" pitchFamily="49" charset="0"/>
              <a:buChar char="o"/>
              <a:defRPr sz="1867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67850" indent="-239173">
              <a:buSzPct val="90000"/>
              <a:defRPr sz="160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1" name="Zástupný symbol pro číslo snímku 5">
            <a:extLst>
              <a:ext uri="{FF2B5EF4-FFF2-40B4-BE49-F238E27FC236}">
                <a16:creationId xmlns:a16="http://schemas.microsoft.com/office/drawing/2014/main" id="{48B9EBD2-4EB8-4902-A465-C065CF478335}"/>
              </a:ext>
            </a:extLst>
          </p:cNvPr>
          <p:cNvSpPr txBox="1">
            <a:spLocks/>
          </p:cNvSpPr>
          <p:nvPr userDrawn="1"/>
        </p:nvSpPr>
        <p:spPr>
          <a:xfrm>
            <a:off x="47328" y="6417332"/>
            <a:ext cx="2844800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cs-CZ"/>
            </a:defPPr>
            <a:lvl1pPr marL="0" algn="l" defTabSz="914400" rtl="0" eaLnBrk="1" latinLnBrk="0" hangingPunct="1">
              <a:defRPr sz="1200" kern="1200">
                <a:solidFill>
                  <a:srgbClr val="5F5F5F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A2DB900-4F27-419C-B2D8-AAC4EB8D73BD}" type="slidenum">
              <a:rPr lang="cs-CZ" sz="120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pPr/>
              <a:t>‹#›</a:t>
            </a:fld>
            <a:endParaRPr lang="cs-CZ" sz="12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2" name="Zástupný nadpis 1">
            <a:extLst>
              <a:ext uri="{FF2B5EF4-FFF2-40B4-BE49-F238E27FC236}">
                <a16:creationId xmlns:a16="http://schemas.microsoft.com/office/drawing/2014/main" id="{19F35C4A-73BC-408E-B5BD-D4506E1BA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590" y="123841"/>
            <a:ext cx="11934000" cy="486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/>
              <a:t>SLIDE TITLE</a:t>
            </a:r>
          </a:p>
        </p:txBody>
      </p:sp>
      <p:sp>
        <p:nvSpPr>
          <p:cNvPr id="13" name="Zástupný text 11">
            <a:extLst>
              <a:ext uri="{FF2B5EF4-FFF2-40B4-BE49-F238E27FC236}">
                <a16:creationId xmlns:a16="http://schemas.microsoft.com/office/drawing/2014/main" id="{EF09560A-B2DA-46D7-A56B-3D06EECF1B7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7591" y="626028"/>
            <a:ext cx="11934000" cy="642385"/>
          </a:xfrm>
          <a:prstGeom prst="rect">
            <a:avLst/>
          </a:prstGeom>
        </p:spPr>
        <p:txBody>
          <a:bodyPr vert="horz" lIns="90000" tIns="46800" rIns="90000" bIns="46800" rtlCol="0" anchor="t" anchorCtr="0">
            <a:noAutofit/>
          </a:bodyPr>
          <a:lstStyle>
            <a:lvl1pPr marL="0" marR="0" indent="-232828" algn="l" defTabSz="121914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cs-CZ" sz="1600" b="1" dirty="0" smtClean="0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>
              <a:defRPr lang="cs-CZ" dirty="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>
              <a:defRPr lang="cs-CZ" dirty="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>
              <a:defRPr lang="cs-CZ" sz="2400" dirty="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>
              <a:defRPr lang="cs-CZ" sz="2400" dirty="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marL="0" marR="0" lvl="0" indent="-232828" algn="l" defTabSz="121914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noProof="0" dirty="0"/>
              <a:t>Headline</a:t>
            </a:r>
          </a:p>
        </p:txBody>
      </p:sp>
    </p:spTree>
    <p:extLst>
      <p:ext uri="{BB962C8B-B14F-4D97-AF65-F5344CB8AC3E}">
        <p14:creationId xmlns:p14="http://schemas.microsoft.com/office/powerpoint/2010/main" val="1900487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navy">
    <p:bg>
      <p:bgPr>
        <a:solidFill>
          <a:srgbClr val="0025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dre 7">
            <a:extLst>
              <a:ext uri="{FF2B5EF4-FFF2-40B4-BE49-F238E27FC236}">
                <a16:creationId xmlns:a16="http://schemas.microsoft.com/office/drawing/2014/main" id="{1F1D126F-25A9-9A48-9E2B-60AEA4CE039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frame">
            <a:avLst>
              <a:gd name="adj1" fmla="val 165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8" name="Zástupný symbol pro číslo snímku 5">
            <a:extLst>
              <a:ext uri="{FF2B5EF4-FFF2-40B4-BE49-F238E27FC236}">
                <a16:creationId xmlns:a16="http://schemas.microsoft.com/office/drawing/2014/main" id="{DE067373-992F-4DC6-BB5A-4CA5D60592E1}"/>
              </a:ext>
            </a:extLst>
          </p:cNvPr>
          <p:cNvSpPr txBox="1">
            <a:spLocks/>
          </p:cNvSpPr>
          <p:nvPr userDrawn="1"/>
        </p:nvSpPr>
        <p:spPr>
          <a:xfrm>
            <a:off x="47328" y="6417332"/>
            <a:ext cx="2844800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cs-CZ"/>
            </a:defPPr>
            <a:lvl1pPr marL="0" algn="l" defTabSz="914400" rtl="0" eaLnBrk="1" latinLnBrk="0" hangingPunct="1">
              <a:defRPr sz="1200" kern="1200">
                <a:solidFill>
                  <a:srgbClr val="5F5F5F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A2DB900-4F27-419C-B2D8-AAC4EB8D73BD}" type="slidenum">
              <a:rPr lang="cs-CZ" sz="1200" smtClean="0">
                <a:solidFill>
                  <a:schemeClr val="bg1"/>
                </a:solidFill>
                <a:latin typeface="+mn-lt"/>
              </a:rPr>
              <a:pPr/>
              <a:t>‹#›</a:t>
            </a:fld>
            <a:endParaRPr lang="cs-CZ" sz="1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" name="Zástupný nadpis 1">
            <a:extLst>
              <a:ext uri="{FF2B5EF4-FFF2-40B4-BE49-F238E27FC236}">
                <a16:creationId xmlns:a16="http://schemas.microsoft.com/office/drawing/2014/main" id="{909DE12B-B592-403A-8243-2E494B9E7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590" y="123841"/>
            <a:ext cx="11934000" cy="486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4952096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text_navy">
    <p:bg>
      <p:bgPr>
        <a:solidFill>
          <a:srgbClr val="0025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ástupný symbol pro obsah 10">
            <a:extLst>
              <a:ext uri="{FF2B5EF4-FFF2-40B4-BE49-F238E27FC236}">
                <a16:creationId xmlns:a16="http://schemas.microsoft.com/office/drawing/2014/main" id="{3AAA38DB-6D26-43F5-948F-5A3E7269C1C7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127591" y="764705"/>
            <a:ext cx="11934000" cy="5580533"/>
          </a:xfrm>
          <a:prstGeom prst="rect">
            <a:avLst/>
          </a:prstGeom>
        </p:spPr>
        <p:txBody>
          <a:bodyPr lIns="0" tIns="0" rIns="0" bIns="0"/>
          <a:lstStyle>
            <a:lvl1pPr marL="374650" indent="-285750">
              <a:lnSpc>
                <a:spcPct val="100000"/>
              </a:lnSpc>
              <a:spcBef>
                <a:spcPts val="432"/>
              </a:spcBef>
              <a:buFont typeface="Wingdings" panose="05000000000000000000" pitchFamily="2" charset="2"/>
              <a:buChar char="§"/>
              <a:tabLst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42937" indent="-285750">
              <a:lnSpc>
                <a:spcPct val="100000"/>
              </a:lnSpc>
              <a:spcBef>
                <a:spcPts val="432"/>
              </a:spcBef>
              <a:buFont typeface="Arial" panose="020B0604020202020204" pitchFamily="34" charset="0"/>
              <a:buChar char="–"/>
              <a:tabLst>
                <a:tab pos="1343025" algn="l"/>
              </a:tabLst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02207" indent="-239173">
              <a:buSzPct val="80000"/>
              <a:buFont typeface="Courier New" panose="02070309020205020404" pitchFamily="49" charset="0"/>
              <a:buChar char="o"/>
              <a:defRPr sz="1867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67850" indent="-239173">
              <a:buSzPct val="90000"/>
              <a:defRPr sz="160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4" name="Cadre 7">
            <a:extLst>
              <a:ext uri="{FF2B5EF4-FFF2-40B4-BE49-F238E27FC236}">
                <a16:creationId xmlns:a16="http://schemas.microsoft.com/office/drawing/2014/main" id="{048241AB-3104-4748-A476-1E2517C8C19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frame">
            <a:avLst>
              <a:gd name="adj1" fmla="val 165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" name="Zástupný symbol pro číslo snímku 5">
            <a:extLst>
              <a:ext uri="{FF2B5EF4-FFF2-40B4-BE49-F238E27FC236}">
                <a16:creationId xmlns:a16="http://schemas.microsoft.com/office/drawing/2014/main" id="{21043B53-B1DE-41AB-B42E-89E061A17C86}"/>
              </a:ext>
            </a:extLst>
          </p:cNvPr>
          <p:cNvSpPr txBox="1">
            <a:spLocks/>
          </p:cNvSpPr>
          <p:nvPr userDrawn="1"/>
        </p:nvSpPr>
        <p:spPr>
          <a:xfrm>
            <a:off x="47328" y="6417332"/>
            <a:ext cx="2844800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cs-CZ"/>
            </a:defPPr>
            <a:lvl1pPr marL="0" algn="l" defTabSz="914400" rtl="0" eaLnBrk="1" latinLnBrk="0" hangingPunct="1">
              <a:defRPr sz="1200" kern="1200">
                <a:solidFill>
                  <a:srgbClr val="5F5F5F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A2DB900-4F27-419C-B2D8-AAC4EB8D73BD}" type="slidenum">
              <a:rPr lang="cs-CZ" sz="1200" smtClean="0">
                <a:solidFill>
                  <a:schemeClr val="bg1"/>
                </a:solidFill>
                <a:latin typeface="+mn-lt"/>
              </a:rPr>
              <a:pPr/>
              <a:t>‹#›</a:t>
            </a:fld>
            <a:endParaRPr lang="cs-CZ" sz="1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" name="Zástupný nadpis 1">
            <a:extLst>
              <a:ext uri="{FF2B5EF4-FFF2-40B4-BE49-F238E27FC236}">
                <a16:creationId xmlns:a16="http://schemas.microsoft.com/office/drawing/2014/main" id="{CDDFDD2A-4869-43E4-85C9-513A9BE48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590" y="123841"/>
            <a:ext cx="11934000" cy="486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254250572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headline_navy">
    <p:bg>
      <p:bgPr>
        <a:solidFill>
          <a:srgbClr val="0025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dre 7">
            <a:extLst>
              <a:ext uri="{FF2B5EF4-FFF2-40B4-BE49-F238E27FC236}">
                <a16:creationId xmlns:a16="http://schemas.microsoft.com/office/drawing/2014/main" id="{1F1D126F-25A9-9A48-9E2B-60AEA4CE039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frame">
            <a:avLst>
              <a:gd name="adj1" fmla="val 165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1" name="Zástupný symbol pro číslo snímku 5">
            <a:extLst>
              <a:ext uri="{FF2B5EF4-FFF2-40B4-BE49-F238E27FC236}">
                <a16:creationId xmlns:a16="http://schemas.microsoft.com/office/drawing/2014/main" id="{C300C43C-3D53-4B44-AA6D-BF6CA8E53D49}"/>
              </a:ext>
            </a:extLst>
          </p:cNvPr>
          <p:cNvSpPr txBox="1">
            <a:spLocks/>
          </p:cNvSpPr>
          <p:nvPr userDrawn="1"/>
        </p:nvSpPr>
        <p:spPr>
          <a:xfrm>
            <a:off x="47328" y="6417332"/>
            <a:ext cx="2844800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cs-CZ"/>
            </a:defPPr>
            <a:lvl1pPr marL="0" algn="l" defTabSz="914400" rtl="0" eaLnBrk="1" latinLnBrk="0" hangingPunct="1">
              <a:defRPr sz="1200" kern="1200">
                <a:solidFill>
                  <a:srgbClr val="5F5F5F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A2DB900-4F27-419C-B2D8-AAC4EB8D73BD}" type="slidenum">
              <a:rPr lang="cs-CZ" sz="1200" smtClean="0">
                <a:solidFill>
                  <a:schemeClr val="bg1"/>
                </a:solidFill>
                <a:latin typeface="+mn-lt"/>
              </a:rPr>
              <a:pPr/>
              <a:t>‹#›</a:t>
            </a:fld>
            <a:endParaRPr lang="cs-CZ" sz="1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2" name="Zástupný nadpis 1">
            <a:extLst>
              <a:ext uri="{FF2B5EF4-FFF2-40B4-BE49-F238E27FC236}">
                <a16:creationId xmlns:a16="http://schemas.microsoft.com/office/drawing/2014/main" id="{9955F9D6-7445-4E5B-AAAA-4AF9018061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590" y="123841"/>
            <a:ext cx="11934000" cy="486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SLIDE TITLE</a:t>
            </a:r>
          </a:p>
        </p:txBody>
      </p:sp>
      <p:sp>
        <p:nvSpPr>
          <p:cNvPr id="13" name="Zástupný text 11">
            <a:extLst>
              <a:ext uri="{FF2B5EF4-FFF2-40B4-BE49-F238E27FC236}">
                <a16:creationId xmlns:a16="http://schemas.microsoft.com/office/drawing/2014/main" id="{50E3508E-9631-4CCB-896C-19A94526847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7591" y="626028"/>
            <a:ext cx="11934000" cy="642385"/>
          </a:xfrm>
          <a:prstGeom prst="rect">
            <a:avLst/>
          </a:prstGeom>
        </p:spPr>
        <p:txBody>
          <a:bodyPr vert="horz" lIns="90000" tIns="46800" rIns="90000" bIns="46800" rtlCol="0" anchor="t" anchorCtr="0">
            <a:noAutofit/>
          </a:bodyPr>
          <a:lstStyle>
            <a:lvl1pPr marL="0" marR="0" indent="-232828" algn="l" defTabSz="121914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cs-CZ" sz="1600" b="1" dirty="0" smtClean="0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>
              <a:defRPr lang="cs-CZ" dirty="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>
              <a:defRPr lang="cs-CZ" dirty="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>
              <a:defRPr lang="cs-CZ" sz="2400" dirty="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>
              <a:defRPr lang="cs-CZ" sz="2400" dirty="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marL="0" marR="0" lvl="0" indent="-232828" algn="l" defTabSz="121914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noProof="0" dirty="0"/>
              <a:t>Headline</a:t>
            </a:r>
          </a:p>
        </p:txBody>
      </p:sp>
    </p:spTree>
    <p:extLst>
      <p:ext uri="{BB962C8B-B14F-4D97-AF65-F5344CB8AC3E}">
        <p14:creationId xmlns:p14="http://schemas.microsoft.com/office/powerpoint/2010/main" val="11050514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headling_text_navy">
    <p:bg>
      <p:bgPr>
        <a:solidFill>
          <a:srgbClr val="0025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dre 7">
            <a:extLst>
              <a:ext uri="{FF2B5EF4-FFF2-40B4-BE49-F238E27FC236}">
                <a16:creationId xmlns:a16="http://schemas.microsoft.com/office/drawing/2014/main" id="{1F1D126F-25A9-9A48-9E2B-60AEA4CE039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frame">
            <a:avLst>
              <a:gd name="adj1" fmla="val 165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10" name="Zástupný symbol pro obsah 10">
            <a:extLst>
              <a:ext uri="{FF2B5EF4-FFF2-40B4-BE49-F238E27FC236}">
                <a16:creationId xmlns:a16="http://schemas.microsoft.com/office/drawing/2014/main" id="{DDC4E762-56D8-4B3B-9A49-64654B96E335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127591" y="1355271"/>
            <a:ext cx="11934000" cy="4989967"/>
          </a:xfrm>
          <a:prstGeom prst="rect">
            <a:avLst/>
          </a:prstGeom>
        </p:spPr>
        <p:txBody>
          <a:bodyPr lIns="0" tIns="0" rIns="0" bIns="0"/>
          <a:lstStyle>
            <a:lvl1pPr marL="374650" indent="-285750">
              <a:lnSpc>
                <a:spcPct val="100000"/>
              </a:lnSpc>
              <a:spcBef>
                <a:spcPts val="432"/>
              </a:spcBef>
              <a:buFont typeface="Wingdings" panose="05000000000000000000" pitchFamily="2" charset="2"/>
              <a:buChar char="§"/>
              <a:tabLst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42937" indent="-285750">
              <a:lnSpc>
                <a:spcPct val="100000"/>
              </a:lnSpc>
              <a:spcBef>
                <a:spcPts val="432"/>
              </a:spcBef>
              <a:buFont typeface="Arial" panose="020B0604020202020204" pitchFamily="34" charset="0"/>
              <a:buChar char="–"/>
              <a:tabLst>
                <a:tab pos="1343025" algn="l"/>
              </a:tabLst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02207" indent="-239173">
              <a:buSzPct val="80000"/>
              <a:buFont typeface="Courier New" panose="02070309020205020404" pitchFamily="49" charset="0"/>
              <a:buChar char="o"/>
              <a:defRPr sz="1867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67850" indent="-239173">
              <a:buSzPct val="90000"/>
              <a:defRPr sz="160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3" name="Zástupný symbol pro číslo snímku 5">
            <a:extLst>
              <a:ext uri="{FF2B5EF4-FFF2-40B4-BE49-F238E27FC236}">
                <a16:creationId xmlns:a16="http://schemas.microsoft.com/office/drawing/2014/main" id="{CBE7C74D-C588-4E20-B5A3-EB628CAEE028}"/>
              </a:ext>
            </a:extLst>
          </p:cNvPr>
          <p:cNvSpPr txBox="1">
            <a:spLocks/>
          </p:cNvSpPr>
          <p:nvPr userDrawn="1"/>
        </p:nvSpPr>
        <p:spPr>
          <a:xfrm>
            <a:off x="47328" y="6417332"/>
            <a:ext cx="2844800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cs-CZ"/>
            </a:defPPr>
            <a:lvl1pPr marL="0" algn="l" defTabSz="914400" rtl="0" eaLnBrk="1" latinLnBrk="0" hangingPunct="1">
              <a:defRPr sz="1200" kern="1200">
                <a:solidFill>
                  <a:srgbClr val="5F5F5F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A2DB900-4F27-419C-B2D8-AAC4EB8D73BD}" type="slidenum">
              <a:rPr lang="cs-CZ" sz="1200" smtClean="0">
                <a:solidFill>
                  <a:schemeClr val="bg1"/>
                </a:solidFill>
                <a:latin typeface="+mn-lt"/>
              </a:rPr>
              <a:pPr/>
              <a:t>‹#›</a:t>
            </a:fld>
            <a:endParaRPr lang="cs-CZ" sz="1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4" name="Zástupný nadpis 1">
            <a:extLst>
              <a:ext uri="{FF2B5EF4-FFF2-40B4-BE49-F238E27FC236}">
                <a16:creationId xmlns:a16="http://schemas.microsoft.com/office/drawing/2014/main" id="{8092B74C-9F23-438F-92F8-7351E6922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590" y="123841"/>
            <a:ext cx="11934000" cy="486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SLIDE TITLE</a:t>
            </a:r>
          </a:p>
        </p:txBody>
      </p:sp>
      <p:sp>
        <p:nvSpPr>
          <p:cNvPr id="15" name="Zástupný text 11">
            <a:extLst>
              <a:ext uri="{FF2B5EF4-FFF2-40B4-BE49-F238E27FC236}">
                <a16:creationId xmlns:a16="http://schemas.microsoft.com/office/drawing/2014/main" id="{4A2D4B60-D5DB-4E59-B9C5-BDED2AFBAE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7591" y="626028"/>
            <a:ext cx="11934000" cy="642385"/>
          </a:xfrm>
          <a:prstGeom prst="rect">
            <a:avLst/>
          </a:prstGeom>
        </p:spPr>
        <p:txBody>
          <a:bodyPr vert="horz" lIns="90000" tIns="46800" rIns="90000" bIns="46800" rtlCol="0" anchor="t" anchorCtr="0">
            <a:noAutofit/>
          </a:bodyPr>
          <a:lstStyle>
            <a:lvl1pPr marL="0" marR="0" indent="-232828" algn="l" defTabSz="121914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cs-CZ" sz="1600" b="1" dirty="0" smtClean="0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>
              <a:defRPr lang="cs-CZ" dirty="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>
              <a:defRPr lang="cs-CZ" dirty="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>
              <a:defRPr lang="cs-CZ" sz="2400" dirty="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>
              <a:defRPr lang="cs-CZ" sz="2400" dirty="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marL="0" marR="0" lvl="0" indent="-232828" algn="l" defTabSz="121914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noProof="0" dirty="0"/>
              <a:t>Headline</a:t>
            </a:r>
          </a:p>
        </p:txBody>
      </p:sp>
    </p:spTree>
    <p:extLst>
      <p:ext uri="{BB962C8B-B14F-4D97-AF65-F5344CB8AC3E}">
        <p14:creationId xmlns:p14="http://schemas.microsoft.com/office/powerpoint/2010/main" val="1467190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_charts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symbol pro číslo snímku 5">
            <a:extLst>
              <a:ext uri="{FF2B5EF4-FFF2-40B4-BE49-F238E27FC236}">
                <a16:creationId xmlns:a16="http://schemas.microsoft.com/office/drawing/2014/main" id="{A46B841C-B512-4D08-AAEB-09BFAE8326D9}"/>
              </a:ext>
            </a:extLst>
          </p:cNvPr>
          <p:cNvSpPr txBox="1">
            <a:spLocks/>
          </p:cNvSpPr>
          <p:nvPr userDrawn="1"/>
        </p:nvSpPr>
        <p:spPr>
          <a:xfrm>
            <a:off x="47328" y="6417332"/>
            <a:ext cx="2844800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cs-CZ"/>
            </a:defPPr>
            <a:lvl1pPr marL="0" algn="l" defTabSz="914400" rtl="0" eaLnBrk="1" latinLnBrk="0" hangingPunct="1">
              <a:defRPr sz="1200" kern="1200">
                <a:solidFill>
                  <a:srgbClr val="5F5F5F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A2DB900-4F27-419C-B2D8-AAC4EB8D73BD}" type="slidenum">
              <a:rPr lang="cs-CZ" sz="120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pPr/>
              <a:t>‹#›</a:t>
            </a:fld>
            <a:endParaRPr lang="cs-CZ" sz="12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0" name="Zástupný nadpis 1">
            <a:extLst>
              <a:ext uri="{FF2B5EF4-FFF2-40B4-BE49-F238E27FC236}">
                <a16:creationId xmlns:a16="http://schemas.microsoft.com/office/drawing/2014/main" id="{33799258-4236-4658-815F-E7080FA87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590" y="123841"/>
            <a:ext cx="11934000" cy="486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/>
              <a:t>SLIDE TITLE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5C6B3171-7812-4680-876B-115FFA49D08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7289" y="6025232"/>
            <a:ext cx="10692049" cy="15388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00" i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itchFamily="34" charset="0"/>
              </a:defRPr>
            </a:lvl1pPr>
            <a:lvl2pPr marL="457189" indent="0">
              <a:buNone/>
              <a:defRPr sz="12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12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12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12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487955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_charts_title_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ástupný symbol pro číslo snímku 5">
            <a:extLst>
              <a:ext uri="{FF2B5EF4-FFF2-40B4-BE49-F238E27FC236}">
                <a16:creationId xmlns:a16="http://schemas.microsoft.com/office/drawing/2014/main" id="{64E8F316-F2EE-49A3-8438-91B59E3E2B5E}"/>
              </a:ext>
            </a:extLst>
          </p:cNvPr>
          <p:cNvSpPr txBox="1">
            <a:spLocks/>
          </p:cNvSpPr>
          <p:nvPr userDrawn="1"/>
        </p:nvSpPr>
        <p:spPr>
          <a:xfrm>
            <a:off x="47328" y="6417332"/>
            <a:ext cx="2844800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cs-CZ"/>
            </a:defPPr>
            <a:lvl1pPr marL="0" algn="l" defTabSz="914400" rtl="0" eaLnBrk="1" latinLnBrk="0" hangingPunct="1">
              <a:defRPr sz="1200" kern="1200">
                <a:solidFill>
                  <a:srgbClr val="5F5F5F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A2DB900-4F27-419C-B2D8-AAC4EB8D73BD}" type="slidenum">
              <a:rPr lang="cs-CZ" sz="120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pPr/>
              <a:t>‹#›</a:t>
            </a:fld>
            <a:endParaRPr lang="cs-CZ" sz="12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1" name="Zástupný nadpis 1">
            <a:extLst>
              <a:ext uri="{FF2B5EF4-FFF2-40B4-BE49-F238E27FC236}">
                <a16:creationId xmlns:a16="http://schemas.microsoft.com/office/drawing/2014/main" id="{1304360A-A1E8-449E-A7C8-198584CC3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590" y="123841"/>
            <a:ext cx="11934000" cy="486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/>
              <a:t>SLIDE TITLE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8F4A47D0-AA52-4488-BD10-1A3F4CB02B0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7289" y="6025232"/>
            <a:ext cx="10692049" cy="15388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00" i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itchFamily="34" charset="0"/>
              </a:defRPr>
            </a:lvl1pPr>
            <a:lvl2pPr marL="457189" indent="0">
              <a:buNone/>
              <a:defRPr sz="12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12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12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12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Zástupný text 11">
            <a:extLst>
              <a:ext uri="{FF2B5EF4-FFF2-40B4-BE49-F238E27FC236}">
                <a16:creationId xmlns:a16="http://schemas.microsoft.com/office/drawing/2014/main" id="{A1B5BF6E-DF2C-4C30-A85A-D728340BB3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7591" y="626028"/>
            <a:ext cx="11934000" cy="642385"/>
          </a:xfrm>
          <a:prstGeom prst="rect">
            <a:avLst/>
          </a:prstGeom>
        </p:spPr>
        <p:txBody>
          <a:bodyPr vert="horz" lIns="90000" tIns="46800" rIns="90000" bIns="46800" rtlCol="0" anchor="t" anchorCtr="0">
            <a:noAutofit/>
          </a:bodyPr>
          <a:lstStyle>
            <a:lvl1pPr marL="0" marR="0" indent="-232828" algn="l" defTabSz="121914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cs-CZ" sz="1600" b="1" dirty="0" smtClean="0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>
              <a:defRPr lang="cs-CZ" dirty="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>
              <a:defRPr lang="cs-CZ" dirty="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>
              <a:defRPr lang="cs-CZ" sz="2400" dirty="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>
              <a:defRPr lang="cs-CZ" sz="2400" dirty="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marL="0" marR="0" lvl="0" indent="-232828" algn="l" defTabSz="121914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noProof="0" dirty="0"/>
              <a:t>Headline</a:t>
            </a:r>
          </a:p>
        </p:txBody>
      </p:sp>
    </p:spTree>
    <p:extLst>
      <p:ext uri="{BB962C8B-B14F-4D97-AF65-F5344CB8AC3E}">
        <p14:creationId xmlns:p14="http://schemas.microsoft.com/office/powerpoint/2010/main" val="4122711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366507" y="3344014"/>
            <a:ext cx="9457547" cy="1083375"/>
          </a:xfrm>
          <a:prstGeom prst="rect">
            <a:avLst/>
          </a:prstGeom>
        </p:spPr>
        <p:txBody>
          <a:bodyPr lIns="36000" tIns="0" rIns="36000" bIns="0" anchor="b">
            <a:noAutofit/>
          </a:bodyPr>
          <a:lstStyle>
            <a:lvl1pPr>
              <a:lnSpc>
                <a:spcPct val="80000"/>
              </a:lnSpc>
              <a:spcBef>
                <a:spcPts val="1219"/>
              </a:spcBef>
              <a:defRPr sz="6000" cap="all" baseline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Something</a:t>
            </a:r>
            <a:endParaRPr lang="en-GB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366507" y="2476736"/>
            <a:ext cx="9457547" cy="829179"/>
          </a:xfrm>
          <a:prstGeom prst="rect">
            <a:avLst/>
          </a:prstGeom>
        </p:spPr>
        <p:txBody>
          <a:bodyPr lIns="36000" tIns="0" rIns="36000" bIns="0" anchor="b">
            <a:normAutofit/>
          </a:bodyPr>
          <a:lstStyle>
            <a:lvl1pPr marL="0" indent="0">
              <a:spcBef>
                <a:spcPts val="1828"/>
              </a:spcBef>
              <a:buNone/>
              <a:defRPr sz="2400" b="1" cap="none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noProof="0" dirty="0"/>
              <a:t>Something</a:t>
            </a:r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B0D94F78-BC14-4930-BD5B-7E1E3C564CBC}"/>
              </a:ext>
            </a:extLst>
          </p:cNvPr>
          <p:cNvSpPr txBox="1">
            <a:spLocks/>
          </p:cNvSpPr>
          <p:nvPr userDrawn="1"/>
        </p:nvSpPr>
        <p:spPr>
          <a:xfrm>
            <a:off x="47328" y="6417332"/>
            <a:ext cx="2844800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cs-CZ"/>
            </a:defPPr>
            <a:lvl1pPr marL="0" algn="l" defTabSz="914400" rtl="0" eaLnBrk="1" latinLnBrk="0" hangingPunct="1">
              <a:defRPr sz="1200" kern="1200">
                <a:solidFill>
                  <a:srgbClr val="5F5F5F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A2DB900-4F27-419C-B2D8-AAC4EB8D73BD}" type="slidenum">
              <a:rPr lang="cs-CZ" sz="1200" smtClean="0">
                <a:solidFill>
                  <a:schemeClr val="bg1"/>
                </a:solidFill>
                <a:latin typeface="+mn-lt"/>
              </a:rPr>
              <a:pPr/>
              <a:t>‹#›</a:t>
            </a:fld>
            <a:endParaRPr lang="cs-CZ" sz="12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633948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hapt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EBD9ECF6-37B6-477F-B746-54CAAD9AF9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2214" y="2816932"/>
            <a:ext cx="8402757" cy="461665"/>
          </a:xfrm>
          <a:prstGeom prst="rect">
            <a:avLst/>
          </a:prstGeom>
        </p:spPr>
        <p:txBody>
          <a:bodyPr wrap="square" lIns="108000" rIns="180000">
            <a:spAutoFit/>
          </a:bodyPr>
          <a:lstStyle>
            <a:lvl1pPr marL="0" indent="0">
              <a:lnSpc>
                <a:spcPct val="100000"/>
              </a:lnSpc>
              <a:spcBef>
                <a:spcPts val="576"/>
              </a:spcBef>
              <a:buNone/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GB" dirty="0"/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0C4D3036-8ECE-4179-A12A-C026ACF3BC5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828892" y="3287"/>
            <a:ext cx="2231701" cy="4508927"/>
          </a:xfrm>
          <a:prstGeom prst="rect">
            <a:avLst/>
          </a:prstGeom>
        </p:spPr>
        <p:txBody>
          <a:bodyPr wrap="none">
            <a:spAutoFit/>
          </a:bodyPr>
          <a:lstStyle>
            <a:lvl1pPr marL="0" indent="0">
              <a:lnSpc>
                <a:spcPct val="100000"/>
              </a:lnSpc>
              <a:spcBef>
                <a:spcPts val="6888"/>
              </a:spcBef>
              <a:buNone/>
              <a:defRPr sz="287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0</a:t>
            </a:r>
          </a:p>
        </p:txBody>
      </p:sp>
      <p:sp>
        <p:nvSpPr>
          <p:cNvPr id="6" name="Forme libre : forme 12">
            <a:extLst>
              <a:ext uri="{FF2B5EF4-FFF2-40B4-BE49-F238E27FC236}">
                <a16:creationId xmlns:a16="http://schemas.microsoft.com/office/drawing/2014/main" id="{205BD723-D061-4616-984C-0CD7519FCDB8}"/>
              </a:ext>
            </a:extLst>
          </p:cNvPr>
          <p:cNvSpPr/>
          <p:nvPr userDrawn="1"/>
        </p:nvSpPr>
        <p:spPr>
          <a:xfrm rot="18932423">
            <a:off x="2101012" y="2821242"/>
            <a:ext cx="11030122" cy="1215516"/>
          </a:xfrm>
          <a:custGeom>
            <a:avLst/>
            <a:gdLst>
              <a:gd name="connsiteX0" fmla="*/ 9791459 w 11030122"/>
              <a:gd name="connsiteY0" fmla="*/ 0 h 1215516"/>
              <a:gd name="connsiteX1" fmla="*/ 11030122 w 11030122"/>
              <a:gd name="connsiteY1" fmla="*/ 1215516 h 1215516"/>
              <a:gd name="connsiteX2" fmla="*/ 1238664 w 11030122"/>
              <a:gd name="connsiteY2" fmla="*/ 1215516 h 1215516"/>
              <a:gd name="connsiteX3" fmla="*/ 0 w 11030122"/>
              <a:gd name="connsiteY3" fmla="*/ 0 h 1215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30122" h="1215516">
                <a:moveTo>
                  <a:pt x="9791459" y="0"/>
                </a:moveTo>
                <a:lnTo>
                  <a:pt x="11030122" y="1215516"/>
                </a:lnTo>
                <a:lnTo>
                  <a:pt x="1238664" y="1215516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 dirty="0"/>
          </a:p>
        </p:txBody>
      </p:sp>
      <p:sp>
        <p:nvSpPr>
          <p:cNvPr id="8" name="Forme libre : forme 13">
            <a:extLst>
              <a:ext uri="{FF2B5EF4-FFF2-40B4-BE49-F238E27FC236}">
                <a16:creationId xmlns:a16="http://schemas.microsoft.com/office/drawing/2014/main" id="{4190C1DC-A51F-478B-968C-050C62D5E9F7}"/>
              </a:ext>
            </a:extLst>
          </p:cNvPr>
          <p:cNvSpPr/>
          <p:nvPr userDrawn="1"/>
        </p:nvSpPr>
        <p:spPr>
          <a:xfrm rot="18932423">
            <a:off x="4731456" y="3460932"/>
            <a:ext cx="9203499" cy="1215516"/>
          </a:xfrm>
          <a:custGeom>
            <a:avLst/>
            <a:gdLst>
              <a:gd name="connsiteX0" fmla="*/ 9203499 w 9203499"/>
              <a:gd name="connsiteY0" fmla="*/ 0 h 1215516"/>
              <a:gd name="connsiteX1" fmla="*/ 8010698 w 9203499"/>
              <a:gd name="connsiteY1" fmla="*/ 1215516 h 1215516"/>
              <a:gd name="connsiteX2" fmla="*/ 1238664 w 9203499"/>
              <a:gd name="connsiteY2" fmla="*/ 1215516 h 1215516"/>
              <a:gd name="connsiteX3" fmla="*/ 0 w 9203499"/>
              <a:gd name="connsiteY3" fmla="*/ 0 h 1215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03499" h="1215516">
                <a:moveTo>
                  <a:pt x="9203499" y="0"/>
                </a:moveTo>
                <a:lnTo>
                  <a:pt x="8010698" y="1215516"/>
                </a:lnTo>
                <a:lnTo>
                  <a:pt x="1238664" y="1215516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 dirty="0"/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2D1A3439-75DD-48EB-A441-C113E87CB0B8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43371" y="459718"/>
            <a:ext cx="8402757" cy="707886"/>
          </a:xfrm>
          <a:prstGeom prst="rect">
            <a:avLst/>
          </a:prstGeom>
        </p:spPr>
        <p:txBody>
          <a:bodyPr wrap="square" lIns="108000" rIns="180000">
            <a:spAutoFit/>
          </a:bodyPr>
          <a:lstStyle>
            <a:lvl1pPr marL="0" indent="0">
              <a:lnSpc>
                <a:spcPct val="100000"/>
              </a:lnSpc>
              <a:spcBef>
                <a:spcPts val="960"/>
              </a:spcBef>
              <a:buNone/>
              <a:defRPr sz="4000" b="1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SLIDE TITLE</a:t>
            </a:r>
            <a:endParaRPr lang="en-GB" dirty="0"/>
          </a:p>
        </p:txBody>
      </p:sp>
      <p:sp>
        <p:nvSpPr>
          <p:cNvPr id="9" name="Zástupný symbol pro číslo snímku 5">
            <a:extLst>
              <a:ext uri="{FF2B5EF4-FFF2-40B4-BE49-F238E27FC236}">
                <a16:creationId xmlns:a16="http://schemas.microsoft.com/office/drawing/2014/main" id="{B55BBE8C-D3A5-4128-985D-382E03F9B7A8}"/>
              </a:ext>
            </a:extLst>
          </p:cNvPr>
          <p:cNvSpPr txBox="1">
            <a:spLocks/>
          </p:cNvSpPr>
          <p:nvPr userDrawn="1"/>
        </p:nvSpPr>
        <p:spPr>
          <a:xfrm>
            <a:off x="47328" y="6417332"/>
            <a:ext cx="2844800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cs-CZ"/>
            </a:defPPr>
            <a:lvl1pPr marL="0" algn="l" defTabSz="914400" rtl="0" eaLnBrk="1" latinLnBrk="0" hangingPunct="1">
              <a:defRPr sz="1200" kern="1200">
                <a:solidFill>
                  <a:srgbClr val="5F5F5F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A2DB900-4F27-419C-B2D8-AAC4EB8D73BD}" type="slidenum">
              <a:rPr lang="cs-CZ" sz="1200" smtClean="0">
                <a:solidFill>
                  <a:schemeClr val="bg1"/>
                </a:solidFill>
                <a:latin typeface="+mn-lt"/>
              </a:rPr>
              <a:pPr/>
              <a:t>‹#›</a:t>
            </a:fld>
            <a:endParaRPr lang="cs-CZ" sz="12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401477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obrázku 2">
            <a:extLst>
              <a:ext uri="{FF2B5EF4-FFF2-40B4-BE49-F238E27FC236}">
                <a16:creationId xmlns:a16="http://schemas.microsoft.com/office/drawing/2014/main" id="{E19D5A77-3F17-40D6-9208-CADFA9BB7E5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387768" y="1756954"/>
            <a:ext cx="1620000" cy="1620000"/>
          </a:xfrm>
          <a:prstGeom prst="ellipse">
            <a:avLst/>
          </a:prstGeom>
        </p:spPr>
        <p:txBody>
          <a:bodyPr/>
          <a:lstStyle>
            <a:lvl1pPr marL="228600" indent="-228600"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photo</a:t>
            </a:r>
          </a:p>
        </p:txBody>
      </p:sp>
      <p:sp>
        <p:nvSpPr>
          <p:cNvPr id="10" name="Zástupný symbol pro číslo snímku 5">
            <a:extLst>
              <a:ext uri="{FF2B5EF4-FFF2-40B4-BE49-F238E27FC236}">
                <a16:creationId xmlns:a16="http://schemas.microsoft.com/office/drawing/2014/main" id="{8DB7CF4E-A978-4373-B314-E5D811A794F0}"/>
              </a:ext>
            </a:extLst>
          </p:cNvPr>
          <p:cNvSpPr txBox="1">
            <a:spLocks/>
          </p:cNvSpPr>
          <p:nvPr userDrawn="1"/>
        </p:nvSpPr>
        <p:spPr>
          <a:xfrm>
            <a:off x="47328" y="6417332"/>
            <a:ext cx="2844800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cs-CZ"/>
            </a:defPPr>
            <a:lvl1pPr marL="0" algn="l" defTabSz="914400" rtl="0" eaLnBrk="1" latinLnBrk="0" hangingPunct="1">
              <a:defRPr sz="1200" kern="1200">
                <a:solidFill>
                  <a:srgbClr val="5F5F5F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A2DB900-4F27-419C-B2D8-AAC4EB8D73BD}" type="slidenum">
              <a:rPr lang="cs-CZ" sz="120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pPr/>
              <a:t>‹#›</a:t>
            </a:fld>
            <a:endParaRPr lang="cs-CZ" sz="12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1" name="Zástupný nadpis 1">
            <a:extLst>
              <a:ext uri="{FF2B5EF4-FFF2-40B4-BE49-F238E27FC236}">
                <a16:creationId xmlns:a16="http://schemas.microsoft.com/office/drawing/2014/main" id="{A4369984-AE3E-4E92-B72D-2F9B05A92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590" y="123841"/>
            <a:ext cx="11934000" cy="486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/>
              <a:t>SLIDE TITLE</a:t>
            </a:r>
          </a:p>
        </p:txBody>
      </p:sp>
      <p:sp>
        <p:nvSpPr>
          <p:cNvPr id="12" name="Zástupný text 11">
            <a:extLst>
              <a:ext uri="{FF2B5EF4-FFF2-40B4-BE49-F238E27FC236}">
                <a16:creationId xmlns:a16="http://schemas.microsoft.com/office/drawing/2014/main" id="{E6C4F9C8-493D-45A4-A325-E777EF2F74C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7591" y="626028"/>
            <a:ext cx="11934000" cy="642385"/>
          </a:xfrm>
          <a:prstGeom prst="rect">
            <a:avLst/>
          </a:prstGeom>
        </p:spPr>
        <p:txBody>
          <a:bodyPr vert="horz" lIns="90000" tIns="46800" rIns="90000" bIns="46800" rtlCol="0" anchor="t" anchorCtr="0">
            <a:noAutofit/>
          </a:bodyPr>
          <a:lstStyle>
            <a:lvl1pPr marL="0" marR="0" indent="-232828" algn="l" defTabSz="121914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cs-CZ" sz="1600" b="1" dirty="0" smtClean="0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>
              <a:defRPr lang="cs-CZ" dirty="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>
              <a:defRPr lang="cs-CZ" dirty="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>
              <a:defRPr lang="cs-CZ" sz="2400" dirty="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>
              <a:defRPr lang="cs-CZ" sz="2400" dirty="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marL="0" marR="0" lvl="0" indent="-232828" algn="l" defTabSz="121914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noProof="0" dirty="0"/>
              <a:t>Headline</a:t>
            </a:r>
          </a:p>
        </p:txBody>
      </p:sp>
    </p:spTree>
    <p:extLst>
      <p:ext uri="{BB962C8B-B14F-4D97-AF65-F5344CB8AC3E}">
        <p14:creationId xmlns:p14="http://schemas.microsoft.com/office/powerpoint/2010/main" val="11175199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sv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que 17">
            <a:extLst>
              <a:ext uri="{FF2B5EF4-FFF2-40B4-BE49-F238E27FC236}">
                <a16:creationId xmlns:a16="http://schemas.microsoft.com/office/drawing/2014/main" id="{139C8811-E04B-4857-A1BC-1936CB22970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1255164" y="6135730"/>
            <a:ext cx="549900" cy="495918"/>
          </a:xfrm>
          <a:prstGeom prst="rect">
            <a:avLst/>
          </a:prstGeom>
        </p:spPr>
      </p:pic>
      <p:sp>
        <p:nvSpPr>
          <p:cNvPr id="5" name="Zástupný nadpis 1">
            <a:extLst>
              <a:ext uri="{FF2B5EF4-FFF2-40B4-BE49-F238E27FC236}">
                <a16:creationId xmlns:a16="http://schemas.microsoft.com/office/drawing/2014/main" id="{BD18B298-9C00-4CA8-9F35-39EB6D6E2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590" y="123841"/>
            <a:ext cx="11934000" cy="486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3718026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1" r:id="rId1"/>
    <p:sldLayoutId id="2147484042" r:id="rId2"/>
    <p:sldLayoutId id="2147484043" r:id="rId3"/>
    <p:sldLayoutId id="2147484044" r:id="rId4"/>
    <p:sldLayoutId id="2147484045" r:id="rId5"/>
    <p:sldLayoutId id="2147484046" r:id="rId6"/>
    <p:sldLayoutId id="2147484047" r:id="rId7"/>
    <p:sldLayoutId id="2147484048" r:id="rId8"/>
    <p:sldLayoutId id="2147484049" r:id="rId9"/>
    <p:sldLayoutId id="2147484050" r:id="rId10"/>
    <p:sldLayoutId id="2147484051" r:id="rId11"/>
    <p:sldLayoutId id="2147484052" r:id="rId12"/>
    <p:sldLayoutId id="2147484053" r:id="rId13"/>
    <p:sldLayoutId id="2147484054" r:id="rId14"/>
    <p:sldLayoutId id="2147484055" r:id="rId15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000" kern="12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75" userDrawn="1">
          <p15:clr>
            <a:srgbClr val="F26B43"/>
          </p15:clr>
        </p15:guide>
        <p15:guide id="4" pos="7605" userDrawn="1">
          <p15:clr>
            <a:srgbClr val="F26B43"/>
          </p15:clr>
        </p15:guide>
        <p15:guide id="5" orient="horz" pos="73" userDrawn="1">
          <p15:clr>
            <a:srgbClr val="F26B43"/>
          </p15:clr>
        </p15:guide>
        <p15:guide id="6" orient="horz" pos="4247" userDrawn="1">
          <p15:clr>
            <a:srgbClr val="F26B43"/>
          </p15:clr>
        </p15:guide>
        <p15:guide id="7" pos="325" userDrawn="1">
          <p15:clr>
            <a:srgbClr val="F26B43"/>
          </p15:clr>
        </p15:guide>
        <p15:guide id="8" pos="7333" userDrawn="1">
          <p15:clr>
            <a:srgbClr val="F26B43"/>
          </p15:clr>
        </p15:guide>
        <p15:guide id="10" orient="horz" pos="3793" userDrawn="1">
          <p15:clr>
            <a:srgbClr val="F26B43"/>
          </p15:clr>
        </p15:guide>
        <p15:guide id="11" orient="horz" pos="391" userDrawn="1">
          <p15:clr>
            <a:srgbClr val="F26B43"/>
          </p15:clr>
        </p15:guide>
        <p15:guide id="12" orient="horz" pos="79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svg"/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12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11" Type="http://schemas.openxmlformats.org/officeDocument/2006/relationships/image" Target="../media/image16.svg"/><Relationship Id="rId5" Type="http://schemas.openxmlformats.org/officeDocument/2006/relationships/image" Target="../media/image10.sv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svg"/><Relationship Id="rId1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9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>
            <a:extLst>
              <a:ext uri="{FF2B5EF4-FFF2-40B4-BE49-F238E27FC236}">
                <a16:creationId xmlns:a16="http://schemas.microsoft.com/office/drawing/2014/main" id="{5AACC097-902E-4558-82CF-DEB8015113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9131" y="3001503"/>
            <a:ext cx="7551997" cy="830997"/>
          </a:xfrm>
        </p:spPr>
        <p:txBody>
          <a:bodyPr/>
          <a:lstStyle/>
          <a:p>
            <a:r>
              <a:rPr lang="cs-CZ" dirty="0">
                <a:solidFill>
                  <a:schemeClr val="tx1"/>
                </a:solidFill>
              </a:rPr>
              <a:t>Tisková konference</a:t>
            </a:r>
            <a:br>
              <a:rPr lang="cs-CZ" dirty="0">
                <a:solidFill>
                  <a:schemeClr val="tx1"/>
                </a:solidFill>
              </a:rPr>
            </a:br>
            <a:r>
              <a:rPr lang="cs-CZ" dirty="0">
                <a:solidFill>
                  <a:schemeClr val="tx1"/>
                </a:solidFill>
              </a:rPr>
              <a:t>Sportování dětí v době krize </a:t>
            </a:r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8" name="Zástupný symbol obrázku 7">
            <a:extLst>
              <a:ext uri="{FF2B5EF4-FFF2-40B4-BE49-F238E27FC236}">
                <a16:creationId xmlns:a16="http://schemas.microsoft.com/office/drawing/2014/main" id="{E7F3E15A-CE3E-4CD0-A1D5-9A2C4654FCC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03" b="24803"/>
          <a:stretch>
            <a:fillRect/>
          </a:stretch>
        </p:blipFill>
        <p:spPr/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39BC137-7C9D-4CB1-B9C5-E3138735E95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>
                <a:solidFill>
                  <a:schemeClr val="tx1"/>
                </a:solidFill>
              </a:rPr>
              <a:t>DÍKY TRENÉRE</a:t>
            </a: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8E96CA2C-57F9-4A37-95DF-7B126A7FE74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 lang="en-GB" sz="1400" dirty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marL="0" lvl="0" indent="0">
              <a:buNone/>
            </a:pPr>
            <a:r>
              <a:rPr lang="cs-CZ" dirty="0">
                <a:solidFill>
                  <a:schemeClr val="tx1"/>
                </a:solidFill>
              </a:rPr>
              <a:t>Únor 2022</a:t>
            </a:r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43361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EF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34C6194-6BC7-559C-E822-101841020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METODIKA</a:t>
            </a:r>
          </a:p>
        </p:txBody>
      </p:sp>
      <p:graphicFrame>
        <p:nvGraphicFramePr>
          <p:cNvPr id="12" name="Tabulka 11">
            <a:extLst>
              <a:ext uri="{FF2B5EF4-FFF2-40B4-BE49-F238E27FC236}">
                <a16:creationId xmlns:a16="http://schemas.microsoft.com/office/drawing/2014/main" id="{ACCA10AA-BE04-0E9A-7311-2F690F4F09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0094503"/>
              </p:ext>
            </p:extLst>
          </p:nvPr>
        </p:nvGraphicFramePr>
        <p:xfrm>
          <a:off x="1859530" y="1246029"/>
          <a:ext cx="9691916" cy="4321212"/>
        </p:xfrm>
        <a:graphic>
          <a:graphicData uri="http://schemas.openxmlformats.org/drawingml/2006/table">
            <a:tbl>
              <a:tblPr firstRow="1" bandRow="1"/>
              <a:tblGrid>
                <a:gridCol w="14281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637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8030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b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j-lt"/>
                          <a:ea typeface="+mn-ea"/>
                          <a:cs typeface="+mn-cs"/>
                        </a:rPr>
                        <a:t>Metoda</a:t>
                      </a:r>
                      <a:br>
                        <a:rPr lang="cs-CZ" sz="1800" b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cs-CZ" sz="1800" b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j-lt"/>
                          <a:ea typeface="+mn-ea"/>
                          <a:cs typeface="+mn-cs"/>
                        </a:rPr>
                        <a:t>ankety</a:t>
                      </a:r>
                      <a:endParaRPr lang="en-GB" sz="1800" b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15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kern="1200" noProof="0" dirty="0">
                          <a:solidFill>
                            <a:srgbClr val="213F99"/>
                          </a:solidFill>
                          <a:latin typeface="+mj-lt"/>
                          <a:ea typeface="+mn-ea"/>
                          <a:cs typeface="+mn-cs"/>
                        </a:rPr>
                        <a:t>Online</a:t>
                      </a:r>
                      <a:r>
                        <a:rPr lang="cs-CZ" sz="1800" kern="1200" baseline="0" noProof="0" dirty="0">
                          <a:solidFill>
                            <a:srgbClr val="213F99"/>
                          </a:solidFill>
                          <a:latin typeface="+mj-lt"/>
                          <a:ea typeface="+mn-ea"/>
                          <a:cs typeface="+mn-cs"/>
                        </a:rPr>
                        <a:t> dotazování</a:t>
                      </a:r>
                      <a:endParaRPr lang="cs-CZ" sz="1800" kern="1200" noProof="0" dirty="0">
                        <a:solidFill>
                          <a:srgbClr val="213F99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8030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b="1" kern="1200" dirty="0">
                          <a:solidFill>
                            <a:srgbClr val="C2A9EE"/>
                          </a:solidFill>
                          <a:latin typeface="+mj-lt"/>
                          <a:ea typeface="+mn-ea"/>
                          <a:cs typeface="+mn-cs"/>
                        </a:rPr>
                        <a:t>Cílová</a:t>
                      </a:r>
                      <a:br>
                        <a:rPr lang="cs-CZ" sz="1800" b="1" kern="1200" dirty="0">
                          <a:solidFill>
                            <a:srgbClr val="C2A9EE"/>
                          </a:solidFill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cs-CZ" sz="1800" b="1" kern="1200" dirty="0">
                          <a:solidFill>
                            <a:srgbClr val="C2A9EE"/>
                          </a:solidFill>
                          <a:latin typeface="+mj-lt"/>
                          <a:ea typeface="+mn-ea"/>
                          <a:cs typeface="+mn-cs"/>
                        </a:rPr>
                        <a:t>skupina</a:t>
                      </a:r>
                      <a:endParaRPr lang="en-GB" sz="1800" b="1" kern="1200" dirty="0">
                        <a:solidFill>
                          <a:srgbClr val="C2A9EE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cs-CZ" sz="1800" b="1" kern="1200" dirty="0">
                          <a:solidFill>
                            <a:srgbClr val="213F99"/>
                          </a:solidFill>
                          <a:latin typeface="+mj-lt"/>
                          <a:ea typeface="+mn-ea"/>
                          <a:cs typeface="+mn-cs"/>
                        </a:rPr>
                        <a:t>Rodiče dětí ve věku 6-18 let</a:t>
                      </a:r>
                      <a:br>
                        <a:rPr lang="cs-CZ" sz="1800" b="1" kern="1200" dirty="0">
                          <a:solidFill>
                            <a:srgbClr val="213F99"/>
                          </a:solidFill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cs-CZ" sz="1800" b="1" kern="1200" dirty="0">
                          <a:solidFill>
                            <a:srgbClr val="213F99"/>
                          </a:solidFill>
                          <a:latin typeface="+mj-lt"/>
                          <a:ea typeface="+mn-ea"/>
                          <a:cs typeface="+mn-cs"/>
                        </a:rPr>
                        <a:t>Rozložení dle regionu, velikosti místa bydliště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8030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lvl="0" defTabSz="914157">
                        <a:defRPr/>
                      </a:pPr>
                      <a:r>
                        <a:rPr lang="cs-CZ" sz="1800" b="1" kern="1200" dirty="0">
                          <a:solidFill>
                            <a:srgbClr val="ED6737"/>
                          </a:solidFill>
                          <a:latin typeface="+mj-lt"/>
                          <a:ea typeface="+mn-ea"/>
                          <a:cs typeface="+mn-cs"/>
                        </a:rPr>
                        <a:t>Velikost</a:t>
                      </a:r>
                      <a:br>
                        <a:rPr lang="cs-CZ" sz="1800" b="1" kern="1200" dirty="0">
                          <a:solidFill>
                            <a:srgbClr val="ED6737"/>
                          </a:solidFill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cs-CZ" sz="1800" b="1" kern="1200" dirty="0">
                          <a:solidFill>
                            <a:srgbClr val="ED6737"/>
                          </a:solidFill>
                          <a:latin typeface="+mj-lt"/>
                          <a:ea typeface="+mn-ea"/>
                          <a:cs typeface="+mn-cs"/>
                        </a:rPr>
                        <a:t>vzorku</a:t>
                      </a:r>
                      <a:endParaRPr lang="en-GB" sz="1800" b="1" kern="1200" dirty="0">
                        <a:solidFill>
                          <a:srgbClr val="ED6737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b="1" kern="1200" noProof="0" dirty="0">
                          <a:solidFill>
                            <a:srgbClr val="213F99"/>
                          </a:solidFill>
                          <a:latin typeface="+mj-lt"/>
                          <a:ea typeface="+mn-ea"/>
                          <a:cs typeface="+mn-cs"/>
                        </a:rPr>
                        <a:t>1050 (754 z nich má dítě, které se v posledním roce účastnilo </a:t>
                      </a:r>
                      <a:br>
                        <a:rPr lang="cs-CZ" sz="1800" b="1" kern="1200" noProof="0" dirty="0">
                          <a:solidFill>
                            <a:srgbClr val="213F99"/>
                          </a:solidFill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cs-CZ" sz="1800" b="1" kern="1200" noProof="0" dirty="0">
                          <a:solidFill>
                            <a:srgbClr val="213F99"/>
                          </a:solidFill>
                          <a:latin typeface="+mj-lt"/>
                          <a:ea typeface="+mn-ea"/>
                          <a:cs typeface="+mn-cs"/>
                        </a:rPr>
                        <a:t>sportování v kroužku/oddílu)</a:t>
                      </a:r>
                      <a:br>
                        <a:rPr lang="cs-CZ" sz="1800" b="1" kern="1200" noProof="0" dirty="0">
                          <a:solidFill>
                            <a:srgbClr val="213F99"/>
                          </a:solidFill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cs-CZ" sz="1800" b="1" kern="1200" noProof="0" dirty="0">
                          <a:solidFill>
                            <a:srgbClr val="213F99"/>
                          </a:solidFill>
                          <a:latin typeface="+mj-lt"/>
                          <a:ea typeface="+mn-ea"/>
                          <a:cs typeface="+mn-cs"/>
                        </a:rPr>
                        <a:t>sběr proběhl 16. 2. – 21. 2. 2023</a:t>
                      </a:r>
                      <a:endParaRPr lang="en-US" sz="1800" b="1" kern="1200" noProof="0" dirty="0">
                        <a:solidFill>
                          <a:srgbClr val="213F99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8030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lvl="0" defTabSz="914157">
                        <a:defRPr/>
                      </a:pPr>
                      <a:r>
                        <a:rPr lang="cs-CZ" sz="1800" b="1" kern="1200" dirty="0">
                          <a:solidFill>
                            <a:srgbClr val="FBB040"/>
                          </a:solidFill>
                          <a:latin typeface="+mj-lt"/>
                          <a:ea typeface="+mn-ea"/>
                          <a:cs typeface="+mn-cs"/>
                        </a:rPr>
                        <a:t>Výzkumný nástroj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b="1" kern="1200" noProof="0" dirty="0">
                          <a:solidFill>
                            <a:srgbClr val="213F99"/>
                          </a:solidFill>
                          <a:latin typeface="+mj-lt"/>
                          <a:ea typeface="+mn-ea"/>
                          <a:cs typeface="+mn-cs"/>
                        </a:rPr>
                        <a:t>Strukturovaný dotazník o délce cca 4 minut</a:t>
                      </a:r>
                      <a:endParaRPr lang="en-US" sz="1800" b="1" kern="1200" noProof="0" dirty="0">
                        <a:solidFill>
                          <a:srgbClr val="213F99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13" name="Group 15">
            <a:extLst>
              <a:ext uri="{FF2B5EF4-FFF2-40B4-BE49-F238E27FC236}">
                <a16:creationId xmlns:a16="http://schemas.microsoft.com/office/drawing/2014/main" id="{AFC6C7C4-645C-5389-6416-B32A6D34F596}"/>
              </a:ext>
            </a:extLst>
          </p:cNvPr>
          <p:cNvGrpSpPr>
            <a:grpSpLocks noChangeAspect="1"/>
          </p:cNvGrpSpPr>
          <p:nvPr/>
        </p:nvGrpSpPr>
        <p:grpSpPr>
          <a:xfrm>
            <a:off x="934098" y="1502191"/>
            <a:ext cx="687134" cy="574232"/>
            <a:chOff x="5308593" y="2025650"/>
            <a:chExt cx="812804" cy="704850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4BB609AD-10DC-8136-8960-277F680BAAD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75297" y="2184400"/>
              <a:ext cx="546100" cy="546100"/>
            </a:xfrm>
            <a:custGeom>
              <a:avLst/>
              <a:gdLst/>
              <a:ahLst/>
              <a:cxnLst>
                <a:cxn ang="0">
                  <a:pos x="44" y="106"/>
                </a:cxn>
                <a:cxn ang="0">
                  <a:pos x="28" y="118"/>
                </a:cxn>
                <a:cxn ang="0">
                  <a:pos x="4" y="126"/>
                </a:cxn>
                <a:cxn ang="0">
                  <a:pos x="6" y="158"/>
                </a:cxn>
                <a:cxn ang="0">
                  <a:pos x="28" y="178"/>
                </a:cxn>
                <a:cxn ang="0">
                  <a:pos x="20" y="196"/>
                </a:cxn>
                <a:cxn ang="0">
                  <a:pos x="4" y="218"/>
                </a:cxn>
                <a:cxn ang="0">
                  <a:pos x="22" y="244"/>
                </a:cxn>
                <a:cxn ang="0">
                  <a:pos x="46" y="244"/>
                </a:cxn>
                <a:cxn ang="0">
                  <a:pos x="52" y="268"/>
                </a:cxn>
                <a:cxn ang="0">
                  <a:pos x="48" y="296"/>
                </a:cxn>
                <a:cxn ang="0">
                  <a:pos x="76" y="310"/>
                </a:cxn>
                <a:cxn ang="0">
                  <a:pos x="106" y="302"/>
                </a:cxn>
                <a:cxn ang="0">
                  <a:pos x="116" y="316"/>
                </a:cxn>
                <a:cxn ang="0">
                  <a:pos x="126" y="342"/>
                </a:cxn>
                <a:cxn ang="0">
                  <a:pos x="158" y="338"/>
                </a:cxn>
                <a:cxn ang="0">
                  <a:pos x="178" y="318"/>
                </a:cxn>
                <a:cxn ang="0">
                  <a:pos x="196" y="324"/>
                </a:cxn>
                <a:cxn ang="0">
                  <a:pos x="216" y="342"/>
                </a:cxn>
                <a:cxn ang="0">
                  <a:pos x="242" y="324"/>
                </a:cxn>
                <a:cxn ang="0">
                  <a:pos x="250" y="294"/>
                </a:cxn>
                <a:cxn ang="0">
                  <a:pos x="268" y="292"/>
                </a:cxn>
                <a:cxn ang="0">
                  <a:pos x="296" y="296"/>
                </a:cxn>
                <a:cxn ang="0">
                  <a:pos x="308" y="268"/>
                </a:cxn>
                <a:cxn ang="0">
                  <a:pos x="300" y="240"/>
                </a:cxn>
                <a:cxn ang="0">
                  <a:pos x="316" y="228"/>
                </a:cxn>
                <a:cxn ang="0">
                  <a:pos x="340" y="218"/>
                </a:cxn>
                <a:cxn ang="0">
                  <a:pos x="338" y="186"/>
                </a:cxn>
                <a:cxn ang="0">
                  <a:pos x="316" y="166"/>
                </a:cxn>
                <a:cxn ang="0">
                  <a:pos x="324" y="148"/>
                </a:cxn>
                <a:cxn ang="0">
                  <a:pos x="340" y="128"/>
                </a:cxn>
                <a:cxn ang="0">
                  <a:pos x="322" y="102"/>
                </a:cxn>
                <a:cxn ang="0">
                  <a:pos x="294" y="94"/>
                </a:cxn>
                <a:cxn ang="0">
                  <a:pos x="292" y="76"/>
                </a:cxn>
                <a:cxn ang="0">
                  <a:pos x="296" y="50"/>
                </a:cxn>
                <a:cxn ang="0">
                  <a:pos x="268" y="36"/>
                </a:cxn>
                <a:cxn ang="0">
                  <a:pos x="238" y="44"/>
                </a:cxn>
                <a:cxn ang="0">
                  <a:pos x="228" y="28"/>
                </a:cxn>
                <a:cxn ang="0">
                  <a:pos x="218" y="4"/>
                </a:cxn>
                <a:cxn ang="0">
                  <a:pos x="186" y="6"/>
                </a:cxn>
                <a:cxn ang="0">
                  <a:pos x="166" y="28"/>
                </a:cxn>
                <a:cxn ang="0">
                  <a:pos x="148" y="20"/>
                </a:cxn>
                <a:cxn ang="0">
                  <a:pos x="128" y="4"/>
                </a:cxn>
                <a:cxn ang="0">
                  <a:pos x="102" y="22"/>
                </a:cxn>
                <a:cxn ang="0">
                  <a:pos x="94" y="50"/>
                </a:cxn>
                <a:cxn ang="0">
                  <a:pos x="76" y="52"/>
                </a:cxn>
                <a:cxn ang="0">
                  <a:pos x="48" y="48"/>
                </a:cxn>
                <a:cxn ang="0">
                  <a:pos x="36" y="78"/>
                </a:cxn>
                <a:cxn ang="0">
                  <a:pos x="162" y="72"/>
                </a:cxn>
                <a:cxn ang="0">
                  <a:pos x="248" y="106"/>
                </a:cxn>
                <a:cxn ang="0">
                  <a:pos x="272" y="182"/>
                </a:cxn>
                <a:cxn ang="0">
                  <a:pos x="222" y="260"/>
                </a:cxn>
                <a:cxn ang="0">
                  <a:pos x="144" y="270"/>
                </a:cxn>
                <a:cxn ang="0">
                  <a:pos x="76" y="204"/>
                </a:cxn>
                <a:cxn ang="0">
                  <a:pos x="82" y="126"/>
                </a:cxn>
                <a:cxn ang="0">
                  <a:pos x="142" y="76"/>
                </a:cxn>
              </a:cxnLst>
              <a:rect l="0" t="0" r="r" b="b"/>
              <a:pathLst>
                <a:path w="344" h="344">
                  <a:moveTo>
                    <a:pt x="38" y="82"/>
                  </a:moveTo>
                  <a:lnTo>
                    <a:pt x="38" y="82"/>
                  </a:lnTo>
                  <a:lnTo>
                    <a:pt x="42" y="90"/>
                  </a:lnTo>
                  <a:lnTo>
                    <a:pt x="44" y="98"/>
                  </a:lnTo>
                  <a:lnTo>
                    <a:pt x="44" y="106"/>
                  </a:lnTo>
                  <a:lnTo>
                    <a:pt x="42" y="112"/>
                  </a:lnTo>
                  <a:lnTo>
                    <a:pt x="42" y="112"/>
                  </a:lnTo>
                  <a:lnTo>
                    <a:pt x="40" y="114"/>
                  </a:lnTo>
                  <a:lnTo>
                    <a:pt x="34" y="116"/>
                  </a:lnTo>
                  <a:lnTo>
                    <a:pt x="28" y="118"/>
                  </a:lnTo>
                  <a:lnTo>
                    <a:pt x="22" y="116"/>
                  </a:lnTo>
                  <a:lnTo>
                    <a:pt x="22" y="116"/>
                  </a:lnTo>
                  <a:lnTo>
                    <a:pt x="14" y="116"/>
                  </a:lnTo>
                  <a:lnTo>
                    <a:pt x="8" y="120"/>
                  </a:lnTo>
                  <a:lnTo>
                    <a:pt x="4" y="126"/>
                  </a:lnTo>
                  <a:lnTo>
                    <a:pt x="0" y="136"/>
                  </a:lnTo>
                  <a:lnTo>
                    <a:pt x="0" y="136"/>
                  </a:lnTo>
                  <a:lnTo>
                    <a:pt x="0" y="144"/>
                  </a:lnTo>
                  <a:lnTo>
                    <a:pt x="2" y="152"/>
                  </a:lnTo>
                  <a:lnTo>
                    <a:pt x="6" y="158"/>
                  </a:lnTo>
                  <a:lnTo>
                    <a:pt x="12" y="162"/>
                  </a:lnTo>
                  <a:lnTo>
                    <a:pt x="12" y="162"/>
                  </a:lnTo>
                  <a:lnTo>
                    <a:pt x="18" y="166"/>
                  </a:lnTo>
                  <a:lnTo>
                    <a:pt x="24" y="172"/>
                  </a:lnTo>
                  <a:lnTo>
                    <a:pt x="28" y="178"/>
                  </a:lnTo>
                  <a:lnTo>
                    <a:pt x="28" y="184"/>
                  </a:lnTo>
                  <a:lnTo>
                    <a:pt x="28" y="184"/>
                  </a:lnTo>
                  <a:lnTo>
                    <a:pt x="28" y="188"/>
                  </a:lnTo>
                  <a:lnTo>
                    <a:pt x="24" y="192"/>
                  </a:lnTo>
                  <a:lnTo>
                    <a:pt x="20" y="196"/>
                  </a:lnTo>
                  <a:lnTo>
                    <a:pt x="14" y="200"/>
                  </a:lnTo>
                  <a:lnTo>
                    <a:pt x="14" y="200"/>
                  </a:lnTo>
                  <a:lnTo>
                    <a:pt x="8" y="202"/>
                  </a:lnTo>
                  <a:lnTo>
                    <a:pt x="4" y="210"/>
                  </a:lnTo>
                  <a:lnTo>
                    <a:pt x="4" y="218"/>
                  </a:lnTo>
                  <a:lnTo>
                    <a:pt x="4" y="226"/>
                  </a:lnTo>
                  <a:lnTo>
                    <a:pt x="4" y="226"/>
                  </a:lnTo>
                  <a:lnTo>
                    <a:pt x="8" y="234"/>
                  </a:lnTo>
                  <a:lnTo>
                    <a:pt x="14" y="240"/>
                  </a:lnTo>
                  <a:lnTo>
                    <a:pt x="22" y="244"/>
                  </a:lnTo>
                  <a:lnTo>
                    <a:pt x="28" y="244"/>
                  </a:lnTo>
                  <a:lnTo>
                    <a:pt x="28" y="244"/>
                  </a:lnTo>
                  <a:lnTo>
                    <a:pt x="34" y="242"/>
                  </a:lnTo>
                  <a:lnTo>
                    <a:pt x="40" y="242"/>
                  </a:lnTo>
                  <a:lnTo>
                    <a:pt x="46" y="244"/>
                  </a:lnTo>
                  <a:lnTo>
                    <a:pt x="48" y="246"/>
                  </a:lnTo>
                  <a:lnTo>
                    <a:pt x="48" y="246"/>
                  </a:lnTo>
                  <a:lnTo>
                    <a:pt x="50" y="252"/>
                  </a:lnTo>
                  <a:lnTo>
                    <a:pt x="52" y="260"/>
                  </a:lnTo>
                  <a:lnTo>
                    <a:pt x="52" y="268"/>
                  </a:lnTo>
                  <a:lnTo>
                    <a:pt x="48" y="274"/>
                  </a:lnTo>
                  <a:lnTo>
                    <a:pt x="48" y="274"/>
                  </a:lnTo>
                  <a:lnTo>
                    <a:pt x="46" y="280"/>
                  </a:lnTo>
                  <a:lnTo>
                    <a:pt x="46" y="288"/>
                  </a:lnTo>
                  <a:lnTo>
                    <a:pt x="48" y="296"/>
                  </a:lnTo>
                  <a:lnTo>
                    <a:pt x="54" y="302"/>
                  </a:lnTo>
                  <a:lnTo>
                    <a:pt x="54" y="302"/>
                  </a:lnTo>
                  <a:lnTo>
                    <a:pt x="62" y="308"/>
                  </a:lnTo>
                  <a:lnTo>
                    <a:pt x="70" y="310"/>
                  </a:lnTo>
                  <a:lnTo>
                    <a:pt x="76" y="310"/>
                  </a:lnTo>
                  <a:lnTo>
                    <a:pt x="82" y="306"/>
                  </a:lnTo>
                  <a:lnTo>
                    <a:pt x="82" y="306"/>
                  </a:lnTo>
                  <a:lnTo>
                    <a:pt x="88" y="302"/>
                  </a:lnTo>
                  <a:lnTo>
                    <a:pt x="98" y="300"/>
                  </a:lnTo>
                  <a:lnTo>
                    <a:pt x="106" y="302"/>
                  </a:lnTo>
                  <a:lnTo>
                    <a:pt x="110" y="302"/>
                  </a:lnTo>
                  <a:lnTo>
                    <a:pt x="110" y="302"/>
                  </a:lnTo>
                  <a:lnTo>
                    <a:pt x="114" y="306"/>
                  </a:lnTo>
                  <a:lnTo>
                    <a:pt x="116" y="310"/>
                  </a:lnTo>
                  <a:lnTo>
                    <a:pt x="116" y="316"/>
                  </a:lnTo>
                  <a:lnTo>
                    <a:pt x="116" y="322"/>
                  </a:lnTo>
                  <a:lnTo>
                    <a:pt x="116" y="322"/>
                  </a:lnTo>
                  <a:lnTo>
                    <a:pt x="116" y="330"/>
                  </a:lnTo>
                  <a:lnTo>
                    <a:pt x="120" y="336"/>
                  </a:lnTo>
                  <a:lnTo>
                    <a:pt x="126" y="342"/>
                  </a:lnTo>
                  <a:lnTo>
                    <a:pt x="134" y="344"/>
                  </a:lnTo>
                  <a:lnTo>
                    <a:pt x="134" y="344"/>
                  </a:lnTo>
                  <a:lnTo>
                    <a:pt x="144" y="344"/>
                  </a:lnTo>
                  <a:lnTo>
                    <a:pt x="152" y="342"/>
                  </a:lnTo>
                  <a:lnTo>
                    <a:pt x="158" y="338"/>
                  </a:lnTo>
                  <a:lnTo>
                    <a:pt x="162" y="332"/>
                  </a:lnTo>
                  <a:lnTo>
                    <a:pt x="162" y="332"/>
                  </a:lnTo>
                  <a:lnTo>
                    <a:pt x="164" y="326"/>
                  </a:lnTo>
                  <a:lnTo>
                    <a:pt x="172" y="322"/>
                  </a:lnTo>
                  <a:lnTo>
                    <a:pt x="178" y="318"/>
                  </a:lnTo>
                  <a:lnTo>
                    <a:pt x="184" y="316"/>
                  </a:lnTo>
                  <a:lnTo>
                    <a:pt x="184" y="316"/>
                  </a:lnTo>
                  <a:lnTo>
                    <a:pt x="188" y="316"/>
                  </a:lnTo>
                  <a:lnTo>
                    <a:pt x="192" y="320"/>
                  </a:lnTo>
                  <a:lnTo>
                    <a:pt x="196" y="324"/>
                  </a:lnTo>
                  <a:lnTo>
                    <a:pt x="198" y="330"/>
                  </a:lnTo>
                  <a:lnTo>
                    <a:pt x="198" y="330"/>
                  </a:lnTo>
                  <a:lnTo>
                    <a:pt x="202" y="336"/>
                  </a:lnTo>
                  <a:lnTo>
                    <a:pt x="208" y="340"/>
                  </a:lnTo>
                  <a:lnTo>
                    <a:pt x="216" y="342"/>
                  </a:lnTo>
                  <a:lnTo>
                    <a:pt x="226" y="340"/>
                  </a:lnTo>
                  <a:lnTo>
                    <a:pt x="226" y="340"/>
                  </a:lnTo>
                  <a:lnTo>
                    <a:pt x="234" y="336"/>
                  </a:lnTo>
                  <a:lnTo>
                    <a:pt x="240" y="330"/>
                  </a:lnTo>
                  <a:lnTo>
                    <a:pt x="242" y="324"/>
                  </a:lnTo>
                  <a:lnTo>
                    <a:pt x="242" y="316"/>
                  </a:lnTo>
                  <a:lnTo>
                    <a:pt x="242" y="316"/>
                  </a:lnTo>
                  <a:lnTo>
                    <a:pt x="242" y="310"/>
                  </a:lnTo>
                  <a:lnTo>
                    <a:pt x="246" y="302"/>
                  </a:lnTo>
                  <a:lnTo>
                    <a:pt x="250" y="294"/>
                  </a:lnTo>
                  <a:lnTo>
                    <a:pt x="254" y="290"/>
                  </a:lnTo>
                  <a:lnTo>
                    <a:pt x="254" y="290"/>
                  </a:lnTo>
                  <a:lnTo>
                    <a:pt x="258" y="290"/>
                  </a:lnTo>
                  <a:lnTo>
                    <a:pt x="264" y="290"/>
                  </a:lnTo>
                  <a:lnTo>
                    <a:pt x="268" y="292"/>
                  </a:lnTo>
                  <a:lnTo>
                    <a:pt x="274" y="296"/>
                  </a:lnTo>
                  <a:lnTo>
                    <a:pt x="274" y="296"/>
                  </a:lnTo>
                  <a:lnTo>
                    <a:pt x="280" y="300"/>
                  </a:lnTo>
                  <a:lnTo>
                    <a:pt x="288" y="300"/>
                  </a:lnTo>
                  <a:lnTo>
                    <a:pt x="296" y="296"/>
                  </a:lnTo>
                  <a:lnTo>
                    <a:pt x="302" y="290"/>
                  </a:lnTo>
                  <a:lnTo>
                    <a:pt x="302" y="290"/>
                  </a:lnTo>
                  <a:lnTo>
                    <a:pt x="308" y="282"/>
                  </a:lnTo>
                  <a:lnTo>
                    <a:pt x="310" y="274"/>
                  </a:lnTo>
                  <a:lnTo>
                    <a:pt x="308" y="268"/>
                  </a:lnTo>
                  <a:lnTo>
                    <a:pt x="306" y="262"/>
                  </a:lnTo>
                  <a:lnTo>
                    <a:pt x="306" y="262"/>
                  </a:lnTo>
                  <a:lnTo>
                    <a:pt x="302" y="256"/>
                  </a:lnTo>
                  <a:lnTo>
                    <a:pt x="300" y="248"/>
                  </a:lnTo>
                  <a:lnTo>
                    <a:pt x="300" y="240"/>
                  </a:lnTo>
                  <a:lnTo>
                    <a:pt x="302" y="234"/>
                  </a:lnTo>
                  <a:lnTo>
                    <a:pt x="302" y="234"/>
                  </a:lnTo>
                  <a:lnTo>
                    <a:pt x="304" y="230"/>
                  </a:lnTo>
                  <a:lnTo>
                    <a:pt x="310" y="228"/>
                  </a:lnTo>
                  <a:lnTo>
                    <a:pt x="316" y="228"/>
                  </a:lnTo>
                  <a:lnTo>
                    <a:pt x="322" y="228"/>
                  </a:lnTo>
                  <a:lnTo>
                    <a:pt x="322" y="228"/>
                  </a:lnTo>
                  <a:lnTo>
                    <a:pt x="330" y="228"/>
                  </a:lnTo>
                  <a:lnTo>
                    <a:pt x="336" y="224"/>
                  </a:lnTo>
                  <a:lnTo>
                    <a:pt x="340" y="218"/>
                  </a:lnTo>
                  <a:lnTo>
                    <a:pt x="344" y="210"/>
                  </a:lnTo>
                  <a:lnTo>
                    <a:pt x="344" y="210"/>
                  </a:lnTo>
                  <a:lnTo>
                    <a:pt x="344" y="200"/>
                  </a:lnTo>
                  <a:lnTo>
                    <a:pt x="342" y="192"/>
                  </a:lnTo>
                  <a:lnTo>
                    <a:pt x="338" y="186"/>
                  </a:lnTo>
                  <a:lnTo>
                    <a:pt x="332" y="184"/>
                  </a:lnTo>
                  <a:lnTo>
                    <a:pt x="332" y="184"/>
                  </a:lnTo>
                  <a:lnTo>
                    <a:pt x="326" y="180"/>
                  </a:lnTo>
                  <a:lnTo>
                    <a:pt x="320" y="174"/>
                  </a:lnTo>
                  <a:lnTo>
                    <a:pt x="316" y="166"/>
                  </a:lnTo>
                  <a:lnTo>
                    <a:pt x="316" y="160"/>
                  </a:lnTo>
                  <a:lnTo>
                    <a:pt x="316" y="160"/>
                  </a:lnTo>
                  <a:lnTo>
                    <a:pt x="316" y="156"/>
                  </a:lnTo>
                  <a:lnTo>
                    <a:pt x="320" y="152"/>
                  </a:lnTo>
                  <a:lnTo>
                    <a:pt x="324" y="148"/>
                  </a:lnTo>
                  <a:lnTo>
                    <a:pt x="330" y="146"/>
                  </a:lnTo>
                  <a:lnTo>
                    <a:pt x="330" y="146"/>
                  </a:lnTo>
                  <a:lnTo>
                    <a:pt x="336" y="142"/>
                  </a:lnTo>
                  <a:lnTo>
                    <a:pt x="340" y="136"/>
                  </a:lnTo>
                  <a:lnTo>
                    <a:pt x="340" y="128"/>
                  </a:lnTo>
                  <a:lnTo>
                    <a:pt x="340" y="118"/>
                  </a:lnTo>
                  <a:lnTo>
                    <a:pt x="340" y="118"/>
                  </a:lnTo>
                  <a:lnTo>
                    <a:pt x="336" y="110"/>
                  </a:lnTo>
                  <a:lnTo>
                    <a:pt x="330" y="104"/>
                  </a:lnTo>
                  <a:lnTo>
                    <a:pt x="322" y="102"/>
                  </a:lnTo>
                  <a:lnTo>
                    <a:pt x="316" y="102"/>
                  </a:lnTo>
                  <a:lnTo>
                    <a:pt x="316" y="102"/>
                  </a:lnTo>
                  <a:lnTo>
                    <a:pt x="308" y="102"/>
                  </a:lnTo>
                  <a:lnTo>
                    <a:pt x="302" y="98"/>
                  </a:lnTo>
                  <a:lnTo>
                    <a:pt x="294" y="94"/>
                  </a:lnTo>
                  <a:lnTo>
                    <a:pt x="290" y="90"/>
                  </a:lnTo>
                  <a:lnTo>
                    <a:pt x="290" y="90"/>
                  </a:lnTo>
                  <a:lnTo>
                    <a:pt x="288" y="86"/>
                  </a:lnTo>
                  <a:lnTo>
                    <a:pt x="290" y="82"/>
                  </a:lnTo>
                  <a:lnTo>
                    <a:pt x="292" y="76"/>
                  </a:lnTo>
                  <a:lnTo>
                    <a:pt x="296" y="70"/>
                  </a:lnTo>
                  <a:lnTo>
                    <a:pt x="296" y="70"/>
                  </a:lnTo>
                  <a:lnTo>
                    <a:pt x="298" y="64"/>
                  </a:lnTo>
                  <a:lnTo>
                    <a:pt x="298" y="56"/>
                  </a:lnTo>
                  <a:lnTo>
                    <a:pt x="296" y="50"/>
                  </a:lnTo>
                  <a:lnTo>
                    <a:pt x="290" y="42"/>
                  </a:lnTo>
                  <a:lnTo>
                    <a:pt x="290" y="42"/>
                  </a:lnTo>
                  <a:lnTo>
                    <a:pt x="282" y="38"/>
                  </a:lnTo>
                  <a:lnTo>
                    <a:pt x="274" y="34"/>
                  </a:lnTo>
                  <a:lnTo>
                    <a:pt x="268" y="36"/>
                  </a:lnTo>
                  <a:lnTo>
                    <a:pt x="262" y="40"/>
                  </a:lnTo>
                  <a:lnTo>
                    <a:pt x="262" y="40"/>
                  </a:lnTo>
                  <a:lnTo>
                    <a:pt x="256" y="42"/>
                  </a:lnTo>
                  <a:lnTo>
                    <a:pt x="246" y="44"/>
                  </a:lnTo>
                  <a:lnTo>
                    <a:pt x="238" y="44"/>
                  </a:lnTo>
                  <a:lnTo>
                    <a:pt x="234" y="42"/>
                  </a:lnTo>
                  <a:lnTo>
                    <a:pt x="234" y="42"/>
                  </a:lnTo>
                  <a:lnTo>
                    <a:pt x="230" y="40"/>
                  </a:lnTo>
                  <a:lnTo>
                    <a:pt x="228" y="34"/>
                  </a:lnTo>
                  <a:lnTo>
                    <a:pt x="228" y="28"/>
                  </a:lnTo>
                  <a:lnTo>
                    <a:pt x="228" y="22"/>
                  </a:lnTo>
                  <a:lnTo>
                    <a:pt x="228" y="22"/>
                  </a:lnTo>
                  <a:lnTo>
                    <a:pt x="228" y="16"/>
                  </a:lnTo>
                  <a:lnTo>
                    <a:pt x="224" y="8"/>
                  </a:lnTo>
                  <a:lnTo>
                    <a:pt x="218" y="4"/>
                  </a:lnTo>
                  <a:lnTo>
                    <a:pt x="210" y="0"/>
                  </a:lnTo>
                  <a:lnTo>
                    <a:pt x="210" y="0"/>
                  </a:lnTo>
                  <a:lnTo>
                    <a:pt x="200" y="0"/>
                  </a:lnTo>
                  <a:lnTo>
                    <a:pt x="192" y="2"/>
                  </a:lnTo>
                  <a:lnTo>
                    <a:pt x="186" y="6"/>
                  </a:lnTo>
                  <a:lnTo>
                    <a:pt x="182" y="12"/>
                  </a:lnTo>
                  <a:lnTo>
                    <a:pt x="182" y="12"/>
                  </a:lnTo>
                  <a:lnTo>
                    <a:pt x="180" y="18"/>
                  </a:lnTo>
                  <a:lnTo>
                    <a:pt x="172" y="24"/>
                  </a:lnTo>
                  <a:lnTo>
                    <a:pt x="166" y="28"/>
                  </a:lnTo>
                  <a:lnTo>
                    <a:pt x="160" y="30"/>
                  </a:lnTo>
                  <a:lnTo>
                    <a:pt x="160" y="30"/>
                  </a:lnTo>
                  <a:lnTo>
                    <a:pt x="156" y="28"/>
                  </a:lnTo>
                  <a:lnTo>
                    <a:pt x="152" y="26"/>
                  </a:lnTo>
                  <a:lnTo>
                    <a:pt x="148" y="20"/>
                  </a:lnTo>
                  <a:lnTo>
                    <a:pt x="146" y="14"/>
                  </a:lnTo>
                  <a:lnTo>
                    <a:pt x="146" y="14"/>
                  </a:lnTo>
                  <a:lnTo>
                    <a:pt x="142" y="8"/>
                  </a:lnTo>
                  <a:lnTo>
                    <a:pt x="136" y="4"/>
                  </a:lnTo>
                  <a:lnTo>
                    <a:pt x="128" y="4"/>
                  </a:lnTo>
                  <a:lnTo>
                    <a:pt x="118" y="6"/>
                  </a:lnTo>
                  <a:lnTo>
                    <a:pt x="118" y="6"/>
                  </a:lnTo>
                  <a:lnTo>
                    <a:pt x="110" y="10"/>
                  </a:lnTo>
                  <a:lnTo>
                    <a:pt x="104" y="14"/>
                  </a:lnTo>
                  <a:lnTo>
                    <a:pt x="102" y="22"/>
                  </a:lnTo>
                  <a:lnTo>
                    <a:pt x="102" y="28"/>
                  </a:lnTo>
                  <a:lnTo>
                    <a:pt x="102" y="28"/>
                  </a:lnTo>
                  <a:lnTo>
                    <a:pt x="102" y="36"/>
                  </a:lnTo>
                  <a:lnTo>
                    <a:pt x="98" y="44"/>
                  </a:lnTo>
                  <a:lnTo>
                    <a:pt x="94" y="50"/>
                  </a:lnTo>
                  <a:lnTo>
                    <a:pt x="90" y="54"/>
                  </a:lnTo>
                  <a:lnTo>
                    <a:pt x="90" y="54"/>
                  </a:lnTo>
                  <a:lnTo>
                    <a:pt x="86" y="56"/>
                  </a:lnTo>
                  <a:lnTo>
                    <a:pt x="80" y="54"/>
                  </a:lnTo>
                  <a:lnTo>
                    <a:pt x="76" y="52"/>
                  </a:lnTo>
                  <a:lnTo>
                    <a:pt x="70" y="48"/>
                  </a:lnTo>
                  <a:lnTo>
                    <a:pt x="70" y="48"/>
                  </a:lnTo>
                  <a:lnTo>
                    <a:pt x="64" y="46"/>
                  </a:lnTo>
                  <a:lnTo>
                    <a:pt x="56" y="46"/>
                  </a:lnTo>
                  <a:lnTo>
                    <a:pt x="48" y="48"/>
                  </a:lnTo>
                  <a:lnTo>
                    <a:pt x="42" y="54"/>
                  </a:lnTo>
                  <a:lnTo>
                    <a:pt x="42" y="54"/>
                  </a:lnTo>
                  <a:lnTo>
                    <a:pt x="36" y="62"/>
                  </a:lnTo>
                  <a:lnTo>
                    <a:pt x="34" y="70"/>
                  </a:lnTo>
                  <a:lnTo>
                    <a:pt x="36" y="78"/>
                  </a:lnTo>
                  <a:lnTo>
                    <a:pt x="38" y="82"/>
                  </a:lnTo>
                  <a:lnTo>
                    <a:pt x="38" y="82"/>
                  </a:lnTo>
                  <a:close/>
                  <a:moveTo>
                    <a:pt x="142" y="76"/>
                  </a:moveTo>
                  <a:lnTo>
                    <a:pt x="142" y="76"/>
                  </a:lnTo>
                  <a:lnTo>
                    <a:pt x="162" y="72"/>
                  </a:lnTo>
                  <a:lnTo>
                    <a:pt x="180" y="72"/>
                  </a:lnTo>
                  <a:lnTo>
                    <a:pt x="200" y="76"/>
                  </a:lnTo>
                  <a:lnTo>
                    <a:pt x="218" y="82"/>
                  </a:lnTo>
                  <a:lnTo>
                    <a:pt x="234" y="94"/>
                  </a:lnTo>
                  <a:lnTo>
                    <a:pt x="248" y="106"/>
                  </a:lnTo>
                  <a:lnTo>
                    <a:pt x="260" y="122"/>
                  </a:lnTo>
                  <a:lnTo>
                    <a:pt x="268" y="142"/>
                  </a:lnTo>
                  <a:lnTo>
                    <a:pt x="268" y="142"/>
                  </a:lnTo>
                  <a:lnTo>
                    <a:pt x="272" y="162"/>
                  </a:lnTo>
                  <a:lnTo>
                    <a:pt x="272" y="182"/>
                  </a:lnTo>
                  <a:lnTo>
                    <a:pt x="268" y="200"/>
                  </a:lnTo>
                  <a:lnTo>
                    <a:pt x="262" y="218"/>
                  </a:lnTo>
                  <a:lnTo>
                    <a:pt x="252" y="234"/>
                  </a:lnTo>
                  <a:lnTo>
                    <a:pt x="238" y="248"/>
                  </a:lnTo>
                  <a:lnTo>
                    <a:pt x="222" y="260"/>
                  </a:lnTo>
                  <a:lnTo>
                    <a:pt x="202" y="268"/>
                  </a:lnTo>
                  <a:lnTo>
                    <a:pt x="202" y="268"/>
                  </a:lnTo>
                  <a:lnTo>
                    <a:pt x="182" y="272"/>
                  </a:lnTo>
                  <a:lnTo>
                    <a:pt x="164" y="272"/>
                  </a:lnTo>
                  <a:lnTo>
                    <a:pt x="144" y="270"/>
                  </a:lnTo>
                  <a:lnTo>
                    <a:pt x="126" y="262"/>
                  </a:lnTo>
                  <a:lnTo>
                    <a:pt x="110" y="252"/>
                  </a:lnTo>
                  <a:lnTo>
                    <a:pt x="96" y="238"/>
                  </a:lnTo>
                  <a:lnTo>
                    <a:pt x="84" y="222"/>
                  </a:lnTo>
                  <a:lnTo>
                    <a:pt x="76" y="204"/>
                  </a:lnTo>
                  <a:lnTo>
                    <a:pt x="76" y="204"/>
                  </a:lnTo>
                  <a:lnTo>
                    <a:pt x="72" y="184"/>
                  </a:lnTo>
                  <a:lnTo>
                    <a:pt x="72" y="164"/>
                  </a:lnTo>
                  <a:lnTo>
                    <a:pt x="76" y="144"/>
                  </a:lnTo>
                  <a:lnTo>
                    <a:pt x="82" y="126"/>
                  </a:lnTo>
                  <a:lnTo>
                    <a:pt x="92" y="110"/>
                  </a:lnTo>
                  <a:lnTo>
                    <a:pt x="106" y="96"/>
                  </a:lnTo>
                  <a:lnTo>
                    <a:pt x="122" y="84"/>
                  </a:lnTo>
                  <a:lnTo>
                    <a:pt x="142" y="76"/>
                  </a:lnTo>
                  <a:lnTo>
                    <a:pt x="142" y="7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83F2A807-4562-9F2D-A243-F52CD774A20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08593" y="2025650"/>
              <a:ext cx="352425" cy="349250"/>
            </a:xfrm>
            <a:custGeom>
              <a:avLst/>
              <a:gdLst/>
              <a:ahLst/>
              <a:cxnLst>
                <a:cxn ang="0">
                  <a:pos x="28" y="70"/>
                </a:cxn>
                <a:cxn ang="0">
                  <a:pos x="14" y="74"/>
                </a:cxn>
                <a:cxn ang="0">
                  <a:pos x="0" y="86"/>
                </a:cxn>
                <a:cxn ang="0">
                  <a:pos x="8" y="102"/>
                </a:cxn>
                <a:cxn ang="0">
                  <a:pos x="18" y="120"/>
                </a:cxn>
                <a:cxn ang="0">
                  <a:pos x="4" y="134"/>
                </a:cxn>
                <a:cxn ang="0">
                  <a:pos x="10" y="154"/>
                </a:cxn>
                <a:cxn ang="0">
                  <a:pos x="30" y="156"/>
                </a:cxn>
                <a:cxn ang="0">
                  <a:pos x="32" y="176"/>
                </a:cxn>
                <a:cxn ang="0">
                  <a:pos x="36" y="194"/>
                </a:cxn>
                <a:cxn ang="0">
                  <a:pos x="54" y="196"/>
                </a:cxn>
                <a:cxn ang="0">
                  <a:pos x="72" y="194"/>
                </a:cxn>
                <a:cxn ang="0">
                  <a:pos x="76" y="212"/>
                </a:cxn>
                <a:cxn ang="0">
                  <a:pos x="94" y="220"/>
                </a:cxn>
                <a:cxn ang="0">
                  <a:pos x="106" y="208"/>
                </a:cxn>
                <a:cxn ang="0">
                  <a:pos x="124" y="204"/>
                </a:cxn>
                <a:cxn ang="0">
                  <a:pos x="140" y="218"/>
                </a:cxn>
                <a:cxn ang="0">
                  <a:pos x="156" y="208"/>
                </a:cxn>
                <a:cxn ang="0">
                  <a:pos x="164" y="186"/>
                </a:cxn>
                <a:cxn ang="0">
                  <a:pos x="176" y="190"/>
                </a:cxn>
                <a:cxn ang="0">
                  <a:pos x="194" y="186"/>
                </a:cxn>
                <a:cxn ang="0">
                  <a:pos x="196" y="168"/>
                </a:cxn>
                <a:cxn ang="0">
                  <a:pos x="196" y="148"/>
                </a:cxn>
                <a:cxn ang="0">
                  <a:pos x="216" y="144"/>
                </a:cxn>
                <a:cxn ang="0">
                  <a:pos x="220" y="122"/>
                </a:cxn>
                <a:cxn ang="0">
                  <a:pos x="206" y="110"/>
                </a:cxn>
                <a:cxn ang="0">
                  <a:pos x="212" y="92"/>
                </a:cxn>
                <a:cxn ang="0">
                  <a:pos x="218" y="76"/>
                </a:cxn>
                <a:cxn ang="0">
                  <a:pos x="204" y="64"/>
                </a:cxn>
                <a:cxn ang="0">
                  <a:pos x="188" y="58"/>
                </a:cxn>
                <a:cxn ang="0">
                  <a:pos x="192" y="40"/>
                </a:cxn>
                <a:cxn ang="0">
                  <a:pos x="182" y="22"/>
                </a:cxn>
                <a:cxn ang="0">
                  <a:pos x="164" y="26"/>
                </a:cxn>
                <a:cxn ang="0">
                  <a:pos x="148" y="22"/>
                </a:cxn>
                <a:cxn ang="0">
                  <a:pos x="140" y="2"/>
                </a:cxn>
                <a:cxn ang="0">
                  <a:pos x="120" y="4"/>
                </a:cxn>
                <a:cxn ang="0">
                  <a:pos x="104" y="18"/>
                </a:cxn>
                <a:cxn ang="0">
                  <a:pos x="94" y="8"/>
                </a:cxn>
                <a:cxn ang="0">
                  <a:pos x="76" y="2"/>
                </a:cxn>
                <a:cxn ang="0">
                  <a:pos x="66" y="18"/>
                </a:cxn>
                <a:cxn ang="0">
                  <a:pos x="56" y="34"/>
                </a:cxn>
                <a:cxn ang="0">
                  <a:pos x="36" y="28"/>
                </a:cxn>
                <a:cxn ang="0">
                  <a:pos x="22" y="44"/>
                </a:cxn>
                <a:cxn ang="0">
                  <a:pos x="92" y="48"/>
                </a:cxn>
                <a:cxn ang="0">
                  <a:pos x="152" y="58"/>
                </a:cxn>
                <a:cxn ang="0">
                  <a:pos x="176" y="102"/>
                </a:cxn>
                <a:cxn ang="0">
                  <a:pos x="154" y="160"/>
                </a:cxn>
                <a:cxn ang="0">
                  <a:pos x="106" y="174"/>
                </a:cxn>
                <a:cxn ang="0">
                  <a:pos x="54" y="142"/>
                </a:cxn>
                <a:cxn ang="0">
                  <a:pos x="48" y="92"/>
                </a:cxn>
                <a:cxn ang="0">
                  <a:pos x="92" y="48"/>
                </a:cxn>
              </a:cxnLst>
              <a:rect l="0" t="0" r="r" b="b"/>
              <a:pathLst>
                <a:path w="222" h="220">
                  <a:moveTo>
                    <a:pt x="26" y="52"/>
                  </a:moveTo>
                  <a:lnTo>
                    <a:pt x="26" y="52"/>
                  </a:lnTo>
                  <a:lnTo>
                    <a:pt x="28" y="56"/>
                  </a:lnTo>
                  <a:lnTo>
                    <a:pt x="28" y="62"/>
                  </a:lnTo>
                  <a:lnTo>
                    <a:pt x="28" y="70"/>
                  </a:lnTo>
                  <a:lnTo>
                    <a:pt x="28" y="70"/>
                  </a:lnTo>
                  <a:lnTo>
                    <a:pt x="26" y="72"/>
                  </a:lnTo>
                  <a:lnTo>
                    <a:pt x="22" y="74"/>
                  </a:lnTo>
                  <a:lnTo>
                    <a:pt x="14" y="74"/>
                  </a:lnTo>
                  <a:lnTo>
                    <a:pt x="14" y="74"/>
                  </a:lnTo>
                  <a:lnTo>
                    <a:pt x="10" y="74"/>
                  </a:lnTo>
                  <a:lnTo>
                    <a:pt x="6" y="76"/>
                  </a:lnTo>
                  <a:lnTo>
                    <a:pt x="2" y="80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92"/>
                  </a:lnTo>
                  <a:lnTo>
                    <a:pt x="2" y="98"/>
                  </a:lnTo>
                  <a:lnTo>
                    <a:pt x="4" y="100"/>
                  </a:lnTo>
                  <a:lnTo>
                    <a:pt x="8" y="102"/>
                  </a:lnTo>
                  <a:lnTo>
                    <a:pt x="8" y="102"/>
                  </a:lnTo>
                  <a:lnTo>
                    <a:pt x="12" y="106"/>
                  </a:lnTo>
                  <a:lnTo>
                    <a:pt x="16" y="110"/>
                  </a:lnTo>
                  <a:lnTo>
                    <a:pt x="18" y="118"/>
                  </a:lnTo>
                  <a:lnTo>
                    <a:pt x="18" y="118"/>
                  </a:lnTo>
                  <a:lnTo>
                    <a:pt x="18" y="120"/>
                  </a:lnTo>
                  <a:lnTo>
                    <a:pt x="16" y="122"/>
                  </a:lnTo>
                  <a:lnTo>
                    <a:pt x="10" y="128"/>
                  </a:lnTo>
                  <a:lnTo>
                    <a:pt x="10" y="128"/>
                  </a:lnTo>
                  <a:lnTo>
                    <a:pt x="6" y="130"/>
                  </a:lnTo>
                  <a:lnTo>
                    <a:pt x="4" y="134"/>
                  </a:lnTo>
                  <a:lnTo>
                    <a:pt x="2" y="138"/>
                  </a:lnTo>
                  <a:lnTo>
                    <a:pt x="4" y="144"/>
                  </a:lnTo>
                  <a:lnTo>
                    <a:pt x="4" y="144"/>
                  </a:lnTo>
                  <a:lnTo>
                    <a:pt x="6" y="150"/>
                  </a:lnTo>
                  <a:lnTo>
                    <a:pt x="10" y="154"/>
                  </a:lnTo>
                  <a:lnTo>
                    <a:pt x="14" y="156"/>
                  </a:lnTo>
                  <a:lnTo>
                    <a:pt x="18" y="156"/>
                  </a:lnTo>
                  <a:lnTo>
                    <a:pt x="18" y="156"/>
                  </a:lnTo>
                  <a:lnTo>
                    <a:pt x="26" y="154"/>
                  </a:lnTo>
                  <a:lnTo>
                    <a:pt x="30" y="156"/>
                  </a:lnTo>
                  <a:lnTo>
                    <a:pt x="32" y="158"/>
                  </a:lnTo>
                  <a:lnTo>
                    <a:pt x="32" y="158"/>
                  </a:lnTo>
                  <a:lnTo>
                    <a:pt x="34" y="166"/>
                  </a:lnTo>
                  <a:lnTo>
                    <a:pt x="34" y="172"/>
                  </a:lnTo>
                  <a:lnTo>
                    <a:pt x="32" y="176"/>
                  </a:lnTo>
                  <a:lnTo>
                    <a:pt x="32" y="176"/>
                  </a:lnTo>
                  <a:lnTo>
                    <a:pt x="30" y="180"/>
                  </a:lnTo>
                  <a:lnTo>
                    <a:pt x="30" y="184"/>
                  </a:lnTo>
                  <a:lnTo>
                    <a:pt x="32" y="190"/>
                  </a:lnTo>
                  <a:lnTo>
                    <a:pt x="36" y="194"/>
                  </a:lnTo>
                  <a:lnTo>
                    <a:pt x="36" y="194"/>
                  </a:lnTo>
                  <a:lnTo>
                    <a:pt x="40" y="196"/>
                  </a:lnTo>
                  <a:lnTo>
                    <a:pt x="46" y="198"/>
                  </a:lnTo>
                  <a:lnTo>
                    <a:pt x="50" y="198"/>
                  </a:lnTo>
                  <a:lnTo>
                    <a:pt x="54" y="196"/>
                  </a:lnTo>
                  <a:lnTo>
                    <a:pt x="54" y="196"/>
                  </a:lnTo>
                  <a:lnTo>
                    <a:pt x="58" y="194"/>
                  </a:lnTo>
                  <a:lnTo>
                    <a:pt x="62" y="192"/>
                  </a:lnTo>
                  <a:lnTo>
                    <a:pt x="72" y="194"/>
                  </a:lnTo>
                  <a:lnTo>
                    <a:pt x="72" y="194"/>
                  </a:lnTo>
                  <a:lnTo>
                    <a:pt x="74" y="196"/>
                  </a:lnTo>
                  <a:lnTo>
                    <a:pt x="74" y="198"/>
                  </a:lnTo>
                  <a:lnTo>
                    <a:pt x="76" y="206"/>
                  </a:lnTo>
                  <a:lnTo>
                    <a:pt x="76" y="206"/>
                  </a:lnTo>
                  <a:lnTo>
                    <a:pt x="76" y="212"/>
                  </a:lnTo>
                  <a:lnTo>
                    <a:pt x="78" y="216"/>
                  </a:lnTo>
                  <a:lnTo>
                    <a:pt x="82" y="218"/>
                  </a:lnTo>
                  <a:lnTo>
                    <a:pt x="88" y="220"/>
                  </a:lnTo>
                  <a:lnTo>
                    <a:pt x="88" y="220"/>
                  </a:lnTo>
                  <a:lnTo>
                    <a:pt x="94" y="220"/>
                  </a:lnTo>
                  <a:lnTo>
                    <a:pt x="98" y="220"/>
                  </a:lnTo>
                  <a:lnTo>
                    <a:pt x="102" y="216"/>
                  </a:lnTo>
                  <a:lnTo>
                    <a:pt x="104" y="212"/>
                  </a:lnTo>
                  <a:lnTo>
                    <a:pt x="104" y="212"/>
                  </a:lnTo>
                  <a:lnTo>
                    <a:pt x="106" y="208"/>
                  </a:lnTo>
                  <a:lnTo>
                    <a:pt x="110" y="206"/>
                  </a:lnTo>
                  <a:lnTo>
                    <a:pt x="118" y="202"/>
                  </a:lnTo>
                  <a:lnTo>
                    <a:pt x="118" y="202"/>
                  </a:lnTo>
                  <a:lnTo>
                    <a:pt x="122" y="202"/>
                  </a:lnTo>
                  <a:lnTo>
                    <a:pt x="124" y="204"/>
                  </a:lnTo>
                  <a:lnTo>
                    <a:pt x="128" y="212"/>
                  </a:lnTo>
                  <a:lnTo>
                    <a:pt x="128" y="212"/>
                  </a:lnTo>
                  <a:lnTo>
                    <a:pt x="130" y="216"/>
                  </a:lnTo>
                  <a:lnTo>
                    <a:pt x="134" y="218"/>
                  </a:lnTo>
                  <a:lnTo>
                    <a:pt x="140" y="218"/>
                  </a:lnTo>
                  <a:lnTo>
                    <a:pt x="146" y="218"/>
                  </a:lnTo>
                  <a:lnTo>
                    <a:pt x="146" y="218"/>
                  </a:lnTo>
                  <a:lnTo>
                    <a:pt x="150" y="214"/>
                  </a:lnTo>
                  <a:lnTo>
                    <a:pt x="154" y="212"/>
                  </a:lnTo>
                  <a:lnTo>
                    <a:pt x="156" y="208"/>
                  </a:lnTo>
                  <a:lnTo>
                    <a:pt x="156" y="202"/>
                  </a:lnTo>
                  <a:lnTo>
                    <a:pt x="156" y="202"/>
                  </a:lnTo>
                  <a:lnTo>
                    <a:pt x="156" y="198"/>
                  </a:lnTo>
                  <a:lnTo>
                    <a:pt x="158" y="192"/>
                  </a:lnTo>
                  <a:lnTo>
                    <a:pt x="164" y="186"/>
                  </a:lnTo>
                  <a:lnTo>
                    <a:pt x="164" y="186"/>
                  </a:lnTo>
                  <a:lnTo>
                    <a:pt x="166" y="186"/>
                  </a:lnTo>
                  <a:lnTo>
                    <a:pt x="170" y="186"/>
                  </a:lnTo>
                  <a:lnTo>
                    <a:pt x="176" y="190"/>
                  </a:lnTo>
                  <a:lnTo>
                    <a:pt x="176" y="190"/>
                  </a:lnTo>
                  <a:lnTo>
                    <a:pt x="180" y="192"/>
                  </a:lnTo>
                  <a:lnTo>
                    <a:pt x="186" y="192"/>
                  </a:lnTo>
                  <a:lnTo>
                    <a:pt x="190" y="190"/>
                  </a:lnTo>
                  <a:lnTo>
                    <a:pt x="194" y="186"/>
                  </a:lnTo>
                  <a:lnTo>
                    <a:pt x="194" y="186"/>
                  </a:lnTo>
                  <a:lnTo>
                    <a:pt x="198" y="180"/>
                  </a:lnTo>
                  <a:lnTo>
                    <a:pt x="200" y="176"/>
                  </a:lnTo>
                  <a:lnTo>
                    <a:pt x="200" y="172"/>
                  </a:lnTo>
                  <a:lnTo>
                    <a:pt x="196" y="168"/>
                  </a:lnTo>
                  <a:lnTo>
                    <a:pt x="196" y="168"/>
                  </a:lnTo>
                  <a:lnTo>
                    <a:pt x="194" y="164"/>
                  </a:lnTo>
                  <a:lnTo>
                    <a:pt x="194" y="158"/>
                  </a:lnTo>
                  <a:lnTo>
                    <a:pt x="194" y="150"/>
                  </a:lnTo>
                  <a:lnTo>
                    <a:pt x="194" y="150"/>
                  </a:lnTo>
                  <a:lnTo>
                    <a:pt x="196" y="148"/>
                  </a:lnTo>
                  <a:lnTo>
                    <a:pt x="200" y="146"/>
                  </a:lnTo>
                  <a:lnTo>
                    <a:pt x="208" y="146"/>
                  </a:lnTo>
                  <a:lnTo>
                    <a:pt x="208" y="146"/>
                  </a:lnTo>
                  <a:lnTo>
                    <a:pt x="212" y="146"/>
                  </a:lnTo>
                  <a:lnTo>
                    <a:pt x="216" y="144"/>
                  </a:lnTo>
                  <a:lnTo>
                    <a:pt x="220" y="140"/>
                  </a:lnTo>
                  <a:lnTo>
                    <a:pt x="222" y="134"/>
                  </a:lnTo>
                  <a:lnTo>
                    <a:pt x="222" y="134"/>
                  </a:lnTo>
                  <a:lnTo>
                    <a:pt x="222" y="128"/>
                  </a:lnTo>
                  <a:lnTo>
                    <a:pt x="220" y="122"/>
                  </a:lnTo>
                  <a:lnTo>
                    <a:pt x="218" y="118"/>
                  </a:lnTo>
                  <a:lnTo>
                    <a:pt x="214" y="116"/>
                  </a:lnTo>
                  <a:lnTo>
                    <a:pt x="214" y="116"/>
                  </a:lnTo>
                  <a:lnTo>
                    <a:pt x="210" y="114"/>
                  </a:lnTo>
                  <a:lnTo>
                    <a:pt x="206" y="110"/>
                  </a:lnTo>
                  <a:lnTo>
                    <a:pt x="204" y="102"/>
                  </a:lnTo>
                  <a:lnTo>
                    <a:pt x="204" y="102"/>
                  </a:lnTo>
                  <a:lnTo>
                    <a:pt x="204" y="100"/>
                  </a:lnTo>
                  <a:lnTo>
                    <a:pt x="206" y="96"/>
                  </a:lnTo>
                  <a:lnTo>
                    <a:pt x="212" y="92"/>
                  </a:lnTo>
                  <a:lnTo>
                    <a:pt x="212" y="92"/>
                  </a:lnTo>
                  <a:lnTo>
                    <a:pt x="216" y="90"/>
                  </a:lnTo>
                  <a:lnTo>
                    <a:pt x="218" y="86"/>
                  </a:lnTo>
                  <a:lnTo>
                    <a:pt x="220" y="82"/>
                  </a:lnTo>
                  <a:lnTo>
                    <a:pt x="218" y="76"/>
                  </a:lnTo>
                  <a:lnTo>
                    <a:pt x="218" y="76"/>
                  </a:lnTo>
                  <a:lnTo>
                    <a:pt x="216" y="70"/>
                  </a:lnTo>
                  <a:lnTo>
                    <a:pt x="212" y="66"/>
                  </a:lnTo>
                  <a:lnTo>
                    <a:pt x="208" y="64"/>
                  </a:lnTo>
                  <a:lnTo>
                    <a:pt x="204" y="64"/>
                  </a:lnTo>
                  <a:lnTo>
                    <a:pt x="204" y="64"/>
                  </a:lnTo>
                  <a:lnTo>
                    <a:pt x="200" y="64"/>
                  </a:lnTo>
                  <a:lnTo>
                    <a:pt x="194" y="62"/>
                  </a:lnTo>
                  <a:lnTo>
                    <a:pt x="188" y="58"/>
                  </a:lnTo>
                  <a:lnTo>
                    <a:pt x="188" y="58"/>
                  </a:lnTo>
                  <a:lnTo>
                    <a:pt x="186" y="54"/>
                  </a:lnTo>
                  <a:lnTo>
                    <a:pt x="186" y="52"/>
                  </a:lnTo>
                  <a:lnTo>
                    <a:pt x="190" y="44"/>
                  </a:lnTo>
                  <a:lnTo>
                    <a:pt x="190" y="44"/>
                  </a:lnTo>
                  <a:lnTo>
                    <a:pt x="192" y="40"/>
                  </a:lnTo>
                  <a:lnTo>
                    <a:pt x="192" y="36"/>
                  </a:lnTo>
                  <a:lnTo>
                    <a:pt x="190" y="30"/>
                  </a:lnTo>
                  <a:lnTo>
                    <a:pt x="188" y="26"/>
                  </a:lnTo>
                  <a:lnTo>
                    <a:pt x="188" y="26"/>
                  </a:lnTo>
                  <a:lnTo>
                    <a:pt x="182" y="22"/>
                  </a:lnTo>
                  <a:lnTo>
                    <a:pt x="178" y="22"/>
                  </a:lnTo>
                  <a:lnTo>
                    <a:pt x="172" y="22"/>
                  </a:lnTo>
                  <a:lnTo>
                    <a:pt x="168" y="24"/>
                  </a:lnTo>
                  <a:lnTo>
                    <a:pt x="168" y="24"/>
                  </a:lnTo>
                  <a:lnTo>
                    <a:pt x="164" y="26"/>
                  </a:lnTo>
                  <a:lnTo>
                    <a:pt x="160" y="28"/>
                  </a:lnTo>
                  <a:lnTo>
                    <a:pt x="150" y="26"/>
                  </a:lnTo>
                  <a:lnTo>
                    <a:pt x="150" y="26"/>
                  </a:lnTo>
                  <a:lnTo>
                    <a:pt x="148" y="24"/>
                  </a:lnTo>
                  <a:lnTo>
                    <a:pt x="148" y="22"/>
                  </a:lnTo>
                  <a:lnTo>
                    <a:pt x="148" y="14"/>
                  </a:lnTo>
                  <a:lnTo>
                    <a:pt x="148" y="14"/>
                  </a:lnTo>
                  <a:lnTo>
                    <a:pt x="146" y="8"/>
                  </a:lnTo>
                  <a:lnTo>
                    <a:pt x="144" y="4"/>
                  </a:lnTo>
                  <a:lnTo>
                    <a:pt x="140" y="2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30" y="0"/>
                  </a:lnTo>
                  <a:lnTo>
                    <a:pt x="124" y="0"/>
                  </a:lnTo>
                  <a:lnTo>
                    <a:pt x="120" y="4"/>
                  </a:lnTo>
                  <a:lnTo>
                    <a:pt x="118" y="6"/>
                  </a:lnTo>
                  <a:lnTo>
                    <a:pt x="118" y="6"/>
                  </a:lnTo>
                  <a:lnTo>
                    <a:pt x="116" y="10"/>
                  </a:lnTo>
                  <a:lnTo>
                    <a:pt x="112" y="14"/>
                  </a:lnTo>
                  <a:lnTo>
                    <a:pt x="104" y="18"/>
                  </a:lnTo>
                  <a:lnTo>
                    <a:pt x="104" y="18"/>
                  </a:lnTo>
                  <a:lnTo>
                    <a:pt x="100" y="18"/>
                  </a:lnTo>
                  <a:lnTo>
                    <a:pt x="98" y="16"/>
                  </a:lnTo>
                  <a:lnTo>
                    <a:pt x="94" y="8"/>
                  </a:lnTo>
                  <a:lnTo>
                    <a:pt x="94" y="8"/>
                  </a:lnTo>
                  <a:lnTo>
                    <a:pt x="92" y="4"/>
                  </a:lnTo>
                  <a:lnTo>
                    <a:pt x="88" y="2"/>
                  </a:lnTo>
                  <a:lnTo>
                    <a:pt x="82" y="2"/>
                  </a:lnTo>
                  <a:lnTo>
                    <a:pt x="76" y="2"/>
                  </a:lnTo>
                  <a:lnTo>
                    <a:pt x="76" y="2"/>
                  </a:lnTo>
                  <a:lnTo>
                    <a:pt x="72" y="4"/>
                  </a:lnTo>
                  <a:lnTo>
                    <a:pt x="68" y="8"/>
                  </a:lnTo>
                  <a:lnTo>
                    <a:pt x="66" y="12"/>
                  </a:lnTo>
                  <a:lnTo>
                    <a:pt x="66" y="18"/>
                  </a:lnTo>
                  <a:lnTo>
                    <a:pt x="66" y="18"/>
                  </a:lnTo>
                  <a:lnTo>
                    <a:pt x="66" y="22"/>
                  </a:lnTo>
                  <a:lnTo>
                    <a:pt x="64" y="26"/>
                  </a:lnTo>
                  <a:lnTo>
                    <a:pt x="58" y="34"/>
                  </a:lnTo>
                  <a:lnTo>
                    <a:pt x="58" y="34"/>
                  </a:lnTo>
                  <a:lnTo>
                    <a:pt x="56" y="34"/>
                  </a:lnTo>
                  <a:lnTo>
                    <a:pt x="52" y="34"/>
                  </a:lnTo>
                  <a:lnTo>
                    <a:pt x="46" y="30"/>
                  </a:lnTo>
                  <a:lnTo>
                    <a:pt x="46" y="30"/>
                  </a:lnTo>
                  <a:lnTo>
                    <a:pt x="42" y="28"/>
                  </a:lnTo>
                  <a:lnTo>
                    <a:pt x="36" y="28"/>
                  </a:lnTo>
                  <a:lnTo>
                    <a:pt x="32" y="30"/>
                  </a:lnTo>
                  <a:lnTo>
                    <a:pt x="28" y="34"/>
                  </a:lnTo>
                  <a:lnTo>
                    <a:pt x="28" y="34"/>
                  </a:lnTo>
                  <a:lnTo>
                    <a:pt x="24" y="38"/>
                  </a:lnTo>
                  <a:lnTo>
                    <a:pt x="22" y="44"/>
                  </a:lnTo>
                  <a:lnTo>
                    <a:pt x="24" y="48"/>
                  </a:lnTo>
                  <a:lnTo>
                    <a:pt x="26" y="52"/>
                  </a:lnTo>
                  <a:lnTo>
                    <a:pt x="26" y="52"/>
                  </a:lnTo>
                  <a:close/>
                  <a:moveTo>
                    <a:pt x="92" y="48"/>
                  </a:moveTo>
                  <a:lnTo>
                    <a:pt x="92" y="48"/>
                  </a:lnTo>
                  <a:lnTo>
                    <a:pt x="104" y="46"/>
                  </a:lnTo>
                  <a:lnTo>
                    <a:pt x="116" y="46"/>
                  </a:lnTo>
                  <a:lnTo>
                    <a:pt x="130" y="48"/>
                  </a:lnTo>
                  <a:lnTo>
                    <a:pt x="140" y="52"/>
                  </a:lnTo>
                  <a:lnTo>
                    <a:pt x="152" y="58"/>
                  </a:lnTo>
                  <a:lnTo>
                    <a:pt x="160" y="68"/>
                  </a:lnTo>
                  <a:lnTo>
                    <a:pt x="168" y="78"/>
                  </a:lnTo>
                  <a:lnTo>
                    <a:pt x="172" y="90"/>
                  </a:lnTo>
                  <a:lnTo>
                    <a:pt x="172" y="90"/>
                  </a:lnTo>
                  <a:lnTo>
                    <a:pt x="176" y="102"/>
                  </a:lnTo>
                  <a:lnTo>
                    <a:pt x="176" y="116"/>
                  </a:lnTo>
                  <a:lnTo>
                    <a:pt x="174" y="128"/>
                  </a:lnTo>
                  <a:lnTo>
                    <a:pt x="168" y="140"/>
                  </a:lnTo>
                  <a:lnTo>
                    <a:pt x="162" y="150"/>
                  </a:lnTo>
                  <a:lnTo>
                    <a:pt x="154" y="160"/>
                  </a:lnTo>
                  <a:lnTo>
                    <a:pt x="144" y="166"/>
                  </a:lnTo>
                  <a:lnTo>
                    <a:pt x="130" y="172"/>
                  </a:lnTo>
                  <a:lnTo>
                    <a:pt x="130" y="172"/>
                  </a:lnTo>
                  <a:lnTo>
                    <a:pt x="118" y="174"/>
                  </a:lnTo>
                  <a:lnTo>
                    <a:pt x="106" y="174"/>
                  </a:lnTo>
                  <a:lnTo>
                    <a:pt x="94" y="172"/>
                  </a:lnTo>
                  <a:lnTo>
                    <a:pt x="82" y="168"/>
                  </a:lnTo>
                  <a:lnTo>
                    <a:pt x="70" y="160"/>
                  </a:lnTo>
                  <a:lnTo>
                    <a:pt x="62" y="152"/>
                  </a:lnTo>
                  <a:lnTo>
                    <a:pt x="54" y="142"/>
                  </a:lnTo>
                  <a:lnTo>
                    <a:pt x="50" y="130"/>
                  </a:lnTo>
                  <a:lnTo>
                    <a:pt x="50" y="130"/>
                  </a:lnTo>
                  <a:lnTo>
                    <a:pt x="46" y="116"/>
                  </a:lnTo>
                  <a:lnTo>
                    <a:pt x="46" y="104"/>
                  </a:lnTo>
                  <a:lnTo>
                    <a:pt x="48" y="92"/>
                  </a:lnTo>
                  <a:lnTo>
                    <a:pt x="54" y="80"/>
                  </a:lnTo>
                  <a:lnTo>
                    <a:pt x="60" y="70"/>
                  </a:lnTo>
                  <a:lnTo>
                    <a:pt x="68" y="60"/>
                  </a:lnTo>
                  <a:lnTo>
                    <a:pt x="80" y="54"/>
                  </a:lnTo>
                  <a:lnTo>
                    <a:pt x="92" y="48"/>
                  </a:lnTo>
                  <a:lnTo>
                    <a:pt x="92" y="4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5C7CF4B3-680D-D09C-E569-7646345F204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11776" y="2378075"/>
              <a:ext cx="269874" cy="269875"/>
            </a:xfrm>
            <a:custGeom>
              <a:avLst/>
              <a:gdLst/>
              <a:ahLst/>
              <a:cxnLst>
                <a:cxn ang="0">
                  <a:pos x="20" y="48"/>
                </a:cxn>
                <a:cxn ang="0">
                  <a:pos x="10" y="58"/>
                </a:cxn>
                <a:cxn ang="0">
                  <a:pos x="2" y="62"/>
                </a:cxn>
                <a:cxn ang="0">
                  <a:pos x="0" y="76"/>
                </a:cxn>
                <a:cxn ang="0">
                  <a:pos x="8" y="82"/>
                </a:cxn>
                <a:cxn ang="0">
                  <a:pos x="12" y="96"/>
                </a:cxn>
                <a:cxn ang="0">
                  <a:pos x="2" y="104"/>
                </a:cxn>
                <a:cxn ang="0">
                  <a:pos x="4" y="116"/>
                </a:cxn>
                <a:cxn ang="0">
                  <a:pos x="14" y="120"/>
                </a:cxn>
                <a:cxn ang="0">
                  <a:pos x="24" y="128"/>
                </a:cxn>
                <a:cxn ang="0">
                  <a:pos x="22" y="138"/>
                </a:cxn>
                <a:cxn ang="0">
                  <a:pos x="26" y="150"/>
                </a:cxn>
                <a:cxn ang="0">
                  <a:pos x="40" y="152"/>
                </a:cxn>
                <a:cxn ang="0">
                  <a:pos x="54" y="150"/>
                </a:cxn>
                <a:cxn ang="0">
                  <a:pos x="56" y="160"/>
                </a:cxn>
                <a:cxn ang="0">
                  <a:pos x="66" y="170"/>
                </a:cxn>
                <a:cxn ang="0">
                  <a:pos x="78" y="168"/>
                </a:cxn>
                <a:cxn ang="0">
                  <a:pos x="84" y="158"/>
                </a:cxn>
                <a:cxn ang="0">
                  <a:pos x="98" y="164"/>
                </a:cxn>
                <a:cxn ang="0">
                  <a:pos x="106" y="168"/>
                </a:cxn>
                <a:cxn ang="0">
                  <a:pos x="118" y="164"/>
                </a:cxn>
                <a:cxn ang="0">
                  <a:pos x="120" y="154"/>
                </a:cxn>
                <a:cxn ang="0">
                  <a:pos x="130" y="144"/>
                </a:cxn>
                <a:cxn ang="0">
                  <a:pos x="142" y="148"/>
                </a:cxn>
                <a:cxn ang="0">
                  <a:pos x="152" y="140"/>
                </a:cxn>
                <a:cxn ang="0">
                  <a:pos x="150" y="130"/>
                </a:cxn>
                <a:cxn ang="0">
                  <a:pos x="148" y="116"/>
                </a:cxn>
                <a:cxn ang="0">
                  <a:pos x="162" y="112"/>
                </a:cxn>
                <a:cxn ang="0">
                  <a:pos x="170" y="104"/>
                </a:cxn>
                <a:cxn ang="0">
                  <a:pos x="164" y="90"/>
                </a:cxn>
                <a:cxn ang="0">
                  <a:pos x="156" y="80"/>
                </a:cxn>
                <a:cxn ang="0">
                  <a:pos x="162" y="72"/>
                </a:cxn>
                <a:cxn ang="0">
                  <a:pos x="168" y="58"/>
                </a:cxn>
                <a:cxn ang="0">
                  <a:pos x="160" y="50"/>
                </a:cxn>
                <a:cxn ang="0">
                  <a:pos x="148" y="48"/>
                </a:cxn>
                <a:cxn ang="0">
                  <a:pos x="146" y="34"/>
                </a:cxn>
                <a:cxn ang="0">
                  <a:pos x="146" y="24"/>
                </a:cxn>
                <a:cxn ang="0">
                  <a:pos x="136" y="18"/>
                </a:cxn>
                <a:cxn ang="0">
                  <a:pos x="126" y="22"/>
                </a:cxn>
                <a:cxn ang="0">
                  <a:pos x="112" y="18"/>
                </a:cxn>
                <a:cxn ang="0">
                  <a:pos x="110" y="4"/>
                </a:cxn>
                <a:cxn ang="0">
                  <a:pos x="98" y="0"/>
                </a:cxn>
                <a:cxn ang="0">
                  <a:pos x="90" y="6"/>
                </a:cxn>
                <a:cxn ang="0">
                  <a:pos x="78" y="14"/>
                </a:cxn>
                <a:cxn ang="0">
                  <a:pos x="70" y="4"/>
                </a:cxn>
                <a:cxn ang="0">
                  <a:pos x="58" y="2"/>
                </a:cxn>
                <a:cxn ang="0">
                  <a:pos x="50" y="14"/>
                </a:cxn>
                <a:cxn ang="0">
                  <a:pos x="44" y="26"/>
                </a:cxn>
                <a:cxn ang="0">
                  <a:pos x="34" y="24"/>
                </a:cxn>
                <a:cxn ang="0">
                  <a:pos x="20" y="28"/>
                </a:cxn>
                <a:cxn ang="0">
                  <a:pos x="16" y="38"/>
                </a:cxn>
                <a:cxn ang="0">
                  <a:pos x="70" y="38"/>
                </a:cxn>
                <a:cxn ang="0">
                  <a:pos x="108" y="40"/>
                </a:cxn>
                <a:cxn ang="0">
                  <a:pos x="132" y="70"/>
                </a:cxn>
                <a:cxn ang="0">
                  <a:pos x="132" y="100"/>
                </a:cxn>
                <a:cxn ang="0">
                  <a:pos x="108" y="128"/>
                </a:cxn>
                <a:cxn ang="0">
                  <a:pos x="80" y="136"/>
                </a:cxn>
                <a:cxn ang="0">
                  <a:pos x="46" y="118"/>
                </a:cxn>
                <a:cxn ang="0">
                  <a:pos x="34" y="90"/>
                </a:cxn>
                <a:cxn ang="0">
                  <a:pos x="46" y="54"/>
                </a:cxn>
                <a:cxn ang="0">
                  <a:pos x="70" y="38"/>
                </a:cxn>
              </a:cxnLst>
              <a:rect l="0" t="0" r="r" b="b"/>
              <a:pathLst>
                <a:path w="170" h="170">
                  <a:moveTo>
                    <a:pt x="18" y="42"/>
                  </a:moveTo>
                  <a:lnTo>
                    <a:pt x="18" y="42"/>
                  </a:lnTo>
                  <a:lnTo>
                    <a:pt x="20" y="44"/>
                  </a:lnTo>
                  <a:lnTo>
                    <a:pt x="20" y="48"/>
                  </a:lnTo>
                  <a:lnTo>
                    <a:pt x="20" y="56"/>
                  </a:lnTo>
                  <a:lnTo>
                    <a:pt x="20" y="56"/>
                  </a:lnTo>
                  <a:lnTo>
                    <a:pt x="16" y="58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6" y="58"/>
                  </a:lnTo>
                  <a:lnTo>
                    <a:pt x="4" y="60"/>
                  </a:lnTo>
                  <a:lnTo>
                    <a:pt x="2" y="62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0" y="72"/>
                  </a:lnTo>
                  <a:lnTo>
                    <a:pt x="0" y="76"/>
                  </a:lnTo>
                  <a:lnTo>
                    <a:pt x="2" y="78"/>
                  </a:lnTo>
                  <a:lnTo>
                    <a:pt x="6" y="80"/>
                  </a:lnTo>
                  <a:lnTo>
                    <a:pt x="6" y="80"/>
                  </a:lnTo>
                  <a:lnTo>
                    <a:pt x="8" y="82"/>
                  </a:lnTo>
                  <a:lnTo>
                    <a:pt x="10" y="86"/>
                  </a:lnTo>
                  <a:lnTo>
                    <a:pt x="14" y="92"/>
                  </a:lnTo>
                  <a:lnTo>
                    <a:pt x="14" y="92"/>
                  </a:lnTo>
                  <a:lnTo>
                    <a:pt x="12" y="96"/>
                  </a:lnTo>
                  <a:lnTo>
                    <a:pt x="6" y="98"/>
                  </a:lnTo>
                  <a:lnTo>
                    <a:pt x="6" y="98"/>
                  </a:lnTo>
                  <a:lnTo>
                    <a:pt x="4" y="100"/>
                  </a:lnTo>
                  <a:lnTo>
                    <a:pt x="2" y="104"/>
                  </a:lnTo>
                  <a:lnTo>
                    <a:pt x="0" y="108"/>
                  </a:lnTo>
                  <a:lnTo>
                    <a:pt x="2" y="112"/>
                  </a:lnTo>
                  <a:lnTo>
                    <a:pt x="2" y="112"/>
                  </a:lnTo>
                  <a:lnTo>
                    <a:pt x="4" y="116"/>
                  </a:lnTo>
                  <a:lnTo>
                    <a:pt x="6" y="118"/>
                  </a:lnTo>
                  <a:lnTo>
                    <a:pt x="10" y="120"/>
                  </a:lnTo>
                  <a:lnTo>
                    <a:pt x="14" y="120"/>
                  </a:lnTo>
                  <a:lnTo>
                    <a:pt x="14" y="120"/>
                  </a:lnTo>
                  <a:lnTo>
                    <a:pt x="20" y="120"/>
                  </a:lnTo>
                  <a:lnTo>
                    <a:pt x="24" y="122"/>
                  </a:lnTo>
                  <a:lnTo>
                    <a:pt x="24" y="122"/>
                  </a:lnTo>
                  <a:lnTo>
                    <a:pt x="24" y="128"/>
                  </a:lnTo>
                  <a:lnTo>
                    <a:pt x="24" y="132"/>
                  </a:lnTo>
                  <a:lnTo>
                    <a:pt x="24" y="136"/>
                  </a:lnTo>
                  <a:lnTo>
                    <a:pt x="24" y="136"/>
                  </a:lnTo>
                  <a:lnTo>
                    <a:pt x="22" y="138"/>
                  </a:lnTo>
                  <a:lnTo>
                    <a:pt x="22" y="142"/>
                  </a:lnTo>
                  <a:lnTo>
                    <a:pt x="24" y="146"/>
                  </a:lnTo>
                  <a:lnTo>
                    <a:pt x="26" y="150"/>
                  </a:lnTo>
                  <a:lnTo>
                    <a:pt x="26" y="150"/>
                  </a:lnTo>
                  <a:lnTo>
                    <a:pt x="30" y="152"/>
                  </a:lnTo>
                  <a:lnTo>
                    <a:pt x="34" y="154"/>
                  </a:lnTo>
                  <a:lnTo>
                    <a:pt x="38" y="154"/>
                  </a:lnTo>
                  <a:lnTo>
                    <a:pt x="40" y="152"/>
                  </a:lnTo>
                  <a:lnTo>
                    <a:pt x="40" y="152"/>
                  </a:lnTo>
                  <a:lnTo>
                    <a:pt x="44" y="150"/>
                  </a:lnTo>
                  <a:lnTo>
                    <a:pt x="48" y="148"/>
                  </a:lnTo>
                  <a:lnTo>
                    <a:pt x="54" y="150"/>
                  </a:lnTo>
                  <a:lnTo>
                    <a:pt x="54" y="150"/>
                  </a:lnTo>
                  <a:lnTo>
                    <a:pt x="56" y="154"/>
                  </a:lnTo>
                  <a:lnTo>
                    <a:pt x="56" y="160"/>
                  </a:lnTo>
                  <a:lnTo>
                    <a:pt x="56" y="160"/>
                  </a:lnTo>
                  <a:lnTo>
                    <a:pt x="56" y="164"/>
                  </a:lnTo>
                  <a:lnTo>
                    <a:pt x="58" y="166"/>
                  </a:lnTo>
                  <a:lnTo>
                    <a:pt x="62" y="168"/>
                  </a:lnTo>
                  <a:lnTo>
                    <a:pt x="66" y="170"/>
                  </a:lnTo>
                  <a:lnTo>
                    <a:pt x="66" y="170"/>
                  </a:lnTo>
                  <a:lnTo>
                    <a:pt x="70" y="170"/>
                  </a:lnTo>
                  <a:lnTo>
                    <a:pt x="74" y="170"/>
                  </a:lnTo>
                  <a:lnTo>
                    <a:pt x="78" y="168"/>
                  </a:lnTo>
                  <a:lnTo>
                    <a:pt x="80" y="164"/>
                  </a:lnTo>
                  <a:lnTo>
                    <a:pt x="80" y="164"/>
                  </a:lnTo>
                  <a:lnTo>
                    <a:pt x="80" y="162"/>
                  </a:lnTo>
                  <a:lnTo>
                    <a:pt x="84" y="158"/>
                  </a:lnTo>
                  <a:lnTo>
                    <a:pt x="90" y="156"/>
                  </a:lnTo>
                  <a:lnTo>
                    <a:pt x="90" y="156"/>
                  </a:lnTo>
                  <a:lnTo>
                    <a:pt x="94" y="158"/>
                  </a:lnTo>
                  <a:lnTo>
                    <a:pt x="98" y="164"/>
                  </a:lnTo>
                  <a:lnTo>
                    <a:pt x="98" y="164"/>
                  </a:lnTo>
                  <a:lnTo>
                    <a:pt x="100" y="166"/>
                  </a:lnTo>
                  <a:lnTo>
                    <a:pt x="102" y="168"/>
                  </a:lnTo>
                  <a:lnTo>
                    <a:pt x="106" y="168"/>
                  </a:lnTo>
                  <a:lnTo>
                    <a:pt x="112" y="168"/>
                  </a:lnTo>
                  <a:lnTo>
                    <a:pt x="112" y="168"/>
                  </a:lnTo>
                  <a:lnTo>
                    <a:pt x="116" y="166"/>
                  </a:lnTo>
                  <a:lnTo>
                    <a:pt x="118" y="164"/>
                  </a:lnTo>
                  <a:lnTo>
                    <a:pt x="120" y="160"/>
                  </a:lnTo>
                  <a:lnTo>
                    <a:pt x="120" y="156"/>
                  </a:lnTo>
                  <a:lnTo>
                    <a:pt x="120" y="156"/>
                  </a:lnTo>
                  <a:lnTo>
                    <a:pt x="120" y="154"/>
                  </a:lnTo>
                  <a:lnTo>
                    <a:pt x="120" y="150"/>
                  </a:lnTo>
                  <a:lnTo>
                    <a:pt x="124" y="144"/>
                  </a:lnTo>
                  <a:lnTo>
                    <a:pt x="124" y="144"/>
                  </a:lnTo>
                  <a:lnTo>
                    <a:pt x="130" y="144"/>
                  </a:lnTo>
                  <a:lnTo>
                    <a:pt x="134" y="146"/>
                  </a:lnTo>
                  <a:lnTo>
                    <a:pt x="134" y="146"/>
                  </a:lnTo>
                  <a:lnTo>
                    <a:pt x="138" y="148"/>
                  </a:lnTo>
                  <a:lnTo>
                    <a:pt x="142" y="148"/>
                  </a:lnTo>
                  <a:lnTo>
                    <a:pt x="146" y="146"/>
                  </a:lnTo>
                  <a:lnTo>
                    <a:pt x="148" y="144"/>
                  </a:lnTo>
                  <a:lnTo>
                    <a:pt x="148" y="144"/>
                  </a:lnTo>
                  <a:lnTo>
                    <a:pt x="152" y="140"/>
                  </a:lnTo>
                  <a:lnTo>
                    <a:pt x="152" y="136"/>
                  </a:lnTo>
                  <a:lnTo>
                    <a:pt x="152" y="132"/>
                  </a:lnTo>
                  <a:lnTo>
                    <a:pt x="150" y="130"/>
                  </a:lnTo>
                  <a:lnTo>
                    <a:pt x="150" y="130"/>
                  </a:lnTo>
                  <a:lnTo>
                    <a:pt x="148" y="126"/>
                  </a:lnTo>
                  <a:lnTo>
                    <a:pt x="148" y="122"/>
                  </a:lnTo>
                  <a:lnTo>
                    <a:pt x="148" y="116"/>
                  </a:lnTo>
                  <a:lnTo>
                    <a:pt x="148" y="116"/>
                  </a:lnTo>
                  <a:lnTo>
                    <a:pt x="152" y="114"/>
                  </a:lnTo>
                  <a:lnTo>
                    <a:pt x="158" y="114"/>
                  </a:lnTo>
                  <a:lnTo>
                    <a:pt x="158" y="114"/>
                  </a:lnTo>
                  <a:lnTo>
                    <a:pt x="162" y="112"/>
                  </a:lnTo>
                  <a:lnTo>
                    <a:pt x="166" y="112"/>
                  </a:lnTo>
                  <a:lnTo>
                    <a:pt x="168" y="108"/>
                  </a:lnTo>
                  <a:lnTo>
                    <a:pt x="170" y="104"/>
                  </a:lnTo>
                  <a:lnTo>
                    <a:pt x="170" y="104"/>
                  </a:lnTo>
                  <a:lnTo>
                    <a:pt x="170" y="100"/>
                  </a:lnTo>
                  <a:lnTo>
                    <a:pt x="168" y="96"/>
                  </a:lnTo>
                  <a:lnTo>
                    <a:pt x="166" y="92"/>
                  </a:lnTo>
                  <a:lnTo>
                    <a:pt x="164" y="90"/>
                  </a:lnTo>
                  <a:lnTo>
                    <a:pt x="164" y="90"/>
                  </a:lnTo>
                  <a:lnTo>
                    <a:pt x="160" y="90"/>
                  </a:lnTo>
                  <a:lnTo>
                    <a:pt x="158" y="86"/>
                  </a:lnTo>
                  <a:lnTo>
                    <a:pt x="156" y="80"/>
                  </a:lnTo>
                  <a:lnTo>
                    <a:pt x="156" y="80"/>
                  </a:lnTo>
                  <a:lnTo>
                    <a:pt x="158" y="76"/>
                  </a:lnTo>
                  <a:lnTo>
                    <a:pt x="162" y="72"/>
                  </a:lnTo>
                  <a:lnTo>
                    <a:pt x="162" y="72"/>
                  </a:lnTo>
                  <a:lnTo>
                    <a:pt x="166" y="70"/>
                  </a:lnTo>
                  <a:lnTo>
                    <a:pt x="168" y="68"/>
                  </a:lnTo>
                  <a:lnTo>
                    <a:pt x="168" y="64"/>
                  </a:lnTo>
                  <a:lnTo>
                    <a:pt x="168" y="58"/>
                  </a:lnTo>
                  <a:lnTo>
                    <a:pt x="168" y="58"/>
                  </a:lnTo>
                  <a:lnTo>
                    <a:pt x="166" y="54"/>
                  </a:lnTo>
                  <a:lnTo>
                    <a:pt x="162" y="52"/>
                  </a:lnTo>
                  <a:lnTo>
                    <a:pt x="160" y="50"/>
                  </a:lnTo>
                  <a:lnTo>
                    <a:pt x="156" y="50"/>
                  </a:lnTo>
                  <a:lnTo>
                    <a:pt x="156" y="50"/>
                  </a:lnTo>
                  <a:lnTo>
                    <a:pt x="152" y="50"/>
                  </a:lnTo>
                  <a:lnTo>
                    <a:pt x="148" y="48"/>
                  </a:lnTo>
                  <a:lnTo>
                    <a:pt x="142" y="44"/>
                  </a:lnTo>
                  <a:lnTo>
                    <a:pt x="142" y="44"/>
                  </a:lnTo>
                  <a:lnTo>
                    <a:pt x="142" y="40"/>
                  </a:lnTo>
                  <a:lnTo>
                    <a:pt x="146" y="34"/>
                  </a:lnTo>
                  <a:lnTo>
                    <a:pt x="146" y="34"/>
                  </a:lnTo>
                  <a:lnTo>
                    <a:pt x="148" y="32"/>
                  </a:lnTo>
                  <a:lnTo>
                    <a:pt x="148" y="28"/>
                  </a:lnTo>
                  <a:lnTo>
                    <a:pt x="146" y="24"/>
                  </a:lnTo>
                  <a:lnTo>
                    <a:pt x="142" y="20"/>
                  </a:lnTo>
                  <a:lnTo>
                    <a:pt x="142" y="20"/>
                  </a:lnTo>
                  <a:lnTo>
                    <a:pt x="138" y="18"/>
                  </a:lnTo>
                  <a:lnTo>
                    <a:pt x="136" y="18"/>
                  </a:lnTo>
                  <a:lnTo>
                    <a:pt x="132" y="18"/>
                  </a:lnTo>
                  <a:lnTo>
                    <a:pt x="128" y="20"/>
                  </a:lnTo>
                  <a:lnTo>
                    <a:pt x="128" y="20"/>
                  </a:lnTo>
                  <a:lnTo>
                    <a:pt x="126" y="22"/>
                  </a:lnTo>
                  <a:lnTo>
                    <a:pt x="122" y="22"/>
                  </a:lnTo>
                  <a:lnTo>
                    <a:pt x="114" y="22"/>
                  </a:lnTo>
                  <a:lnTo>
                    <a:pt x="114" y="22"/>
                  </a:lnTo>
                  <a:lnTo>
                    <a:pt x="112" y="18"/>
                  </a:lnTo>
                  <a:lnTo>
                    <a:pt x="112" y="10"/>
                  </a:lnTo>
                  <a:lnTo>
                    <a:pt x="112" y="10"/>
                  </a:lnTo>
                  <a:lnTo>
                    <a:pt x="112" y="8"/>
                  </a:lnTo>
                  <a:lnTo>
                    <a:pt x="110" y="4"/>
                  </a:lnTo>
                  <a:lnTo>
                    <a:pt x="106" y="2"/>
                  </a:lnTo>
                  <a:lnTo>
                    <a:pt x="102" y="0"/>
                  </a:lnTo>
                  <a:lnTo>
                    <a:pt x="102" y="0"/>
                  </a:lnTo>
                  <a:lnTo>
                    <a:pt x="98" y="0"/>
                  </a:lnTo>
                  <a:lnTo>
                    <a:pt x="94" y="2"/>
                  </a:lnTo>
                  <a:lnTo>
                    <a:pt x="92" y="4"/>
                  </a:lnTo>
                  <a:lnTo>
                    <a:pt x="90" y="6"/>
                  </a:lnTo>
                  <a:lnTo>
                    <a:pt x="90" y="6"/>
                  </a:lnTo>
                  <a:lnTo>
                    <a:pt x="88" y="10"/>
                  </a:lnTo>
                  <a:lnTo>
                    <a:pt x="84" y="12"/>
                  </a:lnTo>
                  <a:lnTo>
                    <a:pt x="78" y="14"/>
                  </a:lnTo>
                  <a:lnTo>
                    <a:pt x="78" y="14"/>
                  </a:lnTo>
                  <a:lnTo>
                    <a:pt x="74" y="12"/>
                  </a:lnTo>
                  <a:lnTo>
                    <a:pt x="72" y="8"/>
                  </a:lnTo>
                  <a:lnTo>
                    <a:pt x="72" y="8"/>
                  </a:lnTo>
                  <a:lnTo>
                    <a:pt x="70" y="4"/>
                  </a:lnTo>
                  <a:lnTo>
                    <a:pt x="66" y="2"/>
                  </a:lnTo>
                  <a:lnTo>
                    <a:pt x="62" y="2"/>
                  </a:lnTo>
                  <a:lnTo>
                    <a:pt x="58" y="2"/>
                  </a:lnTo>
                  <a:lnTo>
                    <a:pt x="58" y="2"/>
                  </a:lnTo>
                  <a:lnTo>
                    <a:pt x="54" y="4"/>
                  </a:lnTo>
                  <a:lnTo>
                    <a:pt x="50" y="8"/>
                  </a:lnTo>
                  <a:lnTo>
                    <a:pt x="50" y="10"/>
                  </a:lnTo>
                  <a:lnTo>
                    <a:pt x="50" y="14"/>
                  </a:lnTo>
                  <a:lnTo>
                    <a:pt x="50" y="14"/>
                  </a:lnTo>
                  <a:lnTo>
                    <a:pt x="50" y="18"/>
                  </a:lnTo>
                  <a:lnTo>
                    <a:pt x="48" y="22"/>
                  </a:lnTo>
                  <a:lnTo>
                    <a:pt x="44" y="26"/>
                  </a:lnTo>
                  <a:lnTo>
                    <a:pt x="44" y="26"/>
                  </a:lnTo>
                  <a:lnTo>
                    <a:pt x="40" y="28"/>
                  </a:lnTo>
                  <a:lnTo>
                    <a:pt x="34" y="24"/>
                  </a:lnTo>
                  <a:lnTo>
                    <a:pt x="34" y="24"/>
                  </a:lnTo>
                  <a:lnTo>
                    <a:pt x="30" y="22"/>
                  </a:lnTo>
                  <a:lnTo>
                    <a:pt x="28" y="22"/>
                  </a:lnTo>
                  <a:lnTo>
                    <a:pt x="24" y="24"/>
                  </a:lnTo>
                  <a:lnTo>
                    <a:pt x="20" y="28"/>
                  </a:lnTo>
                  <a:lnTo>
                    <a:pt x="20" y="28"/>
                  </a:lnTo>
                  <a:lnTo>
                    <a:pt x="18" y="30"/>
                  </a:lnTo>
                  <a:lnTo>
                    <a:pt x="16" y="34"/>
                  </a:lnTo>
                  <a:lnTo>
                    <a:pt x="16" y="38"/>
                  </a:lnTo>
                  <a:lnTo>
                    <a:pt x="18" y="42"/>
                  </a:lnTo>
                  <a:lnTo>
                    <a:pt x="18" y="42"/>
                  </a:lnTo>
                  <a:close/>
                  <a:moveTo>
                    <a:pt x="70" y="38"/>
                  </a:moveTo>
                  <a:lnTo>
                    <a:pt x="70" y="38"/>
                  </a:lnTo>
                  <a:lnTo>
                    <a:pt x="78" y="36"/>
                  </a:lnTo>
                  <a:lnTo>
                    <a:pt x="88" y="36"/>
                  </a:lnTo>
                  <a:lnTo>
                    <a:pt x="98" y="38"/>
                  </a:lnTo>
                  <a:lnTo>
                    <a:pt x="108" y="40"/>
                  </a:lnTo>
                  <a:lnTo>
                    <a:pt x="116" y="46"/>
                  </a:lnTo>
                  <a:lnTo>
                    <a:pt x="122" y="52"/>
                  </a:lnTo>
                  <a:lnTo>
                    <a:pt x="128" y="60"/>
                  </a:lnTo>
                  <a:lnTo>
                    <a:pt x="132" y="70"/>
                  </a:lnTo>
                  <a:lnTo>
                    <a:pt x="132" y="70"/>
                  </a:lnTo>
                  <a:lnTo>
                    <a:pt x="134" y="80"/>
                  </a:lnTo>
                  <a:lnTo>
                    <a:pt x="134" y="90"/>
                  </a:lnTo>
                  <a:lnTo>
                    <a:pt x="132" y="100"/>
                  </a:lnTo>
                  <a:lnTo>
                    <a:pt x="128" y="108"/>
                  </a:lnTo>
                  <a:lnTo>
                    <a:pt x="124" y="116"/>
                  </a:lnTo>
                  <a:lnTo>
                    <a:pt x="116" y="124"/>
                  </a:lnTo>
                  <a:lnTo>
                    <a:pt x="108" y="128"/>
                  </a:lnTo>
                  <a:lnTo>
                    <a:pt x="100" y="132"/>
                  </a:lnTo>
                  <a:lnTo>
                    <a:pt x="100" y="132"/>
                  </a:lnTo>
                  <a:lnTo>
                    <a:pt x="90" y="134"/>
                  </a:lnTo>
                  <a:lnTo>
                    <a:pt x="80" y="136"/>
                  </a:lnTo>
                  <a:lnTo>
                    <a:pt x="70" y="134"/>
                  </a:lnTo>
                  <a:lnTo>
                    <a:pt x="62" y="130"/>
                  </a:lnTo>
                  <a:lnTo>
                    <a:pt x="54" y="124"/>
                  </a:lnTo>
                  <a:lnTo>
                    <a:pt x="46" y="118"/>
                  </a:lnTo>
                  <a:lnTo>
                    <a:pt x="40" y="110"/>
                  </a:lnTo>
                  <a:lnTo>
                    <a:pt x="36" y="100"/>
                  </a:lnTo>
                  <a:lnTo>
                    <a:pt x="36" y="100"/>
                  </a:lnTo>
                  <a:lnTo>
                    <a:pt x="34" y="90"/>
                  </a:lnTo>
                  <a:lnTo>
                    <a:pt x="34" y="80"/>
                  </a:lnTo>
                  <a:lnTo>
                    <a:pt x="36" y="72"/>
                  </a:lnTo>
                  <a:lnTo>
                    <a:pt x="40" y="62"/>
                  </a:lnTo>
                  <a:lnTo>
                    <a:pt x="46" y="54"/>
                  </a:lnTo>
                  <a:lnTo>
                    <a:pt x="52" y="48"/>
                  </a:lnTo>
                  <a:lnTo>
                    <a:pt x="60" y="42"/>
                  </a:lnTo>
                  <a:lnTo>
                    <a:pt x="70" y="38"/>
                  </a:lnTo>
                  <a:lnTo>
                    <a:pt x="70" y="3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7" name="Freeform 30">
            <a:extLst>
              <a:ext uri="{FF2B5EF4-FFF2-40B4-BE49-F238E27FC236}">
                <a16:creationId xmlns:a16="http://schemas.microsoft.com/office/drawing/2014/main" id="{224B20B0-C13F-A1EE-4B22-1B05D5E08CE7}"/>
              </a:ext>
            </a:extLst>
          </p:cNvPr>
          <p:cNvSpPr>
            <a:spLocks noEditPoints="1"/>
          </p:cNvSpPr>
          <p:nvPr/>
        </p:nvSpPr>
        <p:spPr bwMode="auto">
          <a:xfrm>
            <a:off x="936789" y="2565204"/>
            <a:ext cx="690524" cy="586438"/>
          </a:xfrm>
          <a:custGeom>
            <a:avLst/>
            <a:gdLst>
              <a:gd name="T0" fmla="*/ 773 w 1545"/>
              <a:gd name="T1" fmla="*/ 0 h 1545"/>
              <a:gd name="T2" fmla="*/ 0 w 1545"/>
              <a:gd name="T3" fmla="*/ 773 h 1545"/>
              <a:gd name="T4" fmla="*/ 773 w 1545"/>
              <a:gd name="T5" fmla="*/ 1545 h 1545"/>
              <a:gd name="T6" fmla="*/ 1545 w 1545"/>
              <a:gd name="T7" fmla="*/ 773 h 1545"/>
              <a:gd name="T8" fmla="*/ 773 w 1545"/>
              <a:gd name="T9" fmla="*/ 0 h 1545"/>
              <a:gd name="T10" fmla="*/ 1217 w 1545"/>
              <a:gd name="T11" fmla="*/ 1217 h 1545"/>
              <a:gd name="T12" fmla="*/ 845 w 1545"/>
              <a:gd name="T13" fmla="*/ 1397 h 1545"/>
              <a:gd name="T14" fmla="*/ 845 w 1545"/>
              <a:gd name="T15" fmla="*/ 1215 h 1545"/>
              <a:gd name="T16" fmla="*/ 701 w 1545"/>
              <a:gd name="T17" fmla="*/ 1215 h 1545"/>
              <a:gd name="T18" fmla="*/ 701 w 1545"/>
              <a:gd name="T19" fmla="*/ 1397 h 1545"/>
              <a:gd name="T20" fmla="*/ 328 w 1545"/>
              <a:gd name="T21" fmla="*/ 1217 h 1545"/>
              <a:gd name="T22" fmla="*/ 148 w 1545"/>
              <a:gd name="T23" fmla="*/ 845 h 1545"/>
              <a:gd name="T24" fmla="*/ 330 w 1545"/>
              <a:gd name="T25" fmla="*/ 845 h 1545"/>
              <a:gd name="T26" fmla="*/ 330 w 1545"/>
              <a:gd name="T27" fmla="*/ 701 h 1545"/>
              <a:gd name="T28" fmla="*/ 148 w 1545"/>
              <a:gd name="T29" fmla="*/ 701 h 1545"/>
              <a:gd name="T30" fmla="*/ 328 w 1545"/>
              <a:gd name="T31" fmla="*/ 328 h 1545"/>
              <a:gd name="T32" fmla="*/ 701 w 1545"/>
              <a:gd name="T33" fmla="*/ 149 h 1545"/>
              <a:gd name="T34" fmla="*/ 701 w 1545"/>
              <a:gd name="T35" fmla="*/ 330 h 1545"/>
              <a:gd name="T36" fmla="*/ 845 w 1545"/>
              <a:gd name="T37" fmla="*/ 330 h 1545"/>
              <a:gd name="T38" fmla="*/ 845 w 1545"/>
              <a:gd name="T39" fmla="*/ 149 h 1545"/>
              <a:gd name="T40" fmla="*/ 1217 w 1545"/>
              <a:gd name="T41" fmla="*/ 328 h 1545"/>
              <a:gd name="T42" fmla="*/ 1397 w 1545"/>
              <a:gd name="T43" fmla="*/ 701 h 1545"/>
              <a:gd name="T44" fmla="*/ 1215 w 1545"/>
              <a:gd name="T45" fmla="*/ 701 h 1545"/>
              <a:gd name="T46" fmla="*/ 1215 w 1545"/>
              <a:gd name="T47" fmla="*/ 845 h 1545"/>
              <a:gd name="T48" fmla="*/ 1397 w 1545"/>
              <a:gd name="T49" fmla="*/ 845 h 1545"/>
              <a:gd name="T50" fmla="*/ 1217 w 1545"/>
              <a:gd name="T51" fmla="*/ 1217 h 15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545" h="1545">
                <a:moveTo>
                  <a:pt x="773" y="0"/>
                </a:moveTo>
                <a:cubicBezTo>
                  <a:pt x="346" y="0"/>
                  <a:pt x="0" y="346"/>
                  <a:pt x="0" y="773"/>
                </a:cubicBezTo>
                <a:cubicBezTo>
                  <a:pt x="0" y="1199"/>
                  <a:pt x="346" y="1545"/>
                  <a:pt x="773" y="1545"/>
                </a:cubicBezTo>
                <a:cubicBezTo>
                  <a:pt x="1199" y="1545"/>
                  <a:pt x="1545" y="1199"/>
                  <a:pt x="1545" y="773"/>
                </a:cubicBezTo>
                <a:cubicBezTo>
                  <a:pt x="1545" y="346"/>
                  <a:pt x="1199" y="0"/>
                  <a:pt x="773" y="0"/>
                </a:cubicBezTo>
                <a:close/>
                <a:moveTo>
                  <a:pt x="1217" y="1217"/>
                </a:moveTo>
                <a:cubicBezTo>
                  <a:pt x="1115" y="1319"/>
                  <a:pt x="985" y="1381"/>
                  <a:pt x="845" y="1397"/>
                </a:cubicBezTo>
                <a:cubicBezTo>
                  <a:pt x="845" y="1215"/>
                  <a:pt x="845" y="1215"/>
                  <a:pt x="845" y="1215"/>
                </a:cubicBezTo>
                <a:cubicBezTo>
                  <a:pt x="701" y="1215"/>
                  <a:pt x="701" y="1215"/>
                  <a:pt x="701" y="1215"/>
                </a:cubicBezTo>
                <a:cubicBezTo>
                  <a:pt x="701" y="1397"/>
                  <a:pt x="701" y="1397"/>
                  <a:pt x="701" y="1397"/>
                </a:cubicBezTo>
                <a:cubicBezTo>
                  <a:pt x="560" y="1381"/>
                  <a:pt x="430" y="1319"/>
                  <a:pt x="328" y="1217"/>
                </a:cubicBezTo>
                <a:cubicBezTo>
                  <a:pt x="227" y="1115"/>
                  <a:pt x="164" y="985"/>
                  <a:pt x="148" y="845"/>
                </a:cubicBezTo>
                <a:cubicBezTo>
                  <a:pt x="330" y="845"/>
                  <a:pt x="330" y="845"/>
                  <a:pt x="330" y="845"/>
                </a:cubicBezTo>
                <a:cubicBezTo>
                  <a:pt x="330" y="701"/>
                  <a:pt x="330" y="701"/>
                  <a:pt x="330" y="701"/>
                </a:cubicBezTo>
                <a:cubicBezTo>
                  <a:pt x="148" y="701"/>
                  <a:pt x="148" y="701"/>
                  <a:pt x="148" y="701"/>
                </a:cubicBezTo>
                <a:cubicBezTo>
                  <a:pt x="164" y="560"/>
                  <a:pt x="227" y="430"/>
                  <a:pt x="328" y="328"/>
                </a:cubicBezTo>
                <a:cubicBezTo>
                  <a:pt x="430" y="227"/>
                  <a:pt x="560" y="164"/>
                  <a:pt x="701" y="149"/>
                </a:cubicBezTo>
                <a:cubicBezTo>
                  <a:pt x="701" y="330"/>
                  <a:pt x="701" y="330"/>
                  <a:pt x="701" y="330"/>
                </a:cubicBezTo>
                <a:cubicBezTo>
                  <a:pt x="845" y="330"/>
                  <a:pt x="845" y="330"/>
                  <a:pt x="845" y="330"/>
                </a:cubicBezTo>
                <a:cubicBezTo>
                  <a:pt x="845" y="149"/>
                  <a:pt x="845" y="149"/>
                  <a:pt x="845" y="149"/>
                </a:cubicBezTo>
                <a:cubicBezTo>
                  <a:pt x="985" y="164"/>
                  <a:pt x="1115" y="227"/>
                  <a:pt x="1217" y="328"/>
                </a:cubicBezTo>
                <a:cubicBezTo>
                  <a:pt x="1318" y="430"/>
                  <a:pt x="1381" y="560"/>
                  <a:pt x="1397" y="701"/>
                </a:cubicBezTo>
                <a:cubicBezTo>
                  <a:pt x="1215" y="701"/>
                  <a:pt x="1215" y="701"/>
                  <a:pt x="1215" y="701"/>
                </a:cubicBezTo>
                <a:cubicBezTo>
                  <a:pt x="1215" y="845"/>
                  <a:pt x="1215" y="845"/>
                  <a:pt x="1215" y="845"/>
                </a:cubicBezTo>
                <a:cubicBezTo>
                  <a:pt x="1397" y="845"/>
                  <a:pt x="1397" y="845"/>
                  <a:pt x="1397" y="845"/>
                </a:cubicBezTo>
                <a:cubicBezTo>
                  <a:pt x="1381" y="985"/>
                  <a:pt x="1318" y="1115"/>
                  <a:pt x="1217" y="1217"/>
                </a:cubicBezTo>
                <a:close/>
              </a:path>
            </a:pathLst>
          </a:custGeom>
          <a:solidFill>
            <a:srgbClr val="281051">
              <a:lumMod val="25000"/>
              <a:lumOff val="75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68BBD73F-3684-89C6-FAB0-984B7F6C555D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1000292" y="3605646"/>
            <a:ext cx="554745" cy="658135"/>
          </a:xfrm>
          <a:custGeom>
            <a:avLst/>
            <a:gdLst/>
            <a:ahLst/>
            <a:cxnLst>
              <a:cxn ang="0">
                <a:pos x="1" y="132"/>
              </a:cxn>
              <a:cxn ang="0">
                <a:pos x="7" y="95"/>
              </a:cxn>
              <a:cxn ang="0">
                <a:pos x="33" y="76"/>
              </a:cxn>
              <a:cxn ang="0">
                <a:pos x="37" y="76"/>
              </a:cxn>
              <a:cxn ang="0">
                <a:pos x="65" y="81"/>
              </a:cxn>
              <a:cxn ang="0">
                <a:pos x="63" y="86"/>
              </a:cxn>
              <a:cxn ang="0">
                <a:pos x="55" y="132"/>
              </a:cxn>
              <a:cxn ang="0">
                <a:pos x="55" y="183"/>
              </a:cxn>
              <a:cxn ang="0">
                <a:pos x="79" y="202"/>
              </a:cxn>
              <a:cxn ang="0">
                <a:pos x="80" y="278"/>
              </a:cxn>
              <a:cxn ang="0">
                <a:pos x="55" y="275"/>
              </a:cxn>
              <a:cxn ang="0">
                <a:pos x="23" y="266"/>
              </a:cxn>
              <a:cxn ang="0">
                <a:pos x="22" y="182"/>
              </a:cxn>
              <a:cxn ang="0">
                <a:pos x="1" y="177"/>
              </a:cxn>
              <a:cxn ang="0">
                <a:pos x="1" y="132"/>
              </a:cxn>
              <a:cxn ang="0">
                <a:pos x="79" y="39"/>
              </a:cxn>
              <a:cxn ang="0">
                <a:pos x="55" y="16"/>
              </a:cxn>
              <a:cxn ang="0">
                <a:pos x="30" y="39"/>
              </a:cxn>
              <a:cxn ang="0">
                <a:pos x="79" y="39"/>
              </a:cxn>
              <a:cxn ang="0">
                <a:pos x="185" y="81"/>
              </a:cxn>
              <a:cxn ang="0">
                <a:pos x="214" y="76"/>
              </a:cxn>
              <a:cxn ang="0">
                <a:pos x="218" y="76"/>
              </a:cxn>
              <a:cxn ang="0">
                <a:pos x="244" y="95"/>
              </a:cxn>
              <a:cxn ang="0">
                <a:pos x="250" y="132"/>
              </a:cxn>
              <a:cxn ang="0">
                <a:pos x="250" y="177"/>
              </a:cxn>
              <a:cxn ang="0">
                <a:pos x="229" y="182"/>
              </a:cxn>
              <a:cxn ang="0">
                <a:pos x="227" y="266"/>
              </a:cxn>
              <a:cxn ang="0">
                <a:pos x="196" y="275"/>
              </a:cxn>
              <a:cxn ang="0">
                <a:pos x="170" y="278"/>
              </a:cxn>
              <a:cxn ang="0">
                <a:pos x="172" y="202"/>
              </a:cxn>
              <a:cxn ang="0">
                <a:pos x="196" y="183"/>
              </a:cxn>
              <a:cxn ang="0">
                <a:pos x="196" y="132"/>
              </a:cxn>
              <a:cxn ang="0">
                <a:pos x="188" y="86"/>
              </a:cxn>
              <a:cxn ang="0">
                <a:pos x="185" y="81"/>
              </a:cxn>
              <a:cxn ang="0">
                <a:pos x="220" y="39"/>
              </a:cxn>
              <a:cxn ang="0">
                <a:pos x="196" y="16"/>
              </a:cxn>
              <a:cxn ang="0">
                <a:pos x="172" y="39"/>
              </a:cxn>
              <a:cxn ang="0">
                <a:pos x="220" y="39"/>
              </a:cxn>
              <a:cxn ang="0">
                <a:pos x="64" y="132"/>
              </a:cxn>
              <a:cxn ang="0">
                <a:pos x="71" y="90"/>
              </a:cxn>
              <a:cxn ang="0">
                <a:pos x="100" y="69"/>
              </a:cxn>
              <a:cxn ang="0">
                <a:pos x="105" y="69"/>
              </a:cxn>
              <a:cxn ang="0">
                <a:pos x="146" y="69"/>
              </a:cxn>
              <a:cxn ang="0">
                <a:pos x="150" y="69"/>
              </a:cxn>
              <a:cxn ang="0">
                <a:pos x="180" y="90"/>
              </a:cxn>
              <a:cxn ang="0">
                <a:pos x="187" y="132"/>
              </a:cxn>
              <a:cxn ang="0">
                <a:pos x="187" y="183"/>
              </a:cxn>
              <a:cxn ang="0">
                <a:pos x="163" y="189"/>
              </a:cxn>
              <a:cxn ang="0">
                <a:pos x="161" y="285"/>
              </a:cxn>
              <a:cxn ang="0">
                <a:pos x="125" y="295"/>
              </a:cxn>
              <a:cxn ang="0">
                <a:pos x="89" y="285"/>
              </a:cxn>
              <a:cxn ang="0">
                <a:pos x="88" y="189"/>
              </a:cxn>
              <a:cxn ang="0">
                <a:pos x="64" y="183"/>
              </a:cxn>
              <a:cxn ang="0">
                <a:pos x="64" y="132"/>
              </a:cxn>
              <a:cxn ang="0">
                <a:pos x="153" y="27"/>
              </a:cxn>
              <a:cxn ang="0">
                <a:pos x="125" y="0"/>
              </a:cxn>
              <a:cxn ang="0">
                <a:pos x="98" y="27"/>
              </a:cxn>
              <a:cxn ang="0">
                <a:pos x="153" y="27"/>
              </a:cxn>
            </a:cxnLst>
            <a:rect l="0" t="0" r="r" b="b"/>
            <a:pathLst>
              <a:path w="251" h="308">
                <a:moveTo>
                  <a:pt x="1" y="132"/>
                </a:moveTo>
                <a:cubicBezTo>
                  <a:pt x="1" y="119"/>
                  <a:pt x="1" y="105"/>
                  <a:pt x="7" y="95"/>
                </a:cubicBezTo>
                <a:cubicBezTo>
                  <a:pt x="12" y="85"/>
                  <a:pt x="21" y="76"/>
                  <a:pt x="33" y="76"/>
                </a:cubicBezTo>
                <a:cubicBezTo>
                  <a:pt x="37" y="76"/>
                  <a:pt x="37" y="76"/>
                  <a:pt x="37" y="76"/>
                </a:cubicBezTo>
                <a:cubicBezTo>
                  <a:pt x="44" y="84"/>
                  <a:pt x="56" y="86"/>
                  <a:pt x="65" y="81"/>
                </a:cubicBezTo>
                <a:cubicBezTo>
                  <a:pt x="65" y="83"/>
                  <a:pt x="64" y="84"/>
                  <a:pt x="63" y="86"/>
                </a:cubicBezTo>
                <a:cubicBezTo>
                  <a:pt x="56" y="100"/>
                  <a:pt x="55" y="117"/>
                  <a:pt x="55" y="132"/>
                </a:cubicBezTo>
                <a:cubicBezTo>
                  <a:pt x="55" y="149"/>
                  <a:pt x="56" y="166"/>
                  <a:pt x="55" y="183"/>
                </a:cubicBezTo>
                <a:cubicBezTo>
                  <a:pt x="54" y="195"/>
                  <a:pt x="67" y="202"/>
                  <a:pt x="79" y="202"/>
                </a:cubicBezTo>
                <a:cubicBezTo>
                  <a:pt x="80" y="278"/>
                  <a:pt x="80" y="278"/>
                  <a:pt x="80" y="278"/>
                </a:cubicBezTo>
                <a:cubicBezTo>
                  <a:pt x="73" y="283"/>
                  <a:pt x="61" y="283"/>
                  <a:pt x="55" y="275"/>
                </a:cubicBezTo>
                <a:cubicBezTo>
                  <a:pt x="45" y="286"/>
                  <a:pt x="23" y="282"/>
                  <a:pt x="23" y="266"/>
                </a:cubicBezTo>
                <a:cubicBezTo>
                  <a:pt x="22" y="182"/>
                  <a:pt x="22" y="182"/>
                  <a:pt x="22" y="182"/>
                </a:cubicBezTo>
                <a:cubicBezTo>
                  <a:pt x="17" y="187"/>
                  <a:pt x="0" y="185"/>
                  <a:pt x="1" y="177"/>
                </a:cubicBezTo>
                <a:cubicBezTo>
                  <a:pt x="1" y="158"/>
                  <a:pt x="1" y="150"/>
                  <a:pt x="1" y="132"/>
                </a:cubicBezTo>
                <a:close/>
                <a:moveTo>
                  <a:pt x="79" y="39"/>
                </a:moveTo>
                <a:cubicBezTo>
                  <a:pt x="78" y="26"/>
                  <a:pt x="69" y="16"/>
                  <a:pt x="55" y="16"/>
                </a:cubicBezTo>
                <a:cubicBezTo>
                  <a:pt x="39" y="16"/>
                  <a:pt x="31" y="26"/>
                  <a:pt x="30" y="39"/>
                </a:cubicBezTo>
                <a:cubicBezTo>
                  <a:pt x="30" y="90"/>
                  <a:pt x="79" y="89"/>
                  <a:pt x="79" y="39"/>
                </a:cubicBezTo>
                <a:close/>
                <a:moveTo>
                  <a:pt x="185" y="81"/>
                </a:moveTo>
                <a:cubicBezTo>
                  <a:pt x="195" y="86"/>
                  <a:pt x="206" y="84"/>
                  <a:pt x="214" y="76"/>
                </a:cubicBezTo>
                <a:cubicBezTo>
                  <a:pt x="218" y="76"/>
                  <a:pt x="218" y="76"/>
                  <a:pt x="218" y="76"/>
                </a:cubicBezTo>
                <a:cubicBezTo>
                  <a:pt x="229" y="76"/>
                  <a:pt x="239" y="85"/>
                  <a:pt x="244" y="95"/>
                </a:cubicBezTo>
                <a:cubicBezTo>
                  <a:pt x="249" y="105"/>
                  <a:pt x="250" y="119"/>
                  <a:pt x="250" y="132"/>
                </a:cubicBezTo>
                <a:cubicBezTo>
                  <a:pt x="250" y="150"/>
                  <a:pt x="250" y="158"/>
                  <a:pt x="250" y="177"/>
                </a:cubicBezTo>
                <a:cubicBezTo>
                  <a:pt x="251" y="185"/>
                  <a:pt x="233" y="187"/>
                  <a:pt x="229" y="182"/>
                </a:cubicBezTo>
                <a:cubicBezTo>
                  <a:pt x="227" y="266"/>
                  <a:pt x="227" y="266"/>
                  <a:pt x="227" y="266"/>
                </a:cubicBezTo>
                <a:cubicBezTo>
                  <a:pt x="227" y="282"/>
                  <a:pt x="205" y="286"/>
                  <a:pt x="196" y="275"/>
                </a:cubicBezTo>
                <a:cubicBezTo>
                  <a:pt x="190" y="283"/>
                  <a:pt x="177" y="283"/>
                  <a:pt x="170" y="278"/>
                </a:cubicBezTo>
                <a:cubicBezTo>
                  <a:pt x="172" y="202"/>
                  <a:pt x="172" y="202"/>
                  <a:pt x="172" y="202"/>
                </a:cubicBezTo>
                <a:cubicBezTo>
                  <a:pt x="183" y="202"/>
                  <a:pt x="196" y="195"/>
                  <a:pt x="196" y="183"/>
                </a:cubicBezTo>
                <a:cubicBezTo>
                  <a:pt x="195" y="166"/>
                  <a:pt x="196" y="149"/>
                  <a:pt x="196" y="132"/>
                </a:cubicBezTo>
                <a:cubicBezTo>
                  <a:pt x="196" y="117"/>
                  <a:pt x="195" y="100"/>
                  <a:pt x="188" y="86"/>
                </a:cubicBezTo>
                <a:cubicBezTo>
                  <a:pt x="187" y="84"/>
                  <a:pt x="186" y="83"/>
                  <a:pt x="185" y="81"/>
                </a:cubicBezTo>
                <a:close/>
                <a:moveTo>
                  <a:pt x="220" y="39"/>
                </a:moveTo>
                <a:cubicBezTo>
                  <a:pt x="220" y="26"/>
                  <a:pt x="210" y="16"/>
                  <a:pt x="196" y="16"/>
                </a:cubicBezTo>
                <a:cubicBezTo>
                  <a:pt x="181" y="16"/>
                  <a:pt x="172" y="26"/>
                  <a:pt x="172" y="39"/>
                </a:cubicBezTo>
                <a:cubicBezTo>
                  <a:pt x="172" y="90"/>
                  <a:pt x="220" y="89"/>
                  <a:pt x="220" y="39"/>
                </a:cubicBezTo>
                <a:close/>
                <a:moveTo>
                  <a:pt x="64" y="132"/>
                </a:moveTo>
                <a:cubicBezTo>
                  <a:pt x="64" y="118"/>
                  <a:pt x="65" y="102"/>
                  <a:pt x="71" y="90"/>
                </a:cubicBezTo>
                <a:cubicBezTo>
                  <a:pt x="77" y="79"/>
                  <a:pt x="88" y="69"/>
                  <a:pt x="100" y="69"/>
                </a:cubicBezTo>
                <a:cubicBezTo>
                  <a:pt x="105" y="69"/>
                  <a:pt x="105" y="69"/>
                  <a:pt x="105" y="69"/>
                </a:cubicBezTo>
                <a:cubicBezTo>
                  <a:pt x="117" y="80"/>
                  <a:pt x="134" y="80"/>
                  <a:pt x="146" y="69"/>
                </a:cubicBezTo>
                <a:cubicBezTo>
                  <a:pt x="150" y="69"/>
                  <a:pt x="150" y="69"/>
                  <a:pt x="150" y="69"/>
                </a:cubicBezTo>
                <a:cubicBezTo>
                  <a:pt x="163" y="69"/>
                  <a:pt x="174" y="79"/>
                  <a:pt x="180" y="90"/>
                </a:cubicBezTo>
                <a:cubicBezTo>
                  <a:pt x="186" y="102"/>
                  <a:pt x="187" y="118"/>
                  <a:pt x="187" y="132"/>
                </a:cubicBezTo>
                <a:cubicBezTo>
                  <a:pt x="187" y="153"/>
                  <a:pt x="187" y="162"/>
                  <a:pt x="187" y="183"/>
                </a:cubicBezTo>
                <a:cubicBezTo>
                  <a:pt x="187" y="193"/>
                  <a:pt x="168" y="196"/>
                  <a:pt x="163" y="189"/>
                </a:cubicBezTo>
                <a:cubicBezTo>
                  <a:pt x="161" y="285"/>
                  <a:pt x="161" y="285"/>
                  <a:pt x="161" y="285"/>
                </a:cubicBezTo>
                <a:cubicBezTo>
                  <a:pt x="161" y="304"/>
                  <a:pt x="136" y="308"/>
                  <a:pt x="125" y="295"/>
                </a:cubicBezTo>
                <a:cubicBezTo>
                  <a:pt x="115" y="308"/>
                  <a:pt x="89" y="304"/>
                  <a:pt x="89" y="285"/>
                </a:cubicBezTo>
                <a:cubicBezTo>
                  <a:pt x="88" y="189"/>
                  <a:pt x="88" y="189"/>
                  <a:pt x="88" y="189"/>
                </a:cubicBezTo>
                <a:cubicBezTo>
                  <a:pt x="83" y="196"/>
                  <a:pt x="63" y="193"/>
                  <a:pt x="64" y="183"/>
                </a:cubicBezTo>
                <a:cubicBezTo>
                  <a:pt x="64" y="162"/>
                  <a:pt x="64" y="153"/>
                  <a:pt x="64" y="132"/>
                </a:cubicBezTo>
                <a:close/>
                <a:moveTo>
                  <a:pt x="153" y="27"/>
                </a:moveTo>
                <a:cubicBezTo>
                  <a:pt x="153" y="12"/>
                  <a:pt x="142" y="0"/>
                  <a:pt x="125" y="0"/>
                </a:cubicBezTo>
                <a:cubicBezTo>
                  <a:pt x="108" y="0"/>
                  <a:pt x="98" y="12"/>
                  <a:pt x="98" y="27"/>
                </a:cubicBezTo>
                <a:cubicBezTo>
                  <a:pt x="98" y="84"/>
                  <a:pt x="153" y="83"/>
                  <a:pt x="153" y="27"/>
                </a:cubicBezTo>
                <a:close/>
              </a:path>
            </a:pathLst>
          </a:custGeom>
          <a:solidFill>
            <a:srgbClr val="ED6737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9" name="Group 205">
            <a:extLst>
              <a:ext uri="{FF2B5EF4-FFF2-40B4-BE49-F238E27FC236}">
                <a16:creationId xmlns:a16="http://schemas.microsoft.com/office/drawing/2014/main" id="{A4DDBCFA-7E53-34F6-A054-721FA0C907FE}"/>
              </a:ext>
            </a:extLst>
          </p:cNvPr>
          <p:cNvGrpSpPr>
            <a:grpSpLocks noChangeAspect="1"/>
          </p:cNvGrpSpPr>
          <p:nvPr/>
        </p:nvGrpSpPr>
        <p:grpSpPr>
          <a:xfrm>
            <a:off x="997276" y="4658336"/>
            <a:ext cx="654877" cy="716643"/>
            <a:chOff x="2679700" y="2424113"/>
            <a:chExt cx="846138" cy="960684"/>
          </a:xfrm>
          <a:solidFill>
            <a:srgbClr val="FBB040"/>
          </a:solidFill>
        </p:grpSpPr>
        <p:sp>
          <p:nvSpPr>
            <p:cNvPr id="20" name="Freeform 51">
              <a:extLst>
                <a:ext uri="{FF2B5EF4-FFF2-40B4-BE49-F238E27FC236}">
                  <a16:creationId xmlns:a16="http://schemas.microsoft.com/office/drawing/2014/main" id="{43359BC2-B0F2-55C5-7C87-D895A7021B6E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6575" y="2730500"/>
              <a:ext cx="9525" cy="7937"/>
            </a:xfrm>
            <a:custGeom>
              <a:avLst/>
              <a:gdLst/>
              <a:ahLst/>
              <a:cxnLst>
                <a:cxn ang="0">
                  <a:pos x="5" y="3"/>
                </a:cxn>
                <a:cxn ang="0">
                  <a:pos x="5" y="4"/>
                </a:cxn>
                <a:cxn ang="0">
                  <a:pos x="0" y="0"/>
                </a:cxn>
                <a:cxn ang="0">
                  <a:pos x="5" y="3"/>
                </a:cxn>
              </a:cxnLst>
              <a:rect l="0" t="0" r="r" b="b"/>
              <a:pathLst>
                <a:path w="5" h="4">
                  <a:moveTo>
                    <a:pt x="5" y="3"/>
                  </a:moveTo>
                  <a:cubicBezTo>
                    <a:pt x="5" y="4"/>
                    <a:pt x="5" y="4"/>
                    <a:pt x="5" y="4"/>
                  </a:cubicBezTo>
                  <a:cubicBezTo>
                    <a:pt x="3" y="3"/>
                    <a:pt x="2" y="1"/>
                    <a:pt x="0" y="0"/>
                  </a:cubicBezTo>
                  <a:lnTo>
                    <a:pt x="5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" name="Freeform 52">
              <a:extLst>
                <a:ext uri="{FF2B5EF4-FFF2-40B4-BE49-F238E27FC236}">
                  <a16:creationId xmlns:a16="http://schemas.microsoft.com/office/drawing/2014/main" id="{9A495F15-181A-4118-8599-94B6C47DF9D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4988" y="2732088"/>
              <a:ext cx="11113" cy="63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2"/>
                </a:cxn>
                <a:cxn ang="0">
                  <a:pos x="6" y="3"/>
                </a:cxn>
                <a:cxn ang="0">
                  <a:pos x="0" y="0"/>
                </a:cxn>
              </a:cxnLst>
              <a:rect l="0" t="0" r="r" b="b"/>
              <a:pathLst>
                <a:path w="6" h="3">
                  <a:moveTo>
                    <a:pt x="0" y="0"/>
                  </a:moveTo>
                  <a:cubicBezTo>
                    <a:pt x="2" y="1"/>
                    <a:pt x="4" y="2"/>
                    <a:pt x="6" y="2"/>
                  </a:cubicBezTo>
                  <a:cubicBezTo>
                    <a:pt x="6" y="3"/>
                    <a:pt x="6" y="3"/>
                    <a:pt x="6" y="3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" name="Freeform 53">
              <a:extLst>
                <a:ext uri="{FF2B5EF4-FFF2-40B4-BE49-F238E27FC236}">
                  <a16:creationId xmlns:a16="http://schemas.microsoft.com/office/drawing/2014/main" id="{7B3495DA-5FE5-9971-39A1-F0A6FD74080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9700" y="2424113"/>
              <a:ext cx="496888" cy="442912"/>
            </a:xfrm>
            <a:custGeom>
              <a:avLst/>
              <a:gdLst/>
              <a:ahLst/>
              <a:cxnLst>
                <a:cxn ang="0">
                  <a:pos x="235" y="178"/>
                </a:cxn>
                <a:cxn ang="0">
                  <a:pos x="175" y="231"/>
                </a:cxn>
                <a:cxn ang="0">
                  <a:pos x="169" y="230"/>
                </a:cxn>
                <a:cxn ang="0">
                  <a:pos x="15" y="142"/>
                </a:cxn>
                <a:cxn ang="0">
                  <a:pos x="12" y="140"/>
                </a:cxn>
                <a:cxn ang="0">
                  <a:pos x="26" y="58"/>
                </a:cxn>
                <a:cxn ang="0">
                  <a:pos x="89" y="5"/>
                </a:cxn>
                <a:cxn ang="0">
                  <a:pos x="92" y="6"/>
                </a:cxn>
                <a:cxn ang="0">
                  <a:pos x="246" y="94"/>
                </a:cxn>
                <a:cxn ang="0">
                  <a:pos x="251" y="98"/>
                </a:cxn>
                <a:cxn ang="0">
                  <a:pos x="235" y="178"/>
                </a:cxn>
              </a:cxnLst>
              <a:rect l="0" t="0" r="r" b="b"/>
              <a:pathLst>
                <a:path w="260" h="232">
                  <a:moveTo>
                    <a:pt x="235" y="178"/>
                  </a:moveTo>
                  <a:cubicBezTo>
                    <a:pt x="217" y="210"/>
                    <a:pt x="191" y="232"/>
                    <a:pt x="175" y="231"/>
                  </a:cubicBezTo>
                  <a:cubicBezTo>
                    <a:pt x="173" y="231"/>
                    <a:pt x="171" y="231"/>
                    <a:pt x="169" y="230"/>
                  </a:cubicBezTo>
                  <a:cubicBezTo>
                    <a:pt x="15" y="142"/>
                    <a:pt x="15" y="142"/>
                    <a:pt x="15" y="142"/>
                  </a:cubicBezTo>
                  <a:cubicBezTo>
                    <a:pt x="14" y="141"/>
                    <a:pt x="13" y="141"/>
                    <a:pt x="12" y="140"/>
                  </a:cubicBezTo>
                  <a:cubicBezTo>
                    <a:pt x="0" y="128"/>
                    <a:pt x="6" y="93"/>
                    <a:pt x="26" y="58"/>
                  </a:cubicBezTo>
                  <a:cubicBezTo>
                    <a:pt x="45" y="23"/>
                    <a:pt x="73" y="0"/>
                    <a:pt x="89" y="5"/>
                  </a:cubicBezTo>
                  <a:cubicBezTo>
                    <a:pt x="90" y="5"/>
                    <a:pt x="91" y="5"/>
                    <a:pt x="92" y="6"/>
                  </a:cubicBezTo>
                  <a:cubicBezTo>
                    <a:pt x="246" y="94"/>
                    <a:pt x="246" y="94"/>
                    <a:pt x="246" y="94"/>
                  </a:cubicBezTo>
                  <a:cubicBezTo>
                    <a:pt x="248" y="95"/>
                    <a:pt x="250" y="96"/>
                    <a:pt x="251" y="98"/>
                  </a:cubicBezTo>
                  <a:cubicBezTo>
                    <a:pt x="260" y="112"/>
                    <a:pt x="254" y="145"/>
                    <a:pt x="235" y="17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" name="Freeform 54">
              <a:extLst>
                <a:ext uri="{FF2B5EF4-FFF2-40B4-BE49-F238E27FC236}">
                  <a16:creationId xmlns:a16="http://schemas.microsoft.com/office/drawing/2014/main" id="{8564352B-8B14-5E00-6347-3CAB8DD8A452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9738" y="2647950"/>
              <a:ext cx="368300" cy="301625"/>
            </a:xfrm>
            <a:custGeom>
              <a:avLst/>
              <a:gdLst/>
              <a:ahLst/>
              <a:cxnLst>
                <a:cxn ang="0">
                  <a:pos x="42" y="113"/>
                </a:cxn>
                <a:cxn ang="0">
                  <a:pos x="94" y="69"/>
                </a:cxn>
                <a:cxn ang="0">
                  <a:pos x="106" y="1"/>
                </a:cxn>
                <a:cxn ang="0">
                  <a:pos x="105" y="0"/>
                </a:cxn>
                <a:cxn ang="0">
                  <a:pos x="106" y="0"/>
                </a:cxn>
                <a:cxn ang="0">
                  <a:pos x="179" y="42"/>
                </a:cxn>
                <a:cxn ang="0">
                  <a:pos x="176" y="115"/>
                </a:cxn>
                <a:cxn ang="0">
                  <a:pos x="115" y="155"/>
                </a:cxn>
                <a:cxn ang="0">
                  <a:pos x="0" y="90"/>
                </a:cxn>
                <a:cxn ang="0">
                  <a:pos x="40" y="113"/>
                </a:cxn>
                <a:cxn ang="0">
                  <a:pos x="42" y="113"/>
                </a:cxn>
              </a:cxnLst>
              <a:rect l="0" t="0" r="r" b="b"/>
              <a:pathLst>
                <a:path w="193" h="158">
                  <a:moveTo>
                    <a:pt x="42" y="113"/>
                  </a:moveTo>
                  <a:cubicBezTo>
                    <a:pt x="55" y="117"/>
                    <a:pt x="78" y="98"/>
                    <a:pt x="94" y="69"/>
                  </a:cubicBezTo>
                  <a:cubicBezTo>
                    <a:pt x="111" y="39"/>
                    <a:pt x="115" y="10"/>
                    <a:pt x="106" y="1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105" y="0"/>
                    <a:pt x="106" y="0"/>
                    <a:pt x="106" y="0"/>
                  </a:cubicBezTo>
                  <a:cubicBezTo>
                    <a:pt x="106" y="0"/>
                    <a:pt x="179" y="42"/>
                    <a:pt x="179" y="42"/>
                  </a:cubicBezTo>
                  <a:cubicBezTo>
                    <a:pt x="189" y="52"/>
                    <a:pt x="193" y="86"/>
                    <a:pt x="176" y="115"/>
                  </a:cubicBezTo>
                  <a:cubicBezTo>
                    <a:pt x="159" y="144"/>
                    <a:pt x="129" y="158"/>
                    <a:pt x="115" y="155"/>
                  </a:cubicBezTo>
                  <a:cubicBezTo>
                    <a:pt x="114" y="155"/>
                    <a:pt x="0" y="90"/>
                    <a:pt x="0" y="90"/>
                  </a:cubicBezTo>
                  <a:cubicBezTo>
                    <a:pt x="0" y="90"/>
                    <a:pt x="41" y="113"/>
                    <a:pt x="40" y="113"/>
                  </a:cubicBezTo>
                  <a:cubicBezTo>
                    <a:pt x="41" y="113"/>
                    <a:pt x="41" y="113"/>
                    <a:pt x="42" y="11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Freeform 55">
              <a:extLst>
                <a:ext uri="{FF2B5EF4-FFF2-40B4-BE49-F238E27FC236}">
                  <a16:creationId xmlns:a16="http://schemas.microsoft.com/office/drawing/2014/main" id="{77C3CC2F-7346-AAE1-CD49-F2B36259BB7D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3900" y="2792413"/>
              <a:ext cx="261938" cy="227012"/>
            </a:xfrm>
            <a:custGeom>
              <a:avLst/>
              <a:gdLst/>
              <a:ahLst/>
              <a:cxnLst>
                <a:cxn ang="0">
                  <a:pos x="129" y="98"/>
                </a:cxn>
                <a:cxn ang="0">
                  <a:pos x="98" y="113"/>
                </a:cxn>
                <a:cxn ang="0">
                  <a:pos x="81" y="104"/>
                </a:cxn>
                <a:cxn ang="0">
                  <a:pos x="77" y="100"/>
                </a:cxn>
                <a:cxn ang="0">
                  <a:pos x="54" y="107"/>
                </a:cxn>
                <a:cxn ang="0">
                  <a:pos x="0" y="76"/>
                </a:cxn>
                <a:cxn ang="0">
                  <a:pos x="3" y="78"/>
                </a:cxn>
                <a:cxn ang="0">
                  <a:pos x="3" y="78"/>
                </a:cxn>
                <a:cxn ang="0">
                  <a:pos x="40" y="47"/>
                </a:cxn>
                <a:cxn ang="0">
                  <a:pos x="48" y="0"/>
                </a:cxn>
                <a:cxn ang="0">
                  <a:pos x="47" y="0"/>
                </a:cxn>
                <a:cxn ang="0">
                  <a:pos x="48" y="0"/>
                </a:cxn>
                <a:cxn ang="0">
                  <a:pos x="99" y="29"/>
                </a:cxn>
                <a:cxn ang="0">
                  <a:pos x="104" y="53"/>
                </a:cxn>
                <a:cxn ang="0">
                  <a:pos x="109" y="54"/>
                </a:cxn>
                <a:cxn ang="0">
                  <a:pos x="126" y="64"/>
                </a:cxn>
                <a:cxn ang="0">
                  <a:pos x="129" y="98"/>
                </a:cxn>
              </a:cxnLst>
              <a:rect l="0" t="0" r="r" b="b"/>
              <a:pathLst>
                <a:path w="137" h="119">
                  <a:moveTo>
                    <a:pt x="129" y="98"/>
                  </a:moveTo>
                  <a:cubicBezTo>
                    <a:pt x="122" y="112"/>
                    <a:pt x="107" y="119"/>
                    <a:pt x="98" y="113"/>
                  </a:cubicBezTo>
                  <a:cubicBezTo>
                    <a:pt x="81" y="104"/>
                    <a:pt x="81" y="104"/>
                    <a:pt x="81" y="104"/>
                  </a:cubicBezTo>
                  <a:cubicBezTo>
                    <a:pt x="80" y="103"/>
                    <a:pt x="78" y="102"/>
                    <a:pt x="77" y="100"/>
                  </a:cubicBezTo>
                  <a:cubicBezTo>
                    <a:pt x="68" y="106"/>
                    <a:pt x="59" y="108"/>
                    <a:pt x="54" y="107"/>
                  </a:cubicBezTo>
                  <a:cubicBezTo>
                    <a:pt x="54" y="107"/>
                    <a:pt x="23" y="90"/>
                    <a:pt x="0" y="76"/>
                  </a:cubicBezTo>
                  <a:cubicBezTo>
                    <a:pt x="2" y="77"/>
                    <a:pt x="3" y="78"/>
                    <a:pt x="3" y="78"/>
                  </a:cubicBezTo>
                  <a:cubicBezTo>
                    <a:pt x="3" y="78"/>
                    <a:pt x="3" y="78"/>
                    <a:pt x="3" y="78"/>
                  </a:cubicBezTo>
                  <a:cubicBezTo>
                    <a:pt x="13" y="81"/>
                    <a:pt x="28" y="68"/>
                    <a:pt x="40" y="47"/>
                  </a:cubicBezTo>
                  <a:cubicBezTo>
                    <a:pt x="51" y="27"/>
                    <a:pt x="54" y="7"/>
                    <a:pt x="48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0"/>
                    <a:pt x="48" y="0"/>
                    <a:pt x="48" y="0"/>
                  </a:cubicBezTo>
                  <a:cubicBezTo>
                    <a:pt x="48" y="0"/>
                    <a:pt x="98" y="29"/>
                    <a:pt x="99" y="29"/>
                  </a:cubicBezTo>
                  <a:cubicBezTo>
                    <a:pt x="102" y="33"/>
                    <a:pt x="105" y="42"/>
                    <a:pt x="104" y="53"/>
                  </a:cubicBezTo>
                  <a:cubicBezTo>
                    <a:pt x="106" y="53"/>
                    <a:pt x="108" y="53"/>
                    <a:pt x="109" y="54"/>
                  </a:cubicBezTo>
                  <a:cubicBezTo>
                    <a:pt x="126" y="64"/>
                    <a:pt x="126" y="64"/>
                    <a:pt x="126" y="64"/>
                  </a:cubicBezTo>
                  <a:cubicBezTo>
                    <a:pt x="136" y="69"/>
                    <a:pt x="137" y="85"/>
                    <a:pt x="129" y="9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" name="Freeform 56">
              <a:extLst>
                <a:ext uri="{FF2B5EF4-FFF2-40B4-BE49-F238E27FC236}">
                  <a16:creationId xmlns:a16="http://schemas.microsoft.com/office/drawing/2014/main" id="{AB2668EF-0EDC-7492-271B-4CFDB3E7A4A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5100" y="2447925"/>
              <a:ext cx="179388" cy="249237"/>
            </a:xfrm>
            <a:custGeom>
              <a:avLst/>
              <a:gdLst/>
              <a:ahLst/>
              <a:cxnLst>
                <a:cxn ang="0">
                  <a:pos x="74" y="80"/>
                </a:cxn>
                <a:cxn ang="0">
                  <a:pos x="15" y="122"/>
                </a:cxn>
                <a:cxn ang="0">
                  <a:pos x="21" y="50"/>
                </a:cxn>
                <a:cxn ang="0">
                  <a:pos x="80" y="8"/>
                </a:cxn>
                <a:cxn ang="0">
                  <a:pos x="74" y="80"/>
                </a:cxn>
              </a:cxnLst>
              <a:rect l="0" t="0" r="r" b="b"/>
              <a:pathLst>
                <a:path w="94" h="130">
                  <a:moveTo>
                    <a:pt x="74" y="80"/>
                  </a:moveTo>
                  <a:cubicBezTo>
                    <a:pt x="56" y="111"/>
                    <a:pt x="29" y="130"/>
                    <a:pt x="15" y="122"/>
                  </a:cubicBezTo>
                  <a:cubicBezTo>
                    <a:pt x="0" y="114"/>
                    <a:pt x="3" y="81"/>
                    <a:pt x="21" y="50"/>
                  </a:cubicBezTo>
                  <a:cubicBezTo>
                    <a:pt x="39" y="18"/>
                    <a:pt x="65" y="0"/>
                    <a:pt x="80" y="8"/>
                  </a:cubicBezTo>
                  <a:cubicBezTo>
                    <a:pt x="94" y="16"/>
                    <a:pt x="92" y="48"/>
                    <a:pt x="74" y="80"/>
                  </a:cubicBezTo>
                  <a:close/>
                </a:path>
              </a:pathLst>
            </a:custGeom>
            <a:solidFill>
              <a:srgbClr val="FCEFE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" name="Freeform 57">
              <a:extLst>
                <a:ext uri="{FF2B5EF4-FFF2-40B4-BE49-F238E27FC236}">
                  <a16:creationId xmlns:a16="http://schemas.microsoft.com/office/drawing/2014/main" id="{07A33F81-9029-7B20-5B58-D253B5631A4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7325" y="2486025"/>
              <a:ext cx="107950" cy="158750"/>
            </a:xfrm>
            <a:custGeom>
              <a:avLst/>
              <a:gdLst/>
              <a:ahLst/>
              <a:cxnLst>
                <a:cxn ang="0">
                  <a:pos x="21" y="37"/>
                </a:cxn>
                <a:cxn ang="0">
                  <a:pos x="56" y="8"/>
                </a:cxn>
                <a:cxn ang="0">
                  <a:pos x="53" y="6"/>
                </a:cxn>
                <a:cxn ang="0">
                  <a:pos x="14" y="34"/>
                </a:cxn>
                <a:cxn ang="0">
                  <a:pos x="10" y="82"/>
                </a:cxn>
                <a:cxn ang="0">
                  <a:pos x="14" y="83"/>
                </a:cxn>
                <a:cxn ang="0">
                  <a:pos x="21" y="37"/>
                </a:cxn>
              </a:cxnLst>
              <a:rect l="0" t="0" r="r" b="b"/>
              <a:pathLst>
                <a:path w="56" h="83">
                  <a:moveTo>
                    <a:pt x="21" y="37"/>
                  </a:moveTo>
                  <a:cubicBezTo>
                    <a:pt x="31" y="19"/>
                    <a:pt x="46" y="7"/>
                    <a:pt x="56" y="8"/>
                  </a:cubicBezTo>
                  <a:cubicBezTo>
                    <a:pt x="55" y="7"/>
                    <a:pt x="54" y="6"/>
                    <a:pt x="53" y="6"/>
                  </a:cubicBezTo>
                  <a:cubicBezTo>
                    <a:pt x="44" y="0"/>
                    <a:pt x="26" y="13"/>
                    <a:pt x="14" y="34"/>
                  </a:cubicBezTo>
                  <a:cubicBezTo>
                    <a:pt x="2" y="55"/>
                    <a:pt x="0" y="76"/>
                    <a:pt x="10" y="82"/>
                  </a:cubicBezTo>
                  <a:cubicBezTo>
                    <a:pt x="11" y="83"/>
                    <a:pt x="13" y="83"/>
                    <a:pt x="14" y="83"/>
                  </a:cubicBezTo>
                  <a:cubicBezTo>
                    <a:pt x="7" y="76"/>
                    <a:pt x="10" y="56"/>
                    <a:pt x="21" y="3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" name="Oval 58">
              <a:extLst>
                <a:ext uri="{FF2B5EF4-FFF2-40B4-BE49-F238E27FC236}">
                  <a16:creationId xmlns:a16="http://schemas.microsoft.com/office/drawing/2014/main" id="{CDDCD0FB-DB63-4F39-EEF6-8DD1C698EB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40064" y="2921248"/>
              <a:ext cx="115887" cy="1143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" name="Freeform 59">
              <a:extLst>
                <a:ext uri="{FF2B5EF4-FFF2-40B4-BE49-F238E27FC236}">
                  <a16:creationId xmlns:a16="http://schemas.microsoft.com/office/drawing/2014/main" id="{2B1B3D35-BB41-1F3C-5A43-26CA5A310D3A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0050" y="3056185"/>
              <a:ext cx="331789" cy="328612"/>
            </a:xfrm>
            <a:custGeom>
              <a:avLst/>
              <a:gdLst/>
              <a:ahLst/>
              <a:cxnLst>
                <a:cxn ang="0">
                  <a:pos x="174" y="158"/>
                </a:cxn>
                <a:cxn ang="0">
                  <a:pos x="166" y="170"/>
                </a:cxn>
                <a:cxn ang="0">
                  <a:pos x="153" y="158"/>
                </a:cxn>
                <a:cxn ang="0">
                  <a:pos x="126" y="21"/>
                </a:cxn>
                <a:cxn ang="0">
                  <a:pos x="96" y="21"/>
                </a:cxn>
                <a:cxn ang="0">
                  <a:pos x="96" y="157"/>
                </a:cxn>
                <a:cxn ang="0">
                  <a:pos x="86" y="172"/>
                </a:cxn>
                <a:cxn ang="0">
                  <a:pos x="75" y="157"/>
                </a:cxn>
                <a:cxn ang="0">
                  <a:pos x="75" y="21"/>
                </a:cxn>
                <a:cxn ang="0">
                  <a:pos x="48" y="21"/>
                </a:cxn>
                <a:cxn ang="0">
                  <a:pos x="21" y="158"/>
                </a:cxn>
                <a:cxn ang="0">
                  <a:pos x="8" y="170"/>
                </a:cxn>
                <a:cxn ang="0">
                  <a:pos x="0" y="158"/>
                </a:cxn>
                <a:cxn ang="0">
                  <a:pos x="1" y="154"/>
                </a:cxn>
                <a:cxn ang="0">
                  <a:pos x="28" y="18"/>
                </a:cxn>
                <a:cxn ang="0">
                  <a:pos x="25" y="11"/>
                </a:cxn>
                <a:cxn ang="0">
                  <a:pos x="36" y="0"/>
                </a:cxn>
                <a:cxn ang="0">
                  <a:pos x="136" y="0"/>
                </a:cxn>
                <a:cxn ang="0">
                  <a:pos x="146" y="11"/>
                </a:cxn>
                <a:cxn ang="0">
                  <a:pos x="146" y="15"/>
                </a:cxn>
                <a:cxn ang="0">
                  <a:pos x="146" y="16"/>
                </a:cxn>
                <a:cxn ang="0">
                  <a:pos x="174" y="154"/>
                </a:cxn>
                <a:cxn ang="0">
                  <a:pos x="174" y="158"/>
                </a:cxn>
              </a:cxnLst>
              <a:rect l="0" t="0" r="r" b="b"/>
              <a:pathLst>
                <a:path w="174" h="172">
                  <a:moveTo>
                    <a:pt x="174" y="158"/>
                  </a:moveTo>
                  <a:cubicBezTo>
                    <a:pt x="174" y="164"/>
                    <a:pt x="171" y="169"/>
                    <a:pt x="166" y="170"/>
                  </a:cubicBezTo>
                  <a:cubicBezTo>
                    <a:pt x="161" y="172"/>
                    <a:pt x="155" y="166"/>
                    <a:pt x="153" y="158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6" y="157"/>
                    <a:pt x="96" y="157"/>
                    <a:pt x="96" y="157"/>
                  </a:cubicBezTo>
                  <a:cubicBezTo>
                    <a:pt x="96" y="165"/>
                    <a:pt x="92" y="172"/>
                    <a:pt x="86" y="172"/>
                  </a:cubicBezTo>
                  <a:cubicBezTo>
                    <a:pt x="80" y="172"/>
                    <a:pt x="75" y="166"/>
                    <a:pt x="75" y="157"/>
                  </a:cubicBezTo>
                  <a:cubicBezTo>
                    <a:pt x="75" y="21"/>
                    <a:pt x="75" y="21"/>
                    <a:pt x="75" y="21"/>
                  </a:cubicBezTo>
                  <a:cubicBezTo>
                    <a:pt x="48" y="21"/>
                    <a:pt x="48" y="21"/>
                    <a:pt x="48" y="21"/>
                  </a:cubicBezTo>
                  <a:cubicBezTo>
                    <a:pt x="21" y="158"/>
                    <a:pt x="21" y="158"/>
                    <a:pt x="21" y="158"/>
                  </a:cubicBezTo>
                  <a:cubicBezTo>
                    <a:pt x="19" y="166"/>
                    <a:pt x="13" y="172"/>
                    <a:pt x="8" y="170"/>
                  </a:cubicBezTo>
                  <a:cubicBezTo>
                    <a:pt x="3" y="169"/>
                    <a:pt x="0" y="164"/>
                    <a:pt x="0" y="158"/>
                  </a:cubicBezTo>
                  <a:cubicBezTo>
                    <a:pt x="0" y="157"/>
                    <a:pt x="0" y="155"/>
                    <a:pt x="1" y="154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6" y="16"/>
                    <a:pt x="25" y="13"/>
                    <a:pt x="25" y="11"/>
                  </a:cubicBezTo>
                  <a:cubicBezTo>
                    <a:pt x="25" y="5"/>
                    <a:pt x="30" y="0"/>
                    <a:pt x="36" y="0"/>
                  </a:cubicBezTo>
                  <a:cubicBezTo>
                    <a:pt x="136" y="0"/>
                    <a:pt x="136" y="0"/>
                    <a:pt x="136" y="0"/>
                  </a:cubicBezTo>
                  <a:cubicBezTo>
                    <a:pt x="142" y="0"/>
                    <a:pt x="146" y="5"/>
                    <a:pt x="146" y="11"/>
                  </a:cubicBezTo>
                  <a:cubicBezTo>
                    <a:pt x="146" y="12"/>
                    <a:pt x="146" y="13"/>
                    <a:pt x="146" y="15"/>
                  </a:cubicBezTo>
                  <a:cubicBezTo>
                    <a:pt x="146" y="15"/>
                    <a:pt x="146" y="16"/>
                    <a:pt x="146" y="16"/>
                  </a:cubicBezTo>
                  <a:cubicBezTo>
                    <a:pt x="174" y="154"/>
                    <a:pt x="174" y="154"/>
                    <a:pt x="174" y="154"/>
                  </a:cubicBezTo>
                  <a:cubicBezTo>
                    <a:pt x="174" y="155"/>
                    <a:pt x="174" y="157"/>
                    <a:pt x="174" y="15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cxnSp>
        <p:nvCxnSpPr>
          <p:cNvPr id="29" name="Přímá spojnice se šipkou 28">
            <a:extLst>
              <a:ext uri="{FF2B5EF4-FFF2-40B4-BE49-F238E27FC236}">
                <a16:creationId xmlns:a16="http://schemas.microsoft.com/office/drawing/2014/main" id="{75069AA0-A701-EE7D-E328-8C94510371DB}"/>
              </a:ext>
            </a:extLst>
          </p:cNvPr>
          <p:cNvCxnSpPr>
            <a:cxnSpLocks/>
          </p:cNvCxnSpPr>
          <p:nvPr/>
        </p:nvCxnSpPr>
        <p:spPr>
          <a:xfrm flipH="1">
            <a:off x="934098" y="3359628"/>
            <a:ext cx="10130454" cy="0"/>
          </a:xfrm>
          <a:prstGeom prst="straightConnector1">
            <a:avLst/>
          </a:prstGeom>
          <a:noFill/>
          <a:ln w="28575" cap="rnd" cmpd="sng" algn="ctr">
            <a:solidFill>
              <a:srgbClr val="213F99"/>
            </a:solidFill>
            <a:prstDash val="sysDot"/>
            <a:tailEnd type="none" w="med" len="sm"/>
          </a:ln>
          <a:effectLst/>
        </p:spPr>
      </p:cxnSp>
      <p:cxnSp>
        <p:nvCxnSpPr>
          <p:cNvPr id="30" name="Přímá spojnice se šipkou 29">
            <a:extLst>
              <a:ext uri="{FF2B5EF4-FFF2-40B4-BE49-F238E27FC236}">
                <a16:creationId xmlns:a16="http://schemas.microsoft.com/office/drawing/2014/main" id="{1F25D664-A8EE-FE07-D98C-48012185908D}"/>
              </a:ext>
            </a:extLst>
          </p:cNvPr>
          <p:cNvCxnSpPr>
            <a:cxnSpLocks/>
          </p:cNvCxnSpPr>
          <p:nvPr/>
        </p:nvCxnSpPr>
        <p:spPr>
          <a:xfrm flipH="1">
            <a:off x="934098" y="2300953"/>
            <a:ext cx="10130454" cy="0"/>
          </a:xfrm>
          <a:prstGeom prst="straightConnector1">
            <a:avLst/>
          </a:prstGeom>
          <a:noFill/>
          <a:ln w="28575" cap="rnd" cmpd="sng" algn="ctr">
            <a:solidFill>
              <a:srgbClr val="213F99"/>
            </a:solidFill>
            <a:prstDash val="sysDot"/>
            <a:tailEnd type="none" w="med" len="sm"/>
          </a:ln>
          <a:effectLst/>
        </p:spPr>
      </p:cxnSp>
      <p:cxnSp>
        <p:nvCxnSpPr>
          <p:cNvPr id="31" name="Přímá spojnice se šipkou 30">
            <a:extLst>
              <a:ext uri="{FF2B5EF4-FFF2-40B4-BE49-F238E27FC236}">
                <a16:creationId xmlns:a16="http://schemas.microsoft.com/office/drawing/2014/main" id="{7DD853BD-310A-4657-6123-346C93DB27E9}"/>
              </a:ext>
            </a:extLst>
          </p:cNvPr>
          <p:cNvCxnSpPr>
            <a:cxnSpLocks/>
          </p:cNvCxnSpPr>
          <p:nvPr/>
        </p:nvCxnSpPr>
        <p:spPr>
          <a:xfrm flipH="1">
            <a:off x="934098" y="4462312"/>
            <a:ext cx="10130454" cy="0"/>
          </a:xfrm>
          <a:prstGeom prst="straightConnector1">
            <a:avLst/>
          </a:prstGeom>
          <a:noFill/>
          <a:ln w="28575" cap="rnd" cmpd="sng" algn="ctr">
            <a:solidFill>
              <a:srgbClr val="213F99"/>
            </a:solidFill>
            <a:prstDash val="sysDot"/>
            <a:tailEnd type="none" w="med" len="sm"/>
          </a:ln>
          <a:effectLst/>
        </p:spPr>
      </p:cxnSp>
      <p:cxnSp>
        <p:nvCxnSpPr>
          <p:cNvPr id="32" name="Přímá spojnice se šipkou 31">
            <a:extLst>
              <a:ext uri="{FF2B5EF4-FFF2-40B4-BE49-F238E27FC236}">
                <a16:creationId xmlns:a16="http://schemas.microsoft.com/office/drawing/2014/main" id="{8B2349CC-CB96-DA91-D279-36D44B618CC0}"/>
              </a:ext>
            </a:extLst>
          </p:cNvPr>
          <p:cNvCxnSpPr>
            <a:cxnSpLocks/>
          </p:cNvCxnSpPr>
          <p:nvPr/>
        </p:nvCxnSpPr>
        <p:spPr>
          <a:xfrm flipH="1" flipV="1">
            <a:off x="934098" y="5567241"/>
            <a:ext cx="10130454" cy="12205"/>
          </a:xfrm>
          <a:prstGeom prst="straightConnector1">
            <a:avLst/>
          </a:prstGeom>
          <a:noFill/>
          <a:ln w="28575" cap="rnd" cmpd="sng" algn="ctr">
            <a:solidFill>
              <a:srgbClr val="213F99"/>
            </a:solidFill>
            <a:prstDash val="sysDot"/>
            <a:tailEnd type="none" w="med" len="sm"/>
          </a:ln>
          <a:effectLst/>
        </p:spPr>
      </p:cxnSp>
    </p:spTree>
    <p:extLst>
      <p:ext uri="{BB962C8B-B14F-4D97-AF65-F5344CB8AC3E}">
        <p14:creationId xmlns:p14="http://schemas.microsoft.com/office/powerpoint/2010/main" val="8122027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81E674A6-F08F-43F6-BDBD-D5145B8B5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590" y="123841"/>
            <a:ext cx="11934000" cy="847308"/>
          </a:xfrm>
        </p:spPr>
        <p:txBody>
          <a:bodyPr>
            <a:normAutofit fontScale="90000"/>
          </a:bodyPr>
          <a:lstStyle/>
          <a:p>
            <a:r>
              <a:rPr lang="cs-CZ" dirty="0"/>
              <a:t>VÍCE NEŽ 70 % RODIČŮ MÁ ALESPOŇ JEDNO DÍTĚ VE VĚKU 6-18 LET, KTERÉ V POSLEDNÍCH 12 MĚSÍCŮ SPORTOVALO V RÁMCI ODDÍLU/KROUŽKU. V PRAZE JE JICH VÍCE NEŽ V JINÝCH REGIONECH. </a:t>
            </a:r>
          </a:p>
        </p:txBody>
      </p:sp>
      <p:sp>
        <p:nvSpPr>
          <p:cNvPr id="3" name="Zástupný text 1">
            <a:extLst>
              <a:ext uri="{FF2B5EF4-FFF2-40B4-BE49-F238E27FC236}">
                <a16:creationId xmlns:a16="http://schemas.microsoft.com/office/drawing/2014/main" id="{A3EB8E42-B8E0-4AC1-92C6-E858F027B646}"/>
              </a:ext>
            </a:extLst>
          </p:cNvPr>
          <p:cNvSpPr txBox="1">
            <a:spLocks/>
          </p:cNvSpPr>
          <p:nvPr/>
        </p:nvSpPr>
        <p:spPr>
          <a:xfrm>
            <a:off x="404786" y="5885395"/>
            <a:ext cx="11382428" cy="57313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s-CZ" sz="10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Q1. Máte dítě/děti ve věku 6-18 let, které chodí nebo v posledních 12 měsících chodilo do sportovního oddílu/kroužku?</a:t>
            </a:r>
            <a:br>
              <a:rPr kumimoji="0" lang="cs-CZ" sz="10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</a:br>
            <a:r>
              <a:rPr kumimoji="0" lang="cs-CZ" sz="10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N= 1050/128/359/563</a:t>
            </a:r>
            <a:endParaRPr kumimoji="0" lang="cs-CZ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Zástupný text 1">
            <a:extLst>
              <a:ext uri="{FF2B5EF4-FFF2-40B4-BE49-F238E27FC236}">
                <a16:creationId xmlns:a16="http://schemas.microsoft.com/office/drawing/2014/main" id="{1C1BABAD-EFFF-586F-5BAC-A3CB215FFB47}"/>
              </a:ext>
            </a:extLst>
          </p:cNvPr>
          <p:cNvSpPr txBox="1">
            <a:spLocks/>
          </p:cNvSpPr>
          <p:nvPr/>
        </p:nvSpPr>
        <p:spPr>
          <a:xfrm>
            <a:off x="8992096" y="6336190"/>
            <a:ext cx="2643165" cy="24468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s-CZ" sz="900" b="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 Hodnoty jsou zaokrouhleny na celá čísla </a:t>
            </a:r>
            <a:endParaRPr kumimoji="0" lang="cs-CZ" sz="105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4" name="Grafický objekt 3" descr="Tenis se souvislou výplní">
            <a:extLst>
              <a:ext uri="{FF2B5EF4-FFF2-40B4-BE49-F238E27FC236}">
                <a16:creationId xmlns:a16="http://schemas.microsoft.com/office/drawing/2014/main" id="{6E22A9E9-1B71-4978-57B3-9DFF9A9F5D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99239" y="4693533"/>
            <a:ext cx="914400" cy="914400"/>
          </a:xfrm>
          <a:prstGeom prst="rect">
            <a:avLst/>
          </a:prstGeom>
        </p:spPr>
      </p:pic>
      <p:pic>
        <p:nvPicPr>
          <p:cNvPr id="7" name="Grafický objekt 6" descr="Gymnastika: kruhy obrys">
            <a:extLst>
              <a:ext uri="{FF2B5EF4-FFF2-40B4-BE49-F238E27FC236}">
                <a16:creationId xmlns:a16="http://schemas.microsoft.com/office/drawing/2014/main" id="{772CC9D6-A922-1F87-3B9B-B5907F946A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1037" y="1280041"/>
            <a:ext cx="914400" cy="914400"/>
          </a:xfrm>
          <a:prstGeom prst="rect">
            <a:avLst/>
          </a:prstGeom>
        </p:spPr>
      </p:pic>
      <p:pic>
        <p:nvPicPr>
          <p:cNvPr id="9" name="Grafický objekt 8" descr="Tanec se souvislou výplní">
            <a:extLst>
              <a:ext uri="{FF2B5EF4-FFF2-40B4-BE49-F238E27FC236}">
                <a16:creationId xmlns:a16="http://schemas.microsoft.com/office/drawing/2014/main" id="{7C3F73E4-3EE1-9F30-49E6-55D4CAF9AF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39363" y="1707267"/>
            <a:ext cx="914400" cy="914400"/>
          </a:xfrm>
          <a:prstGeom prst="rect">
            <a:avLst/>
          </a:prstGeom>
        </p:spPr>
      </p:pic>
      <p:pic>
        <p:nvPicPr>
          <p:cNvPr id="11" name="Grafický objekt 10" descr="Bojová umění obrys">
            <a:extLst>
              <a:ext uri="{FF2B5EF4-FFF2-40B4-BE49-F238E27FC236}">
                <a16:creationId xmlns:a16="http://schemas.microsoft.com/office/drawing/2014/main" id="{441D6AF8-EF72-40D7-3077-72153965089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63274" y="4712398"/>
            <a:ext cx="914400" cy="914400"/>
          </a:xfrm>
          <a:prstGeom prst="rect">
            <a:avLst/>
          </a:prstGeom>
        </p:spPr>
      </p:pic>
      <p:pic>
        <p:nvPicPr>
          <p:cNvPr id="18" name="Grafický objekt 17" descr="Dítě s balónkem obrys">
            <a:extLst>
              <a:ext uri="{FF2B5EF4-FFF2-40B4-BE49-F238E27FC236}">
                <a16:creationId xmlns:a16="http://schemas.microsoft.com/office/drawing/2014/main" id="{327D59D8-4AC8-E13A-EB92-54D0181518E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970245" y="3072462"/>
            <a:ext cx="914400" cy="914400"/>
          </a:xfrm>
          <a:prstGeom prst="rect">
            <a:avLst/>
          </a:prstGeom>
        </p:spPr>
      </p:pic>
      <p:pic>
        <p:nvPicPr>
          <p:cNvPr id="20" name="Grafický objekt 19" descr="Muž s dítětem se souvislou výplní">
            <a:extLst>
              <a:ext uri="{FF2B5EF4-FFF2-40B4-BE49-F238E27FC236}">
                <a16:creationId xmlns:a16="http://schemas.microsoft.com/office/drawing/2014/main" id="{DEF2CDBC-C2C3-5EF5-DBBA-875472B4C4A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528807" y="2744924"/>
            <a:ext cx="914400" cy="914400"/>
          </a:xfrm>
          <a:prstGeom prst="rect">
            <a:avLst/>
          </a:prstGeom>
        </p:spPr>
      </p:pic>
      <p:graphicFrame>
        <p:nvGraphicFramePr>
          <p:cNvPr id="2" name="Graf 1">
            <a:extLst>
              <a:ext uri="{FF2B5EF4-FFF2-40B4-BE49-F238E27FC236}">
                <a16:creationId xmlns:a16="http://schemas.microsoft.com/office/drawing/2014/main" id="{3CA26E4C-B803-90A9-9577-1D4277DDFEE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94869046"/>
              </p:ext>
            </p:extLst>
          </p:nvPr>
        </p:nvGraphicFramePr>
        <p:xfrm>
          <a:off x="2638690" y="1595456"/>
          <a:ext cx="6457419" cy="36656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4"/>
          </a:graphicData>
        </a:graphic>
      </p:graphicFrame>
      <p:sp>
        <p:nvSpPr>
          <p:cNvPr id="6" name="Obdélník 5">
            <a:extLst>
              <a:ext uri="{FF2B5EF4-FFF2-40B4-BE49-F238E27FC236}">
                <a16:creationId xmlns:a16="http://schemas.microsoft.com/office/drawing/2014/main" id="{2DAB3948-A447-4FCB-0CCE-DE4838FF87E8}"/>
              </a:ext>
            </a:extLst>
          </p:cNvPr>
          <p:cNvSpPr/>
          <p:nvPr/>
        </p:nvSpPr>
        <p:spPr>
          <a:xfrm>
            <a:off x="2819636" y="4365104"/>
            <a:ext cx="108012" cy="108012"/>
          </a:xfrm>
          <a:prstGeom prst="rect">
            <a:avLst/>
          </a:prstGeom>
          <a:solidFill>
            <a:srgbClr val="FF9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D1389847-C1A2-E8C8-A0DC-D2479BA0723A}"/>
              </a:ext>
            </a:extLst>
          </p:cNvPr>
          <p:cNvSpPr/>
          <p:nvPr/>
        </p:nvSpPr>
        <p:spPr>
          <a:xfrm>
            <a:off x="2819636" y="2670323"/>
            <a:ext cx="108012" cy="1080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129543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81E674A6-F08F-43F6-BDBD-D5145B8B5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590" y="123841"/>
            <a:ext cx="11934000" cy="878110"/>
          </a:xfrm>
        </p:spPr>
        <p:txBody>
          <a:bodyPr>
            <a:normAutofit/>
          </a:bodyPr>
          <a:lstStyle/>
          <a:p>
            <a:r>
              <a:rPr lang="cs-CZ" dirty="0"/>
              <a:t>SVÉ SPORTOVNÍ AKTIVITY KVŮLI SOUČASNÉ EKONOMICKÉ SITUACI MUSELA OMEZIT PŘIBLIŽNĚ ČTVRTINA SPORTUJÍCÍCH DĚTÍ.</a:t>
            </a:r>
          </a:p>
        </p:txBody>
      </p:sp>
      <p:sp>
        <p:nvSpPr>
          <p:cNvPr id="3" name="Zástupný text 1">
            <a:extLst>
              <a:ext uri="{FF2B5EF4-FFF2-40B4-BE49-F238E27FC236}">
                <a16:creationId xmlns:a16="http://schemas.microsoft.com/office/drawing/2014/main" id="{A3EB8E42-B8E0-4AC1-92C6-E858F027B646}"/>
              </a:ext>
            </a:extLst>
          </p:cNvPr>
          <p:cNvSpPr txBox="1">
            <a:spLocks/>
          </p:cNvSpPr>
          <p:nvPr/>
        </p:nvSpPr>
        <p:spPr>
          <a:xfrm>
            <a:off x="404786" y="5885395"/>
            <a:ext cx="11382428" cy="57313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s-CZ" sz="10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Q2. Muselo/musely vaše dítě/děti kvůli současné ekonomické situaci ve společnosti (zdražování, inflace atd.) omezit svou účast ve sportovních kroužcích/oddílech během posledních 12 měsíců?‘</a:t>
            </a:r>
            <a:br>
              <a:rPr kumimoji="0" lang="cs-CZ" sz="10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</a:br>
            <a:r>
              <a:rPr kumimoji="0" lang="cs-CZ" sz="10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N=754/</a:t>
            </a:r>
            <a:r>
              <a:rPr kumimoji="0" lang="cs-CZ" sz="11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110/252/392</a:t>
            </a:r>
            <a:endParaRPr kumimoji="0" lang="cs-CZ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aphicFrame>
        <p:nvGraphicFramePr>
          <p:cNvPr id="12" name="Graf 11">
            <a:extLst>
              <a:ext uri="{FF2B5EF4-FFF2-40B4-BE49-F238E27FC236}">
                <a16:creationId xmlns:a16="http://schemas.microsoft.com/office/drawing/2014/main" id="{C6889320-0205-A4CD-450E-7BB1A39B323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91047245"/>
              </p:ext>
            </p:extLst>
          </p:nvPr>
        </p:nvGraphicFramePr>
        <p:xfrm>
          <a:off x="515938" y="1353899"/>
          <a:ext cx="5396148" cy="42353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Tabulka 14">
            <a:extLst>
              <a:ext uri="{FF2B5EF4-FFF2-40B4-BE49-F238E27FC236}">
                <a16:creationId xmlns:a16="http://schemas.microsoft.com/office/drawing/2014/main" id="{22B05C59-3437-685E-AE92-9805413AAB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7172412"/>
              </p:ext>
            </p:extLst>
          </p:nvPr>
        </p:nvGraphicFramePr>
        <p:xfrm>
          <a:off x="6780076" y="1844780"/>
          <a:ext cx="4536504" cy="27723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4126">
                  <a:extLst>
                    <a:ext uri="{9D8B030D-6E8A-4147-A177-3AD203B41FA5}">
                      <a16:colId xmlns:a16="http://schemas.microsoft.com/office/drawing/2014/main" val="2555339184"/>
                    </a:ext>
                  </a:extLst>
                </a:gridCol>
                <a:gridCol w="1134126">
                  <a:extLst>
                    <a:ext uri="{9D8B030D-6E8A-4147-A177-3AD203B41FA5}">
                      <a16:colId xmlns:a16="http://schemas.microsoft.com/office/drawing/2014/main" val="809604439"/>
                    </a:ext>
                  </a:extLst>
                </a:gridCol>
                <a:gridCol w="1134126">
                  <a:extLst>
                    <a:ext uri="{9D8B030D-6E8A-4147-A177-3AD203B41FA5}">
                      <a16:colId xmlns:a16="http://schemas.microsoft.com/office/drawing/2014/main" val="2197304155"/>
                    </a:ext>
                  </a:extLst>
                </a:gridCol>
                <a:gridCol w="1134126">
                  <a:extLst>
                    <a:ext uri="{9D8B030D-6E8A-4147-A177-3AD203B41FA5}">
                      <a16:colId xmlns:a16="http://schemas.microsoft.com/office/drawing/2014/main" val="2568658218"/>
                    </a:ext>
                  </a:extLst>
                </a:gridCol>
              </a:tblGrid>
              <a:tr h="693088">
                <a:tc>
                  <a:txBody>
                    <a:bodyPr/>
                    <a:lstStyle/>
                    <a:p>
                      <a:pPr algn="ctr"/>
                      <a:endParaRPr lang="cs-CZ" sz="1200" dirty="0"/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>
                          <a:solidFill>
                            <a:srgbClr val="213F99"/>
                          </a:solidFill>
                        </a:rPr>
                        <a:t>Praha</a:t>
                      </a:r>
                    </a:p>
                  </a:txBody>
                  <a:tcPr anchor="ctr">
                    <a:lnL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>
                          <a:solidFill>
                            <a:srgbClr val="213F99"/>
                          </a:solidFill>
                        </a:rPr>
                        <a:t>Zbytek Čech</a:t>
                      </a:r>
                    </a:p>
                  </a:txBody>
                  <a:tcPr anchor="ctr">
                    <a:lnL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>
                          <a:solidFill>
                            <a:srgbClr val="213F99"/>
                          </a:solidFill>
                        </a:rPr>
                        <a:t>Morava</a:t>
                      </a:r>
                    </a:p>
                  </a:txBody>
                  <a:tcPr anchor="ctr">
                    <a:lnL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3426811"/>
                  </a:ext>
                </a:extLst>
              </a:tr>
              <a:tr h="693088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/>
                        <a:t>Musely přestat</a:t>
                      </a:r>
                    </a:p>
                  </a:txBody>
                  <a:tcPr anchor="ctr">
                    <a:lnL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/>
                        <a:t>4 %</a:t>
                      </a:r>
                    </a:p>
                  </a:txBody>
                  <a:tcPr anchor="ctr">
                    <a:lnL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/>
                        <a:t>7 %</a:t>
                      </a:r>
                    </a:p>
                  </a:txBody>
                  <a:tcPr anchor="ctr">
                    <a:lnL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/>
                        <a:t>10 %</a:t>
                      </a:r>
                    </a:p>
                  </a:txBody>
                  <a:tcPr anchor="ctr">
                    <a:lnL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4804926"/>
                  </a:ext>
                </a:extLst>
              </a:tr>
              <a:tr h="693088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/>
                        <a:t>Musely omezit</a:t>
                      </a:r>
                    </a:p>
                  </a:txBody>
                  <a:tcPr anchor="ctr">
                    <a:lnL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/>
                        <a:t>22 %</a:t>
                      </a:r>
                    </a:p>
                  </a:txBody>
                  <a:tcPr anchor="ctr">
                    <a:lnL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/>
                        <a:t>20 %</a:t>
                      </a:r>
                    </a:p>
                  </a:txBody>
                  <a:tcPr anchor="ctr">
                    <a:lnL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/>
                        <a:t>17 %</a:t>
                      </a:r>
                    </a:p>
                  </a:txBody>
                  <a:tcPr anchor="ctr">
                    <a:lnL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3791942"/>
                  </a:ext>
                </a:extLst>
              </a:tr>
              <a:tr h="693088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/>
                        <a:t>Jsou stále stejně aktivní</a:t>
                      </a:r>
                    </a:p>
                  </a:txBody>
                  <a:tcPr anchor="ctr">
                    <a:lnL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/>
                        <a:t>74 %</a:t>
                      </a:r>
                    </a:p>
                  </a:txBody>
                  <a:tcPr anchor="ctr">
                    <a:lnL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/>
                        <a:t>73 %</a:t>
                      </a:r>
                    </a:p>
                  </a:txBody>
                  <a:tcPr anchor="ctr">
                    <a:lnL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/>
                        <a:t>73 %</a:t>
                      </a:r>
                    </a:p>
                  </a:txBody>
                  <a:tcPr anchor="ctr">
                    <a:lnL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0283222"/>
                  </a:ext>
                </a:extLst>
              </a:tr>
            </a:tbl>
          </a:graphicData>
        </a:graphic>
      </p:graphicFrame>
      <p:sp>
        <p:nvSpPr>
          <p:cNvPr id="15" name="Zástupný text 1">
            <a:extLst>
              <a:ext uri="{FF2B5EF4-FFF2-40B4-BE49-F238E27FC236}">
                <a16:creationId xmlns:a16="http://schemas.microsoft.com/office/drawing/2014/main" id="{1C1BABAD-EFFF-586F-5BAC-A3CB215FFB47}"/>
              </a:ext>
            </a:extLst>
          </p:cNvPr>
          <p:cNvSpPr txBox="1">
            <a:spLocks/>
          </p:cNvSpPr>
          <p:nvPr/>
        </p:nvSpPr>
        <p:spPr>
          <a:xfrm>
            <a:off x="8992096" y="6336190"/>
            <a:ext cx="2643165" cy="24468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s-CZ" sz="900" b="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 Hodnoty jsou zaokrouhleny na celá čísla </a:t>
            </a:r>
            <a:endParaRPr kumimoji="0" lang="cs-CZ" sz="105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6" name="Pravá složená závorka 15">
            <a:extLst>
              <a:ext uri="{FF2B5EF4-FFF2-40B4-BE49-F238E27FC236}">
                <a16:creationId xmlns:a16="http://schemas.microsoft.com/office/drawing/2014/main" id="{86591C20-10CF-FE88-4F05-EB8CC1ECA430}"/>
              </a:ext>
            </a:extLst>
          </p:cNvPr>
          <p:cNvSpPr/>
          <p:nvPr/>
        </p:nvSpPr>
        <p:spPr>
          <a:xfrm rot="18328364">
            <a:off x="3614227" y="1693797"/>
            <a:ext cx="254280" cy="971407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D485A9CF-A308-DAE7-8515-EA538F4D560E}"/>
              </a:ext>
            </a:extLst>
          </p:cNvPr>
          <p:cNvSpPr txBox="1"/>
          <p:nvPr/>
        </p:nvSpPr>
        <p:spPr>
          <a:xfrm>
            <a:off x="3937202" y="1461843"/>
            <a:ext cx="18707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cs-CZ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27 % </a:t>
            </a:r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dětí muselo alespoň omezit své sportovní aktivity </a:t>
            </a:r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Wingdings" panose="05000000000000000000" pitchFamily="2" charset="2"/>
              </a:rPr>
              <a:t> </a:t>
            </a:r>
            <a:endParaRPr lang="cs-CZ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9" name="Grafický objekt 38" descr="Zlomené srdce obrys">
            <a:extLst>
              <a:ext uri="{FF2B5EF4-FFF2-40B4-BE49-F238E27FC236}">
                <a16:creationId xmlns:a16="http://schemas.microsoft.com/office/drawing/2014/main" id="{E975F732-AAAC-1B53-074A-843C1C9094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84232" y="1445271"/>
            <a:ext cx="452970" cy="452970"/>
          </a:xfrm>
          <a:prstGeom prst="rect">
            <a:avLst/>
          </a:prstGeom>
        </p:spPr>
      </p:pic>
      <p:pic>
        <p:nvPicPr>
          <p:cNvPr id="40" name="Grafický objekt 39" descr="Smutný smajlík s výplní se souvislou výplní">
            <a:extLst>
              <a:ext uri="{FF2B5EF4-FFF2-40B4-BE49-F238E27FC236}">
                <a16:creationId xmlns:a16="http://schemas.microsoft.com/office/drawing/2014/main" id="{4AD6315C-2F3E-57E9-E0C3-EF791DD7194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69466" y="2034729"/>
            <a:ext cx="329786" cy="329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637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Obdélník 29">
            <a:extLst>
              <a:ext uri="{FF2B5EF4-FFF2-40B4-BE49-F238E27FC236}">
                <a16:creationId xmlns:a16="http://schemas.microsoft.com/office/drawing/2014/main" id="{2AEA9250-BB72-43EC-B526-2A1DA21F4132}"/>
              </a:ext>
            </a:extLst>
          </p:cNvPr>
          <p:cNvSpPr/>
          <p:nvPr/>
        </p:nvSpPr>
        <p:spPr>
          <a:xfrm>
            <a:off x="528176" y="1565975"/>
            <a:ext cx="4670702" cy="3467270"/>
          </a:xfrm>
          <a:prstGeom prst="rect">
            <a:avLst/>
          </a:prstGeom>
          <a:solidFill>
            <a:schemeClr val="accent5">
              <a:lumMod val="20000"/>
              <a:lumOff val="80000"/>
              <a:alpha val="58000"/>
            </a:schemeClr>
          </a:solidFill>
          <a:ln>
            <a:solidFill>
              <a:srgbClr val="FCEFE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Zástupný text 1">
            <a:extLst>
              <a:ext uri="{FF2B5EF4-FFF2-40B4-BE49-F238E27FC236}">
                <a16:creationId xmlns:a16="http://schemas.microsoft.com/office/drawing/2014/main" id="{A3EB8E42-B8E0-4AC1-92C6-E858F027B646}"/>
              </a:ext>
            </a:extLst>
          </p:cNvPr>
          <p:cNvSpPr txBox="1">
            <a:spLocks/>
          </p:cNvSpPr>
          <p:nvPr/>
        </p:nvSpPr>
        <p:spPr>
          <a:xfrm>
            <a:off x="404786" y="5885394"/>
            <a:ext cx="11382428" cy="48736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s-CZ" sz="10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Q3. Setkali jste se během posledních 12 měsíců se zdražením členských příspěvků ve sportovních oddílech/kroužcích, do kterých vaše dítě/dětí docházejí? </a:t>
            </a:r>
            <a:br>
              <a:rPr kumimoji="0" lang="cs-CZ" sz="10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</a:br>
            <a:r>
              <a:rPr kumimoji="0" lang="cs-CZ" sz="10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N=754/110/252/392</a:t>
            </a:r>
            <a:endParaRPr kumimoji="0" lang="cs-CZ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Ovál 11">
            <a:extLst>
              <a:ext uri="{FF2B5EF4-FFF2-40B4-BE49-F238E27FC236}">
                <a16:creationId xmlns:a16="http://schemas.microsoft.com/office/drawing/2014/main" id="{B6C72EBC-63D4-4554-B32A-2EFDE2A7F8CB}"/>
              </a:ext>
            </a:extLst>
          </p:cNvPr>
          <p:cNvSpPr>
            <a:spLocks noChangeAspect="1"/>
          </p:cNvSpPr>
          <p:nvPr/>
        </p:nvSpPr>
        <p:spPr>
          <a:xfrm>
            <a:off x="1125697" y="2756050"/>
            <a:ext cx="1056574" cy="1056574"/>
          </a:xfrm>
          <a:prstGeom prst="ellipse">
            <a:avLst/>
          </a:prstGeom>
          <a:solidFill>
            <a:srgbClr val="213F99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800" b="1" kern="0" dirty="0">
                <a:solidFill>
                  <a:srgbClr val="FFFFFF"/>
                </a:solidFill>
              </a:rPr>
              <a:t>51</a:t>
            </a:r>
            <a:r>
              <a:rPr lang="cs-CZ" sz="1800" kern="0" dirty="0">
                <a:solidFill>
                  <a:srgbClr val="FFFFFF"/>
                </a:solidFill>
              </a:rPr>
              <a:t> </a:t>
            </a:r>
            <a:r>
              <a:rPr kumimoji="0" lang="cs-CZ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%</a:t>
            </a:r>
          </a:p>
        </p:txBody>
      </p:sp>
      <p:sp>
        <p:nvSpPr>
          <p:cNvPr id="13" name="Ovál 12">
            <a:extLst>
              <a:ext uri="{FF2B5EF4-FFF2-40B4-BE49-F238E27FC236}">
                <a16:creationId xmlns:a16="http://schemas.microsoft.com/office/drawing/2014/main" id="{FCF74D78-4CED-4D90-8A5E-12E7821170AB}"/>
              </a:ext>
            </a:extLst>
          </p:cNvPr>
          <p:cNvSpPr>
            <a:spLocks noChangeAspect="1"/>
          </p:cNvSpPr>
          <p:nvPr/>
        </p:nvSpPr>
        <p:spPr>
          <a:xfrm>
            <a:off x="1219936" y="4004408"/>
            <a:ext cx="864000" cy="864000"/>
          </a:xfrm>
          <a:prstGeom prst="ellipse">
            <a:avLst/>
          </a:prstGeom>
          <a:solidFill>
            <a:srgbClr val="213F99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24 %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B365C51A-5139-40AE-98C9-BE2D22400CF3}"/>
              </a:ext>
            </a:extLst>
          </p:cNvPr>
          <p:cNvSpPr txBox="1"/>
          <p:nvPr/>
        </p:nvSpPr>
        <p:spPr>
          <a:xfrm>
            <a:off x="2313380" y="1853719"/>
            <a:ext cx="25894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cs-CZ" sz="1600" dirty="0">
                <a:solidFill>
                  <a:srgbClr val="002554"/>
                </a:solidFill>
              </a:rPr>
              <a:t>Zdražení o více než 30 %</a:t>
            </a:r>
          </a:p>
        </p:txBody>
      </p:sp>
      <p:sp>
        <p:nvSpPr>
          <p:cNvPr id="26" name="Freeform 12">
            <a:extLst>
              <a:ext uri="{FF2B5EF4-FFF2-40B4-BE49-F238E27FC236}">
                <a16:creationId xmlns:a16="http://schemas.microsoft.com/office/drawing/2014/main" id="{FC4F9094-BE9E-49D4-9CDA-24BA4C683B63}"/>
              </a:ext>
            </a:extLst>
          </p:cNvPr>
          <p:cNvSpPr>
            <a:spLocks noChangeAspect="1" noEditPoints="1"/>
          </p:cNvSpPr>
          <p:nvPr/>
        </p:nvSpPr>
        <p:spPr bwMode="auto">
          <a:xfrm rot="611993">
            <a:off x="4759500" y="2287042"/>
            <a:ext cx="540202" cy="710562"/>
          </a:xfrm>
          <a:custGeom>
            <a:avLst/>
            <a:gdLst/>
            <a:ahLst/>
            <a:cxnLst>
              <a:cxn ang="0">
                <a:pos x="237" y="34"/>
              </a:cxn>
              <a:cxn ang="0">
                <a:pos x="120" y="0"/>
              </a:cxn>
              <a:cxn ang="0">
                <a:pos x="3" y="34"/>
              </a:cxn>
              <a:cxn ang="0">
                <a:pos x="0" y="39"/>
              </a:cxn>
              <a:cxn ang="0">
                <a:pos x="13" y="216"/>
              </a:cxn>
              <a:cxn ang="0">
                <a:pos x="120" y="314"/>
              </a:cxn>
              <a:cxn ang="0">
                <a:pos x="226" y="216"/>
              </a:cxn>
              <a:cxn ang="0">
                <a:pos x="239" y="39"/>
              </a:cxn>
              <a:cxn ang="0">
                <a:pos x="237" y="34"/>
              </a:cxn>
              <a:cxn ang="0">
                <a:pos x="131" y="179"/>
              </a:cxn>
              <a:cxn ang="0">
                <a:pos x="120" y="187"/>
              </a:cxn>
              <a:cxn ang="0">
                <a:pos x="109" y="179"/>
              </a:cxn>
              <a:cxn ang="0">
                <a:pos x="120" y="183"/>
              </a:cxn>
              <a:cxn ang="0">
                <a:pos x="131" y="179"/>
              </a:cxn>
              <a:cxn ang="0">
                <a:pos x="74" y="64"/>
              </a:cxn>
              <a:cxn ang="0">
                <a:pos x="109" y="90"/>
              </a:cxn>
              <a:cxn ang="0">
                <a:pos x="73" y="73"/>
              </a:cxn>
              <a:cxn ang="0">
                <a:pos x="24" y="93"/>
              </a:cxn>
              <a:cxn ang="0">
                <a:pos x="74" y="64"/>
              </a:cxn>
              <a:cxn ang="0">
                <a:pos x="42" y="144"/>
              </a:cxn>
              <a:cxn ang="0">
                <a:pos x="71" y="111"/>
              </a:cxn>
              <a:cxn ang="0">
                <a:pos x="96" y="137"/>
              </a:cxn>
              <a:cxn ang="0">
                <a:pos x="42" y="144"/>
              </a:cxn>
              <a:cxn ang="0">
                <a:pos x="164" y="247"/>
              </a:cxn>
              <a:cxn ang="0">
                <a:pos x="163" y="248"/>
              </a:cxn>
              <a:cxn ang="0">
                <a:pos x="71" y="265"/>
              </a:cxn>
              <a:cxn ang="0">
                <a:pos x="70" y="265"/>
              </a:cxn>
              <a:cxn ang="0">
                <a:pos x="123" y="208"/>
              </a:cxn>
              <a:cxn ang="0">
                <a:pos x="164" y="247"/>
              </a:cxn>
              <a:cxn ang="0">
                <a:pos x="144" y="137"/>
              </a:cxn>
              <a:cxn ang="0">
                <a:pos x="168" y="111"/>
              </a:cxn>
              <a:cxn ang="0">
                <a:pos x="197" y="144"/>
              </a:cxn>
              <a:cxn ang="0">
                <a:pos x="144" y="137"/>
              </a:cxn>
              <a:cxn ang="0">
                <a:pos x="166" y="73"/>
              </a:cxn>
              <a:cxn ang="0">
                <a:pos x="130" y="90"/>
              </a:cxn>
              <a:cxn ang="0">
                <a:pos x="166" y="64"/>
              </a:cxn>
              <a:cxn ang="0">
                <a:pos x="216" y="93"/>
              </a:cxn>
              <a:cxn ang="0">
                <a:pos x="166" y="73"/>
              </a:cxn>
            </a:cxnLst>
            <a:rect l="0" t="0" r="r" b="b"/>
            <a:pathLst>
              <a:path w="239" h="314">
                <a:moveTo>
                  <a:pt x="237" y="34"/>
                </a:moveTo>
                <a:cubicBezTo>
                  <a:pt x="227" y="26"/>
                  <a:pt x="188" y="0"/>
                  <a:pt x="120" y="0"/>
                </a:cubicBezTo>
                <a:cubicBezTo>
                  <a:pt x="52" y="0"/>
                  <a:pt x="13" y="26"/>
                  <a:pt x="3" y="34"/>
                </a:cubicBezTo>
                <a:cubicBezTo>
                  <a:pt x="1" y="35"/>
                  <a:pt x="0" y="37"/>
                  <a:pt x="0" y="39"/>
                </a:cubicBezTo>
                <a:cubicBezTo>
                  <a:pt x="1" y="61"/>
                  <a:pt x="3" y="176"/>
                  <a:pt x="13" y="216"/>
                </a:cubicBezTo>
                <a:cubicBezTo>
                  <a:pt x="25" y="260"/>
                  <a:pt x="80" y="314"/>
                  <a:pt x="120" y="314"/>
                </a:cubicBezTo>
                <a:cubicBezTo>
                  <a:pt x="159" y="314"/>
                  <a:pt x="215" y="260"/>
                  <a:pt x="226" y="216"/>
                </a:cubicBezTo>
                <a:cubicBezTo>
                  <a:pt x="236" y="176"/>
                  <a:pt x="239" y="61"/>
                  <a:pt x="239" y="39"/>
                </a:cubicBezTo>
                <a:cubicBezTo>
                  <a:pt x="239" y="37"/>
                  <a:pt x="238" y="35"/>
                  <a:pt x="237" y="34"/>
                </a:cubicBezTo>
                <a:close/>
                <a:moveTo>
                  <a:pt x="131" y="179"/>
                </a:moveTo>
                <a:cubicBezTo>
                  <a:pt x="131" y="181"/>
                  <a:pt x="127" y="187"/>
                  <a:pt x="120" y="187"/>
                </a:cubicBezTo>
                <a:cubicBezTo>
                  <a:pt x="112" y="187"/>
                  <a:pt x="109" y="181"/>
                  <a:pt x="109" y="179"/>
                </a:cubicBezTo>
                <a:cubicBezTo>
                  <a:pt x="109" y="178"/>
                  <a:pt x="112" y="183"/>
                  <a:pt x="120" y="183"/>
                </a:cubicBezTo>
                <a:cubicBezTo>
                  <a:pt x="127" y="183"/>
                  <a:pt x="131" y="178"/>
                  <a:pt x="131" y="179"/>
                </a:cubicBezTo>
                <a:close/>
                <a:moveTo>
                  <a:pt x="74" y="64"/>
                </a:moveTo>
                <a:cubicBezTo>
                  <a:pt x="87" y="64"/>
                  <a:pt x="109" y="90"/>
                  <a:pt x="109" y="90"/>
                </a:cubicBezTo>
                <a:cubicBezTo>
                  <a:pt x="109" y="90"/>
                  <a:pt x="87" y="73"/>
                  <a:pt x="73" y="73"/>
                </a:cubicBezTo>
                <a:cubicBezTo>
                  <a:pt x="59" y="73"/>
                  <a:pt x="24" y="93"/>
                  <a:pt x="24" y="93"/>
                </a:cubicBezTo>
                <a:cubicBezTo>
                  <a:pt x="24" y="93"/>
                  <a:pt x="61" y="64"/>
                  <a:pt x="74" y="64"/>
                </a:cubicBezTo>
                <a:close/>
                <a:moveTo>
                  <a:pt x="42" y="144"/>
                </a:moveTo>
                <a:cubicBezTo>
                  <a:pt x="42" y="132"/>
                  <a:pt x="57" y="111"/>
                  <a:pt x="71" y="111"/>
                </a:cubicBezTo>
                <a:cubicBezTo>
                  <a:pt x="86" y="111"/>
                  <a:pt x="96" y="126"/>
                  <a:pt x="96" y="137"/>
                </a:cubicBezTo>
                <a:cubicBezTo>
                  <a:pt x="87" y="152"/>
                  <a:pt x="61" y="145"/>
                  <a:pt x="42" y="144"/>
                </a:cubicBezTo>
                <a:close/>
                <a:moveTo>
                  <a:pt x="164" y="247"/>
                </a:moveTo>
                <a:cubicBezTo>
                  <a:pt x="164" y="248"/>
                  <a:pt x="163" y="249"/>
                  <a:pt x="163" y="248"/>
                </a:cubicBezTo>
                <a:cubicBezTo>
                  <a:pt x="144" y="245"/>
                  <a:pt x="104" y="228"/>
                  <a:pt x="71" y="265"/>
                </a:cubicBezTo>
                <a:cubicBezTo>
                  <a:pt x="70" y="265"/>
                  <a:pt x="70" y="265"/>
                  <a:pt x="70" y="265"/>
                </a:cubicBezTo>
                <a:cubicBezTo>
                  <a:pt x="74" y="253"/>
                  <a:pt x="89" y="209"/>
                  <a:pt x="123" y="208"/>
                </a:cubicBezTo>
                <a:cubicBezTo>
                  <a:pt x="137" y="207"/>
                  <a:pt x="159" y="225"/>
                  <a:pt x="164" y="247"/>
                </a:cubicBezTo>
                <a:close/>
                <a:moveTo>
                  <a:pt x="144" y="137"/>
                </a:moveTo>
                <a:cubicBezTo>
                  <a:pt x="144" y="126"/>
                  <a:pt x="154" y="111"/>
                  <a:pt x="168" y="111"/>
                </a:cubicBezTo>
                <a:cubicBezTo>
                  <a:pt x="183" y="111"/>
                  <a:pt x="197" y="132"/>
                  <a:pt x="197" y="144"/>
                </a:cubicBezTo>
                <a:cubicBezTo>
                  <a:pt x="178" y="145"/>
                  <a:pt x="152" y="152"/>
                  <a:pt x="144" y="137"/>
                </a:cubicBezTo>
                <a:close/>
                <a:moveTo>
                  <a:pt x="166" y="73"/>
                </a:moveTo>
                <a:cubicBezTo>
                  <a:pt x="152" y="73"/>
                  <a:pt x="130" y="90"/>
                  <a:pt x="130" y="90"/>
                </a:cubicBezTo>
                <a:cubicBezTo>
                  <a:pt x="130" y="90"/>
                  <a:pt x="153" y="64"/>
                  <a:pt x="166" y="64"/>
                </a:cubicBezTo>
                <a:cubicBezTo>
                  <a:pt x="179" y="64"/>
                  <a:pt x="216" y="93"/>
                  <a:pt x="216" y="93"/>
                </a:cubicBezTo>
                <a:cubicBezTo>
                  <a:pt x="216" y="93"/>
                  <a:pt x="181" y="73"/>
                  <a:pt x="166" y="73"/>
                </a:cubicBezTo>
                <a:close/>
              </a:path>
            </a:pathLst>
          </a:custGeom>
          <a:solidFill>
            <a:srgbClr val="FF9800">
              <a:alpha val="29000"/>
            </a:srgb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0" cap="none" spc="0" normalizeH="0" baseline="0" noProof="0">
              <a:ln>
                <a:noFill/>
              </a:ln>
              <a:solidFill>
                <a:srgbClr val="292926"/>
              </a:solidFill>
              <a:effectLst/>
              <a:uLnTx/>
              <a:uFillTx/>
            </a:endParaRPr>
          </a:p>
        </p:txBody>
      </p:sp>
      <p:sp>
        <p:nvSpPr>
          <p:cNvPr id="27" name="TextovéPole 26">
            <a:extLst>
              <a:ext uri="{FF2B5EF4-FFF2-40B4-BE49-F238E27FC236}">
                <a16:creationId xmlns:a16="http://schemas.microsoft.com/office/drawing/2014/main" id="{621A704A-7E83-431C-9BC3-2BE4CE84EC51}"/>
              </a:ext>
            </a:extLst>
          </p:cNvPr>
          <p:cNvSpPr txBox="1"/>
          <p:nvPr/>
        </p:nvSpPr>
        <p:spPr>
          <a:xfrm>
            <a:off x="2313380" y="2978434"/>
            <a:ext cx="24702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cs-CZ" sz="1600" dirty="0">
                <a:solidFill>
                  <a:srgbClr val="002554"/>
                </a:solidFill>
              </a:rPr>
              <a:t>Zdražení do 30 %</a:t>
            </a:r>
          </a:p>
        </p:txBody>
      </p:sp>
      <p:sp>
        <p:nvSpPr>
          <p:cNvPr id="28" name="TextovéPole 27">
            <a:extLst>
              <a:ext uri="{FF2B5EF4-FFF2-40B4-BE49-F238E27FC236}">
                <a16:creationId xmlns:a16="http://schemas.microsoft.com/office/drawing/2014/main" id="{22757180-B3D8-4FB7-88F7-3735B2F8A018}"/>
              </a:ext>
            </a:extLst>
          </p:cNvPr>
          <p:cNvSpPr txBox="1"/>
          <p:nvPr/>
        </p:nvSpPr>
        <p:spPr>
          <a:xfrm>
            <a:off x="2313380" y="4103149"/>
            <a:ext cx="24702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cs-CZ" sz="1600" dirty="0">
                <a:solidFill>
                  <a:srgbClr val="002554"/>
                </a:solidFill>
              </a:rPr>
              <a:t>Nedošlo ke zdražení</a:t>
            </a:r>
          </a:p>
        </p:txBody>
      </p:sp>
      <p:sp>
        <p:nvSpPr>
          <p:cNvPr id="4" name="Zástupný text 1">
            <a:extLst>
              <a:ext uri="{FF2B5EF4-FFF2-40B4-BE49-F238E27FC236}">
                <a16:creationId xmlns:a16="http://schemas.microsoft.com/office/drawing/2014/main" id="{6FA44900-53C1-5104-BB30-828846E7449C}"/>
              </a:ext>
            </a:extLst>
          </p:cNvPr>
          <p:cNvSpPr txBox="1">
            <a:spLocks/>
          </p:cNvSpPr>
          <p:nvPr/>
        </p:nvSpPr>
        <p:spPr>
          <a:xfrm>
            <a:off x="8992096" y="6336190"/>
            <a:ext cx="2643165" cy="24468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s-CZ" sz="900" b="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 Hodnoty jsou zaokrouhleny na celá čísla </a:t>
            </a:r>
            <a:endParaRPr kumimoji="0" lang="cs-CZ" sz="105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Ovál 5">
            <a:extLst>
              <a:ext uri="{FF2B5EF4-FFF2-40B4-BE49-F238E27FC236}">
                <a16:creationId xmlns:a16="http://schemas.microsoft.com/office/drawing/2014/main" id="{CDA30204-721B-DF1A-2A80-3D509F4D65A6}"/>
              </a:ext>
            </a:extLst>
          </p:cNvPr>
          <p:cNvSpPr>
            <a:spLocks noChangeAspect="1"/>
          </p:cNvSpPr>
          <p:nvPr/>
        </p:nvSpPr>
        <p:spPr>
          <a:xfrm>
            <a:off x="1219936" y="1711833"/>
            <a:ext cx="864000" cy="864000"/>
          </a:xfrm>
          <a:prstGeom prst="ellipse">
            <a:avLst/>
          </a:prstGeom>
          <a:solidFill>
            <a:srgbClr val="213F99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24 %</a:t>
            </a:r>
          </a:p>
        </p:txBody>
      </p:sp>
      <p:sp>
        <p:nvSpPr>
          <p:cNvPr id="17" name="Nadpis 4">
            <a:extLst>
              <a:ext uri="{FF2B5EF4-FFF2-40B4-BE49-F238E27FC236}">
                <a16:creationId xmlns:a16="http://schemas.microsoft.com/office/drawing/2014/main" id="{C163BD87-A085-673C-495E-0A412D2E4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590" y="123840"/>
            <a:ext cx="11934000" cy="858817"/>
          </a:xfrm>
        </p:spPr>
        <p:txBody>
          <a:bodyPr>
            <a:noAutofit/>
          </a:bodyPr>
          <a:lstStyle/>
          <a:p>
            <a:r>
              <a:rPr lang="cs-CZ" dirty="0"/>
              <a:t>SE ZDRAŽENÍM ČLENSKÝCH PŘÍSPĚVKŮ SE SETKALY ¾ RODIČŮ. CENA SE OPROTI PŮVODNÍ VE ČTVRTINĚ PŘÍPADŮ ZVÝŠILA O VÍCE NEŽ 30 %.</a:t>
            </a:r>
          </a:p>
        </p:txBody>
      </p:sp>
      <p:sp>
        <p:nvSpPr>
          <p:cNvPr id="21" name="Freeform 7">
            <a:extLst>
              <a:ext uri="{FF2B5EF4-FFF2-40B4-BE49-F238E27FC236}">
                <a16:creationId xmlns:a16="http://schemas.microsoft.com/office/drawing/2014/main" id="{2FE1B06D-F8C6-8D93-2F21-3CF3450D8C4A}"/>
              </a:ext>
            </a:extLst>
          </p:cNvPr>
          <p:cNvSpPr>
            <a:spLocks noChangeAspect="1" noEditPoints="1"/>
          </p:cNvSpPr>
          <p:nvPr/>
        </p:nvSpPr>
        <p:spPr bwMode="auto">
          <a:xfrm rot="20740057">
            <a:off x="4670509" y="4519799"/>
            <a:ext cx="530056" cy="697217"/>
          </a:xfrm>
          <a:custGeom>
            <a:avLst/>
            <a:gdLst/>
            <a:ahLst/>
            <a:cxnLst>
              <a:cxn ang="0">
                <a:pos x="236" y="34"/>
              </a:cxn>
              <a:cxn ang="0">
                <a:pos x="119" y="0"/>
              </a:cxn>
              <a:cxn ang="0">
                <a:pos x="3" y="34"/>
              </a:cxn>
              <a:cxn ang="0">
                <a:pos x="0" y="39"/>
              </a:cxn>
              <a:cxn ang="0">
                <a:pos x="13" y="216"/>
              </a:cxn>
              <a:cxn ang="0">
                <a:pos x="119" y="314"/>
              </a:cxn>
              <a:cxn ang="0">
                <a:pos x="226" y="216"/>
              </a:cxn>
              <a:cxn ang="0">
                <a:pos x="239" y="39"/>
              </a:cxn>
              <a:cxn ang="0">
                <a:pos x="236" y="34"/>
              </a:cxn>
              <a:cxn ang="0">
                <a:pos x="130" y="179"/>
              </a:cxn>
              <a:cxn ang="0">
                <a:pos x="119" y="187"/>
              </a:cxn>
              <a:cxn ang="0">
                <a:pos x="108" y="179"/>
              </a:cxn>
              <a:cxn ang="0">
                <a:pos x="119" y="183"/>
              </a:cxn>
              <a:cxn ang="0">
                <a:pos x="130" y="179"/>
              </a:cxn>
              <a:cxn ang="0">
                <a:pos x="74" y="67"/>
              </a:cxn>
              <a:cxn ang="0">
                <a:pos x="109" y="93"/>
              </a:cxn>
              <a:cxn ang="0">
                <a:pos x="73" y="77"/>
              </a:cxn>
              <a:cxn ang="0">
                <a:pos x="23" y="96"/>
              </a:cxn>
              <a:cxn ang="0">
                <a:pos x="74" y="67"/>
              </a:cxn>
              <a:cxn ang="0">
                <a:pos x="42" y="133"/>
              </a:cxn>
              <a:cxn ang="0">
                <a:pos x="71" y="115"/>
              </a:cxn>
              <a:cxn ang="0">
                <a:pos x="95" y="129"/>
              </a:cxn>
              <a:cxn ang="0">
                <a:pos x="42" y="133"/>
              </a:cxn>
              <a:cxn ang="0">
                <a:pos x="119" y="252"/>
              </a:cxn>
              <a:cxn ang="0">
                <a:pos x="53" y="189"/>
              </a:cxn>
              <a:cxn ang="0">
                <a:pos x="170" y="210"/>
              </a:cxn>
              <a:cxn ang="0">
                <a:pos x="119" y="252"/>
              </a:cxn>
              <a:cxn ang="0">
                <a:pos x="143" y="129"/>
              </a:cxn>
              <a:cxn ang="0">
                <a:pos x="168" y="115"/>
              </a:cxn>
              <a:cxn ang="0">
                <a:pos x="197" y="133"/>
              </a:cxn>
              <a:cxn ang="0">
                <a:pos x="143" y="129"/>
              </a:cxn>
              <a:cxn ang="0">
                <a:pos x="166" y="77"/>
              </a:cxn>
              <a:cxn ang="0">
                <a:pos x="130" y="93"/>
              </a:cxn>
              <a:cxn ang="0">
                <a:pos x="165" y="67"/>
              </a:cxn>
              <a:cxn ang="0">
                <a:pos x="216" y="96"/>
              </a:cxn>
              <a:cxn ang="0">
                <a:pos x="166" y="77"/>
              </a:cxn>
            </a:cxnLst>
            <a:rect l="0" t="0" r="r" b="b"/>
            <a:pathLst>
              <a:path w="239" h="314">
                <a:moveTo>
                  <a:pt x="236" y="34"/>
                </a:moveTo>
                <a:cubicBezTo>
                  <a:pt x="226" y="26"/>
                  <a:pt x="188" y="0"/>
                  <a:pt x="119" y="0"/>
                </a:cubicBezTo>
                <a:cubicBezTo>
                  <a:pt x="51" y="0"/>
                  <a:pt x="13" y="26"/>
                  <a:pt x="3" y="34"/>
                </a:cubicBezTo>
                <a:cubicBezTo>
                  <a:pt x="1" y="35"/>
                  <a:pt x="0" y="37"/>
                  <a:pt x="0" y="39"/>
                </a:cubicBezTo>
                <a:cubicBezTo>
                  <a:pt x="1" y="61"/>
                  <a:pt x="3" y="176"/>
                  <a:pt x="13" y="216"/>
                </a:cubicBezTo>
                <a:cubicBezTo>
                  <a:pt x="24" y="260"/>
                  <a:pt x="80" y="314"/>
                  <a:pt x="119" y="314"/>
                </a:cubicBezTo>
                <a:cubicBezTo>
                  <a:pt x="159" y="314"/>
                  <a:pt x="215" y="260"/>
                  <a:pt x="226" y="216"/>
                </a:cubicBezTo>
                <a:cubicBezTo>
                  <a:pt x="236" y="176"/>
                  <a:pt x="238" y="61"/>
                  <a:pt x="239" y="39"/>
                </a:cubicBezTo>
                <a:cubicBezTo>
                  <a:pt x="239" y="37"/>
                  <a:pt x="238" y="35"/>
                  <a:pt x="236" y="34"/>
                </a:cubicBezTo>
                <a:close/>
                <a:moveTo>
                  <a:pt x="130" y="179"/>
                </a:moveTo>
                <a:cubicBezTo>
                  <a:pt x="130" y="181"/>
                  <a:pt x="127" y="187"/>
                  <a:pt x="119" y="187"/>
                </a:cubicBezTo>
                <a:cubicBezTo>
                  <a:pt x="112" y="187"/>
                  <a:pt x="108" y="181"/>
                  <a:pt x="108" y="179"/>
                </a:cubicBezTo>
                <a:cubicBezTo>
                  <a:pt x="108" y="178"/>
                  <a:pt x="112" y="183"/>
                  <a:pt x="119" y="183"/>
                </a:cubicBezTo>
                <a:cubicBezTo>
                  <a:pt x="127" y="183"/>
                  <a:pt x="130" y="178"/>
                  <a:pt x="130" y="179"/>
                </a:cubicBezTo>
                <a:close/>
                <a:moveTo>
                  <a:pt x="74" y="67"/>
                </a:moveTo>
                <a:cubicBezTo>
                  <a:pt x="87" y="67"/>
                  <a:pt x="109" y="93"/>
                  <a:pt x="109" y="93"/>
                </a:cubicBezTo>
                <a:cubicBezTo>
                  <a:pt x="109" y="93"/>
                  <a:pt x="87" y="77"/>
                  <a:pt x="73" y="77"/>
                </a:cubicBezTo>
                <a:cubicBezTo>
                  <a:pt x="59" y="77"/>
                  <a:pt x="23" y="96"/>
                  <a:pt x="23" y="96"/>
                </a:cubicBezTo>
                <a:cubicBezTo>
                  <a:pt x="23" y="96"/>
                  <a:pt x="61" y="67"/>
                  <a:pt x="74" y="67"/>
                </a:cubicBezTo>
                <a:close/>
                <a:moveTo>
                  <a:pt x="42" y="133"/>
                </a:moveTo>
                <a:cubicBezTo>
                  <a:pt x="42" y="126"/>
                  <a:pt x="57" y="115"/>
                  <a:pt x="71" y="115"/>
                </a:cubicBezTo>
                <a:cubicBezTo>
                  <a:pt x="85" y="115"/>
                  <a:pt x="95" y="123"/>
                  <a:pt x="95" y="129"/>
                </a:cubicBezTo>
                <a:cubicBezTo>
                  <a:pt x="87" y="138"/>
                  <a:pt x="61" y="134"/>
                  <a:pt x="42" y="133"/>
                </a:cubicBezTo>
                <a:close/>
                <a:moveTo>
                  <a:pt x="119" y="252"/>
                </a:moveTo>
                <a:cubicBezTo>
                  <a:pt x="75" y="250"/>
                  <a:pt x="57" y="199"/>
                  <a:pt x="53" y="189"/>
                </a:cubicBezTo>
                <a:cubicBezTo>
                  <a:pt x="97" y="237"/>
                  <a:pt x="148" y="215"/>
                  <a:pt x="170" y="210"/>
                </a:cubicBezTo>
                <a:cubicBezTo>
                  <a:pt x="164" y="236"/>
                  <a:pt x="137" y="253"/>
                  <a:pt x="119" y="252"/>
                </a:cubicBezTo>
                <a:close/>
                <a:moveTo>
                  <a:pt x="143" y="129"/>
                </a:moveTo>
                <a:cubicBezTo>
                  <a:pt x="143" y="123"/>
                  <a:pt x="154" y="115"/>
                  <a:pt x="168" y="115"/>
                </a:cubicBezTo>
                <a:cubicBezTo>
                  <a:pt x="182" y="115"/>
                  <a:pt x="197" y="126"/>
                  <a:pt x="197" y="133"/>
                </a:cubicBezTo>
                <a:cubicBezTo>
                  <a:pt x="178" y="134"/>
                  <a:pt x="152" y="138"/>
                  <a:pt x="143" y="129"/>
                </a:cubicBezTo>
                <a:close/>
                <a:moveTo>
                  <a:pt x="166" y="77"/>
                </a:moveTo>
                <a:cubicBezTo>
                  <a:pt x="152" y="77"/>
                  <a:pt x="130" y="93"/>
                  <a:pt x="130" y="93"/>
                </a:cubicBezTo>
                <a:cubicBezTo>
                  <a:pt x="130" y="93"/>
                  <a:pt x="152" y="67"/>
                  <a:pt x="165" y="67"/>
                </a:cubicBezTo>
                <a:cubicBezTo>
                  <a:pt x="178" y="67"/>
                  <a:pt x="216" y="96"/>
                  <a:pt x="216" y="96"/>
                </a:cubicBezTo>
                <a:cubicBezTo>
                  <a:pt x="216" y="96"/>
                  <a:pt x="180" y="77"/>
                  <a:pt x="166" y="77"/>
                </a:cubicBezTo>
                <a:close/>
              </a:path>
            </a:pathLst>
          </a:custGeom>
          <a:solidFill>
            <a:srgbClr val="002554">
              <a:alpha val="32000"/>
            </a:srgb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0" cap="none" spc="0" normalizeH="0" baseline="0" noProof="0">
              <a:ln>
                <a:noFill/>
              </a:ln>
              <a:solidFill>
                <a:srgbClr val="292926"/>
              </a:solidFill>
              <a:effectLst/>
              <a:uLnTx/>
              <a:uFillTx/>
            </a:endParaRPr>
          </a:p>
        </p:txBody>
      </p:sp>
      <p:graphicFrame>
        <p:nvGraphicFramePr>
          <p:cNvPr id="33" name="Graf 32">
            <a:extLst>
              <a:ext uri="{FF2B5EF4-FFF2-40B4-BE49-F238E27FC236}">
                <a16:creationId xmlns:a16="http://schemas.microsoft.com/office/drawing/2014/main" id="{2A72EFB2-CEEA-4CAD-6B68-4CD328D85B1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67995922"/>
              </p:ext>
            </p:extLst>
          </p:nvPr>
        </p:nvGraphicFramePr>
        <p:xfrm>
          <a:off x="5891701" y="1221186"/>
          <a:ext cx="5997094" cy="4332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374937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text 1">
            <a:extLst>
              <a:ext uri="{FF2B5EF4-FFF2-40B4-BE49-F238E27FC236}">
                <a16:creationId xmlns:a16="http://schemas.microsoft.com/office/drawing/2014/main" id="{A3EB8E42-B8E0-4AC1-92C6-E858F027B646}"/>
              </a:ext>
            </a:extLst>
          </p:cNvPr>
          <p:cNvSpPr txBox="1">
            <a:spLocks/>
          </p:cNvSpPr>
          <p:nvPr/>
        </p:nvSpPr>
        <p:spPr>
          <a:xfrm>
            <a:off x="404786" y="5885394"/>
            <a:ext cx="11382428" cy="48736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s-CZ" sz="10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Q4. Myslíte si, že by se vláda měla více participovat na poskytování finanční podpory sportovním oddílům v době současné ekonomické krize?</a:t>
            </a:r>
          </a:p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s-CZ" sz="10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N=1050/128/359/563</a:t>
            </a:r>
            <a:endParaRPr kumimoji="0" lang="cs-CZ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Zástupný text 1">
            <a:extLst>
              <a:ext uri="{FF2B5EF4-FFF2-40B4-BE49-F238E27FC236}">
                <a16:creationId xmlns:a16="http://schemas.microsoft.com/office/drawing/2014/main" id="{6FA44900-53C1-5104-BB30-828846E7449C}"/>
              </a:ext>
            </a:extLst>
          </p:cNvPr>
          <p:cNvSpPr txBox="1">
            <a:spLocks/>
          </p:cNvSpPr>
          <p:nvPr/>
        </p:nvSpPr>
        <p:spPr>
          <a:xfrm>
            <a:off x="8992096" y="6336190"/>
            <a:ext cx="2643165" cy="24468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s-CZ" sz="900" b="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 Hodnoty jsou zaokrouhleny na celá čísla </a:t>
            </a:r>
            <a:endParaRPr kumimoji="0" lang="cs-CZ" sz="105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7" name="Nadpis 4">
            <a:extLst>
              <a:ext uri="{FF2B5EF4-FFF2-40B4-BE49-F238E27FC236}">
                <a16:creationId xmlns:a16="http://schemas.microsoft.com/office/drawing/2014/main" id="{C163BD87-A085-673C-495E-0A412D2E4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590" y="123840"/>
            <a:ext cx="11934000" cy="889177"/>
          </a:xfrm>
        </p:spPr>
        <p:txBody>
          <a:bodyPr>
            <a:normAutofit/>
          </a:bodyPr>
          <a:lstStyle/>
          <a:p>
            <a:r>
              <a:rPr lang="cs-CZ" dirty="0"/>
              <a:t>8 Z 10 RODIČŮ SI MYSLÍ, ŽE BY VLÁDA MĚLA FINANČNĚ PODPOROVAT SPORTOVNÍ KLUBY </a:t>
            </a:r>
            <a:br>
              <a:rPr lang="cs-CZ" dirty="0"/>
            </a:br>
            <a:r>
              <a:rPr lang="cs-CZ" dirty="0"/>
              <a:t>A ODDÍLY. </a:t>
            </a:r>
          </a:p>
        </p:txBody>
      </p:sp>
      <p:graphicFrame>
        <p:nvGraphicFramePr>
          <p:cNvPr id="33" name="Graf 32">
            <a:extLst>
              <a:ext uri="{FF2B5EF4-FFF2-40B4-BE49-F238E27FC236}">
                <a16:creationId xmlns:a16="http://schemas.microsoft.com/office/drawing/2014/main" id="{2A72EFB2-CEEA-4CAD-6B68-4CD328D85B1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83809298"/>
              </p:ext>
            </p:extLst>
          </p:nvPr>
        </p:nvGraphicFramePr>
        <p:xfrm>
          <a:off x="5836986" y="1463813"/>
          <a:ext cx="5405336" cy="4281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Obdélník 1">
            <a:extLst>
              <a:ext uri="{FF2B5EF4-FFF2-40B4-BE49-F238E27FC236}">
                <a16:creationId xmlns:a16="http://schemas.microsoft.com/office/drawing/2014/main" id="{6B4ED201-CB80-9285-C206-B2923A9D3CD4}"/>
              </a:ext>
            </a:extLst>
          </p:cNvPr>
          <p:cNvSpPr/>
          <p:nvPr/>
        </p:nvSpPr>
        <p:spPr>
          <a:xfrm>
            <a:off x="934533" y="1268412"/>
            <a:ext cx="3757311" cy="4476413"/>
          </a:xfrm>
          <a:prstGeom prst="rect">
            <a:avLst/>
          </a:prstGeom>
          <a:solidFill>
            <a:schemeClr val="accent5">
              <a:lumMod val="20000"/>
              <a:lumOff val="80000"/>
              <a:alpha val="58000"/>
            </a:schemeClr>
          </a:solidFill>
          <a:ln>
            <a:solidFill>
              <a:srgbClr val="FCEFE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Ovál 6">
            <a:extLst>
              <a:ext uri="{FF2B5EF4-FFF2-40B4-BE49-F238E27FC236}">
                <a16:creationId xmlns:a16="http://schemas.microsoft.com/office/drawing/2014/main" id="{DEC33111-74CE-EB1F-271F-626D0E4E8754}"/>
              </a:ext>
            </a:extLst>
          </p:cNvPr>
          <p:cNvSpPr>
            <a:spLocks noChangeAspect="1"/>
          </p:cNvSpPr>
          <p:nvPr/>
        </p:nvSpPr>
        <p:spPr>
          <a:xfrm>
            <a:off x="1626293" y="3710804"/>
            <a:ext cx="864000" cy="864000"/>
          </a:xfrm>
          <a:prstGeom prst="ellipse">
            <a:avLst/>
          </a:prstGeom>
          <a:solidFill>
            <a:srgbClr val="213F99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400" kern="0" dirty="0">
                <a:solidFill>
                  <a:srgbClr val="FFFFFF"/>
                </a:solidFill>
              </a:rPr>
              <a:t>13</a:t>
            </a:r>
            <a:r>
              <a:rPr kumimoji="0" lang="cs-CZ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 %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F1FB1F7F-487B-D98B-5BC0-A42CE56D6779}"/>
              </a:ext>
            </a:extLst>
          </p:cNvPr>
          <p:cNvSpPr txBox="1"/>
          <p:nvPr/>
        </p:nvSpPr>
        <p:spPr>
          <a:xfrm>
            <a:off x="2719737" y="2680872"/>
            <a:ext cx="24702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cs-CZ" sz="1600" dirty="0">
                <a:solidFill>
                  <a:srgbClr val="002554"/>
                </a:solidFill>
              </a:rPr>
              <a:t>Spíše ano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1255CD9F-6390-062B-B6BB-1FC472BA24FF}"/>
              </a:ext>
            </a:extLst>
          </p:cNvPr>
          <p:cNvSpPr txBox="1"/>
          <p:nvPr/>
        </p:nvSpPr>
        <p:spPr>
          <a:xfrm>
            <a:off x="2719737" y="3805587"/>
            <a:ext cx="24702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cs-CZ" sz="1600" dirty="0">
                <a:solidFill>
                  <a:srgbClr val="002554"/>
                </a:solidFill>
              </a:rPr>
              <a:t>Spíše ne</a:t>
            </a:r>
          </a:p>
        </p:txBody>
      </p:sp>
      <p:sp>
        <p:nvSpPr>
          <p:cNvPr id="32" name="TextovéPole 31">
            <a:extLst>
              <a:ext uri="{FF2B5EF4-FFF2-40B4-BE49-F238E27FC236}">
                <a16:creationId xmlns:a16="http://schemas.microsoft.com/office/drawing/2014/main" id="{7AD43BD5-DAA3-59FB-043E-6A65C9CFD8E6}"/>
              </a:ext>
            </a:extLst>
          </p:cNvPr>
          <p:cNvSpPr txBox="1"/>
          <p:nvPr/>
        </p:nvSpPr>
        <p:spPr>
          <a:xfrm>
            <a:off x="2719737" y="1556157"/>
            <a:ext cx="25894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cs-CZ" sz="1600" dirty="0">
                <a:solidFill>
                  <a:srgbClr val="002554"/>
                </a:solidFill>
              </a:rPr>
              <a:t>Určitě ano</a:t>
            </a:r>
          </a:p>
        </p:txBody>
      </p:sp>
      <p:sp>
        <p:nvSpPr>
          <p:cNvPr id="34" name="Ovál 33">
            <a:extLst>
              <a:ext uri="{FF2B5EF4-FFF2-40B4-BE49-F238E27FC236}">
                <a16:creationId xmlns:a16="http://schemas.microsoft.com/office/drawing/2014/main" id="{DAFACD3F-D073-8459-5382-074D93259CA2}"/>
              </a:ext>
            </a:extLst>
          </p:cNvPr>
          <p:cNvSpPr>
            <a:spLocks noChangeAspect="1"/>
          </p:cNvSpPr>
          <p:nvPr/>
        </p:nvSpPr>
        <p:spPr>
          <a:xfrm>
            <a:off x="1626293" y="2658077"/>
            <a:ext cx="864000" cy="864000"/>
          </a:xfrm>
          <a:prstGeom prst="ellipse">
            <a:avLst/>
          </a:prstGeom>
          <a:solidFill>
            <a:srgbClr val="213F99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400" kern="0" dirty="0">
                <a:solidFill>
                  <a:srgbClr val="FFFFFF"/>
                </a:solidFill>
              </a:rPr>
              <a:t>41</a:t>
            </a:r>
            <a:r>
              <a:rPr kumimoji="0" lang="cs-CZ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 %</a:t>
            </a:r>
          </a:p>
        </p:txBody>
      </p:sp>
      <p:sp>
        <p:nvSpPr>
          <p:cNvPr id="35" name="TextovéPole 34">
            <a:extLst>
              <a:ext uri="{FF2B5EF4-FFF2-40B4-BE49-F238E27FC236}">
                <a16:creationId xmlns:a16="http://schemas.microsoft.com/office/drawing/2014/main" id="{BA29F7CA-B499-3156-8FF8-7CF61F42F874}"/>
              </a:ext>
            </a:extLst>
          </p:cNvPr>
          <p:cNvSpPr txBox="1"/>
          <p:nvPr/>
        </p:nvSpPr>
        <p:spPr>
          <a:xfrm>
            <a:off x="2719737" y="4905418"/>
            <a:ext cx="25894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cs-CZ" sz="1600" dirty="0">
                <a:solidFill>
                  <a:srgbClr val="002554"/>
                </a:solidFill>
              </a:rPr>
              <a:t>Určitě ne</a:t>
            </a:r>
          </a:p>
        </p:txBody>
      </p:sp>
      <p:sp>
        <p:nvSpPr>
          <p:cNvPr id="36" name="Ovál 35">
            <a:extLst>
              <a:ext uri="{FF2B5EF4-FFF2-40B4-BE49-F238E27FC236}">
                <a16:creationId xmlns:a16="http://schemas.microsoft.com/office/drawing/2014/main" id="{C0D622CC-C266-2764-D49F-6A74F0861E67}"/>
              </a:ext>
            </a:extLst>
          </p:cNvPr>
          <p:cNvSpPr>
            <a:spLocks noChangeAspect="1"/>
          </p:cNvSpPr>
          <p:nvPr/>
        </p:nvSpPr>
        <p:spPr>
          <a:xfrm>
            <a:off x="1626293" y="4763532"/>
            <a:ext cx="864000" cy="864000"/>
          </a:xfrm>
          <a:prstGeom prst="ellipse">
            <a:avLst/>
          </a:prstGeom>
          <a:solidFill>
            <a:srgbClr val="213F99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400" kern="0" dirty="0">
                <a:solidFill>
                  <a:srgbClr val="FFFFFF"/>
                </a:solidFill>
              </a:rPr>
              <a:t>3</a:t>
            </a:r>
            <a:r>
              <a:rPr kumimoji="0" lang="cs-CZ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 %</a:t>
            </a:r>
          </a:p>
        </p:txBody>
      </p:sp>
      <p:sp>
        <p:nvSpPr>
          <p:cNvPr id="38" name="Ovál 37">
            <a:extLst>
              <a:ext uri="{FF2B5EF4-FFF2-40B4-BE49-F238E27FC236}">
                <a16:creationId xmlns:a16="http://schemas.microsoft.com/office/drawing/2014/main" id="{9A6BAB85-1AAF-BA69-95E2-FA86D812FF9A}"/>
              </a:ext>
            </a:extLst>
          </p:cNvPr>
          <p:cNvSpPr>
            <a:spLocks noChangeAspect="1"/>
          </p:cNvSpPr>
          <p:nvPr/>
        </p:nvSpPr>
        <p:spPr>
          <a:xfrm>
            <a:off x="1530006" y="1412776"/>
            <a:ext cx="1056574" cy="1056574"/>
          </a:xfrm>
          <a:prstGeom prst="ellipse">
            <a:avLst/>
          </a:prstGeom>
          <a:solidFill>
            <a:srgbClr val="213F99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800" b="1" kern="0" dirty="0">
                <a:solidFill>
                  <a:srgbClr val="FFFFFF"/>
                </a:solidFill>
              </a:rPr>
              <a:t>43</a:t>
            </a:r>
            <a:r>
              <a:rPr lang="cs-CZ" sz="1800" kern="0" dirty="0">
                <a:solidFill>
                  <a:srgbClr val="FFFFFF"/>
                </a:solidFill>
              </a:rPr>
              <a:t> </a:t>
            </a:r>
            <a:r>
              <a:rPr kumimoji="0" lang="cs-CZ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%</a:t>
            </a:r>
          </a:p>
        </p:txBody>
      </p:sp>
      <p:pic>
        <p:nvPicPr>
          <p:cNvPr id="49" name="Grafický objekt 48" descr="Symbol zvednutého palce obrys">
            <a:extLst>
              <a:ext uri="{FF2B5EF4-FFF2-40B4-BE49-F238E27FC236}">
                <a16:creationId xmlns:a16="http://schemas.microsoft.com/office/drawing/2014/main" id="{FADAA5F1-49A0-7EC6-09C6-DBD0F309B2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30910" y="2719811"/>
            <a:ext cx="446314" cy="446314"/>
          </a:xfrm>
          <a:prstGeom prst="rect">
            <a:avLst/>
          </a:prstGeom>
        </p:spPr>
      </p:pic>
      <p:pic>
        <p:nvPicPr>
          <p:cNvPr id="50" name="Grafický objekt 49" descr="Symbol zvednutého palce obrys">
            <a:extLst>
              <a:ext uri="{FF2B5EF4-FFF2-40B4-BE49-F238E27FC236}">
                <a16:creationId xmlns:a16="http://schemas.microsoft.com/office/drawing/2014/main" id="{AE42521A-F596-6EC0-B9BE-978BF0AADD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1787" y="1539149"/>
            <a:ext cx="446314" cy="446314"/>
          </a:xfrm>
          <a:prstGeom prst="rect">
            <a:avLst/>
          </a:prstGeom>
        </p:spPr>
      </p:pic>
      <p:pic>
        <p:nvPicPr>
          <p:cNvPr id="51" name="Grafický objekt 50" descr="Symbol zvednutého palce obrys">
            <a:extLst>
              <a:ext uri="{FF2B5EF4-FFF2-40B4-BE49-F238E27FC236}">
                <a16:creationId xmlns:a16="http://schemas.microsoft.com/office/drawing/2014/main" id="{5A1854E7-FEBD-DC6E-1D64-EDEA29E3DB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01473" y="1812123"/>
            <a:ext cx="446314" cy="446314"/>
          </a:xfrm>
          <a:prstGeom prst="rect">
            <a:avLst/>
          </a:prstGeom>
        </p:spPr>
      </p:pic>
      <p:pic>
        <p:nvPicPr>
          <p:cNvPr id="52" name="Grafický objekt 51" descr="Palec dolů obrys">
            <a:extLst>
              <a:ext uri="{FF2B5EF4-FFF2-40B4-BE49-F238E27FC236}">
                <a16:creationId xmlns:a16="http://schemas.microsoft.com/office/drawing/2014/main" id="{019BCC73-7B19-7B6C-640E-62ECD67FE3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1787" y="4078465"/>
            <a:ext cx="446314" cy="446314"/>
          </a:xfrm>
          <a:prstGeom prst="rect">
            <a:avLst/>
          </a:prstGeom>
        </p:spPr>
      </p:pic>
      <p:pic>
        <p:nvPicPr>
          <p:cNvPr id="53" name="Grafický objekt 52" descr="Palec dolů obrys">
            <a:extLst>
              <a:ext uri="{FF2B5EF4-FFF2-40B4-BE49-F238E27FC236}">
                <a16:creationId xmlns:a16="http://schemas.microsoft.com/office/drawing/2014/main" id="{9A97FD27-A14C-9299-2ABD-186F230AA1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89167" y="5276209"/>
            <a:ext cx="446314" cy="446314"/>
          </a:xfrm>
          <a:prstGeom prst="rect">
            <a:avLst/>
          </a:prstGeom>
        </p:spPr>
      </p:pic>
      <p:pic>
        <p:nvPicPr>
          <p:cNvPr id="54" name="Grafický objekt 53" descr="Palec dolů obrys">
            <a:extLst>
              <a:ext uri="{FF2B5EF4-FFF2-40B4-BE49-F238E27FC236}">
                <a16:creationId xmlns:a16="http://schemas.microsoft.com/office/drawing/2014/main" id="{353349CC-2A0C-2D7C-220D-FADDC77A9C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56412" y="5020815"/>
            <a:ext cx="446314" cy="446314"/>
          </a:xfrm>
          <a:prstGeom prst="rect">
            <a:avLst/>
          </a:prstGeom>
        </p:spPr>
      </p:pic>
      <p:graphicFrame>
        <p:nvGraphicFramePr>
          <p:cNvPr id="5" name="Tabulka 5">
            <a:extLst>
              <a:ext uri="{FF2B5EF4-FFF2-40B4-BE49-F238E27FC236}">
                <a16:creationId xmlns:a16="http://schemas.microsoft.com/office/drawing/2014/main" id="{4C0412C8-21B8-EB9C-F55D-510F62507B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0791332"/>
              </p:ext>
            </p:extLst>
          </p:nvPr>
        </p:nvGraphicFramePr>
        <p:xfrm>
          <a:off x="5702956" y="1153696"/>
          <a:ext cx="5539367" cy="259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0867">
                  <a:extLst>
                    <a:ext uri="{9D8B030D-6E8A-4147-A177-3AD203B41FA5}">
                      <a16:colId xmlns:a16="http://schemas.microsoft.com/office/drawing/2014/main" val="822964911"/>
                    </a:ext>
                  </a:extLst>
                </a:gridCol>
                <a:gridCol w="1288816">
                  <a:extLst>
                    <a:ext uri="{9D8B030D-6E8A-4147-A177-3AD203B41FA5}">
                      <a16:colId xmlns:a16="http://schemas.microsoft.com/office/drawing/2014/main" val="1012497408"/>
                    </a:ext>
                  </a:extLst>
                </a:gridCol>
                <a:gridCol w="1403781">
                  <a:extLst>
                    <a:ext uri="{9D8B030D-6E8A-4147-A177-3AD203B41FA5}">
                      <a16:colId xmlns:a16="http://schemas.microsoft.com/office/drawing/2014/main" val="504871673"/>
                    </a:ext>
                  </a:extLst>
                </a:gridCol>
                <a:gridCol w="1365903">
                  <a:extLst>
                    <a:ext uri="{9D8B030D-6E8A-4147-A177-3AD203B41FA5}">
                      <a16:colId xmlns:a16="http://schemas.microsoft.com/office/drawing/2014/main" val="774006070"/>
                    </a:ext>
                  </a:extLst>
                </a:gridCol>
              </a:tblGrid>
              <a:tr h="202733">
                <a:tc>
                  <a:txBody>
                    <a:bodyPr/>
                    <a:lstStyle/>
                    <a:p>
                      <a:pPr algn="ctr"/>
                      <a:r>
                        <a:rPr lang="cs-CZ" sz="1100" dirty="0">
                          <a:solidFill>
                            <a:schemeClr val="tx1"/>
                          </a:solidFill>
                        </a:rPr>
                        <a:t>T2B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dirty="0">
                          <a:solidFill>
                            <a:schemeClr val="tx1"/>
                          </a:solidFill>
                        </a:rPr>
                        <a:t>  76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dirty="0">
                          <a:solidFill>
                            <a:schemeClr val="tx1"/>
                          </a:solidFill>
                        </a:rPr>
                        <a:t>  86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dirty="0">
                          <a:solidFill>
                            <a:schemeClr val="tx1"/>
                          </a:solidFill>
                        </a:rPr>
                        <a:t>84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43312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48787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text 1">
            <a:extLst>
              <a:ext uri="{FF2B5EF4-FFF2-40B4-BE49-F238E27FC236}">
                <a16:creationId xmlns:a16="http://schemas.microsoft.com/office/drawing/2014/main" id="{6FA44900-53C1-5104-BB30-828846E7449C}"/>
              </a:ext>
            </a:extLst>
          </p:cNvPr>
          <p:cNvSpPr txBox="1">
            <a:spLocks/>
          </p:cNvSpPr>
          <p:nvPr/>
        </p:nvSpPr>
        <p:spPr>
          <a:xfrm>
            <a:off x="8992096" y="6336190"/>
            <a:ext cx="2643165" cy="24468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s-CZ" sz="900" b="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 Hodnoty jsou zaokrouhleny na celá čísla </a:t>
            </a:r>
            <a:endParaRPr kumimoji="0" lang="cs-CZ" sz="105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7" name="Nadpis 4">
            <a:extLst>
              <a:ext uri="{FF2B5EF4-FFF2-40B4-BE49-F238E27FC236}">
                <a16:creationId xmlns:a16="http://schemas.microsoft.com/office/drawing/2014/main" id="{C163BD87-A085-673C-495E-0A412D2E4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590" y="123841"/>
            <a:ext cx="12064410" cy="788082"/>
          </a:xfrm>
        </p:spPr>
        <p:txBody>
          <a:bodyPr>
            <a:noAutofit/>
          </a:bodyPr>
          <a:lstStyle/>
          <a:p>
            <a:r>
              <a:rPr lang="cs-CZ" dirty="0"/>
              <a:t>VĚTŠINA RODIČŮ S DĚTMI VE VĚKU 6-18 LET, KTERÉ NAVŠTĚVUJÍ SPORTOVNÍ ODDÍL/KROUŽEK SI MYSLÍ, ŽE BY SE VLÁDA MĚLA VÍCE PARTICIPOVAT NA JEJICH PODPOŘE.</a:t>
            </a:r>
          </a:p>
        </p:txBody>
      </p:sp>
      <p:sp>
        <p:nvSpPr>
          <p:cNvPr id="14" name="Zástupný text 1">
            <a:extLst>
              <a:ext uri="{FF2B5EF4-FFF2-40B4-BE49-F238E27FC236}">
                <a16:creationId xmlns:a16="http://schemas.microsoft.com/office/drawing/2014/main" id="{663BB96D-9135-DD1B-D9AF-2A27A59F1179}"/>
              </a:ext>
            </a:extLst>
          </p:cNvPr>
          <p:cNvSpPr txBox="1">
            <a:spLocks/>
          </p:cNvSpPr>
          <p:nvPr/>
        </p:nvSpPr>
        <p:spPr>
          <a:xfrm>
            <a:off x="404786" y="5885394"/>
            <a:ext cx="11382428" cy="6441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s-CZ" sz="10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Q4. Myslíte si, že by se vláda měla více participovat na poskytování finanční podpory sportovním oddílům v době současné ekonomické krize?</a:t>
            </a:r>
          </a:p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sz="1000" i="1" noProof="0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itchFamily="34" charset="0"/>
              </a:rPr>
              <a:t>Q1. Máte dítě/děti ve věku 6-18 let, které chodí nebo v posledních 12 měsících chodilo do sportovního oddílu/kroužku?</a:t>
            </a:r>
            <a:endParaRPr kumimoji="0" lang="cs-CZ" sz="1000" b="0" i="1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itchFamily="34" charset="0"/>
            </a:endParaRPr>
          </a:p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s-CZ" sz="10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N=1050/754/296</a:t>
            </a:r>
            <a:endParaRPr kumimoji="0" lang="cs-CZ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aphicFrame>
        <p:nvGraphicFramePr>
          <p:cNvPr id="9" name="Graf 8">
            <a:extLst>
              <a:ext uri="{FF2B5EF4-FFF2-40B4-BE49-F238E27FC236}">
                <a16:creationId xmlns:a16="http://schemas.microsoft.com/office/drawing/2014/main" id="{FC40F383-8530-064F-5F92-ABE701AC031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70158763"/>
              </p:ext>
            </p:extLst>
          </p:nvPr>
        </p:nvGraphicFramePr>
        <p:xfrm>
          <a:off x="5591944" y="1268413"/>
          <a:ext cx="5944320" cy="45107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TextovéPole 11">
            <a:extLst>
              <a:ext uri="{FF2B5EF4-FFF2-40B4-BE49-F238E27FC236}">
                <a16:creationId xmlns:a16="http://schemas.microsoft.com/office/drawing/2014/main" id="{00E5ADAD-EAEC-5879-15DF-959AC7879F18}"/>
              </a:ext>
            </a:extLst>
          </p:cNvPr>
          <p:cNvSpPr txBox="1"/>
          <p:nvPr/>
        </p:nvSpPr>
        <p:spPr>
          <a:xfrm>
            <a:off x="6823706" y="5329511"/>
            <a:ext cx="234026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050" dirty="0"/>
              <a:t>Mám dítě ve věku 6-18 let navštěvující sportovní oddíl/kroužek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287B8F78-8F36-C6ED-7B75-74640B6D7A02}"/>
              </a:ext>
            </a:extLst>
          </p:cNvPr>
          <p:cNvSpPr txBox="1"/>
          <p:nvPr/>
        </p:nvSpPr>
        <p:spPr>
          <a:xfrm>
            <a:off x="9147208" y="5311500"/>
            <a:ext cx="234026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050" dirty="0"/>
              <a:t>Nemám dítě ve věku 6-18 let navštěvující sportovní oddíl/kroužek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C55F4071-F3B2-0EF5-A05C-06FD417F0744}"/>
              </a:ext>
            </a:extLst>
          </p:cNvPr>
          <p:cNvSpPr/>
          <p:nvPr/>
        </p:nvSpPr>
        <p:spPr>
          <a:xfrm>
            <a:off x="934533" y="1268412"/>
            <a:ext cx="3757311" cy="4476413"/>
          </a:xfrm>
          <a:prstGeom prst="rect">
            <a:avLst/>
          </a:prstGeom>
          <a:solidFill>
            <a:schemeClr val="accent5">
              <a:lumMod val="20000"/>
              <a:lumOff val="80000"/>
              <a:alpha val="58000"/>
            </a:schemeClr>
          </a:solidFill>
          <a:ln>
            <a:solidFill>
              <a:srgbClr val="FCEFE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" name="Ovál 15">
            <a:extLst>
              <a:ext uri="{FF2B5EF4-FFF2-40B4-BE49-F238E27FC236}">
                <a16:creationId xmlns:a16="http://schemas.microsoft.com/office/drawing/2014/main" id="{53EA633B-72B5-1591-6D02-7255C4011009}"/>
              </a:ext>
            </a:extLst>
          </p:cNvPr>
          <p:cNvSpPr>
            <a:spLocks noChangeAspect="1"/>
          </p:cNvSpPr>
          <p:nvPr/>
        </p:nvSpPr>
        <p:spPr>
          <a:xfrm>
            <a:off x="1626293" y="3710804"/>
            <a:ext cx="864000" cy="864000"/>
          </a:xfrm>
          <a:prstGeom prst="ellipse">
            <a:avLst/>
          </a:prstGeom>
          <a:solidFill>
            <a:srgbClr val="213F99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400" kern="0" dirty="0">
                <a:solidFill>
                  <a:srgbClr val="FFFFFF"/>
                </a:solidFill>
              </a:rPr>
              <a:t>13</a:t>
            </a:r>
            <a:r>
              <a:rPr kumimoji="0" lang="cs-CZ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 %</a:t>
            </a: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CB3FE061-10A1-3DED-5A05-A82095F38209}"/>
              </a:ext>
            </a:extLst>
          </p:cNvPr>
          <p:cNvSpPr txBox="1"/>
          <p:nvPr/>
        </p:nvSpPr>
        <p:spPr>
          <a:xfrm>
            <a:off x="2719737" y="2680872"/>
            <a:ext cx="24702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cs-CZ" sz="1600" dirty="0">
                <a:solidFill>
                  <a:srgbClr val="002554"/>
                </a:solidFill>
              </a:rPr>
              <a:t>Spíše ano</a:t>
            </a:r>
          </a:p>
        </p:txBody>
      </p:sp>
      <p:sp>
        <p:nvSpPr>
          <p:cNvPr id="24" name="TextovéPole 23">
            <a:extLst>
              <a:ext uri="{FF2B5EF4-FFF2-40B4-BE49-F238E27FC236}">
                <a16:creationId xmlns:a16="http://schemas.microsoft.com/office/drawing/2014/main" id="{D810A713-FB06-CDBA-28FB-8CD5707EBAB5}"/>
              </a:ext>
            </a:extLst>
          </p:cNvPr>
          <p:cNvSpPr txBox="1"/>
          <p:nvPr/>
        </p:nvSpPr>
        <p:spPr>
          <a:xfrm>
            <a:off x="2719737" y="3805587"/>
            <a:ext cx="24702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cs-CZ" sz="1600" dirty="0">
                <a:solidFill>
                  <a:srgbClr val="002554"/>
                </a:solidFill>
              </a:rPr>
              <a:t>Spíše ne</a:t>
            </a:r>
          </a:p>
        </p:txBody>
      </p:sp>
      <p:sp>
        <p:nvSpPr>
          <p:cNvPr id="25" name="TextovéPole 24">
            <a:extLst>
              <a:ext uri="{FF2B5EF4-FFF2-40B4-BE49-F238E27FC236}">
                <a16:creationId xmlns:a16="http://schemas.microsoft.com/office/drawing/2014/main" id="{E7B6CCAF-B92A-C85F-5D5F-C2D84F49C420}"/>
              </a:ext>
            </a:extLst>
          </p:cNvPr>
          <p:cNvSpPr txBox="1"/>
          <p:nvPr/>
        </p:nvSpPr>
        <p:spPr>
          <a:xfrm>
            <a:off x="2719737" y="1556157"/>
            <a:ext cx="25894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cs-CZ" sz="1600" dirty="0">
                <a:solidFill>
                  <a:srgbClr val="002554"/>
                </a:solidFill>
              </a:rPr>
              <a:t>Určitě ano</a:t>
            </a:r>
          </a:p>
        </p:txBody>
      </p:sp>
      <p:sp>
        <p:nvSpPr>
          <p:cNvPr id="26" name="Ovál 25">
            <a:extLst>
              <a:ext uri="{FF2B5EF4-FFF2-40B4-BE49-F238E27FC236}">
                <a16:creationId xmlns:a16="http://schemas.microsoft.com/office/drawing/2014/main" id="{8AA5C590-AA5D-726C-3141-3ACC536A6EB9}"/>
              </a:ext>
            </a:extLst>
          </p:cNvPr>
          <p:cNvSpPr>
            <a:spLocks noChangeAspect="1"/>
          </p:cNvSpPr>
          <p:nvPr/>
        </p:nvSpPr>
        <p:spPr>
          <a:xfrm>
            <a:off x="1626293" y="2658077"/>
            <a:ext cx="864000" cy="864000"/>
          </a:xfrm>
          <a:prstGeom prst="ellipse">
            <a:avLst/>
          </a:prstGeom>
          <a:solidFill>
            <a:srgbClr val="213F99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400" kern="0" dirty="0">
                <a:solidFill>
                  <a:srgbClr val="FFFFFF"/>
                </a:solidFill>
              </a:rPr>
              <a:t>41</a:t>
            </a:r>
            <a:r>
              <a:rPr kumimoji="0" lang="cs-CZ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 %</a:t>
            </a:r>
          </a:p>
        </p:txBody>
      </p:sp>
      <p:sp>
        <p:nvSpPr>
          <p:cNvPr id="27" name="TextovéPole 26">
            <a:extLst>
              <a:ext uri="{FF2B5EF4-FFF2-40B4-BE49-F238E27FC236}">
                <a16:creationId xmlns:a16="http://schemas.microsoft.com/office/drawing/2014/main" id="{177BCFDD-B43F-A129-88B7-A14D7B90FA9A}"/>
              </a:ext>
            </a:extLst>
          </p:cNvPr>
          <p:cNvSpPr txBox="1"/>
          <p:nvPr/>
        </p:nvSpPr>
        <p:spPr>
          <a:xfrm>
            <a:off x="2719737" y="4905418"/>
            <a:ext cx="25894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cs-CZ" sz="1600" dirty="0">
                <a:solidFill>
                  <a:srgbClr val="002554"/>
                </a:solidFill>
              </a:rPr>
              <a:t>Určitě ne</a:t>
            </a:r>
          </a:p>
        </p:txBody>
      </p:sp>
      <p:sp>
        <p:nvSpPr>
          <p:cNvPr id="28" name="Ovál 27">
            <a:extLst>
              <a:ext uri="{FF2B5EF4-FFF2-40B4-BE49-F238E27FC236}">
                <a16:creationId xmlns:a16="http://schemas.microsoft.com/office/drawing/2014/main" id="{94A7BE11-82FD-11E2-FCB5-EE38C8B99CB1}"/>
              </a:ext>
            </a:extLst>
          </p:cNvPr>
          <p:cNvSpPr>
            <a:spLocks noChangeAspect="1"/>
          </p:cNvSpPr>
          <p:nvPr/>
        </p:nvSpPr>
        <p:spPr>
          <a:xfrm>
            <a:off x="1626293" y="4763532"/>
            <a:ext cx="864000" cy="864000"/>
          </a:xfrm>
          <a:prstGeom prst="ellipse">
            <a:avLst/>
          </a:prstGeom>
          <a:solidFill>
            <a:srgbClr val="213F99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400" kern="0" dirty="0">
                <a:solidFill>
                  <a:srgbClr val="FFFFFF"/>
                </a:solidFill>
              </a:rPr>
              <a:t>3</a:t>
            </a:r>
            <a:r>
              <a:rPr kumimoji="0" lang="cs-CZ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 %</a:t>
            </a:r>
          </a:p>
        </p:txBody>
      </p:sp>
      <p:sp>
        <p:nvSpPr>
          <p:cNvPr id="29" name="Ovál 28">
            <a:extLst>
              <a:ext uri="{FF2B5EF4-FFF2-40B4-BE49-F238E27FC236}">
                <a16:creationId xmlns:a16="http://schemas.microsoft.com/office/drawing/2014/main" id="{37A3FEE0-5DE8-2A33-5BE5-94B2DFE2856A}"/>
              </a:ext>
            </a:extLst>
          </p:cNvPr>
          <p:cNvSpPr>
            <a:spLocks noChangeAspect="1"/>
          </p:cNvSpPr>
          <p:nvPr/>
        </p:nvSpPr>
        <p:spPr>
          <a:xfrm>
            <a:off x="1530006" y="1412776"/>
            <a:ext cx="1056574" cy="1056574"/>
          </a:xfrm>
          <a:prstGeom prst="ellipse">
            <a:avLst/>
          </a:prstGeom>
          <a:solidFill>
            <a:srgbClr val="213F99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800" b="1" kern="0" dirty="0">
                <a:solidFill>
                  <a:srgbClr val="FFFFFF"/>
                </a:solidFill>
              </a:rPr>
              <a:t>43</a:t>
            </a:r>
            <a:r>
              <a:rPr lang="cs-CZ" sz="1800" kern="0" dirty="0">
                <a:solidFill>
                  <a:srgbClr val="FFFFFF"/>
                </a:solidFill>
              </a:rPr>
              <a:t> </a:t>
            </a:r>
            <a:r>
              <a:rPr kumimoji="0" lang="cs-CZ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%</a:t>
            </a:r>
          </a:p>
        </p:txBody>
      </p:sp>
      <p:pic>
        <p:nvPicPr>
          <p:cNvPr id="30" name="Grafický objekt 29" descr="Symbol zvednutého palce obrys">
            <a:extLst>
              <a:ext uri="{FF2B5EF4-FFF2-40B4-BE49-F238E27FC236}">
                <a16:creationId xmlns:a16="http://schemas.microsoft.com/office/drawing/2014/main" id="{9C36CF5E-D4BA-2C43-021F-FAFC732544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30910" y="2719811"/>
            <a:ext cx="446314" cy="446314"/>
          </a:xfrm>
          <a:prstGeom prst="rect">
            <a:avLst/>
          </a:prstGeom>
        </p:spPr>
      </p:pic>
      <p:pic>
        <p:nvPicPr>
          <p:cNvPr id="31" name="Grafický objekt 30" descr="Symbol zvednutého palce obrys">
            <a:extLst>
              <a:ext uri="{FF2B5EF4-FFF2-40B4-BE49-F238E27FC236}">
                <a16:creationId xmlns:a16="http://schemas.microsoft.com/office/drawing/2014/main" id="{942D108E-EAD6-512C-8C86-43F645ACC3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1787" y="1539149"/>
            <a:ext cx="446314" cy="446314"/>
          </a:xfrm>
          <a:prstGeom prst="rect">
            <a:avLst/>
          </a:prstGeom>
        </p:spPr>
      </p:pic>
      <p:pic>
        <p:nvPicPr>
          <p:cNvPr id="33" name="Grafický objekt 32" descr="Symbol zvednutého palce obrys">
            <a:extLst>
              <a:ext uri="{FF2B5EF4-FFF2-40B4-BE49-F238E27FC236}">
                <a16:creationId xmlns:a16="http://schemas.microsoft.com/office/drawing/2014/main" id="{056E06F6-8760-B9C2-2E52-B5E739F44A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01473" y="1812123"/>
            <a:ext cx="446314" cy="446314"/>
          </a:xfrm>
          <a:prstGeom prst="rect">
            <a:avLst/>
          </a:prstGeom>
        </p:spPr>
      </p:pic>
      <p:pic>
        <p:nvPicPr>
          <p:cNvPr id="37" name="Grafický objekt 36" descr="Palec dolů obrys">
            <a:extLst>
              <a:ext uri="{FF2B5EF4-FFF2-40B4-BE49-F238E27FC236}">
                <a16:creationId xmlns:a16="http://schemas.microsoft.com/office/drawing/2014/main" id="{2E3CBB50-79C4-9B1B-4B63-72BFF372A1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1787" y="4078465"/>
            <a:ext cx="446314" cy="446314"/>
          </a:xfrm>
          <a:prstGeom prst="rect">
            <a:avLst/>
          </a:prstGeom>
        </p:spPr>
      </p:pic>
      <p:pic>
        <p:nvPicPr>
          <p:cNvPr id="39" name="Grafický objekt 38" descr="Palec dolů obrys">
            <a:extLst>
              <a:ext uri="{FF2B5EF4-FFF2-40B4-BE49-F238E27FC236}">
                <a16:creationId xmlns:a16="http://schemas.microsoft.com/office/drawing/2014/main" id="{B57B54E0-7CB0-F897-46C7-1D11010FBB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89167" y="5276209"/>
            <a:ext cx="446314" cy="446314"/>
          </a:xfrm>
          <a:prstGeom prst="rect">
            <a:avLst/>
          </a:prstGeom>
        </p:spPr>
      </p:pic>
      <p:pic>
        <p:nvPicPr>
          <p:cNvPr id="40" name="Grafický objekt 39" descr="Palec dolů obrys">
            <a:extLst>
              <a:ext uri="{FF2B5EF4-FFF2-40B4-BE49-F238E27FC236}">
                <a16:creationId xmlns:a16="http://schemas.microsoft.com/office/drawing/2014/main" id="{BEF6079D-79CF-7169-BD1E-9EF48E3FFC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56412" y="5020815"/>
            <a:ext cx="446314" cy="446314"/>
          </a:xfrm>
          <a:prstGeom prst="rect">
            <a:avLst/>
          </a:prstGeom>
        </p:spPr>
      </p:pic>
      <p:graphicFrame>
        <p:nvGraphicFramePr>
          <p:cNvPr id="2" name="Tabulka 5">
            <a:extLst>
              <a:ext uri="{FF2B5EF4-FFF2-40B4-BE49-F238E27FC236}">
                <a16:creationId xmlns:a16="http://schemas.microsoft.com/office/drawing/2014/main" id="{49D9520B-7425-8BC8-95F6-F67C9B551A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3039479"/>
              </p:ext>
            </p:extLst>
          </p:nvPr>
        </p:nvGraphicFramePr>
        <p:xfrm>
          <a:off x="5738961" y="937672"/>
          <a:ext cx="5181575" cy="259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5217">
                  <a:extLst>
                    <a:ext uri="{9D8B030D-6E8A-4147-A177-3AD203B41FA5}">
                      <a16:colId xmlns:a16="http://schemas.microsoft.com/office/drawing/2014/main" val="822964911"/>
                    </a:ext>
                  </a:extLst>
                </a:gridCol>
                <a:gridCol w="1205570">
                  <a:extLst>
                    <a:ext uri="{9D8B030D-6E8A-4147-A177-3AD203B41FA5}">
                      <a16:colId xmlns:a16="http://schemas.microsoft.com/office/drawing/2014/main" val="1012497408"/>
                    </a:ext>
                  </a:extLst>
                </a:gridCol>
                <a:gridCol w="1313110">
                  <a:extLst>
                    <a:ext uri="{9D8B030D-6E8A-4147-A177-3AD203B41FA5}">
                      <a16:colId xmlns:a16="http://schemas.microsoft.com/office/drawing/2014/main" val="504871673"/>
                    </a:ext>
                  </a:extLst>
                </a:gridCol>
                <a:gridCol w="1277678">
                  <a:extLst>
                    <a:ext uri="{9D8B030D-6E8A-4147-A177-3AD203B41FA5}">
                      <a16:colId xmlns:a16="http://schemas.microsoft.com/office/drawing/2014/main" val="774006070"/>
                    </a:ext>
                  </a:extLst>
                </a:gridCol>
              </a:tblGrid>
              <a:tr h="202733">
                <a:tc>
                  <a:txBody>
                    <a:bodyPr/>
                    <a:lstStyle/>
                    <a:p>
                      <a:pPr algn="ctr"/>
                      <a:r>
                        <a:rPr lang="cs-CZ" sz="1100" dirty="0">
                          <a:solidFill>
                            <a:schemeClr val="tx1"/>
                          </a:solidFill>
                        </a:rPr>
                        <a:t>T2B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dirty="0">
                          <a:solidFill>
                            <a:schemeClr val="tx1"/>
                          </a:solidFill>
                        </a:rPr>
                        <a:t>               86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dirty="0">
                          <a:solidFill>
                            <a:schemeClr val="tx1"/>
                          </a:solidFill>
                        </a:rPr>
                        <a:t> 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dirty="0">
                          <a:solidFill>
                            <a:schemeClr val="tx1"/>
                          </a:solidFill>
                        </a:rPr>
                        <a:t>80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43312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87726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81E674A6-F08F-43F6-BDBD-D5145B8B5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590" y="123841"/>
            <a:ext cx="11934000" cy="889000"/>
          </a:xfrm>
        </p:spPr>
        <p:txBody>
          <a:bodyPr>
            <a:normAutofit/>
          </a:bodyPr>
          <a:lstStyle/>
          <a:p>
            <a:r>
              <a:rPr lang="cs-CZ" dirty="0"/>
              <a:t>SOUČASNÁ EKONOMICKÁ SITUACE MÁ DLE 36 % RODIČŮ NEGATIVNÍ DOPAD NA KVALITU SPORTOVNÍCH KROUŽKŮ, DLE 63 % JE SITUACE STEJNÁ. </a:t>
            </a:r>
          </a:p>
        </p:txBody>
      </p:sp>
      <p:sp>
        <p:nvSpPr>
          <p:cNvPr id="3" name="Zástupný text 1">
            <a:extLst>
              <a:ext uri="{FF2B5EF4-FFF2-40B4-BE49-F238E27FC236}">
                <a16:creationId xmlns:a16="http://schemas.microsoft.com/office/drawing/2014/main" id="{A3EB8E42-B8E0-4AC1-92C6-E858F027B646}"/>
              </a:ext>
            </a:extLst>
          </p:cNvPr>
          <p:cNvSpPr txBox="1">
            <a:spLocks/>
          </p:cNvSpPr>
          <p:nvPr/>
        </p:nvSpPr>
        <p:spPr>
          <a:xfrm>
            <a:off x="404786" y="5885395"/>
            <a:ext cx="11382428" cy="57313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s-CZ" sz="10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Q5. Myslíte, že současná ekonomická situace ovlivnila kvalitu sportovních kroužků/oddílů?</a:t>
            </a:r>
            <a:br>
              <a:rPr kumimoji="0" lang="cs-CZ" sz="10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</a:br>
            <a:r>
              <a:rPr kumimoji="0" lang="cs-CZ" sz="10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N=1050/128/359/563</a:t>
            </a:r>
            <a:endParaRPr kumimoji="0" lang="cs-CZ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aphicFrame>
        <p:nvGraphicFramePr>
          <p:cNvPr id="12" name="Graf 11">
            <a:extLst>
              <a:ext uri="{FF2B5EF4-FFF2-40B4-BE49-F238E27FC236}">
                <a16:creationId xmlns:a16="http://schemas.microsoft.com/office/drawing/2014/main" id="{C6889320-0205-A4CD-450E-7BB1A39B323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21439851"/>
              </p:ext>
            </p:extLst>
          </p:nvPr>
        </p:nvGraphicFramePr>
        <p:xfrm>
          <a:off x="515938" y="1135182"/>
          <a:ext cx="5396148" cy="42353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Tabulka 14">
            <a:extLst>
              <a:ext uri="{FF2B5EF4-FFF2-40B4-BE49-F238E27FC236}">
                <a16:creationId xmlns:a16="http://schemas.microsoft.com/office/drawing/2014/main" id="{22B05C59-3437-685E-AE92-9805413AAB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7097909"/>
              </p:ext>
            </p:extLst>
          </p:nvPr>
        </p:nvGraphicFramePr>
        <p:xfrm>
          <a:off x="6780076" y="1736812"/>
          <a:ext cx="4424040" cy="27723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6010">
                  <a:extLst>
                    <a:ext uri="{9D8B030D-6E8A-4147-A177-3AD203B41FA5}">
                      <a16:colId xmlns:a16="http://schemas.microsoft.com/office/drawing/2014/main" val="2555339184"/>
                    </a:ext>
                  </a:extLst>
                </a:gridCol>
                <a:gridCol w="1106010">
                  <a:extLst>
                    <a:ext uri="{9D8B030D-6E8A-4147-A177-3AD203B41FA5}">
                      <a16:colId xmlns:a16="http://schemas.microsoft.com/office/drawing/2014/main" val="809604439"/>
                    </a:ext>
                  </a:extLst>
                </a:gridCol>
                <a:gridCol w="1106010">
                  <a:extLst>
                    <a:ext uri="{9D8B030D-6E8A-4147-A177-3AD203B41FA5}">
                      <a16:colId xmlns:a16="http://schemas.microsoft.com/office/drawing/2014/main" val="1211743331"/>
                    </a:ext>
                  </a:extLst>
                </a:gridCol>
                <a:gridCol w="1106010">
                  <a:extLst>
                    <a:ext uri="{9D8B030D-6E8A-4147-A177-3AD203B41FA5}">
                      <a16:colId xmlns:a16="http://schemas.microsoft.com/office/drawing/2014/main" val="2197304155"/>
                    </a:ext>
                  </a:extLst>
                </a:gridCol>
              </a:tblGrid>
              <a:tr h="693088">
                <a:tc>
                  <a:txBody>
                    <a:bodyPr/>
                    <a:lstStyle/>
                    <a:p>
                      <a:pPr algn="ctr"/>
                      <a:endParaRPr lang="cs-CZ" sz="1200" dirty="0"/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>
                          <a:solidFill>
                            <a:srgbClr val="213F99"/>
                          </a:solidFill>
                        </a:rPr>
                        <a:t>Praha</a:t>
                      </a:r>
                    </a:p>
                  </a:txBody>
                  <a:tcPr anchor="ctr">
                    <a:lnL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>
                          <a:solidFill>
                            <a:srgbClr val="213F99"/>
                          </a:solidFill>
                        </a:rPr>
                        <a:t>Zbytek Čech</a:t>
                      </a:r>
                    </a:p>
                  </a:txBody>
                  <a:tcPr anchor="ctr">
                    <a:lnL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>
                          <a:solidFill>
                            <a:srgbClr val="213F99"/>
                          </a:solidFill>
                        </a:rPr>
                        <a:t>Morava</a:t>
                      </a:r>
                    </a:p>
                  </a:txBody>
                  <a:tcPr anchor="ctr">
                    <a:lnL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3426811"/>
                  </a:ext>
                </a:extLst>
              </a:tr>
              <a:tr h="693088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/>
                        <a:t>Kvalita se zhoršila</a:t>
                      </a:r>
                    </a:p>
                  </a:txBody>
                  <a:tcPr anchor="ctr">
                    <a:lnL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/>
                        <a:t>21 %</a:t>
                      </a:r>
                    </a:p>
                  </a:txBody>
                  <a:tcPr anchor="ctr">
                    <a:lnL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/>
                        <a:t>38 %</a:t>
                      </a:r>
                    </a:p>
                  </a:txBody>
                  <a:tcPr anchor="ctr">
                    <a:lnL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/>
                        <a:t>37 %</a:t>
                      </a:r>
                    </a:p>
                  </a:txBody>
                  <a:tcPr anchor="ctr">
                    <a:lnL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4804926"/>
                  </a:ext>
                </a:extLst>
              </a:tr>
              <a:tr h="693088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/>
                        <a:t>Situace je stejná</a:t>
                      </a:r>
                    </a:p>
                  </a:txBody>
                  <a:tcPr anchor="ctr">
                    <a:lnL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/>
                        <a:t>78 %</a:t>
                      </a:r>
                    </a:p>
                  </a:txBody>
                  <a:tcPr anchor="ctr">
                    <a:lnL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/>
                        <a:t>61 %</a:t>
                      </a:r>
                    </a:p>
                  </a:txBody>
                  <a:tcPr anchor="ctr">
                    <a:lnL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/>
                        <a:t>63 %</a:t>
                      </a:r>
                    </a:p>
                  </a:txBody>
                  <a:tcPr anchor="ctr">
                    <a:lnL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3791942"/>
                  </a:ext>
                </a:extLst>
              </a:tr>
              <a:tr h="693088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/>
                        <a:t>Kvalita se zlepšila</a:t>
                      </a:r>
                    </a:p>
                  </a:txBody>
                  <a:tcPr anchor="ctr">
                    <a:lnL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/>
                        <a:t>1 %</a:t>
                      </a:r>
                    </a:p>
                  </a:txBody>
                  <a:tcPr anchor="ctr">
                    <a:lnL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/>
                        <a:t>1 %</a:t>
                      </a:r>
                    </a:p>
                  </a:txBody>
                  <a:tcPr anchor="ctr">
                    <a:lnL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/>
                        <a:t>0 %</a:t>
                      </a:r>
                    </a:p>
                  </a:txBody>
                  <a:tcPr anchor="ctr">
                    <a:lnL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0283222"/>
                  </a:ext>
                </a:extLst>
              </a:tr>
            </a:tbl>
          </a:graphicData>
        </a:graphic>
      </p:graphicFrame>
      <p:sp>
        <p:nvSpPr>
          <p:cNvPr id="15" name="Zástupný text 1">
            <a:extLst>
              <a:ext uri="{FF2B5EF4-FFF2-40B4-BE49-F238E27FC236}">
                <a16:creationId xmlns:a16="http://schemas.microsoft.com/office/drawing/2014/main" id="{1C1BABAD-EFFF-586F-5BAC-A3CB215FFB47}"/>
              </a:ext>
            </a:extLst>
          </p:cNvPr>
          <p:cNvSpPr txBox="1">
            <a:spLocks/>
          </p:cNvSpPr>
          <p:nvPr/>
        </p:nvSpPr>
        <p:spPr>
          <a:xfrm>
            <a:off x="8992096" y="6336190"/>
            <a:ext cx="2643165" cy="24468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s-CZ" sz="900" b="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 Hodnoty jsou zaokrouhleny na celá čísla </a:t>
            </a:r>
            <a:endParaRPr kumimoji="0" lang="cs-CZ" sz="105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24023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EF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34C6194-6BC7-559C-E822-101841020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SHRNUTÍ ZJISTĚNÝCH VÝSLEDKŮ</a:t>
            </a:r>
          </a:p>
        </p:txBody>
      </p:sp>
      <p:sp>
        <p:nvSpPr>
          <p:cNvPr id="4" name="Ovál 3">
            <a:extLst>
              <a:ext uri="{FF2B5EF4-FFF2-40B4-BE49-F238E27FC236}">
                <a16:creationId xmlns:a16="http://schemas.microsoft.com/office/drawing/2014/main" id="{478BDBF0-9110-56C9-0BA9-B58227F4E299}"/>
              </a:ext>
            </a:extLst>
          </p:cNvPr>
          <p:cNvSpPr>
            <a:spLocks noChangeAspect="1"/>
          </p:cNvSpPr>
          <p:nvPr/>
        </p:nvSpPr>
        <p:spPr>
          <a:xfrm>
            <a:off x="1379476" y="872716"/>
            <a:ext cx="1056574" cy="1056574"/>
          </a:xfrm>
          <a:prstGeom prst="ellipse">
            <a:avLst/>
          </a:prstGeom>
          <a:solidFill>
            <a:srgbClr val="213F99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900" b="1" kern="0" dirty="0">
                <a:solidFill>
                  <a:srgbClr val="FFFFFF"/>
                </a:solidFill>
              </a:rPr>
              <a:t>27</a:t>
            </a:r>
            <a:r>
              <a:rPr lang="cs-CZ" sz="1900" kern="0" dirty="0">
                <a:solidFill>
                  <a:srgbClr val="FFFFFF"/>
                </a:solidFill>
              </a:rPr>
              <a:t> </a:t>
            </a:r>
            <a:r>
              <a:rPr kumimoji="0" lang="cs-CZ" sz="19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%</a:t>
            </a:r>
          </a:p>
        </p:txBody>
      </p:sp>
      <p:sp>
        <p:nvSpPr>
          <p:cNvPr id="5" name="Ovál 4">
            <a:extLst>
              <a:ext uri="{FF2B5EF4-FFF2-40B4-BE49-F238E27FC236}">
                <a16:creationId xmlns:a16="http://schemas.microsoft.com/office/drawing/2014/main" id="{1D6B9D75-49DF-D6E9-BBFE-1CE9ABCFF31E}"/>
              </a:ext>
            </a:extLst>
          </p:cNvPr>
          <p:cNvSpPr>
            <a:spLocks noChangeAspect="1"/>
          </p:cNvSpPr>
          <p:nvPr/>
        </p:nvSpPr>
        <p:spPr>
          <a:xfrm>
            <a:off x="1379476" y="2246720"/>
            <a:ext cx="1056574" cy="1056574"/>
          </a:xfrm>
          <a:prstGeom prst="ellipse">
            <a:avLst/>
          </a:prstGeom>
          <a:solidFill>
            <a:srgbClr val="213F99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900" b="1" kern="0" dirty="0">
                <a:solidFill>
                  <a:srgbClr val="FFFFFF"/>
                </a:solidFill>
              </a:rPr>
              <a:t>75</a:t>
            </a:r>
            <a:r>
              <a:rPr lang="cs-CZ" sz="1900" kern="0" dirty="0">
                <a:solidFill>
                  <a:srgbClr val="FFFFFF"/>
                </a:solidFill>
              </a:rPr>
              <a:t> </a:t>
            </a:r>
            <a:r>
              <a:rPr kumimoji="0" lang="cs-CZ" sz="19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%</a:t>
            </a:r>
          </a:p>
        </p:txBody>
      </p:sp>
      <p:sp>
        <p:nvSpPr>
          <p:cNvPr id="6" name="Ovál 5">
            <a:extLst>
              <a:ext uri="{FF2B5EF4-FFF2-40B4-BE49-F238E27FC236}">
                <a16:creationId xmlns:a16="http://schemas.microsoft.com/office/drawing/2014/main" id="{81CC0807-50CF-F0A4-D3FA-F731E21EFEE9}"/>
              </a:ext>
            </a:extLst>
          </p:cNvPr>
          <p:cNvSpPr>
            <a:spLocks noChangeAspect="1"/>
          </p:cNvSpPr>
          <p:nvPr/>
        </p:nvSpPr>
        <p:spPr>
          <a:xfrm>
            <a:off x="1379476" y="3620786"/>
            <a:ext cx="1056574" cy="1056574"/>
          </a:xfrm>
          <a:prstGeom prst="ellipse">
            <a:avLst/>
          </a:prstGeom>
          <a:solidFill>
            <a:srgbClr val="213F99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900" b="1" kern="0" dirty="0">
                <a:solidFill>
                  <a:srgbClr val="FFFFFF"/>
                </a:solidFill>
              </a:rPr>
              <a:t>84</a:t>
            </a:r>
            <a:r>
              <a:rPr lang="cs-CZ" sz="1900" kern="0" dirty="0">
                <a:solidFill>
                  <a:srgbClr val="FFFFFF"/>
                </a:solidFill>
              </a:rPr>
              <a:t> </a:t>
            </a:r>
            <a:r>
              <a:rPr kumimoji="0" lang="cs-CZ" sz="19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%</a:t>
            </a:r>
          </a:p>
        </p:txBody>
      </p:sp>
      <p:sp>
        <p:nvSpPr>
          <p:cNvPr id="7" name="Ovál 6">
            <a:extLst>
              <a:ext uri="{FF2B5EF4-FFF2-40B4-BE49-F238E27FC236}">
                <a16:creationId xmlns:a16="http://schemas.microsoft.com/office/drawing/2014/main" id="{1500F986-6E9E-224D-0CCB-C09FD61A11EB}"/>
              </a:ext>
            </a:extLst>
          </p:cNvPr>
          <p:cNvSpPr>
            <a:spLocks noChangeAspect="1"/>
          </p:cNvSpPr>
          <p:nvPr/>
        </p:nvSpPr>
        <p:spPr>
          <a:xfrm>
            <a:off x="1379476" y="5000718"/>
            <a:ext cx="1056574" cy="1056574"/>
          </a:xfrm>
          <a:prstGeom prst="ellipse">
            <a:avLst/>
          </a:prstGeom>
          <a:solidFill>
            <a:srgbClr val="213F99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900" b="1" kern="0" dirty="0">
                <a:solidFill>
                  <a:srgbClr val="FFFFFF"/>
                </a:solidFill>
              </a:rPr>
              <a:t>36</a:t>
            </a:r>
            <a:r>
              <a:rPr lang="cs-CZ" sz="1900" kern="0" dirty="0">
                <a:solidFill>
                  <a:srgbClr val="FFFFFF"/>
                </a:solidFill>
              </a:rPr>
              <a:t> </a:t>
            </a:r>
            <a:r>
              <a:rPr kumimoji="0" lang="cs-CZ" sz="19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%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B19CF965-5B54-3DA0-5BDB-CBA5C955EF8B}"/>
              </a:ext>
            </a:extLst>
          </p:cNvPr>
          <p:cNvSpPr txBox="1"/>
          <p:nvPr/>
        </p:nvSpPr>
        <p:spPr>
          <a:xfrm>
            <a:off x="2555833" y="865165"/>
            <a:ext cx="90847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/>
              <a:t>Sportujících dětí muselo v posledních 12 měsících omezit své sportovní aktivity, z nichž 8 % kvůli ekonomickým důvodům přestalo sportovní oddíly/kluby navštěvovat úplně. 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3417C8F6-E363-1DFB-60F3-4F7F6C6DF281}"/>
              </a:ext>
            </a:extLst>
          </p:cNvPr>
          <p:cNvSpPr txBox="1"/>
          <p:nvPr/>
        </p:nvSpPr>
        <p:spPr>
          <a:xfrm>
            <a:off x="2550209" y="2273327"/>
            <a:ext cx="84721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/>
              <a:t>Rodičů se setkalo v posledních 12 měsících se zdražením členských příspěvků ve sportovním oddíle/klubu. 21 % uvedlo, že se jednalo o zdražení o více než 30 % z původní částky.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1BE8715A-4C43-D73C-7CA1-91FF870E03B5}"/>
              </a:ext>
            </a:extLst>
          </p:cNvPr>
          <p:cNvSpPr txBox="1"/>
          <p:nvPr/>
        </p:nvSpPr>
        <p:spPr>
          <a:xfrm>
            <a:off x="2563963" y="3789040"/>
            <a:ext cx="85807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/>
              <a:t>Rodičů si myslí, že by měla vláda měla více participovat na finanční podpoře sportovních oddílů/klubů.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37A8157A-8141-17E3-6E27-E83E01649DB4}"/>
              </a:ext>
            </a:extLst>
          </p:cNvPr>
          <p:cNvSpPr txBox="1"/>
          <p:nvPr/>
        </p:nvSpPr>
        <p:spPr>
          <a:xfrm>
            <a:off x="2556357" y="5169196"/>
            <a:ext cx="85802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/>
              <a:t>Rodičů uvedlo, že ekonomická situace negativně ovlivnila kvalitu sportovních oddílů/klubů. 63 % rodičů uvedla, že je situace stejná.</a:t>
            </a:r>
          </a:p>
        </p:txBody>
      </p:sp>
    </p:spTree>
    <p:extLst>
      <p:ext uri="{BB962C8B-B14F-4D97-AF65-F5344CB8AC3E}">
        <p14:creationId xmlns:p14="http://schemas.microsoft.com/office/powerpoint/2010/main" val="36558747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rgbClr val="FF98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>
            <a:extLst>
              <a:ext uri="{FF2B5EF4-FFF2-40B4-BE49-F238E27FC236}">
                <a16:creationId xmlns:a16="http://schemas.microsoft.com/office/drawing/2014/main" id="{20A774A8-0901-40AA-B62A-B87358CDC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400" y="296652"/>
            <a:ext cx="9457547" cy="1083375"/>
          </a:xfrm>
        </p:spPr>
        <p:txBody>
          <a:bodyPr/>
          <a:lstStyle/>
          <a:p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STRUKTURA VZORKU</a:t>
            </a:r>
          </a:p>
        </p:txBody>
      </p:sp>
    </p:spTree>
    <p:extLst>
      <p:ext uri="{BB962C8B-B14F-4D97-AF65-F5344CB8AC3E}">
        <p14:creationId xmlns:p14="http://schemas.microsoft.com/office/powerpoint/2010/main" val="19668849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EF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34C6194-6BC7-559C-E822-101841020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STRUKTURA VZORKU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B62BA6BC-6AFF-BCCE-6349-16A5186213DF}"/>
              </a:ext>
            </a:extLst>
          </p:cNvPr>
          <p:cNvSpPr/>
          <p:nvPr/>
        </p:nvSpPr>
        <p:spPr>
          <a:xfrm>
            <a:off x="2775963" y="3586402"/>
            <a:ext cx="79060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400" b="1" dirty="0"/>
              <a:t>Region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E923AE32-1D05-7CF2-1959-A7B3885FD262}"/>
              </a:ext>
            </a:extLst>
          </p:cNvPr>
          <p:cNvSpPr/>
          <p:nvPr/>
        </p:nvSpPr>
        <p:spPr>
          <a:xfrm>
            <a:off x="2735889" y="1114524"/>
            <a:ext cx="87075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400" b="1" dirty="0"/>
              <a:t>Pohlaví </a:t>
            </a:r>
          </a:p>
        </p:txBody>
      </p:sp>
      <p:graphicFrame>
        <p:nvGraphicFramePr>
          <p:cNvPr id="13" name="Content Placeholder 4">
            <a:extLst>
              <a:ext uri="{FF2B5EF4-FFF2-40B4-BE49-F238E27FC236}">
                <a16:creationId xmlns:a16="http://schemas.microsoft.com/office/drawing/2014/main" id="{2B83943D-050D-1685-31EB-285122F4EB8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2087407"/>
              </p:ext>
            </p:extLst>
          </p:nvPr>
        </p:nvGraphicFramePr>
        <p:xfrm>
          <a:off x="929320" y="1304318"/>
          <a:ext cx="4987610" cy="15876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Obdélník 14">
            <a:extLst>
              <a:ext uri="{FF2B5EF4-FFF2-40B4-BE49-F238E27FC236}">
                <a16:creationId xmlns:a16="http://schemas.microsoft.com/office/drawing/2014/main" id="{D86CD947-A36B-D04A-8EFA-75DD739E4820}"/>
              </a:ext>
            </a:extLst>
          </p:cNvPr>
          <p:cNvSpPr/>
          <p:nvPr/>
        </p:nvSpPr>
        <p:spPr>
          <a:xfrm>
            <a:off x="8065860" y="1114524"/>
            <a:ext cx="50366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400" b="1" dirty="0"/>
              <a:t>Věk</a:t>
            </a:r>
          </a:p>
        </p:txBody>
      </p:sp>
      <p:graphicFrame>
        <p:nvGraphicFramePr>
          <p:cNvPr id="4" name="Content Placeholder 4">
            <a:extLst>
              <a:ext uri="{FF2B5EF4-FFF2-40B4-BE49-F238E27FC236}">
                <a16:creationId xmlns:a16="http://schemas.microsoft.com/office/drawing/2014/main" id="{D1EEC40F-A2D9-325D-2638-7A13FA03242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32854713"/>
              </p:ext>
            </p:extLst>
          </p:nvPr>
        </p:nvGraphicFramePr>
        <p:xfrm>
          <a:off x="964374" y="3740290"/>
          <a:ext cx="4987610" cy="23042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10FDE09D-0961-94DC-7DB1-7ED0D43B309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9580705"/>
              </p:ext>
            </p:extLst>
          </p:nvPr>
        </p:nvGraphicFramePr>
        <p:xfrm>
          <a:off x="6420036" y="978603"/>
          <a:ext cx="4987610" cy="38266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2870339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B4D3D850-2041-4B7C-AED9-54DA385B1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707F116-8EC0-4822-9067-186AC8C96E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38684" y="1316432"/>
            <a:ext cx="4225136" cy="422513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49F1A7E4-819D-4D21-8E8B-32671A9F98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563919" y="753376"/>
            <a:ext cx="5353835" cy="5353835"/>
          </a:xfrm>
          <a:custGeom>
            <a:avLst/>
            <a:gdLst>
              <a:gd name="connsiteX0" fmla="*/ 690507 w 5353835"/>
              <a:gd name="connsiteY0" fmla="*/ 5273742 h 5353835"/>
              <a:gd name="connsiteX1" fmla="*/ 4938299 w 5353835"/>
              <a:gd name="connsiteY1" fmla="*/ 5273742 h 5353835"/>
              <a:gd name="connsiteX2" fmla="*/ 4858206 w 5353835"/>
              <a:gd name="connsiteY2" fmla="*/ 5353835 h 5353835"/>
              <a:gd name="connsiteX3" fmla="*/ 770600 w 5353835"/>
              <a:gd name="connsiteY3" fmla="*/ 5353835 h 5353835"/>
              <a:gd name="connsiteX4" fmla="*/ 433255 w 5353835"/>
              <a:gd name="connsiteY4" fmla="*/ 80093 h 5353835"/>
              <a:gd name="connsiteX5" fmla="*/ 513348 w 5353835"/>
              <a:gd name="connsiteY5" fmla="*/ 0 h 5353835"/>
              <a:gd name="connsiteX6" fmla="*/ 5353835 w 5353835"/>
              <a:gd name="connsiteY6" fmla="*/ 0 h 5353835"/>
              <a:gd name="connsiteX7" fmla="*/ 5353835 w 5353835"/>
              <a:gd name="connsiteY7" fmla="*/ 4858206 h 5353835"/>
              <a:gd name="connsiteX8" fmla="*/ 5273742 w 5353835"/>
              <a:gd name="connsiteY8" fmla="*/ 4938299 h 5353835"/>
              <a:gd name="connsiteX9" fmla="*/ 5273742 w 5353835"/>
              <a:gd name="connsiteY9" fmla="*/ 80093 h 5353835"/>
              <a:gd name="connsiteX10" fmla="*/ 0 w 5353835"/>
              <a:gd name="connsiteY10" fmla="*/ 513348 h 5353835"/>
              <a:gd name="connsiteX11" fmla="*/ 80093 w 5353835"/>
              <a:gd name="connsiteY11" fmla="*/ 433255 h 5353835"/>
              <a:gd name="connsiteX12" fmla="*/ 80093 w 5353835"/>
              <a:gd name="connsiteY12" fmla="*/ 4663328 h 5353835"/>
              <a:gd name="connsiteX13" fmla="*/ 0 w 5353835"/>
              <a:gd name="connsiteY13" fmla="*/ 4583235 h 5353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353835" h="5353835">
                <a:moveTo>
                  <a:pt x="690507" y="5273742"/>
                </a:moveTo>
                <a:lnTo>
                  <a:pt x="4938299" y="5273742"/>
                </a:lnTo>
                <a:lnTo>
                  <a:pt x="4858206" y="5353835"/>
                </a:lnTo>
                <a:lnTo>
                  <a:pt x="770600" y="5353835"/>
                </a:lnTo>
                <a:close/>
                <a:moveTo>
                  <a:pt x="433255" y="80093"/>
                </a:moveTo>
                <a:lnTo>
                  <a:pt x="513348" y="0"/>
                </a:lnTo>
                <a:lnTo>
                  <a:pt x="5353835" y="0"/>
                </a:lnTo>
                <a:lnTo>
                  <a:pt x="5353835" y="4858206"/>
                </a:lnTo>
                <a:lnTo>
                  <a:pt x="5273742" y="4938299"/>
                </a:lnTo>
                <a:lnTo>
                  <a:pt x="5273742" y="80093"/>
                </a:lnTo>
                <a:close/>
                <a:moveTo>
                  <a:pt x="0" y="513348"/>
                </a:moveTo>
                <a:lnTo>
                  <a:pt x="80093" y="433255"/>
                </a:lnTo>
                <a:lnTo>
                  <a:pt x="80093" y="4663328"/>
                </a:lnTo>
                <a:lnTo>
                  <a:pt x="0" y="4583235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034C6194-6BC7-559C-E822-101841020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6701" y="2452526"/>
            <a:ext cx="4248318" cy="195294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3600">
                <a:solidFill>
                  <a:srgbClr val="080808"/>
                </a:solidFill>
                <a:latin typeface="+mj-lt"/>
                <a:cs typeface="+mj-cs"/>
              </a:rPr>
              <a:t>DĚKUJEME VÁM ZA POZORNOST!</a:t>
            </a:r>
          </a:p>
        </p:txBody>
      </p:sp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CB64814D-A361-44E1-8D97-B83E41C8B2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0" y="-2"/>
            <a:ext cx="1248189" cy="1248189"/>
          </a:xfrm>
          <a:prstGeom prst="triangle">
            <a:avLst>
              <a:gd name="adj" fmla="val 10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52A6879-032A-4946-9CCA-44D38BEDF5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296832" y="246646"/>
            <a:ext cx="577231" cy="577231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6AB08D7-F0FB-4965-B730-8B874214C2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793049" y="367194"/>
            <a:ext cx="999162" cy="99916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48D9297-49FA-43ED-AC6B-E2F153B3A5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659187" y="946949"/>
            <a:ext cx="352820" cy="352820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77C2D141-F73C-4BF3-B3DF-D3BA74B8BE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27826" y="1350438"/>
            <a:ext cx="4160520" cy="4157124"/>
          </a:xfrm>
          <a:custGeom>
            <a:avLst/>
            <a:gdLst>
              <a:gd name="connsiteX0" fmla="*/ 2080261 w 4160520"/>
              <a:gd name="connsiteY0" fmla="*/ 0 h 4157124"/>
              <a:gd name="connsiteX1" fmla="*/ 4160520 w 4160520"/>
              <a:gd name="connsiteY1" fmla="*/ 2078563 h 4157124"/>
              <a:gd name="connsiteX2" fmla="*/ 2080261 w 4160520"/>
              <a:gd name="connsiteY2" fmla="*/ 4157124 h 4157124"/>
              <a:gd name="connsiteX3" fmla="*/ 0 w 4160520"/>
              <a:gd name="connsiteY3" fmla="*/ 2078563 h 4157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60520" h="4157124">
                <a:moveTo>
                  <a:pt x="2080261" y="0"/>
                </a:moveTo>
                <a:lnTo>
                  <a:pt x="4160520" y="2078563"/>
                </a:lnTo>
                <a:lnTo>
                  <a:pt x="2080261" y="4157124"/>
                </a:lnTo>
                <a:lnTo>
                  <a:pt x="0" y="207856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DB456AC5-2DFE-4E00-B0CE-30AAA2A3D6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47566" y="1"/>
            <a:ext cx="3997403" cy="3295805"/>
          </a:xfrm>
          <a:custGeom>
            <a:avLst/>
            <a:gdLst>
              <a:gd name="connsiteX0" fmla="*/ 1352836 w 4160520"/>
              <a:gd name="connsiteY0" fmla="*/ 0 h 3430293"/>
              <a:gd name="connsiteX1" fmla="*/ 2807685 w 4160520"/>
              <a:gd name="connsiteY1" fmla="*/ 0 h 3430293"/>
              <a:gd name="connsiteX2" fmla="*/ 4160520 w 4160520"/>
              <a:gd name="connsiteY2" fmla="*/ 1351732 h 3430293"/>
              <a:gd name="connsiteX3" fmla="*/ 2080261 w 4160520"/>
              <a:gd name="connsiteY3" fmla="*/ 3430293 h 3430293"/>
              <a:gd name="connsiteX4" fmla="*/ 0 w 4160520"/>
              <a:gd name="connsiteY4" fmla="*/ 1351732 h 3430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60520" h="3430293">
                <a:moveTo>
                  <a:pt x="1352836" y="0"/>
                </a:moveTo>
                <a:lnTo>
                  <a:pt x="2807685" y="0"/>
                </a:lnTo>
                <a:lnTo>
                  <a:pt x="4160520" y="1351732"/>
                </a:lnTo>
                <a:lnTo>
                  <a:pt x="2080261" y="3430293"/>
                </a:lnTo>
                <a:lnTo>
                  <a:pt x="0" y="135173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9" name="Grafický objekt 8" descr="Bojová umění obrys">
            <a:extLst>
              <a:ext uri="{FF2B5EF4-FFF2-40B4-BE49-F238E27FC236}">
                <a16:creationId xmlns:a16="http://schemas.microsoft.com/office/drawing/2014/main" id="{31DBEA22-82FC-F6F2-B439-95ED450FD1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26866" y="481797"/>
            <a:ext cx="1667086" cy="1667086"/>
          </a:xfrm>
          <a:prstGeom prst="rect">
            <a:avLst/>
          </a:prstGeom>
        </p:spPr>
      </p:pic>
      <p:sp>
        <p:nvSpPr>
          <p:cNvPr id="39" name="Isosceles Triangle 38">
            <a:extLst>
              <a:ext uri="{FF2B5EF4-FFF2-40B4-BE49-F238E27FC236}">
                <a16:creationId xmlns:a16="http://schemas.microsoft.com/office/drawing/2014/main" id="{D3EB41F8-8868-4FC3-8553-94FEE5A8B8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2972" y="6102888"/>
            <a:ext cx="1510228" cy="755112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39671820-9967-4806-B0A7-4944C2A4A5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447566" y="3562194"/>
            <a:ext cx="3997403" cy="3295805"/>
          </a:xfrm>
          <a:custGeom>
            <a:avLst/>
            <a:gdLst>
              <a:gd name="connsiteX0" fmla="*/ 1352836 w 4160520"/>
              <a:gd name="connsiteY0" fmla="*/ 0 h 3430293"/>
              <a:gd name="connsiteX1" fmla="*/ 2807685 w 4160520"/>
              <a:gd name="connsiteY1" fmla="*/ 0 h 3430293"/>
              <a:gd name="connsiteX2" fmla="*/ 4160520 w 4160520"/>
              <a:gd name="connsiteY2" fmla="*/ 1351732 h 3430293"/>
              <a:gd name="connsiteX3" fmla="*/ 2080261 w 4160520"/>
              <a:gd name="connsiteY3" fmla="*/ 3430293 h 3430293"/>
              <a:gd name="connsiteX4" fmla="*/ 0 w 4160520"/>
              <a:gd name="connsiteY4" fmla="*/ 1351732 h 3430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60520" h="3430293">
                <a:moveTo>
                  <a:pt x="1352836" y="0"/>
                </a:moveTo>
                <a:lnTo>
                  <a:pt x="2807685" y="0"/>
                </a:lnTo>
                <a:lnTo>
                  <a:pt x="4160520" y="1351732"/>
                </a:lnTo>
                <a:lnTo>
                  <a:pt x="2080261" y="3430293"/>
                </a:lnTo>
                <a:lnTo>
                  <a:pt x="0" y="135173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6" name="Graphique 17">
            <a:extLst>
              <a:ext uri="{FF2B5EF4-FFF2-40B4-BE49-F238E27FC236}">
                <a16:creationId xmlns:a16="http://schemas.microsoft.com/office/drawing/2014/main" id="{76E005E3-964C-CB79-A12A-C39DDAC723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43228" y="2902071"/>
            <a:ext cx="1168575" cy="1053857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E521E352-CCDE-DCD5-9759-85BEE2B66A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0130" y="5065513"/>
            <a:ext cx="1866427" cy="884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1148972"/>
      </p:ext>
    </p:extLst>
  </p:cSld>
  <p:clrMapOvr>
    <a:masterClrMapping/>
  </p:clrMapOvr>
</p:sld>
</file>

<file path=ppt/theme/theme1.xml><?xml version="1.0" encoding="utf-8"?>
<a:theme xmlns:a="http://schemas.openxmlformats.org/drawingml/2006/main" name="Vlastní návrh">
  <a:themeElements>
    <a:clrScheme name="Ipsos template">
      <a:dk1>
        <a:srgbClr val="000000"/>
      </a:dk1>
      <a:lt1>
        <a:srgbClr val="FFFFFF"/>
      </a:lt1>
      <a:dk2>
        <a:srgbClr val="2F469C"/>
      </a:dk2>
      <a:lt2>
        <a:srgbClr val="009D9C"/>
      </a:lt2>
      <a:accent1>
        <a:srgbClr val="002554"/>
      </a:accent1>
      <a:accent2>
        <a:srgbClr val="009D9C"/>
      </a:accent2>
      <a:accent3>
        <a:srgbClr val="84329B"/>
      </a:accent3>
      <a:accent4>
        <a:srgbClr val="C0C0C0"/>
      </a:accent4>
      <a:accent5>
        <a:srgbClr val="E87722"/>
      </a:accent5>
      <a:accent6>
        <a:srgbClr val="F1BE48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13235</TotalTime>
  <Words>775</Words>
  <Application>Microsoft Office PowerPoint</Application>
  <PresentationFormat>Širokoúhlá obrazovka</PresentationFormat>
  <Paragraphs>114</Paragraphs>
  <Slides>12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8" baseType="lpstr">
      <vt:lpstr>Arial</vt:lpstr>
      <vt:lpstr>Arial Black</vt:lpstr>
      <vt:lpstr>Calibri</vt:lpstr>
      <vt:lpstr>Courier New</vt:lpstr>
      <vt:lpstr>Wingdings</vt:lpstr>
      <vt:lpstr>Vlastní návrh</vt:lpstr>
      <vt:lpstr>DÍKY TRENÉRE</vt:lpstr>
      <vt:lpstr>METODIKA</vt:lpstr>
      <vt:lpstr>VÍCE NEŽ 70 % RODIČŮ MÁ ALESPOŇ JEDNO DÍTĚ VE VĚKU 6-18 LET, KTERÉ V POSLEDNÍCH 12 MĚSÍCŮ SPORTOVALO V RÁMCI ODDÍLU/KROUŽKU. V PRAZE JE JICH VÍCE NEŽ V JINÝCH REGIONECH. </vt:lpstr>
      <vt:lpstr>SVÉ SPORTOVNÍ AKTIVITY KVŮLI SOUČASNÉ EKONOMICKÉ SITUACI MUSELA OMEZIT PŘIBLIŽNĚ ČTVRTINA SPORTUJÍCÍCH DĚTÍ.</vt:lpstr>
      <vt:lpstr>SE ZDRAŽENÍM ČLENSKÝCH PŘÍSPĚVKŮ SE SETKALY ¾ RODIČŮ. CENA SE OPROTI PŮVODNÍ VE ČTVRTINĚ PŘÍPADŮ ZVÝŠILA O VÍCE NEŽ 30 %.</vt:lpstr>
      <vt:lpstr>8 Z 10 RODIČŮ SI MYSLÍ, ŽE BY VLÁDA MĚLA FINANČNĚ PODPOROVAT SPORTOVNÍ KLUBY  A ODDÍLY. </vt:lpstr>
      <vt:lpstr>VĚTŠINA RODIČŮ S DĚTMI VE VĚKU 6-18 LET, KTERÉ NAVŠTĚVUJÍ SPORTOVNÍ ODDÍL/KROUŽEK SI MYSLÍ, ŽE BY SE VLÁDA MĚLA VÍCE PARTICIPOVAT NA JEJICH PODPOŘE.</vt:lpstr>
      <vt:lpstr>SOUČASNÁ EKONOMICKÁ SITUACE MÁ DLE 36 % RODIČŮ NEGATIVNÍ DOPAD NA KVALITU SPORTOVNÍCH KROUŽKŮ, DLE 63 % JE SITUACE STEJNÁ. </vt:lpstr>
      <vt:lpstr>SHRNUTÍ ZJISTĚNÝCH VÝSLEDKŮ</vt:lpstr>
      <vt:lpstr>STRUKTURA VZORKU</vt:lpstr>
      <vt:lpstr>STRUKTURA VZORKU</vt:lpstr>
      <vt:lpstr>DĚKUJEME VÁM ZA POZORNOST!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Miroslav Paška - Ipsos</dc:creator>
  <cp:lastModifiedBy>Svetozár Plesník</cp:lastModifiedBy>
  <cp:revision>1456</cp:revision>
  <cp:lastPrinted>2016-07-14T09:20:19Z</cp:lastPrinted>
  <dcterms:created xsi:type="dcterms:W3CDTF">2012-02-21T08:44:35Z</dcterms:created>
  <dcterms:modified xsi:type="dcterms:W3CDTF">2023-03-08T09:19:15Z</dcterms:modified>
</cp:coreProperties>
</file>