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4380825" cy="137144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i/q5TiAE3JHFYKvv6ok9mUyj4L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86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lysbilde">
  <p:cSld name="Tittellysbil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ctrTitle"/>
          </p:nvPr>
        </p:nvSpPr>
        <p:spPr>
          <a:xfrm>
            <a:off x="1260157" y="6382328"/>
            <a:ext cx="1833251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3C74"/>
              </a:buClr>
              <a:buSzPts val="8000"/>
              <a:buFont typeface="Arial"/>
              <a:buNone/>
              <a:defRPr sz="8000">
                <a:solidFill>
                  <a:srgbClr val="0F3C7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dt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1260157" y="12153389"/>
            <a:ext cx="42200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1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1260157" y="12707725"/>
            <a:ext cx="42200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1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3"/>
          </p:nvPr>
        </p:nvSpPr>
        <p:spPr>
          <a:xfrm>
            <a:off x="10200074" y="12146546"/>
            <a:ext cx="6767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4"/>
          </p:nvPr>
        </p:nvSpPr>
        <p:spPr>
          <a:xfrm>
            <a:off x="10200075" y="12705989"/>
            <a:ext cx="6767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6" name="Google Shape;26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0157" y="684923"/>
            <a:ext cx="2386994" cy="1673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>
  <p:cSld name="Tittel og innhold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3C74"/>
              </a:buClr>
              <a:buSzPts val="7000"/>
              <a:buFont typeface="Arial"/>
              <a:buNone/>
              <a:defRPr>
                <a:solidFill>
                  <a:srgbClr val="0F3C7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1260386" y="3091543"/>
            <a:ext cx="21861704" cy="918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2"/>
          </p:nvPr>
        </p:nvSpPr>
        <p:spPr>
          <a:xfrm>
            <a:off x="1259560" y="2630802"/>
            <a:ext cx="218617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F3C74"/>
              </a:buClr>
              <a:buSzPts val="3000"/>
              <a:buNone/>
              <a:defRPr b="1">
                <a:solidFill>
                  <a:srgbClr val="0F3C74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 Orange">
  <p:cSld name="Tittel og innhold Orang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222C"/>
              </a:buClr>
              <a:buSzPts val="7000"/>
              <a:buFont typeface="Arial"/>
              <a:buNone/>
              <a:defRPr>
                <a:solidFill>
                  <a:srgbClr val="D8222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1260386" y="3091543"/>
            <a:ext cx="21861704" cy="918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1259560" y="2630802"/>
            <a:ext cx="218617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D8222C"/>
              </a:buClr>
              <a:buSzPts val="3000"/>
              <a:buNone/>
              <a:defRPr b="1">
                <a:solidFill>
                  <a:srgbClr val="D8222C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lysbilde med bakgrunnsbilde">
  <p:cSld name="Tittellysbilde med bakgrunnsbil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ctrTitle"/>
          </p:nvPr>
        </p:nvSpPr>
        <p:spPr>
          <a:xfrm>
            <a:off x="1260157" y="6382328"/>
            <a:ext cx="1833251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1260157" y="12153389"/>
            <a:ext cx="42200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1260157" y="12707725"/>
            <a:ext cx="42200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10200074" y="12146546"/>
            <a:ext cx="6767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10200075" y="12705989"/>
            <a:ext cx="6767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0157" y="679210"/>
            <a:ext cx="2386994" cy="1674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, innhold og bilde">
  <p:cSld name="Tittel, innhold og bild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1"/>
          <p:cNvSpPr>
            <a:spLocks noGrp="1"/>
          </p:cNvSpPr>
          <p:nvPr>
            <p:ph type="pic" idx="2"/>
          </p:nvPr>
        </p:nvSpPr>
        <p:spPr>
          <a:xfrm>
            <a:off x="14689837" y="-1"/>
            <a:ext cx="9690988" cy="13714412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1260387" y="1097394"/>
            <a:ext cx="1227730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3C74"/>
              </a:buClr>
              <a:buSzPts val="7000"/>
              <a:buFont typeface="Arial"/>
              <a:buNone/>
              <a:defRPr>
                <a:solidFill>
                  <a:srgbClr val="0F3C7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1260387" y="3091543"/>
            <a:ext cx="12277306" cy="918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3"/>
          </p:nvPr>
        </p:nvSpPr>
        <p:spPr>
          <a:xfrm>
            <a:off x="1259560" y="2630802"/>
            <a:ext cx="1227730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F3C74"/>
              </a:buClr>
              <a:buSzPts val="3000"/>
              <a:buNone/>
              <a:defRPr b="1">
                <a:solidFill>
                  <a:srgbClr val="0F3C74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, innhold og bilde Orange">
  <p:cSld name="Tittel, innhold og bilde Orang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/>
          <p:nvPr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2"/>
          <p:cNvSpPr>
            <a:spLocks noGrp="1"/>
          </p:cNvSpPr>
          <p:nvPr>
            <p:ph type="pic" idx="2"/>
          </p:nvPr>
        </p:nvSpPr>
        <p:spPr>
          <a:xfrm>
            <a:off x="14689837" y="-1"/>
            <a:ext cx="9690988" cy="13714412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1260387" y="1097394"/>
            <a:ext cx="1227730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222C"/>
              </a:buClr>
              <a:buSzPts val="7000"/>
              <a:buFont typeface="Arial"/>
              <a:buNone/>
              <a:defRPr>
                <a:solidFill>
                  <a:srgbClr val="D8222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260387" y="3091543"/>
            <a:ext cx="12277306" cy="918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3"/>
          </p:nvPr>
        </p:nvSpPr>
        <p:spPr>
          <a:xfrm>
            <a:off x="1259560" y="2630802"/>
            <a:ext cx="1227730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D8222C"/>
              </a:buClr>
              <a:buSzPts val="3000"/>
              <a:buNone/>
              <a:defRPr b="1">
                <a:solidFill>
                  <a:srgbClr val="D8222C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og bilde">
  <p:cSld name="Tekst og bild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>
            <a:spLocks noGrp="1"/>
          </p:cNvSpPr>
          <p:nvPr>
            <p:ph type="pic" idx="2"/>
          </p:nvPr>
        </p:nvSpPr>
        <p:spPr>
          <a:xfrm>
            <a:off x="5742717" y="-1"/>
            <a:ext cx="18638107" cy="13714412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1260386" y="1629141"/>
            <a:ext cx="4010673" cy="106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3"/>
          </p:nvPr>
        </p:nvSpPr>
        <p:spPr>
          <a:xfrm>
            <a:off x="1260386" y="1167476"/>
            <a:ext cx="40106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F3C74"/>
              </a:buClr>
              <a:buSzPts val="3000"/>
              <a:buNone/>
              <a:defRPr b="1">
                <a:solidFill>
                  <a:srgbClr val="0F3C74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og bilde Orange">
  <p:cSld name="Tekst og bilde Orang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>
            <a:spLocks noGrp="1"/>
          </p:cNvSpPr>
          <p:nvPr>
            <p:ph type="pic" idx="2"/>
          </p:nvPr>
        </p:nvSpPr>
        <p:spPr>
          <a:xfrm>
            <a:off x="5742717" y="-1"/>
            <a:ext cx="18638107" cy="13714412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260386" y="1629141"/>
            <a:ext cx="4010673" cy="106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3"/>
          </p:nvPr>
        </p:nvSpPr>
        <p:spPr>
          <a:xfrm>
            <a:off x="1259560" y="1168400"/>
            <a:ext cx="40106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F3C74"/>
              </a:buClr>
              <a:buSzPts val="3000"/>
              <a:buNone/>
              <a:defRPr b="1">
                <a:solidFill>
                  <a:srgbClr val="0F3C74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tort bilde">
  <p:cSld name="Stort bil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1906588" y="12903932"/>
            <a:ext cx="155575" cy="161925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5"/>
          <p:cNvSpPr/>
          <p:nvPr/>
        </p:nvSpPr>
        <p:spPr>
          <a:xfrm>
            <a:off x="1433513" y="12903932"/>
            <a:ext cx="158750" cy="161925"/>
          </a:xfrm>
          <a:custGeom>
            <a:avLst/>
            <a:gdLst/>
            <a:ahLst/>
            <a:cxnLst/>
            <a:rect l="l" t="t" r="r" b="b"/>
            <a:pathLst>
              <a:path w="100" h="102" extrusionOk="0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/>
          <p:nvPr/>
        </p:nvSpPr>
        <p:spPr>
          <a:xfrm>
            <a:off x="1277938" y="12903932"/>
            <a:ext cx="155575" cy="319088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592263" y="12746770"/>
            <a:ext cx="155575" cy="476250"/>
          </a:xfrm>
          <a:custGeom>
            <a:avLst/>
            <a:gdLst/>
            <a:ahLst/>
            <a:cxnLst/>
            <a:rect l="l" t="t" r="r" b="b"/>
            <a:pathLst>
              <a:path w="98" h="300" extrusionOk="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747838" y="12589607"/>
            <a:ext cx="158750" cy="476250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" name="Google Shape;71;p15"/>
          <p:cNvCxnSpPr/>
          <p:nvPr/>
        </p:nvCxnSpPr>
        <p:spPr>
          <a:xfrm>
            <a:off x="2062163" y="13065857"/>
            <a:ext cx="22318662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" name="Google Shape;72;p15"/>
          <p:cNvCxnSpPr/>
          <p:nvPr/>
        </p:nvCxnSpPr>
        <p:spPr>
          <a:xfrm>
            <a:off x="6350" y="13065857"/>
            <a:ext cx="1271588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og diagram">
  <p:cSld name="Tekst og diagra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>
            <a:spLocks noGrp="1"/>
          </p:cNvSpPr>
          <p:nvPr>
            <p:ph type="chart" idx="2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1260386" y="1629141"/>
            <a:ext cx="4010673" cy="106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3"/>
          </p:nvPr>
        </p:nvSpPr>
        <p:spPr>
          <a:xfrm>
            <a:off x="1259560" y="1168400"/>
            <a:ext cx="40106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F3C74"/>
              </a:buClr>
              <a:buSzPts val="3000"/>
              <a:buNone/>
              <a:defRPr b="1">
                <a:solidFill>
                  <a:srgbClr val="0F3C74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og diagram Orange">
  <p:cSld name="Tekst og diagram Orang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>
            <a:spLocks noGrp="1"/>
          </p:cNvSpPr>
          <p:nvPr>
            <p:ph type="chart" idx="2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1260386" y="1629141"/>
            <a:ext cx="4010673" cy="106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3"/>
          </p:nvPr>
        </p:nvSpPr>
        <p:spPr>
          <a:xfrm>
            <a:off x="1259560" y="1168400"/>
            <a:ext cx="40106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D8222C"/>
              </a:buClr>
              <a:buSzPts val="3000"/>
              <a:buNone/>
              <a:defRPr b="1">
                <a:solidFill>
                  <a:srgbClr val="D8222C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og tabell">
  <p:cSld name="Tekst og tabell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>
            <a:spLocks noGrp="1"/>
          </p:cNvSpPr>
          <p:nvPr>
            <p:ph type="tbl" idx="2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1260386" y="1629141"/>
            <a:ext cx="4010673" cy="106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3"/>
          </p:nvPr>
        </p:nvSpPr>
        <p:spPr>
          <a:xfrm>
            <a:off x="1259560" y="1168400"/>
            <a:ext cx="40106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F3C74"/>
              </a:buClr>
              <a:buSzPts val="3000"/>
              <a:buNone/>
              <a:defRPr b="1">
                <a:solidFill>
                  <a:srgbClr val="0F3C74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og tabell Orange">
  <p:cSld name="Tekst og tabell Orang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>
            <a:spLocks noGrp="1"/>
          </p:cNvSpPr>
          <p:nvPr>
            <p:ph type="tbl" idx="2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1260386" y="1629141"/>
            <a:ext cx="4010673" cy="106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3"/>
          </p:nvPr>
        </p:nvSpPr>
        <p:spPr>
          <a:xfrm>
            <a:off x="1259560" y="1168400"/>
            <a:ext cx="40106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C00000"/>
              </a:buClr>
              <a:buSzPts val="3000"/>
              <a:buNone/>
              <a:defRPr b="1">
                <a:solidFill>
                  <a:srgbClr val="C00000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loverskrift Orange">
  <p:cSld name="Deloverskrift Orange">
    <p:bg>
      <p:bgPr>
        <a:solidFill>
          <a:srgbClr val="C00000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1260157" y="5633541"/>
            <a:ext cx="2102846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Font typeface="Arial"/>
              <a:buNone/>
              <a:defRPr sz="9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/>
          <p:nvPr/>
        </p:nvSpPr>
        <p:spPr>
          <a:xfrm>
            <a:off x="1906588" y="12903932"/>
            <a:ext cx="155575" cy="161925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0"/>
          <p:cNvSpPr/>
          <p:nvPr/>
        </p:nvSpPr>
        <p:spPr>
          <a:xfrm>
            <a:off x="1433513" y="12903932"/>
            <a:ext cx="158750" cy="161925"/>
          </a:xfrm>
          <a:custGeom>
            <a:avLst/>
            <a:gdLst/>
            <a:ahLst/>
            <a:cxnLst/>
            <a:rect l="l" t="t" r="r" b="b"/>
            <a:pathLst>
              <a:path w="100" h="102" extrusionOk="0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0"/>
          <p:cNvSpPr/>
          <p:nvPr/>
        </p:nvSpPr>
        <p:spPr>
          <a:xfrm>
            <a:off x="1277938" y="12903932"/>
            <a:ext cx="155575" cy="319088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0"/>
          <p:cNvSpPr/>
          <p:nvPr/>
        </p:nvSpPr>
        <p:spPr>
          <a:xfrm>
            <a:off x="1592263" y="12746770"/>
            <a:ext cx="155575" cy="476250"/>
          </a:xfrm>
          <a:custGeom>
            <a:avLst/>
            <a:gdLst/>
            <a:ahLst/>
            <a:cxnLst/>
            <a:rect l="l" t="t" r="r" b="b"/>
            <a:pathLst>
              <a:path w="98" h="300" extrusionOk="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0"/>
          <p:cNvSpPr/>
          <p:nvPr/>
        </p:nvSpPr>
        <p:spPr>
          <a:xfrm>
            <a:off x="1747838" y="12589607"/>
            <a:ext cx="158750" cy="476250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" name="Google Shape;96;p20"/>
          <p:cNvCxnSpPr/>
          <p:nvPr/>
        </p:nvCxnSpPr>
        <p:spPr>
          <a:xfrm>
            <a:off x="2062163" y="13065857"/>
            <a:ext cx="393700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97;p20"/>
          <p:cNvCxnSpPr/>
          <p:nvPr/>
        </p:nvCxnSpPr>
        <p:spPr>
          <a:xfrm>
            <a:off x="2455863" y="13065857"/>
            <a:ext cx="21924962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98;p20"/>
          <p:cNvCxnSpPr/>
          <p:nvPr/>
        </p:nvCxnSpPr>
        <p:spPr>
          <a:xfrm>
            <a:off x="6350" y="13065857"/>
            <a:ext cx="1271588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loverskrift Grønn">
  <p:cSld name="Deloverskrift Grønn">
    <p:bg>
      <p:bgPr>
        <a:solidFill>
          <a:srgbClr val="3EAF79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1260157" y="5633541"/>
            <a:ext cx="2102846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Font typeface="Arial"/>
              <a:buNone/>
              <a:defRPr sz="9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/>
          <p:nvPr/>
        </p:nvSpPr>
        <p:spPr>
          <a:xfrm>
            <a:off x="1906588" y="12903932"/>
            <a:ext cx="155575" cy="161925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1"/>
          <p:cNvSpPr/>
          <p:nvPr/>
        </p:nvSpPr>
        <p:spPr>
          <a:xfrm>
            <a:off x="1433513" y="12903932"/>
            <a:ext cx="158750" cy="161925"/>
          </a:xfrm>
          <a:custGeom>
            <a:avLst/>
            <a:gdLst/>
            <a:ahLst/>
            <a:cxnLst/>
            <a:rect l="l" t="t" r="r" b="b"/>
            <a:pathLst>
              <a:path w="100" h="102" extrusionOk="0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1"/>
          <p:cNvSpPr/>
          <p:nvPr/>
        </p:nvSpPr>
        <p:spPr>
          <a:xfrm>
            <a:off x="1277938" y="12903932"/>
            <a:ext cx="155575" cy="319088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1"/>
          <p:cNvSpPr/>
          <p:nvPr/>
        </p:nvSpPr>
        <p:spPr>
          <a:xfrm>
            <a:off x="1592263" y="12746770"/>
            <a:ext cx="155575" cy="476250"/>
          </a:xfrm>
          <a:custGeom>
            <a:avLst/>
            <a:gdLst/>
            <a:ahLst/>
            <a:cxnLst/>
            <a:rect l="l" t="t" r="r" b="b"/>
            <a:pathLst>
              <a:path w="98" h="300" extrusionOk="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1"/>
          <p:cNvSpPr/>
          <p:nvPr/>
        </p:nvSpPr>
        <p:spPr>
          <a:xfrm>
            <a:off x="1747838" y="12589607"/>
            <a:ext cx="158750" cy="476250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" name="Google Shape;106;p21"/>
          <p:cNvCxnSpPr/>
          <p:nvPr/>
        </p:nvCxnSpPr>
        <p:spPr>
          <a:xfrm>
            <a:off x="2062163" y="13065857"/>
            <a:ext cx="393700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" name="Google Shape;107;p21"/>
          <p:cNvCxnSpPr/>
          <p:nvPr/>
        </p:nvCxnSpPr>
        <p:spPr>
          <a:xfrm>
            <a:off x="2455863" y="13065857"/>
            <a:ext cx="21924962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p21"/>
          <p:cNvCxnSpPr/>
          <p:nvPr/>
        </p:nvCxnSpPr>
        <p:spPr>
          <a:xfrm>
            <a:off x="6350" y="13065857"/>
            <a:ext cx="1271588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loverskrift Blå">
  <p:cSld name="Deloverskrift Blå">
    <p:bg>
      <p:bgPr>
        <a:solidFill>
          <a:srgbClr val="0F3C74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1260157" y="5633541"/>
            <a:ext cx="2102846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Font typeface="Arial"/>
              <a:buNone/>
              <a:defRPr sz="9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/>
          <p:nvPr/>
        </p:nvSpPr>
        <p:spPr>
          <a:xfrm>
            <a:off x="1906588" y="12903932"/>
            <a:ext cx="155575" cy="161925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2"/>
          <p:cNvSpPr/>
          <p:nvPr/>
        </p:nvSpPr>
        <p:spPr>
          <a:xfrm>
            <a:off x="1433513" y="12903932"/>
            <a:ext cx="158750" cy="161925"/>
          </a:xfrm>
          <a:custGeom>
            <a:avLst/>
            <a:gdLst/>
            <a:ahLst/>
            <a:cxnLst/>
            <a:rect l="l" t="t" r="r" b="b"/>
            <a:pathLst>
              <a:path w="100" h="102" extrusionOk="0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2"/>
          <p:cNvSpPr/>
          <p:nvPr/>
        </p:nvSpPr>
        <p:spPr>
          <a:xfrm>
            <a:off x="1277938" y="12903932"/>
            <a:ext cx="155575" cy="319088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2"/>
          <p:cNvSpPr/>
          <p:nvPr/>
        </p:nvSpPr>
        <p:spPr>
          <a:xfrm>
            <a:off x="1592263" y="12746770"/>
            <a:ext cx="155575" cy="476250"/>
          </a:xfrm>
          <a:custGeom>
            <a:avLst/>
            <a:gdLst/>
            <a:ahLst/>
            <a:cxnLst/>
            <a:rect l="l" t="t" r="r" b="b"/>
            <a:pathLst>
              <a:path w="98" h="300" extrusionOk="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2"/>
          <p:cNvSpPr/>
          <p:nvPr/>
        </p:nvSpPr>
        <p:spPr>
          <a:xfrm>
            <a:off x="1747838" y="12589607"/>
            <a:ext cx="158750" cy="476250"/>
          </a:xfrm>
          <a:prstGeom prst="rect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" name="Google Shape;116;p22"/>
          <p:cNvCxnSpPr/>
          <p:nvPr/>
        </p:nvCxnSpPr>
        <p:spPr>
          <a:xfrm>
            <a:off x="2062163" y="13065857"/>
            <a:ext cx="393700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7" name="Google Shape;117;p22"/>
          <p:cNvCxnSpPr/>
          <p:nvPr/>
        </p:nvCxnSpPr>
        <p:spPr>
          <a:xfrm>
            <a:off x="2455863" y="13065857"/>
            <a:ext cx="21924962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" name="Google Shape;118;p22"/>
          <p:cNvCxnSpPr/>
          <p:nvPr/>
        </p:nvCxnSpPr>
        <p:spPr>
          <a:xfrm>
            <a:off x="6350" y="13065857"/>
            <a:ext cx="1271588" cy="0"/>
          </a:xfrm>
          <a:prstGeom prst="straightConnector1">
            <a:avLst/>
          </a:prstGeom>
          <a:noFill/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kside">
  <p:cSld name="Baks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ctrTitle"/>
          </p:nvPr>
        </p:nvSpPr>
        <p:spPr>
          <a:xfrm>
            <a:off x="1260157" y="3543261"/>
            <a:ext cx="1833251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1260474" y="5161524"/>
            <a:ext cx="18332193" cy="215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0157" y="679210"/>
            <a:ext cx="2386994" cy="1674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3C74"/>
              </a:buClr>
              <a:buSzPts val="7000"/>
              <a:buFont typeface="Arial"/>
              <a:buNone/>
              <a:defRPr sz="70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/>
          <p:nvPr/>
        </p:nvSpPr>
        <p:spPr>
          <a:xfrm>
            <a:off x="1906588" y="12903932"/>
            <a:ext cx="155575" cy="161925"/>
          </a:xfrm>
          <a:prstGeom prst="rect">
            <a:avLst/>
          </a:prstGeom>
          <a:noFill/>
          <a:ln w="19050" cap="rnd" cmpd="sng">
            <a:solidFill>
              <a:srgbClr val="1D1E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6"/>
          <p:cNvSpPr/>
          <p:nvPr/>
        </p:nvSpPr>
        <p:spPr>
          <a:xfrm>
            <a:off x="1433513" y="12903932"/>
            <a:ext cx="158750" cy="161925"/>
          </a:xfrm>
          <a:custGeom>
            <a:avLst/>
            <a:gdLst/>
            <a:ahLst/>
            <a:cxnLst/>
            <a:rect l="l" t="t" r="r" b="b"/>
            <a:pathLst>
              <a:path w="100" h="102" extrusionOk="0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 cmpd="sng">
            <a:solidFill>
              <a:srgbClr val="1D1E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6"/>
          <p:cNvSpPr/>
          <p:nvPr/>
        </p:nvSpPr>
        <p:spPr>
          <a:xfrm>
            <a:off x="1277938" y="12903932"/>
            <a:ext cx="155575" cy="319088"/>
          </a:xfrm>
          <a:prstGeom prst="rect">
            <a:avLst/>
          </a:prstGeom>
          <a:noFill/>
          <a:ln w="19050" cap="rnd" cmpd="sng">
            <a:solidFill>
              <a:srgbClr val="1D1E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6"/>
          <p:cNvSpPr/>
          <p:nvPr/>
        </p:nvSpPr>
        <p:spPr>
          <a:xfrm>
            <a:off x="1592263" y="12746770"/>
            <a:ext cx="155575" cy="476250"/>
          </a:xfrm>
          <a:custGeom>
            <a:avLst/>
            <a:gdLst/>
            <a:ahLst/>
            <a:cxnLst/>
            <a:rect l="l" t="t" r="r" b="b"/>
            <a:pathLst>
              <a:path w="98" h="300" extrusionOk="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 cmpd="sng">
            <a:solidFill>
              <a:srgbClr val="1D1E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6"/>
          <p:cNvSpPr/>
          <p:nvPr/>
        </p:nvSpPr>
        <p:spPr>
          <a:xfrm>
            <a:off x="1747838" y="12589607"/>
            <a:ext cx="158750" cy="476250"/>
          </a:xfrm>
          <a:prstGeom prst="rect">
            <a:avLst/>
          </a:prstGeom>
          <a:noFill/>
          <a:ln w="19050" cap="rnd" cmpd="sng">
            <a:solidFill>
              <a:srgbClr val="1D1E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6"/>
          <p:cNvCxnSpPr/>
          <p:nvPr/>
        </p:nvCxnSpPr>
        <p:spPr>
          <a:xfrm>
            <a:off x="2062163" y="13065857"/>
            <a:ext cx="22318662" cy="0"/>
          </a:xfrm>
          <a:prstGeom prst="straightConnector1">
            <a:avLst/>
          </a:prstGeom>
          <a:noFill/>
          <a:ln w="19050" cap="rnd" cmpd="sng">
            <a:solidFill>
              <a:srgbClr val="1D1E1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6"/>
          <p:cNvCxnSpPr/>
          <p:nvPr/>
        </p:nvCxnSpPr>
        <p:spPr>
          <a:xfrm>
            <a:off x="6350" y="13065857"/>
            <a:ext cx="1271588" cy="0"/>
          </a:xfrm>
          <a:prstGeom prst="straightConnector1">
            <a:avLst/>
          </a:prstGeom>
          <a:noFill/>
          <a:ln w="19050" cap="rnd" cmpd="sng">
            <a:solidFill>
              <a:srgbClr val="1D1E1C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rebrum2007.cz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>
            <a:spLocks noGrp="1"/>
          </p:cNvSpPr>
          <p:nvPr>
            <p:ph type="ctrTitle"/>
          </p:nvPr>
        </p:nvSpPr>
        <p:spPr>
          <a:xfrm>
            <a:off x="1260157" y="4535669"/>
            <a:ext cx="18332510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3C74"/>
              </a:buClr>
              <a:buSzPts val="8000"/>
              <a:buFont typeface="Arial"/>
              <a:buNone/>
            </a:pPr>
            <a:r>
              <a:rPr lang="cs-CZ" sz="80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Profesionalizace činnosti CEREBRA vedoucí k edukaci laické i odborné veřejnosti a ke zvýšení úrovně péče o osoby po získaném poškození mozku</a:t>
            </a:r>
            <a:endParaRPr sz="8000" b="1" i="0" u="none" strike="noStrike" cap="none">
              <a:solidFill>
                <a:srgbClr val="0F3C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 txBox="1">
            <a:spLocks noGrp="1"/>
          </p:cNvSpPr>
          <p:nvPr>
            <p:ph type="body" idx="1"/>
          </p:nvPr>
        </p:nvSpPr>
        <p:spPr>
          <a:xfrm>
            <a:off x="1260157" y="12153389"/>
            <a:ext cx="42200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</a:pPr>
            <a:r>
              <a:rPr lang="cs-CZ" sz="3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Ing. Viktor Hájek</a:t>
            </a:r>
            <a:endParaRPr sz="30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>
            <a:spLocks noGrp="1"/>
          </p:cNvSpPr>
          <p:nvPr>
            <p:ph type="dt" idx="10"/>
          </p:nvPr>
        </p:nvSpPr>
        <p:spPr>
          <a:xfrm>
            <a:off x="19136392" y="12613656"/>
            <a:ext cx="398569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02.05.2022</a:t>
            </a:r>
            <a:endParaRPr sz="3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"/>
          <p:cNvSpPr txBox="1"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3C74"/>
              </a:buClr>
              <a:buSzPts val="7000"/>
              <a:buFont typeface="Arial"/>
              <a:buNone/>
            </a:pPr>
            <a:r>
              <a:rPr lang="cs-CZ" sz="70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Projekt</a:t>
            </a:r>
            <a:endParaRPr sz="7000" b="1" i="0" u="none" strike="noStrike" cap="none">
              <a:solidFill>
                <a:srgbClr val="0F3C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"/>
          <p:cNvSpPr txBox="1">
            <a:spLocks noGrp="1"/>
          </p:cNvSpPr>
          <p:nvPr>
            <p:ph type="body" idx="1"/>
          </p:nvPr>
        </p:nvSpPr>
        <p:spPr>
          <a:xfrm>
            <a:off x="1260386" y="3091543"/>
            <a:ext cx="21861704" cy="918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131" marR="0" lvl="0" indent="-3428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131" marR="0" lvl="0" indent="-436176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Finanční mechanismus </a:t>
            </a: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Fondy EHP 2014-2021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131" lvl="0" indent="-436176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</a:t>
            </a: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Program Zdraví	</a:t>
            </a:r>
            <a:endParaRPr dirty="0"/>
          </a:p>
          <a:p>
            <a:pPr marL="457131" lvl="0" indent="-436176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Délka realizace </a:t>
            </a: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24 měsíců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s-CZ" sz="4400" b="1" i="0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Projektem CEREBRUM naplňuje své dlouhodobé cíle:</a:t>
            </a:r>
            <a:endParaRPr b="1" dirty="0"/>
          </a:p>
          <a:p>
            <a:pPr marL="457131" marR="0" lvl="0" indent="-436176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profesionalizací organizace dlouhodobě stabilizovat rozsah a kvalitu služeb poskytovaných </a:t>
            </a:r>
            <a:r>
              <a:rPr lang="cs-CZ" sz="4400" dirty="0">
                <a:solidFill>
                  <a:srgbClr val="000000"/>
                </a:solidFill>
              </a:rPr>
              <a:t>klientům</a:t>
            </a:r>
            <a:endParaRPr dirty="0"/>
          </a:p>
          <a:p>
            <a:pPr marL="457131" marR="0" lvl="0" indent="-436176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osvětovou kampaní upozornit na rizika onemocnění mozku včetně dopadů na soukromý život (zátěž péče o blízké generující i ekonomické problémy – např. výpadek příjmů atp.)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131" lvl="0" indent="-3428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3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03375" y="477075"/>
            <a:ext cx="4471400" cy="518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222C"/>
              </a:buClr>
              <a:buSzPts val="7000"/>
              <a:buFont typeface="Arial"/>
              <a:buNone/>
            </a:pPr>
            <a:r>
              <a:rPr lang="cs-CZ" sz="7000" b="1" i="0" u="none" strike="noStrike" cap="none">
                <a:solidFill>
                  <a:srgbClr val="D8222C"/>
                </a:solidFill>
                <a:latin typeface="Arial"/>
                <a:ea typeface="Arial"/>
                <a:cs typeface="Arial"/>
                <a:sym typeface="Arial"/>
              </a:rPr>
              <a:t>Aktivity projektu</a:t>
            </a:r>
            <a:endParaRPr sz="7000" b="1" i="0" u="none" strike="noStrike" cap="none">
              <a:solidFill>
                <a:srgbClr val="D8222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1260386" y="3091543"/>
            <a:ext cx="21861704" cy="918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1" i="0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Profesionalizace Cerebra</a:t>
            </a:r>
            <a:endParaRPr dirty="0"/>
          </a:p>
          <a:p>
            <a:pPr marL="457131" lvl="0" indent="-4571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400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reagujeme na omezený počet možností specializované a ucelené rehabilitace pro osoby po získaném poškození mozku (dále jen ZPM). </a:t>
            </a:r>
            <a:endParaRPr dirty="0"/>
          </a:p>
          <a:p>
            <a:pPr marL="457131" lvl="0" indent="-4571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400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poskytujeme poradenství a provádíme vlastní terapeutickou činnost v našich prostorách, ale i v domácím prostředí klientů. Jedná se o neakutní péči formou individuálních a skupinových terapií (ergoterapie, logopedie, fyzioterapie, trénink kognitivních funkcí, psychologické intervence).</a:t>
            </a:r>
            <a:endParaRPr dirty="0"/>
          </a:p>
          <a:p>
            <a:pPr marL="457131" lvl="0" indent="-4571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400"/>
              <a:buChar char="•"/>
            </a:pPr>
            <a:r>
              <a:rPr lang="cs-CZ" sz="4400" dirty="0">
                <a:solidFill>
                  <a:srgbClr val="000000"/>
                </a:solidFill>
              </a:rPr>
              <a:t>z</a:t>
            </a: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ajišťujeme poradnu pro pečující,</a:t>
            </a:r>
            <a:r>
              <a:rPr lang="cs-CZ" sz="4400" dirty="0">
                <a:solidFill>
                  <a:srgbClr val="000000"/>
                </a:solidFill>
              </a:rPr>
              <a:t> a to i se </a:t>
            </a: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zapojením osob s vlastní zkušeností s tímto onemocněním. Snažíme se poskytovat pomoc a doporučení také rodině klienta, jeho pečujícím a příbuzným.</a:t>
            </a:r>
            <a:endParaRPr dirty="0"/>
          </a:p>
          <a:p>
            <a:pPr marL="457131" lvl="0" indent="-4571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400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vytvoření specializovaných pracovních pozic: manažer fundraisingu, manažer komunity, projektový manažer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222C"/>
              </a:buClr>
              <a:buSzPts val="7000"/>
              <a:buFont typeface="Arial"/>
              <a:buNone/>
            </a:pPr>
            <a:r>
              <a:rPr lang="cs-CZ" sz="7000" b="1" i="0" u="none" strike="noStrike" cap="none">
                <a:solidFill>
                  <a:srgbClr val="D8222C"/>
                </a:solidFill>
                <a:latin typeface="Arial"/>
                <a:ea typeface="Arial"/>
                <a:cs typeface="Arial"/>
                <a:sym typeface="Arial"/>
              </a:rPr>
              <a:t>Aktivity projektu</a:t>
            </a:r>
            <a:endParaRPr sz="7000" b="1" i="0" u="none" strike="noStrike" cap="none">
              <a:solidFill>
                <a:srgbClr val="D8222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 txBox="1">
            <a:spLocks noGrp="1"/>
          </p:cNvSpPr>
          <p:nvPr>
            <p:ph type="body" idx="1"/>
          </p:nvPr>
        </p:nvSpPr>
        <p:spPr>
          <a:xfrm>
            <a:off x="1260386" y="3091543"/>
            <a:ext cx="21861704" cy="918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1" i="0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Osvětová kampaň MP3 (Mozek: prevence – pomoc – péče) </a:t>
            </a:r>
            <a:endParaRPr dirty="0"/>
          </a:p>
          <a:p>
            <a:pPr marL="457131" lvl="0" indent="-4571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400"/>
              <a:buChar char="•"/>
            </a:pP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zasáhne dosud neoslovenou cílovou skupinu: ekonomicky aktivní střední generaci, blížící se rizikovému věku, přinese informace, jak snížit riziko poškození mozku – aby se klienty nestali</a:t>
            </a:r>
            <a:endParaRPr dirty="0"/>
          </a:p>
          <a:p>
            <a:pPr marL="457131" lvl="0" indent="-4571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400"/>
              <a:buChar char="•"/>
            </a:pPr>
            <a:r>
              <a:rPr lang="cs-CZ" sz="4400" dirty="0">
                <a:solidFill>
                  <a:srgbClr val="000000"/>
                </a:solidFill>
              </a:rPr>
              <a:t>p</a:t>
            </a:r>
            <a:r>
              <a:rPr lang="cs-CZ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ropojení komunikace na bázi médií (televizní pořady, spoty, tištěná i online periodika, sociální sítě) a aktivní účasti na významných osvětových akcích.</a:t>
            </a:r>
            <a:endParaRPr dirty="0"/>
          </a:p>
          <a:p>
            <a:pPr marL="457131" lvl="0" indent="-177731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8799" y="7685536"/>
            <a:ext cx="9684509" cy="5270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ctrTitle"/>
          </p:nvPr>
        </p:nvSpPr>
        <p:spPr>
          <a:xfrm>
            <a:off x="1260150" y="3009275"/>
            <a:ext cx="21284700" cy="96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3C74"/>
              </a:buClr>
              <a:buSzPts val="8000"/>
              <a:buFont typeface="Arial"/>
              <a:buNone/>
            </a:pPr>
            <a:r>
              <a:rPr lang="cs-CZ" sz="80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Děkujeme za pozornost</a:t>
            </a:r>
            <a:br>
              <a:rPr lang="cs-CZ" sz="80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cs-CZ" sz="80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CEREBRUM – Asociace osob po získaném poškození mozku, z.s.</a:t>
            </a: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Křižíkova 56/75A, Karlín, 186 00 Praha 8</a:t>
            </a: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800" b="1" i="0" u="sng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www.cerebrum2007.cz</a:t>
            </a: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info@cerebrum2007.cz</a:t>
            </a: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+420 773 540 589</a:t>
            </a: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  <a:t>IČO: 22665421</a:t>
            </a:r>
            <a:br>
              <a:rPr lang="cs-CZ" sz="28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cs-CZ" sz="8000" b="1" i="0" u="none" strike="noStrike" cap="none">
                <a:solidFill>
                  <a:srgbClr val="0F3C74"/>
                </a:solidFill>
                <a:latin typeface="Arial"/>
                <a:ea typeface="Arial"/>
                <a:cs typeface="Arial"/>
                <a:sym typeface="Arial"/>
              </a:rPr>
            </a:br>
            <a:endParaRPr sz="8000" b="1" i="0" u="none" strike="noStrike" cap="none">
              <a:solidFill>
                <a:srgbClr val="0F3C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 txBox="1">
            <a:spLocks noGrp="1"/>
          </p:cNvSpPr>
          <p:nvPr>
            <p:ph type="body" idx="1"/>
          </p:nvPr>
        </p:nvSpPr>
        <p:spPr>
          <a:xfrm>
            <a:off x="1260157" y="12153389"/>
            <a:ext cx="42200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</a:pPr>
            <a:r>
              <a:rPr lang="cs-CZ" sz="3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Ing. Viktor Hájek</a:t>
            </a:r>
            <a:endParaRPr sz="30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 txBox="1">
            <a:spLocks noGrp="1"/>
          </p:cNvSpPr>
          <p:nvPr>
            <p:ph type="dt" idx="10"/>
          </p:nvPr>
        </p:nvSpPr>
        <p:spPr>
          <a:xfrm>
            <a:off x="19136392" y="12613656"/>
            <a:ext cx="398569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02.05.2022</a:t>
            </a:r>
            <a:endParaRPr sz="3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30371" y="5753375"/>
            <a:ext cx="4893225" cy="5669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335</Words>
  <Application>Microsoft Office PowerPoint</Application>
  <PresentationFormat>Vlastní</PresentationFormat>
  <Paragraphs>26</Paragraphs>
  <Slides>5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Office-tema</vt:lpstr>
      <vt:lpstr>Profesionalizace činnosti CEREBRA vedoucí k edukaci laické i odborné veřejnosti a ke zvýšení úrovně péče o osoby po získaném poškození mozku</vt:lpstr>
      <vt:lpstr>Projekt</vt:lpstr>
      <vt:lpstr>Aktivity projektu</vt:lpstr>
      <vt:lpstr>Aktivity projektu</vt:lpstr>
      <vt:lpstr>Děkujeme za pozornost  CEREBRUM – Asociace osob po získaném poškození mozku, z.s.  Křižíkova 56/75A, Karlín, 186 00 Praha 8  www.cerebrum2007.cz  info@cerebrum2007.cz  +420 773 540 589  IČO: 22665421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Profesionalizace činnosti CEREBRA vedoucí k edukaci laické i odborné veřejnosti a ke zvýšení úrovně péče o osoby po získaném poškození mozku</dc:title>
  <dc:creator>V H</dc:creator>
  <cp:lastModifiedBy>Svetozár Plesník</cp:lastModifiedBy>
  <cp:revision>2</cp:revision>
  <dcterms:created xsi:type="dcterms:W3CDTF">2021-03-18T10:01:31Z</dcterms:created>
  <dcterms:modified xsi:type="dcterms:W3CDTF">2022-05-02T13:25:22Z</dcterms:modified>
</cp:coreProperties>
</file>