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01" r:id="rId3"/>
  </p:sldMasterIdLst>
  <p:notesMasterIdLst>
    <p:notesMasterId r:id="rId49"/>
  </p:notesMasterIdLst>
  <p:sldIdLst>
    <p:sldId id="259" r:id="rId4"/>
    <p:sldId id="311" r:id="rId5"/>
    <p:sldId id="256" r:id="rId6"/>
    <p:sldId id="295" r:id="rId7"/>
    <p:sldId id="298" r:id="rId8"/>
    <p:sldId id="320" r:id="rId9"/>
    <p:sldId id="306" r:id="rId10"/>
    <p:sldId id="308" r:id="rId11"/>
    <p:sldId id="307" r:id="rId12"/>
    <p:sldId id="257" r:id="rId13"/>
    <p:sldId id="322" r:id="rId14"/>
    <p:sldId id="272" r:id="rId15"/>
    <p:sldId id="312" r:id="rId16"/>
    <p:sldId id="324" r:id="rId17"/>
    <p:sldId id="314" r:id="rId18"/>
    <p:sldId id="315" r:id="rId19"/>
    <p:sldId id="316" r:id="rId20"/>
    <p:sldId id="318" r:id="rId21"/>
    <p:sldId id="317" r:id="rId22"/>
    <p:sldId id="260" r:id="rId23"/>
    <p:sldId id="319" r:id="rId24"/>
    <p:sldId id="327" r:id="rId25"/>
    <p:sldId id="328" r:id="rId26"/>
    <p:sldId id="258" r:id="rId27"/>
    <p:sldId id="329" r:id="rId28"/>
    <p:sldId id="330" r:id="rId29"/>
    <p:sldId id="261" r:id="rId30"/>
    <p:sldId id="262" r:id="rId31"/>
    <p:sldId id="263" r:id="rId32"/>
    <p:sldId id="265" r:id="rId33"/>
    <p:sldId id="266" r:id="rId34"/>
    <p:sldId id="273" r:id="rId35"/>
    <p:sldId id="331" r:id="rId36"/>
    <p:sldId id="267" r:id="rId37"/>
    <p:sldId id="268" r:id="rId38"/>
    <p:sldId id="269" r:id="rId39"/>
    <p:sldId id="270" r:id="rId40"/>
    <p:sldId id="264" r:id="rId41"/>
    <p:sldId id="274" r:id="rId42"/>
    <p:sldId id="275" r:id="rId43"/>
    <p:sldId id="276" r:id="rId44"/>
    <p:sldId id="332" r:id="rId45"/>
    <p:sldId id="333" r:id="rId46"/>
    <p:sldId id="334" r:id="rId47"/>
    <p:sldId id="277" r:id="rId48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FB3518CE-75EF-4598-A47E-AE966CDD7239}">
          <p14:sldIdLst>
            <p14:sldId id="259"/>
            <p14:sldId id="311"/>
            <p14:sldId id="256"/>
            <p14:sldId id="295"/>
            <p14:sldId id="298"/>
            <p14:sldId id="320"/>
            <p14:sldId id="306"/>
            <p14:sldId id="308"/>
            <p14:sldId id="307"/>
            <p14:sldId id="257"/>
            <p14:sldId id="322"/>
            <p14:sldId id="272"/>
            <p14:sldId id="312"/>
            <p14:sldId id="324"/>
            <p14:sldId id="314"/>
            <p14:sldId id="315"/>
            <p14:sldId id="316"/>
            <p14:sldId id="318"/>
            <p14:sldId id="317"/>
            <p14:sldId id="260"/>
            <p14:sldId id="319"/>
          </p14:sldIdLst>
        </p14:section>
        <p14:section name="Oddíl bez názvu" id="{EE826C0B-C218-4FD2-904A-72FB654B1639}">
          <p14:sldIdLst>
            <p14:sldId id="327"/>
            <p14:sldId id="328"/>
            <p14:sldId id="258"/>
            <p14:sldId id="329"/>
            <p14:sldId id="330"/>
            <p14:sldId id="261"/>
            <p14:sldId id="262"/>
            <p14:sldId id="263"/>
            <p14:sldId id="265"/>
            <p14:sldId id="266"/>
            <p14:sldId id="273"/>
            <p14:sldId id="331"/>
            <p14:sldId id="267"/>
            <p14:sldId id="268"/>
            <p14:sldId id="269"/>
            <p14:sldId id="270"/>
            <p14:sldId id="264"/>
            <p14:sldId id="274"/>
            <p14:sldId id="275"/>
            <p14:sldId id="276"/>
            <p14:sldId id="332"/>
            <p14:sldId id="333"/>
            <p14:sldId id="334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2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76E0F-E675-4442-81C7-D42BF9EB146C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D52F4-8D36-434E-BB6E-6EBD7D27EBB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1783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17094-3181-459A-B72D-270EEE40611B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3067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817094-3181-459A-B72D-270EEE40611B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6894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8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1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05B5-7CAF-4BD8-9760-66328CBBB5A1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2BD7-7A18-43B4-9938-B5F622473E2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1131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05B5-7CAF-4BD8-9760-66328CBBB5A1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2BD7-7A18-43B4-9938-B5F622473E2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63964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5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5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05B5-7CAF-4BD8-9760-66328CBBB5A1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2BD7-7A18-43B4-9938-B5F622473E2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33111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3" y="2012414"/>
            <a:ext cx="4544021" cy="4796544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05B5-7CAF-4BD8-9760-66328CBBB5A1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2BD7-7A18-43B4-9938-B5F622473E2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43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7" y="1853171"/>
            <a:ext cx="4523138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7" y="2761381"/>
            <a:ext cx="4523138" cy="4061576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2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2" y="2761381"/>
            <a:ext cx="4545413" cy="4061576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05B5-7CAF-4BD8-9760-66328CBBB5A1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2BD7-7A18-43B4-9938-B5F622473E2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156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05B5-7CAF-4BD8-9760-66328CBBB5A1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2BD7-7A18-43B4-9938-B5F622473E2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3484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05B5-7CAF-4BD8-9760-66328CBBB5A1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2BD7-7A18-43B4-9938-B5F622473E2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667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6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05B5-7CAF-4BD8-9760-66328CBBB5A1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2BD7-7A18-43B4-9938-B5F622473E2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018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6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05B5-7CAF-4BD8-9760-66328CBBB5A1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2BD7-7A18-43B4-9938-B5F622473E2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0457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05B5-7CAF-4BD8-9760-66328CBBB5A1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2BD7-7A18-43B4-9938-B5F622473E2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1398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4"/>
            <a:ext cx="2305423" cy="640647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4" y="402484"/>
            <a:ext cx="6782618" cy="640647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105B5-7CAF-4BD8-9760-66328CBBB5A1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2BD7-7A18-43B4-9938-B5F622473E2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7746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19" y="2771881"/>
            <a:ext cx="7818387" cy="2494297"/>
          </a:xfrm>
        </p:spPr>
        <p:txBody>
          <a:bodyPr anchor="b">
            <a:normAutofit/>
          </a:bodyPr>
          <a:lstStyle>
            <a:lvl1pPr>
              <a:defRPr sz="4736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70619" y="5266176"/>
            <a:ext cx="7818387" cy="1241518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00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1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2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3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04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05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06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07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766200"/>
            <a:ext cx="1529978" cy="858250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375" y="4992979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020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3874" y="687966"/>
            <a:ext cx="7815132" cy="1411944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0618" y="2351899"/>
            <a:ext cx="7818388" cy="416412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02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18" y="2269391"/>
            <a:ext cx="7818387" cy="1619080"/>
          </a:xfrm>
        </p:spPr>
        <p:txBody>
          <a:bodyPr anchor="b"/>
          <a:lstStyle>
            <a:lvl1pPr algn="l">
              <a:defRPr sz="3508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0618" y="3891313"/>
            <a:ext cx="7818387" cy="948432"/>
          </a:xfrm>
        </p:spPr>
        <p:txBody>
          <a:bodyPr anchor="t"/>
          <a:lstStyle>
            <a:lvl1pPr marL="0" indent="0" algn="l">
              <a:buNone/>
              <a:defRPr sz="175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00964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673" y="3503350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375" y="3576063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184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70618" y="2351899"/>
            <a:ext cx="3783057" cy="4164129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5948" y="2343766"/>
            <a:ext cx="3783057" cy="4164129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375" y="868384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307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7692" y="2174540"/>
            <a:ext cx="3501439" cy="635222"/>
          </a:xfrm>
        </p:spPr>
        <p:txBody>
          <a:bodyPr anchor="b">
            <a:noAutofit/>
          </a:bodyPr>
          <a:lstStyle>
            <a:lvl1pPr marL="0" indent="0">
              <a:buNone/>
              <a:defRPr sz="2105" b="0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70618" y="2809763"/>
            <a:ext cx="3808514" cy="369723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2962" y="2170982"/>
            <a:ext cx="3506937" cy="635222"/>
          </a:xfrm>
        </p:spPr>
        <p:txBody>
          <a:bodyPr anchor="b">
            <a:noAutofit/>
          </a:bodyPr>
          <a:lstStyle>
            <a:lvl1pPr marL="0" indent="0">
              <a:buNone/>
              <a:defRPr sz="2105" b="0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85086" y="2806205"/>
            <a:ext cx="3804814" cy="369723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375" y="868384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06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12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576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18" y="491730"/>
            <a:ext cx="3073895" cy="1076203"/>
          </a:xfrm>
        </p:spPr>
        <p:txBody>
          <a:bodyPr anchor="b"/>
          <a:lstStyle>
            <a:lvl1pPr algn="l">
              <a:defRPr sz="1754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4985" y="491730"/>
            <a:ext cx="4544021" cy="5968994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0618" y="1762175"/>
            <a:ext cx="3073895" cy="4698546"/>
          </a:xfrm>
        </p:spPr>
        <p:txBody>
          <a:bodyPr/>
          <a:lstStyle>
            <a:lvl1pPr marL="0" indent="0">
              <a:buNone/>
              <a:defRPr sz="1228"/>
            </a:lvl1pPr>
            <a:lvl2pPr marL="400964" indent="0">
              <a:buNone/>
              <a:defRPr sz="1052"/>
            </a:lvl2pPr>
            <a:lvl3pPr marL="801929" indent="0">
              <a:buNone/>
              <a:defRPr sz="877"/>
            </a:lvl3pPr>
            <a:lvl4pPr marL="1202893" indent="0">
              <a:buNone/>
              <a:defRPr sz="789"/>
            </a:lvl4pPr>
            <a:lvl5pPr marL="1603858" indent="0">
              <a:buNone/>
              <a:defRPr sz="789"/>
            </a:lvl5pPr>
            <a:lvl6pPr marL="2004822" indent="0">
              <a:buNone/>
              <a:defRPr sz="789"/>
            </a:lvl6pPr>
            <a:lvl7pPr marL="2405786" indent="0">
              <a:buNone/>
              <a:defRPr sz="789"/>
            </a:lvl7pPr>
            <a:lvl8pPr marL="2806751" indent="0">
              <a:buNone/>
              <a:defRPr sz="789"/>
            </a:lvl8pPr>
            <a:lvl9pPr marL="3207715" indent="0">
              <a:buNone/>
              <a:defRPr sz="789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7778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19" y="5291772"/>
            <a:ext cx="7818388" cy="624724"/>
          </a:xfrm>
        </p:spPr>
        <p:txBody>
          <a:bodyPr anchor="b">
            <a:normAutofit/>
          </a:bodyPr>
          <a:lstStyle>
            <a:lvl1pPr algn="l">
              <a:defRPr sz="2105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70618" y="699931"/>
            <a:ext cx="7818388" cy="424939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3"/>
            </a:lvl1pPr>
            <a:lvl2pPr marL="400964" indent="0">
              <a:buNone/>
              <a:defRPr sz="1403"/>
            </a:lvl2pPr>
            <a:lvl3pPr marL="801929" indent="0">
              <a:buNone/>
              <a:defRPr sz="1403"/>
            </a:lvl3pPr>
            <a:lvl4pPr marL="1202893" indent="0">
              <a:buNone/>
              <a:defRPr sz="1403"/>
            </a:lvl4pPr>
            <a:lvl5pPr marL="1603858" indent="0">
              <a:buNone/>
              <a:defRPr sz="1403"/>
            </a:lvl5pPr>
            <a:lvl6pPr marL="2004822" indent="0">
              <a:buNone/>
              <a:defRPr sz="1403"/>
            </a:lvl6pPr>
            <a:lvl7pPr marL="2405786" indent="0">
              <a:buNone/>
              <a:defRPr sz="1403"/>
            </a:lvl7pPr>
            <a:lvl8pPr marL="2806751" indent="0">
              <a:buNone/>
              <a:defRPr sz="1403"/>
            </a:lvl8pPr>
            <a:lvl9pPr marL="3207715" indent="0">
              <a:buNone/>
              <a:defRPr sz="1403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0619" y="5916496"/>
            <a:ext cx="7818388" cy="544226"/>
          </a:xfrm>
        </p:spPr>
        <p:txBody>
          <a:bodyPr>
            <a:normAutofit/>
          </a:bodyPr>
          <a:lstStyle>
            <a:lvl1pPr marL="0" indent="0">
              <a:buNone/>
              <a:defRPr sz="1052"/>
            </a:lvl1pPr>
            <a:lvl2pPr marL="400964" indent="0">
              <a:buNone/>
              <a:defRPr sz="1052"/>
            </a:lvl2pPr>
            <a:lvl3pPr marL="801929" indent="0">
              <a:buNone/>
              <a:defRPr sz="877"/>
            </a:lvl3pPr>
            <a:lvl4pPr marL="1202893" indent="0">
              <a:buNone/>
              <a:defRPr sz="789"/>
            </a:lvl4pPr>
            <a:lvl5pPr marL="1603858" indent="0">
              <a:buNone/>
              <a:defRPr sz="789"/>
            </a:lvl5pPr>
            <a:lvl6pPr marL="2004822" indent="0">
              <a:buNone/>
              <a:defRPr sz="789"/>
            </a:lvl6pPr>
            <a:lvl7pPr marL="2405786" indent="0">
              <a:buNone/>
              <a:defRPr sz="789"/>
            </a:lvl7pPr>
            <a:lvl8pPr marL="2806751" indent="0">
              <a:buNone/>
              <a:defRPr sz="789"/>
            </a:lvl8pPr>
            <a:lvl9pPr marL="3207715" indent="0">
              <a:buNone/>
              <a:defRPr sz="789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673" y="5414268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6375" y="5492931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2990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18" y="671971"/>
            <a:ext cx="7818387" cy="3435959"/>
          </a:xfrm>
        </p:spPr>
        <p:txBody>
          <a:bodyPr anchor="ctr">
            <a:normAutofit/>
          </a:bodyPr>
          <a:lstStyle>
            <a:lvl1pPr algn="l">
              <a:defRPr sz="421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0618" y="4799529"/>
            <a:ext cx="7818387" cy="1715052"/>
          </a:xfrm>
        </p:spPr>
        <p:txBody>
          <a:bodyPr anchor="ctr">
            <a:normAutofit/>
          </a:bodyPr>
          <a:lstStyle>
            <a:lvl1pPr marL="0" indent="0" algn="l">
              <a:buNone/>
              <a:defRPr sz="157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00964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673" y="3503350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375" y="3576063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418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9272" y="671971"/>
            <a:ext cx="7361080" cy="3191863"/>
          </a:xfrm>
        </p:spPr>
        <p:txBody>
          <a:bodyPr anchor="ctr">
            <a:normAutofit/>
          </a:bodyPr>
          <a:lstStyle>
            <a:lvl1pPr algn="l">
              <a:defRPr sz="421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72032" y="3863834"/>
            <a:ext cx="6609205" cy="419982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00964" indent="0">
              <a:buFontTx/>
              <a:buNone/>
              <a:defRPr/>
            </a:lvl2pPr>
            <a:lvl3pPr marL="801929" indent="0">
              <a:buFontTx/>
              <a:buNone/>
              <a:defRPr/>
            </a:lvl3pPr>
            <a:lvl4pPr marL="1202893" indent="0">
              <a:buFontTx/>
              <a:buNone/>
              <a:defRPr/>
            </a:lvl4pPr>
            <a:lvl5pPr marL="1603858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0618" y="4799529"/>
            <a:ext cx="7818387" cy="1715052"/>
          </a:xfrm>
        </p:spPr>
        <p:txBody>
          <a:bodyPr anchor="ctr">
            <a:normAutofit/>
          </a:bodyPr>
          <a:lstStyle>
            <a:lvl1pPr marL="0" indent="0" algn="l">
              <a:buNone/>
              <a:defRPr sz="157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00964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673" y="3503350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375" y="3576063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164015" y="714306"/>
            <a:ext cx="534591" cy="644607"/>
          </a:xfrm>
          <a:prstGeom prst="rect">
            <a:avLst/>
          </a:prstGeom>
        </p:spPr>
        <p:txBody>
          <a:bodyPr vert="horz" lIns="80189" tIns="40094" rIns="80189" bIns="40094" rtlCol="0" anchor="ctr">
            <a:noAutofit/>
          </a:bodyPr>
          <a:lstStyle/>
          <a:p>
            <a:pPr lvl="0"/>
            <a:r>
              <a:rPr lang="en-US" sz="701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47204" y="3202562"/>
            <a:ext cx="534591" cy="644607"/>
          </a:xfrm>
          <a:prstGeom prst="rect">
            <a:avLst/>
          </a:prstGeom>
        </p:spPr>
        <p:txBody>
          <a:bodyPr vert="horz" lIns="80189" tIns="40094" rIns="80189" bIns="40094" rtlCol="0" anchor="ctr">
            <a:noAutofit/>
          </a:bodyPr>
          <a:lstStyle/>
          <a:p>
            <a:pPr lvl="0"/>
            <a:r>
              <a:rPr lang="en-US" sz="701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22075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19" y="2687885"/>
            <a:ext cx="7818388" cy="3003637"/>
          </a:xfrm>
        </p:spPr>
        <p:txBody>
          <a:bodyPr anchor="b">
            <a:normAutofit/>
          </a:bodyPr>
          <a:lstStyle>
            <a:lvl1pPr algn="l">
              <a:defRPr sz="421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0619" y="5711755"/>
            <a:ext cx="7818388" cy="8042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673" y="5414268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6375" y="5492931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7350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499272" y="671971"/>
            <a:ext cx="7361080" cy="3191863"/>
          </a:xfrm>
        </p:spPr>
        <p:txBody>
          <a:bodyPr anchor="ctr">
            <a:normAutofit/>
          </a:bodyPr>
          <a:lstStyle>
            <a:lvl1pPr algn="l">
              <a:defRPr sz="421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70618" y="4787794"/>
            <a:ext cx="7818388" cy="9239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105">
                <a:solidFill>
                  <a:schemeClr val="accent1"/>
                </a:solidFill>
              </a:defRPr>
            </a:lvl1pPr>
            <a:lvl2pPr marL="400964" indent="0">
              <a:buFontTx/>
              <a:buNone/>
              <a:defRPr/>
            </a:lvl2pPr>
            <a:lvl3pPr marL="801929" indent="0">
              <a:buFontTx/>
              <a:buNone/>
              <a:defRPr/>
            </a:lvl3pPr>
            <a:lvl4pPr marL="1202893" indent="0">
              <a:buFontTx/>
              <a:buNone/>
              <a:defRPr/>
            </a:lvl4pPr>
            <a:lvl5pPr marL="1603858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0619" y="5711755"/>
            <a:ext cx="7818388" cy="8042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673" y="5414268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6375" y="5492931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64015" y="714306"/>
            <a:ext cx="534591" cy="644607"/>
          </a:xfrm>
          <a:prstGeom prst="rect">
            <a:avLst/>
          </a:prstGeom>
        </p:spPr>
        <p:txBody>
          <a:bodyPr vert="horz" lIns="80189" tIns="40094" rIns="80189" bIns="40094" rtlCol="0" anchor="ctr">
            <a:noAutofit/>
          </a:bodyPr>
          <a:lstStyle/>
          <a:p>
            <a:pPr lvl="0"/>
            <a:r>
              <a:rPr lang="en-US" sz="701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47204" y="3202562"/>
            <a:ext cx="534591" cy="644607"/>
          </a:xfrm>
          <a:prstGeom prst="rect">
            <a:avLst/>
          </a:prstGeom>
        </p:spPr>
        <p:txBody>
          <a:bodyPr vert="horz" lIns="80189" tIns="40094" rIns="80189" bIns="40094" rtlCol="0" anchor="ctr">
            <a:noAutofit/>
          </a:bodyPr>
          <a:lstStyle/>
          <a:p>
            <a:pPr lvl="0"/>
            <a:r>
              <a:rPr lang="en-US" sz="701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63415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18" y="691600"/>
            <a:ext cx="7818387" cy="3174689"/>
          </a:xfrm>
        </p:spPr>
        <p:txBody>
          <a:bodyPr anchor="ctr">
            <a:normAutofit/>
          </a:bodyPr>
          <a:lstStyle>
            <a:lvl1pPr algn="l">
              <a:defRPr sz="421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70618" y="4787794"/>
            <a:ext cx="7818388" cy="9239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105">
                <a:solidFill>
                  <a:schemeClr val="accent1"/>
                </a:solidFill>
              </a:defRPr>
            </a:lvl1pPr>
            <a:lvl2pPr marL="400964" indent="0">
              <a:buFontTx/>
              <a:buNone/>
              <a:defRPr/>
            </a:lvl2pPr>
            <a:lvl3pPr marL="801929" indent="0">
              <a:buFontTx/>
              <a:buNone/>
              <a:defRPr/>
            </a:lvl3pPr>
            <a:lvl4pPr marL="1202893" indent="0">
              <a:buFontTx/>
              <a:buNone/>
              <a:defRPr/>
            </a:lvl4pPr>
            <a:lvl5pPr marL="1603858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0619" y="5711755"/>
            <a:ext cx="7818388" cy="8042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673" y="5414268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6375" y="5492931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0488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37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1115" y="691598"/>
            <a:ext cx="1935963" cy="5824430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70617" y="691598"/>
            <a:ext cx="5680026" cy="582443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1467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19" y="2771881"/>
            <a:ext cx="7818387" cy="2494297"/>
          </a:xfrm>
        </p:spPr>
        <p:txBody>
          <a:bodyPr anchor="b">
            <a:normAutofit/>
          </a:bodyPr>
          <a:lstStyle>
            <a:lvl1pPr>
              <a:defRPr sz="4736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70619" y="5266176"/>
            <a:ext cx="7818387" cy="1241518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00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1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2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3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04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05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06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07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766200"/>
            <a:ext cx="1529978" cy="858250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375" y="4992979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788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3874" y="687966"/>
            <a:ext cx="7815132" cy="1411944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0618" y="2351899"/>
            <a:ext cx="7818388" cy="416412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2845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18" y="2269391"/>
            <a:ext cx="7818387" cy="1619080"/>
          </a:xfrm>
        </p:spPr>
        <p:txBody>
          <a:bodyPr anchor="b"/>
          <a:lstStyle>
            <a:lvl1pPr algn="l">
              <a:defRPr sz="3508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0618" y="3891313"/>
            <a:ext cx="7818387" cy="948432"/>
          </a:xfrm>
        </p:spPr>
        <p:txBody>
          <a:bodyPr anchor="t"/>
          <a:lstStyle>
            <a:lvl1pPr marL="0" indent="0" algn="l">
              <a:buNone/>
              <a:defRPr sz="175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00964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673" y="3503350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375" y="3576063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7465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70618" y="2351899"/>
            <a:ext cx="3783057" cy="4164129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5948" y="2343766"/>
            <a:ext cx="3783057" cy="4164129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375" y="868384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5064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7692" y="2174540"/>
            <a:ext cx="3501439" cy="635222"/>
          </a:xfrm>
        </p:spPr>
        <p:txBody>
          <a:bodyPr anchor="b">
            <a:noAutofit/>
          </a:bodyPr>
          <a:lstStyle>
            <a:lvl1pPr marL="0" indent="0">
              <a:buNone/>
              <a:defRPr sz="2105" b="0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70618" y="2809763"/>
            <a:ext cx="3808514" cy="369723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2962" y="2170982"/>
            <a:ext cx="3506937" cy="635222"/>
          </a:xfrm>
        </p:spPr>
        <p:txBody>
          <a:bodyPr anchor="b">
            <a:noAutofit/>
          </a:bodyPr>
          <a:lstStyle>
            <a:lvl1pPr marL="0" indent="0">
              <a:buNone/>
              <a:defRPr sz="2105" b="0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85086" y="2806205"/>
            <a:ext cx="3804814" cy="369723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375" y="868384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2436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1744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835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18" y="491730"/>
            <a:ext cx="3073895" cy="1076203"/>
          </a:xfrm>
        </p:spPr>
        <p:txBody>
          <a:bodyPr anchor="b"/>
          <a:lstStyle>
            <a:lvl1pPr algn="l">
              <a:defRPr sz="1754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4985" y="491730"/>
            <a:ext cx="4544021" cy="5968994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0618" y="1762175"/>
            <a:ext cx="3073895" cy="4698546"/>
          </a:xfrm>
        </p:spPr>
        <p:txBody>
          <a:bodyPr/>
          <a:lstStyle>
            <a:lvl1pPr marL="0" indent="0">
              <a:buNone/>
              <a:defRPr sz="1228"/>
            </a:lvl1pPr>
            <a:lvl2pPr marL="400964" indent="0">
              <a:buNone/>
              <a:defRPr sz="1052"/>
            </a:lvl2pPr>
            <a:lvl3pPr marL="801929" indent="0">
              <a:buNone/>
              <a:defRPr sz="877"/>
            </a:lvl3pPr>
            <a:lvl4pPr marL="1202893" indent="0">
              <a:buNone/>
              <a:defRPr sz="789"/>
            </a:lvl4pPr>
            <a:lvl5pPr marL="1603858" indent="0">
              <a:buNone/>
              <a:defRPr sz="789"/>
            </a:lvl5pPr>
            <a:lvl6pPr marL="2004822" indent="0">
              <a:buNone/>
              <a:defRPr sz="789"/>
            </a:lvl6pPr>
            <a:lvl7pPr marL="2405786" indent="0">
              <a:buNone/>
              <a:defRPr sz="789"/>
            </a:lvl7pPr>
            <a:lvl8pPr marL="2806751" indent="0">
              <a:buNone/>
              <a:defRPr sz="789"/>
            </a:lvl8pPr>
            <a:lvl9pPr marL="3207715" indent="0">
              <a:buNone/>
              <a:defRPr sz="789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3885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19" y="5291772"/>
            <a:ext cx="7818388" cy="624724"/>
          </a:xfrm>
        </p:spPr>
        <p:txBody>
          <a:bodyPr anchor="b">
            <a:normAutofit/>
          </a:bodyPr>
          <a:lstStyle>
            <a:lvl1pPr algn="l">
              <a:defRPr sz="2105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70618" y="699931"/>
            <a:ext cx="7818388" cy="424939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3"/>
            </a:lvl1pPr>
            <a:lvl2pPr marL="400964" indent="0">
              <a:buNone/>
              <a:defRPr sz="1403"/>
            </a:lvl2pPr>
            <a:lvl3pPr marL="801929" indent="0">
              <a:buNone/>
              <a:defRPr sz="1403"/>
            </a:lvl3pPr>
            <a:lvl4pPr marL="1202893" indent="0">
              <a:buNone/>
              <a:defRPr sz="1403"/>
            </a:lvl4pPr>
            <a:lvl5pPr marL="1603858" indent="0">
              <a:buNone/>
              <a:defRPr sz="1403"/>
            </a:lvl5pPr>
            <a:lvl6pPr marL="2004822" indent="0">
              <a:buNone/>
              <a:defRPr sz="1403"/>
            </a:lvl6pPr>
            <a:lvl7pPr marL="2405786" indent="0">
              <a:buNone/>
              <a:defRPr sz="1403"/>
            </a:lvl7pPr>
            <a:lvl8pPr marL="2806751" indent="0">
              <a:buNone/>
              <a:defRPr sz="1403"/>
            </a:lvl8pPr>
            <a:lvl9pPr marL="3207715" indent="0">
              <a:buNone/>
              <a:defRPr sz="1403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0619" y="5916496"/>
            <a:ext cx="7818388" cy="544226"/>
          </a:xfrm>
        </p:spPr>
        <p:txBody>
          <a:bodyPr>
            <a:normAutofit/>
          </a:bodyPr>
          <a:lstStyle>
            <a:lvl1pPr marL="0" indent="0">
              <a:buNone/>
              <a:defRPr sz="1052"/>
            </a:lvl1pPr>
            <a:lvl2pPr marL="400964" indent="0">
              <a:buNone/>
              <a:defRPr sz="1052"/>
            </a:lvl2pPr>
            <a:lvl3pPr marL="801929" indent="0">
              <a:buNone/>
              <a:defRPr sz="877"/>
            </a:lvl3pPr>
            <a:lvl4pPr marL="1202893" indent="0">
              <a:buNone/>
              <a:defRPr sz="789"/>
            </a:lvl4pPr>
            <a:lvl5pPr marL="1603858" indent="0">
              <a:buNone/>
              <a:defRPr sz="789"/>
            </a:lvl5pPr>
            <a:lvl6pPr marL="2004822" indent="0">
              <a:buNone/>
              <a:defRPr sz="789"/>
            </a:lvl6pPr>
            <a:lvl7pPr marL="2405786" indent="0">
              <a:buNone/>
              <a:defRPr sz="789"/>
            </a:lvl7pPr>
            <a:lvl8pPr marL="2806751" indent="0">
              <a:buNone/>
              <a:defRPr sz="789"/>
            </a:lvl8pPr>
            <a:lvl9pPr marL="3207715" indent="0">
              <a:buNone/>
              <a:defRPr sz="789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673" y="5414268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6375" y="5492931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6429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18" y="671971"/>
            <a:ext cx="7818387" cy="3435959"/>
          </a:xfrm>
        </p:spPr>
        <p:txBody>
          <a:bodyPr anchor="ctr">
            <a:normAutofit/>
          </a:bodyPr>
          <a:lstStyle>
            <a:lvl1pPr algn="l">
              <a:defRPr sz="421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0618" y="4799529"/>
            <a:ext cx="7818387" cy="1715052"/>
          </a:xfrm>
        </p:spPr>
        <p:txBody>
          <a:bodyPr anchor="ctr">
            <a:normAutofit/>
          </a:bodyPr>
          <a:lstStyle>
            <a:lvl1pPr marL="0" indent="0" algn="l">
              <a:buNone/>
              <a:defRPr sz="157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00964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673" y="3503350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375" y="3576063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4412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9272" y="671971"/>
            <a:ext cx="7361080" cy="3191863"/>
          </a:xfrm>
        </p:spPr>
        <p:txBody>
          <a:bodyPr anchor="ctr">
            <a:normAutofit/>
          </a:bodyPr>
          <a:lstStyle>
            <a:lvl1pPr algn="l">
              <a:defRPr sz="421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72032" y="3863834"/>
            <a:ext cx="6609205" cy="419982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00964" indent="0">
              <a:buFontTx/>
              <a:buNone/>
              <a:defRPr/>
            </a:lvl2pPr>
            <a:lvl3pPr marL="801929" indent="0">
              <a:buFontTx/>
              <a:buNone/>
              <a:defRPr/>
            </a:lvl3pPr>
            <a:lvl4pPr marL="1202893" indent="0">
              <a:buFontTx/>
              <a:buNone/>
              <a:defRPr/>
            </a:lvl4pPr>
            <a:lvl5pPr marL="1603858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0618" y="4799529"/>
            <a:ext cx="7818387" cy="1715052"/>
          </a:xfrm>
        </p:spPr>
        <p:txBody>
          <a:bodyPr anchor="ctr">
            <a:normAutofit/>
          </a:bodyPr>
          <a:lstStyle>
            <a:lvl1pPr marL="0" indent="0" algn="l">
              <a:buNone/>
              <a:defRPr sz="157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00964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673" y="3503350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375" y="3576063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164015" y="714306"/>
            <a:ext cx="534591" cy="644607"/>
          </a:xfrm>
          <a:prstGeom prst="rect">
            <a:avLst/>
          </a:prstGeom>
        </p:spPr>
        <p:txBody>
          <a:bodyPr vert="horz" lIns="80189" tIns="40094" rIns="80189" bIns="40094" rtlCol="0" anchor="ctr">
            <a:noAutofit/>
          </a:bodyPr>
          <a:lstStyle/>
          <a:p>
            <a:r>
              <a:rPr lang="en-US" sz="7016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47204" y="3202562"/>
            <a:ext cx="534591" cy="644607"/>
          </a:xfrm>
          <a:prstGeom prst="rect">
            <a:avLst/>
          </a:prstGeom>
        </p:spPr>
        <p:txBody>
          <a:bodyPr vert="horz" lIns="80189" tIns="40094" rIns="80189" bIns="40094" rtlCol="0" anchor="ctr">
            <a:noAutofit/>
          </a:bodyPr>
          <a:lstStyle/>
          <a:p>
            <a:r>
              <a:rPr lang="en-US" sz="7016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36674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19" y="2687885"/>
            <a:ext cx="7818388" cy="3003637"/>
          </a:xfrm>
        </p:spPr>
        <p:txBody>
          <a:bodyPr anchor="b">
            <a:normAutofit/>
          </a:bodyPr>
          <a:lstStyle>
            <a:lvl1pPr algn="l">
              <a:defRPr sz="421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0619" y="5711755"/>
            <a:ext cx="7818388" cy="8042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673" y="5414268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6375" y="5492931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0123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499272" y="671971"/>
            <a:ext cx="7361080" cy="3191863"/>
          </a:xfrm>
        </p:spPr>
        <p:txBody>
          <a:bodyPr anchor="ctr">
            <a:normAutofit/>
          </a:bodyPr>
          <a:lstStyle>
            <a:lvl1pPr algn="l">
              <a:defRPr sz="421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70618" y="4787794"/>
            <a:ext cx="7818388" cy="9239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105">
                <a:solidFill>
                  <a:schemeClr val="accent1"/>
                </a:solidFill>
              </a:defRPr>
            </a:lvl1pPr>
            <a:lvl2pPr marL="400964" indent="0">
              <a:buFontTx/>
              <a:buNone/>
              <a:defRPr/>
            </a:lvl2pPr>
            <a:lvl3pPr marL="801929" indent="0">
              <a:buFontTx/>
              <a:buNone/>
              <a:defRPr/>
            </a:lvl3pPr>
            <a:lvl4pPr marL="1202893" indent="0">
              <a:buFontTx/>
              <a:buNone/>
              <a:defRPr/>
            </a:lvl4pPr>
            <a:lvl5pPr marL="1603858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0619" y="5711755"/>
            <a:ext cx="7818388" cy="8042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673" y="5414268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6375" y="5492931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64015" y="714306"/>
            <a:ext cx="534591" cy="644607"/>
          </a:xfrm>
          <a:prstGeom prst="rect">
            <a:avLst/>
          </a:prstGeom>
        </p:spPr>
        <p:txBody>
          <a:bodyPr vert="horz" lIns="80189" tIns="40094" rIns="80189" bIns="40094" rtlCol="0" anchor="ctr">
            <a:noAutofit/>
          </a:bodyPr>
          <a:lstStyle/>
          <a:p>
            <a:r>
              <a:rPr lang="en-US" sz="7016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47204" y="3202562"/>
            <a:ext cx="534591" cy="644607"/>
          </a:xfrm>
          <a:prstGeom prst="rect">
            <a:avLst/>
          </a:prstGeom>
        </p:spPr>
        <p:txBody>
          <a:bodyPr vert="horz" lIns="80189" tIns="40094" rIns="80189" bIns="40094" rtlCol="0" anchor="ctr">
            <a:noAutofit/>
          </a:bodyPr>
          <a:lstStyle/>
          <a:p>
            <a:r>
              <a:rPr lang="en-US" sz="7016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51955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618" y="691600"/>
            <a:ext cx="7818387" cy="3174689"/>
          </a:xfrm>
        </p:spPr>
        <p:txBody>
          <a:bodyPr anchor="ctr">
            <a:normAutofit/>
          </a:bodyPr>
          <a:lstStyle>
            <a:lvl1pPr algn="l">
              <a:defRPr sz="421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70618" y="4787794"/>
            <a:ext cx="7818388" cy="9239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105">
                <a:solidFill>
                  <a:schemeClr val="accent1"/>
                </a:solidFill>
              </a:defRPr>
            </a:lvl1pPr>
            <a:lvl2pPr marL="400964" indent="0">
              <a:buFontTx/>
              <a:buNone/>
              <a:defRPr/>
            </a:lvl2pPr>
            <a:lvl3pPr marL="801929" indent="0">
              <a:buFontTx/>
              <a:buNone/>
              <a:defRPr/>
            </a:lvl3pPr>
            <a:lvl4pPr marL="1202893" indent="0">
              <a:buFontTx/>
              <a:buNone/>
              <a:defRPr/>
            </a:lvl4pPr>
            <a:lvl5pPr marL="1603858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0619" y="5711755"/>
            <a:ext cx="7818388" cy="8042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673" y="5414268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6375" y="5492931"/>
            <a:ext cx="683819" cy="402483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9989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062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1115" y="691598"/>
            <a:ext cx="1935963" cy="5824430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70617" y="691598"/>
            <a:ext cx="5680026" cy="582443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673" y="787467"/>
            <a:ext cx="1393064" cy="55920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913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60000">
              <a:schemeClr val="accent2">
                <a:lumMod val="20000"/>
                <a:lumOff val="80000"/>
              </a:schemeClr>
            </a:gs>
            <a:gs pos="83000">
              <a:srgbClr val="FFEFBD"/>
            </a:gs>
            <a:gs pos="100000">
              <a:srgbClr val="FFF3D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3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3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3" y="7006701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105B5-7CAF-4BD8-9760-66328CBBB5A1}" type="datetimeFigureOut">
              <a:rPr lang="cs-CZ" smtClean="0"/>
              <a:t>05.08.2021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1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1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C2BD7-7A18-43B4-9938-B5F622473E2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1970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60000">
              <a:schemeClr val="accent2">
                <a:lumMod val="20000"/>
                <a:lumOff val="80000"/>
              </a:schemeClr>
            </a:gs>
            <a:gs pos="83000">
              <a:srgbClr val="FFEFBD"/>
            </a:gs>
            <a:gs pos="100000">
              <a:srgbClr val="FFF3D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51989"/>
            <a:ext cx="2500646" cy="731785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3871" y="-866"/>
            <a:ext cx="2066693" cy="755530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60377" cy="75596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73873" y="687966"/>
            <a:ext cx="7815132" cy="14119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0618" y="2351899"/>
            <a:ext cx="7818388" cy="4283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6649" y="6757672"/>
            <a:ext cx="1005237" cy="408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0618" y="6763592"/>
            <a:ext cx="66823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66375" y="868384"/>
            <a:ext cx="68381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54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940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00964" rtl="0" eaLnBrk="1" latinLnBrk="0" hangingPunct="1">
        <a:spcBef>
          <a:spcPct val="0"/>
        </a:spcBef>
        <a:buNone/>
        <a:defRPr sz="3157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0723" indent="-300723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5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51567" indent="-250603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02411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22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03375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04340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05304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06269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07233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08197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4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29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893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58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22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786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51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715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60000">
              <a:schemeClr val="accent2">
                <a:lumMod val="20000"/>
                <a:lumOff val="80000"/>
              </a:schemeClr>
            </a:gs>
            <a:gs pos="83000">
              <a:srgbClr val="FFEFBD"/>
            </a:gs>
            <a:gs pos="100000">
              <a:srgbClr val="FFF3D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51989"/>
            <a:ext cx="2500646" cy="731785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3871" y="-866"/>
            <a:ext cx="2066693" cy="755530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60377" cy="75596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73873" y="687966"/>
            <a:ext cx="7815132" cy="14119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0618" y="2351899"/>
            <a:ext cx="7818388" cy="4283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6649" y="6757672"/>
            <a:ext cx="1005237" cy="408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8/5/2021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0618" y="6763592"/>
            <a:ext cx="66823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66375" y="868384"/>
            <a:ext cx="68381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54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82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00964" rtl="0" eaLnBrk="1" latinLnBrk="0" hangingPunct="1">
        <a:spcBef>
          <a:spcPct val="0"/>
        </a:spcBef>
        <a:buNone/>
        <a:defRPr sz="3157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0723" indent="-300723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5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51567" indent="-250603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02411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22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03375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04340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05304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06269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07233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08197" indent="-200482" algn="l" defTabSz="400964" rtl="0" eaLnBrk="1" latinLnBrk="0" hangingPunct="1">
        <a:spcBef>
          <a:spcPts val="8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4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29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893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58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22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786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51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715" algn="l" defTabSz="400964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ikiskripta.eu/w/B%C5%99i%C5%A1n%C3%AD_tyfus" TargetMode="External"/><Relationship Id="rId13" Type="http://schemas.openxmlformats.org/officeDocument/2006/relationships/hyperlink" Target="https://www.wikiskripta.eu/w/Hemofilus" TargetMode="External"/><Relationship Id="rId3" Type="http://schemas.openxmlformats.org/officeDocument/2006/relationships/hyperlink" Target="https://www.wikiskripta.eu/w/P%C5%99%C3%ADu%C5%A1nice" TargetMode="External"/><Relationship Id="rId7" Type="http://schemas.openxmlformats.org/officeDocument/2006/relationships/hyperlink" Target="https://www.wikiskripta.eu/w/%C5%BDlut%C3%A1_zimnice" TargetMode="External"/><Relationship Id="rId12" Type="http://schemas.openxmlformats.org/officeDocument/2006/relationships/hyperlink" Target="https://www.wikiskripta.eu/w/Meningokok" TargetMode="External"/><Relationship Id="rId2" Type="http://schemas.openxmlformats.org/officeDocument/2006/relationships/hyperlink" Target="https://www.wikiskripta.eu/w/Spalni%C4%8Dky" TargetMode="External"/><Relationship Id="rId16" Type="http://schemas.openxmlformats.org/officeDocument/2006/relationships/hyperlink" Target="https://www.wikiskripta.eu/w/VHB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wikiskripta.eu/w/TBC" TargetMode="External"/><Relationship Id="rId11" Type="http://schemas.openxmlformats.org/officeDocument/2006/relationships/hyperlink" Target="https://www.wikiskripta.eu/w/Z%C3%A1%C5%A1krt" TargetMode="External"/><Relationship Id="rId5" Type="http://schemas.openxmlformats.org/officeDocument/2006/relationships/hyperlink" Target="https://www.wikiskripta.eu/w/D%C4%9Btsk%C3%A1_p%C5%99enosn%C3%A1_obrna" TargetMode="External"/><Relationship Id="rId15" Type="http://schemas.openxmlformats.org/officeDocument/2006/relationships/hyperlink" Target="https://www.wikiskripta.eu/w/Gen" TargetMode="External"/><Relationship Id="rId10" Type="http://schemas.openxmlformats.org/officeDocument/2006/relationships/hyperlink" Target="https://www.wikiskripta.eu/w/Tetanus" TargetMode="External"/><Relationship Id="rId4" Type="http://schemas.openxmlformats.org/officeDocument/2006/relationships/hyperlink" Target="https://www.wikiskripta.eu/w/Zard%C4%9Bnky" TargetMode="External"/><Relationship Id="rId9" Type="http://schemas.openxmlformats.org/officeDocument/2006/relationships/hyperlink" Target="https://www.wikiskripta.eu/w/Kl%C3%AD%C5%A1%C5%A5ov%C3%A1_encefalitida" TargetMode="External"/><Relationship Id="rId14" Type="http://schemas.openxmlformats.org/officeDocument/2006/relationships/hyperlink" Target="https://www.wikiskripta.eu/w/Pneumokok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c.cas.cz/novinky/detail/5750-jak-funguje-rna-vakcina-/" TargetMode="Externa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cs.wikipedia.org/wiki/T-lymfocyt" TargetMode="Externa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266" y="1"/>
            <a:ext cx="6779340" cy="5523455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593378" y="4067869"/>
            <a:ext cx="9540040" cy="291574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914400"/>
            <a:r>
              <a:rPr lang="cs-CZ" b="1" dirty="0">
                <a:ln/>
                <a:solidFill>
                  <a:srgbClr val="CC3300"/>
                </a:solidFill>
                <a:latin typeface="Arial Narrow" panose="020B0606020202030204" pitchFamily="34" charset="0"/>
              </a:rPr>
              <a:t>Vítejte na besedě </a:t>
            </a:r>
          </a:p>
          <a:p>
            <a:pPr defTabSz="914400"/>
            <a:r>
              <a:rPr lang="cs-CZ" b="1" dirty="0">
                <a:ln/>
                <a:solidFill>
                  <a:srgbClr val="CC3300"/>
                </a:solidFill>
                <a:latin typeface="Arial Narrow" panose="020B0606020202030204" pitchFamily="34" charset="0"/>
              </a:rPr>
              <a:t>s  prof. MUDr. Věrou Adámkovou, CSc.</a:t>
            </a:r>
          </a:p>
        </p:txBody>
      </p:sp>
    </p:spTree>
    <p:extLst>
      <p:ext uri="{BB962C8B-B14F-4D97-AF65-F5344CB8AC3E}">
        <p14:creationId xmlns:p14="http://schemas.microsoft.com/office/powerpoint/2010/main" val="1880689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otogalerie: Lékaři Věra Adámková a Jan Pirk představili výsledky studie  náhlých úmrtí u...">
            <a:extLst>
              <a:ext uri="{FF2B5EF4-FFF2-40B4-BE49-F238E27FC236}">
                <a16:creationId xmlns:a16="http://schemas.microsoft.com/office/drawing/2014/main" xmlns="" id="{11B87F42-1CB6-439E-A0BD-A8D4384A86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845" r="12294"/>
          <a:stretch/>
        </p:blipFill>
        <p:spPr bwMode="auto">
          <a:xfrm>
            <a:off x="6335958" y="-257346"/>
            <a:ext cx="4073753" cy="5750049"/>
          </a:xfrm>
          <a:prstGeom prst="ellipse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B91FB646-E896-400E-9876-508D1615143D}"/>
              </a:ext>
            </a:extLst>
          </p:cNvPr>
          <p:cNvSpPr txBox="1"/>
          <p:nvPr/>
        </p:nvSpPr>
        <p:spPr>
          <a:xfrm>
            <a:off x="4838235" y="6195481"/>
            <a:ext cx="5365224" cy="403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78988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376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Praha 5. srpna 2021</a:t>
            </a:r>
            <a:endParaRPr kumimoji="0" lang="cs-CZ" sz="2376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F15DE292-08E9-48F3-B675-89D9AD84B378}"/>
              </a:ext>
            </a:extLst>
          </p:cNvPr>
          <p:cNvSpPr txBox="1"/>
          <p:nvPr/>
        </p:nvSpPr>
        <p:spPr>
          <a:xfrm>
            <a:off x="4729081" y="6598605"/>
            <a:ext cx="5583533" cy="384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7898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37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Klubu techniků, Novotného lávka 5, Praha 1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B91B63F6-4877-4ADC-BEE1-44C681AD613F}"/>
              </a:ext>
            </a:extLst>
          </p:cNvPr>
          <p:cNvSpPr txBox="1"/>
          <p:nvPr/>
        </p:nvSpPr>
        <p:spPr>
          <a:xfrm>
            <a:off x="573932" y="2955814"/>
            <a:ext cx="6848273" cy="18341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just" defTabSz="678988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97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ZDRAVOTNÍ PÉČE V DOBĚ </a:t>
            </a:r>
          </a:p>
          <a:p>
            <a:pPr marL="0" marR="0" lvl="0" indent="0" algn="just" defTabSz="678988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97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COVIDU - 19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BE1D43D8-D992-4BD7-8A3E-F75F0BD59225}"/>
              </a:ext>
            </a:extLst>
          </p:cNvPr>
          <p:cNvSpPr txBox="1"/>
          <p:nvPr/>
        </p:nvSpPr>
        <p:spPr>
          <a:xfrm>
            <a:off x="573932" y="2154041"/>
            <a:ext cx="1614792" cy="463637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just" defTabSz="678988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97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Téma:</a:t>
            </a:r>
          </a:p>
        </p:txBody>
      </p:sp>
    </p:spTree>
    <p:extLst>
      <p:ext uri="{BB962C8B-B14F-4D97-AF65-F5344CB8AC3E}">
        <p14:creationId xmlns:p14="http://schemas.microsoft.com/office/powerpoint/2010/main" val="1980511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933134" y="1306000"/>
            <a:ext cx="6336704" cy="59223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158700" rIns="0" bIns="39675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CC33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dirty="0">
                <a:solidFill>
                  <a:srgbClr val="CC33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 roce 1980 vystudovala 1. lékařskou fakultu Univerzity Karlovy v Praze.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800" dirty="0">
              <a:solidFill>
                <a:srgbClr val="CC33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dirty="0">
                <a:solidFill>
                  <a:srgbClr val="CC33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 letech 1980–82 působila Sedlčanech a Třebotově a od roku 1982 v pražském IKEMu. Odtud přešla do Nemocnici Na Homolce, kde pracovala v letech 1987– 95. 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800" dirty="0">
              <a:solidFill>
                <a:srgbClr val="CC33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 defTabSz="9144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lang="cs-CZ" sz="2800" dirty="0">
                <a:solidFill>
                  <a:srgbClr val="CC33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Od roku 1995 působí v pražském IKEMu na pracovišti preventivní kardiologie, kde je přednostkou.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800" dirty="0">
              <a:solidFill>
                <a:srgbClr val="CC33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dirty="0">
                <a:solidFill>
                  <a:srgbClr val="CC33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Vyučuje na 1. a 2. lékařské fakultě UK a na Fakultě biomedicínského inženýrství ČVUT. Od roku 2003 také na Jihočeské univerzitě na katedře klinických a preklinických oborů.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800" dirty="0">
              <a:solidFill>
                <a:srgbClr val="CC33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dirty="0">
                <a:solidFill>
                  <a:srgbClr val="CC33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Od 6. února 2014 je členkou správní rady VZP, v únoru 2018 byla zvolena její předsedkyní.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800" dirty="0">
              <a:solidFill>
                <a:srgbClr val="CC33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 defTabSz="91440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lang="cs-CZ" sz="2800" dirty="0">
                <a:solidFill>
                  <a:srgbClr val="CC33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Stanula v čele výzkumného týmu, který od konce února 2020 zdarma a ve volném čase vypracoval studii proveditelnosti vývoje české vakcíny na onemocnění covid-19.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800" dirty="0">
              <a:solidFill>
                <a:srgbClr val="CC33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31" name="Picture 7" descr="Profesorka Adámková: Vývoj vakcíny proti covidu pokračuje, rozhodnout musí  vláda - Deník.c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96" y="1654477"/>
            <a:ext cx="3120347" cy="4680520"/>
          </a:xfrm>
          <a:prstGeom prst="roundRect">
            <a:avLst>
              <a:gd name="adj" fmla="val 4197"/>
            </a:avLst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élník 7"/>
          <p:cNvSpPr/>
          <p:nvPr/>
        </p:nvSpPr>
        <p:spPr>
          <a:xfrm>
            <a:off x="3705762" y="331283"/>
            <a:ext cx="63367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sz="4800" b="1" dirty="0">
                <a:solidFill>
                  <a:srgbClr val="CC33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Věra Adámková</a:t>
            </a:r>
            <a:r>
              <a:rPr lang="cs-CZ" sz="4800" dirty="0">
                <a:solidFill>
                  <a:srgbClr val="CC33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 </a:t>
            </a:r>
            <a:r>
              <a:rPr lang="cs-CZ" sz="2000" dirty="0">
                <a:solidFill>
                  <a:srgbClr val="CC33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(*19. října 1954 Praha)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sz="2000" dirty="0">
                <a:solidFill>
                  <a:srgbClr val="CC33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- česká lékařka internistka-kardioložka</a:t>
            </a:r>
          </a:p>
        </p:txBody>
      </p:sp>
    </p:spTree>
    <p:extLst>
      <p:ext uri="{BB962C8B-B14F-4D97-AF65-F5344CB8AC3E}">
        <p14:creationId xmlns:p14="http://schemas.microsoft.com/office/powerpoint/2010/main" val="357224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enerál Prokeš o EU: Nechci univerzálního Evropana. Aby pracoval, ale  zároveň nepřemýšlel. Nejsme rovnoprávní | ParlamentniListy.cz – politika ze  všech stra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7" r="22248"/>
          <a:stretch/>
        </p:blipFill>
        <p:spPr bwMode="auto">
          <a:xfrm>
            <a:off x="2915756" y="1731370"/>
            <a:ext cx="4860301" cy="409693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18119D19-A254-41A7-B310-240A85A63B61}"/>
              </a:ext>
            </a:extLst>
          </p:cNvPr>
          <p:cNvSpPr txBox="1"/>
          <p:nvPr/>
        </p:nvSpPr>
        <p:spPr>
          <a:xfrm>
            <a:off x="1066650" y="6252628"/>
            <a:ext cx="8558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Úřadující předseda spolku</a:t>
            </a:r>
            <a:r>
              <a:rPr lang="cs-CZ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Veteráni ozbrojených sil a bezpečnostních sborů</a:t>
            </a:r>
            <a:endParaRPr lang="cs-CZ" sz="2400" dirty="0">
              <a:latin typeface="Arial Narrow" panose="020B060602020203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D4587148-7B26-4E2A-9E94-D490A195E1CD}"/>
              </a:ext>
            </a:extLst>
          </p:cNvPr>
          <p:cNvSpPr txBox="1"/>
          <p:nvPr/>
        </p:nvSpPr>
        <p:spPr>
          <a:xfrm>
            <a:off x="3023349" y="1076213"/>
            <a:ext cx="46451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BRIG. GEN. V.V. ING. JOSEF PROKEŠ </a:t>
            </a:r>
            <a:endParaRPr lang="cs-CZ" sz="2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949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474" y="446662"/>
            <a:ext cx="7776864" cy="2698262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485366" y="3441331"/>
            <a:ext cx="9721080" cy="3645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Aft>
                <a:spcPts val="0"/>
              </a:spcAft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Cílem činnosti Spolku je sjednocovat občany České republiky a členy již existujících organizací a spolků s podobným zaměřením, kteří v minulosti i v současnosti zajišťovali a zajišťují bezpečnost, ochranu a obranu Československa a České republiky, kteří jsou věrni bohatým tradicím československé a české státnosti, odhodláni budovat a chránit Českou republiku v duchu nedotknutelných hodnot lidské důstojnosti a svobody, jako svobodný a demokratický stát, založený na úctě k lidským právům, na zásadách občanské společnosti, jako součást rodiny evropských                     a světových demokracií, jako vlast rovnoprávných, svobodných občanů, a kteří jsou si vědomi svých povinností vůči druhým i zodpovědnosti vůči celku, s cílem společně střežit a rozvíjet zděděné přírodní, kulturní, hmotné a duchovní bohatství naší společnosti.</a:t>
            </a:r>
          </a:p>
          <a:p>
            <a:pPr>
              <a:lnSpc>
                <a:spcPct val="80000"/>
              </a:lnSpc>
              <a:spcAft>
                <a:spcPts val="0"/>
              </a:spcAft>
            </a:pPr>
            <a:r>
              <a:rPr lang="cs-CZ" sz="2400" dirty="0">
                <a:solidFill>
                  <a:srgbClr val="000000"/>
                </a:solidFill>
                <a:ea typeface="Times New Roman" panose="02020603050405020304" pitchFamily="18" charset="0"/>
              </a:rPr>
              <a:t> </a:t>
            </a:r>
            <a:endParaRPr lang="cs-CZ" sz="2400" b="1" dirty="0">
              <a:solidFill>
                <a:srgbClr val="711B4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361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D645CFA6-F921-4A09-A409-17A4777DFA9B}"/>
              </a:ext>
            </a:extLst>
          </p:cNvPr>
          <p:cNvSpPr txBox="1"/>
          <p:nvPr/>
        </p:nvSpPr>
        <p:spPr>
          <a:xfrm>
            <a:off x="672170" y="546005"/>
            <a:ext cx="9540000" cy="6737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SPOLEK si  klade za svou povinnost seznamovat veřejnost s názory skutečných odborníků na žhavá </a:t>
            </a:r>
            <a:r>
              <a:rPr lang="cs-CZ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celospolečenská témata. </a:t>
            </a: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K tomu:</a:t>
            </a:r>
          </a:p>
          <a:p>
            <a:pPr>
              <a:lnSpc>
                <a:spcPct val="85000"/>
              </a:lnSpc>
            </a:pPr>
            <a:endParaRPr lang="cs-CZ" sz="8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3478213" indent="-161925">
              <a:lnSpc>
                <a:spcPct val="85000"/>
              </a:lnSpc>
              <a:buSzPct val="60000"/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 organizuje veřejné besedy a přednášky</a:t>
            </a:r>
          </a:p>
          <a:p>
            <a:pPr marL="3478213" indent="-161925">
              <a:lnSpc>
                <a:spcPct val="85000"/>
              </a:lnSpc>
              <a:buSzPct val="60000"/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 k celospolečenským problémům se vyjadřuje v mediích a na  </a:t>
            </a:r>
          </a:p>
          <a:p>
            <a:pPr marL="3316288">
              <a:lnSpc>
                <a:spcPct val="85000"/>
              </a:lnSpc>
              <a:buSzPct val="60000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    </a:t>
            </a:r>
            <a:r>
              <a:rPr lang="cs-CZ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sociálních </a:t>
            </a: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sítích </a:t>
            </a:r>
          </a:p>
          <a:p>
            <a:pPr marL="3478213" indent="-161925">
              <a:lnSpc>
                <a:spcPct val="85000"/>
              </a:lnSpc>
              <a:buSzPct val="60000"/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 vydal knihu NEMRZAČTE NAŠI HISTORII </a:t>
            </a:r>
          </a:p>
          <a:p>
            <a:pPr>
              <a:lnSpc>
                <a:spcPct val="85000"/>
              </a:lnSpc>
            </a:pPr>
            <a:endParaRPr lang="cs-CZ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85000"/>
              </a:lnSpc>
            </a:pPr>
            <a:endParaRPr lang="cs-CZ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85000"/>
              </a:lnSpc>
            </a:pPr>
            <a:endParaRPr lang="cs-CZ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85000"/>
              </a:lnSpc>
            </a:pPr>
            <a:endParaRPr lang="cs-CZ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85000"/>
              </a:lnSpc>
            </a:pPr>
            <a:endParaRPr lang="cs-CZ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85000"/>
              </a:lnSpc>
            </a:pPr>
            <a:endParaRPr lang="cs-CZ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85000"/>
              </a:lnSpc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Členové a </a:t>
            </a:r>
            <a:r>
              <a:rPr lang="cs-CZ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sympatizanti </a:t>
            </a: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Spolku dobře ví, jak důležitá je všestranná bezpečnost naší země, města či obce, bezpečnost každého občana.</a:t>
            </a:r>
          </a:p>
          <a:p>
            <a:pPr algn="just">
              <a:lnSpc>
                <a:spcPct val="85000"/>
              </a:lnSpc>
            </a:pPr>
            <a:endParaRPr lang="cs-CZ" sz="8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85000"/>
              </a:lnSpc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Zdravotnická bezpečnost občanů je dnes celospolečenským tématem číslo1!</a:t>
            </a:r>
          </a:p>
          <a:p>
            <a:pPr algn="just">
              <a:lnSpc>
                <a:spcPct val="85000"/>
              </a:lnSpc>
            </a:pPr>
            <a:endParaRPr lang="cs-CZ" sz="8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85000"/>
              </a:lnSpc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Pandemie </a:t>
            </a: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Covid</a:t>
            </a: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 19 ukázala: </a:t>
            </a:r>
          </a:p>
          <a:p>
            <a:pPr marL="1798638" indent="-180975" algn="just">
              <a:lnSpc>
                <a:spcPct val="85000"/>
              </a:lnSpc>
              <a:buSzPct val="60000"/>
              <a:buFont typeface="Wingdings" panose="05000000000000000000" pitchFamily="2" charset="2"/>
              <a:buChar char="q"/>
              <a:tabLst>
                <a:tab pos="1255713" algn="l"/>
              </a:tabLst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 jak je stát a společnost připravena na krizové, celostátní epidemiologické  situace </a:t>
            </a:r>
          </a:p>
          <a:p>
            <a:pPr marL="1798638" indent="-180975" algn="just">
              <a:lnSpc>
                <a:spcPct val="85000"/>
              </a:lnSpc>
              <a:buSzPct val="60000"/>
              <a:buFont typeface="Wingdings" panose="05000000000000000000" pitchFamily="2" charset="2"/>
              <a:buChar char="q"/>
              <a:tabLst>
                <a:tab pos="1255713" algn="l"/>
              </a:tabLst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 v  jakém stavu je současný systém našeho zdravotnictví</a:t>
            </a:r>
          </a:p>
          <a:p>
            <a:pPr algn="just">
              <a:lnSpc>
                <a:spcPct val="85000"/>
              </a:lnSpc>
            </a:pPr>
            <a:endParaRPr lang="cs-CZ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85000"/>
              </a:lnSpc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Názory na zastavení pandemie </a:t>
            </a: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Covid</a:t>
            </a: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 19 jsou tak rozporné, že  většina našich občanů má v hlavách chaos a neví: </a:t>
            </a:r>
          </a:p>
          <a:p>
            <a:pPr marL="1798638" indent="-180975" algn="just">
              <a:lnSpc>
                <a:spcPct val="85000"/>
              </a:lnSpc>
              <a:buSzPct val="60000"/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 jak nebezpečná je tato celosvětová nemoc </a:t>
            </a:r>
          </a:p>
          <a:p>
            <a:pPr marL="1798638" indent="-180975" algn="just">
              <a:lnSpc>
                <a:spcPct val="85000"/>
              </a:lnSpc>
              <a:buSzPct val="60000"/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 jaká by měla být prevence občanů proti nakažení touto nemocí </a:t>
            </a:r>
          </a:p>
          <a:p>
            <a:pPr marL="1798638" indent="-180975" algn="just">
              <a:lnSpc>
                <a:spcPct val="85000"/>
              </a:lnSpc>
              <a:buSzPct val="60000"/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 jak by se tato nemoc měla léčit</a:t>
            </a:r>
            <a:endParaRPr lang="cs-CZ" dirty="0">
              <a:solidFill>
                <a:srgbClr val="C00000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C073BD73-AB87-4DC9-BC51-AD76A847D9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33" t="7027" r="7978" b="5801"/>
          <a:stretch/>
        </p:blipFill>
        <p:spPr>
          <a:xfrm>
            <a:off x="2190541" y="1235946"/>
            <a:ext cx="1738366" cy="245795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31070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D6586505-7EAB-4987-9E8B-602453F5199E}"/>
              </a:ext>
            </a:extLst>
          </p:cNvPr>
          <p:cNvSpPr txBox="1"/>
          <p:nvPr/>
        </p:nvSpPr>
        <p:spPr>
          <a:xfrm>
            <a:off x="3569601" y="1462270"/>
            <a:ext cx="665295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velitel vojenských chemiků protichemické jednotky Československé armády v operaci Pouštní bouře  v Kuvajtu. </a:t>
            </a:r>
          </a:p>
          <a:p>
            <a:pPr marL="0" marR="0" lvl="0" indent="0" algn="just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(Personálně byli odbornici chemického vojska československého protichemického praporu vybráni převážně z 5. praporu chemické ochrany který byl součástí  1. tankové divize, které v té době velel                plk. gšt. Ing. Zdeněk Zbytek.)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E23E6025-BF85-4A23-876B-D934FEFD3DFC}"/>
              </a:ext>
            </a:extLst>
          </p:cNvPr>
          <p:cNvSpPr txBox="1"/>
          <p:nvPr/>
        </p:nvSpPr>
        <p:spPr>
          <a:xfrm>
            <a:off x="3221670" y="581398"/>
            <a:ext cx="42484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PLK. V.V. ING. LUBOMÍR ŠMEHLÍK 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DFB439E8-260A-4274-8A11-6CC93D10B5AA}"/>
              </a:ext>
            </a:extLst>
          </p:cNvPr>
          <p:cNvSpPr txBox="1"/>
          <p:nvPr/>
        </p:nvSpPr>
        <p:spPr>
          <a:xfrm>
            <a:off x="469259" y="4828310"/>
            <a:ext cx="9753295" cy="2557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 roce 2002 byl ve sněmovně přijat zákon o válečných veteránech, tedy až 12 let poté, co byli naši vojáci nasazeni v první válce v Perském zálivu za osvobození Kuvajtu. Od tohoto roku zákon 2002 nebyl novelizován  a to přes to, že benefity v něm pro válečné veterány zakotvené podléhají již                       20 - leté inflaci.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To má přirozeně za následek postupné zhoršování péče o naše válečné veterány. 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 politiky jsou dnes veteráni nezbytní už jen jako stafáž při kladení věnců. Jinak se na ně zapomíná.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Například od roku 2002 nebyl přijat ucelený preventivní program či program následné péče pro veterány. 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80100FB2-4D88-4D35-AAF8-B49D250368E5}"/>
              </a:ext>
            </a:extLst>
          </p:cNvPr>
          <p:cNvSpPr txBox="1"/>
          <p:nvPr/>
        </p:nvSpPr>
        <p:spPr>
          <a:xfrm>
            <a:off x="4971858" y="3401263"/>
            <a:ext cx="748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</a:t>
            </a:r>
          </a:p>
        </p:txBody>
      </p:sp>
      <p:pic>
        <p:nvPicPr>
          <p:cNvPr id="12" name="Picture 2" descr="Rozhovory z knihovny (Wotrubia): Luboš Šmehlík - Náš voják v Zálivu 1991 -  YouTube">
            <a:extLst>
              <a:ext uri="{FF2B5EF4-FFF2-40B4-BE49-F238E27FC236}">
                <a16:creationId xmlns:a16="http://schemas.microsoft.com/office/drawing/2014/main" xmlns="" id="{18F17ECB-36D6-48FD-A1B6-4E98BB3029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4" r="41850" b="26141"/>
          <a:stretch/>
        </p:blipFill>
        <p:spPr bwMode="auto">
          <a:xfrm>
            <a:off x="667170" y="1462270"/>
            <a:ext cx="2839705" cy="301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795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xmlns="" id="{080DEE7F-C2B7-4C37-911F-8F30F0B565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06" y="268152"/>
            <a:ext cx="5040000" cy="342000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6A53AFEE-A8CB-44B2-9900-D748972EB6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89" y="268152"/>
            <a:ext cx="5040000" cy="3420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FFE4AA5D-D784-4C43-AF33-8BFA26FB3F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06" y="3779837"/>
            <a:ext cx="5040000" cy="3420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53657F4D-A117-4167-BC03-E7859B2E857E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90" y="3779837"/>
            <a:ext cx="5040000" cy="34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968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xmlns="" id="{3E632C29-D762-49A9-9166-1E605E8E1A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23" y="282010"/>
            <a:ext cx="5040000" cy="3420005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6C45E3B7-5D54-4019-842D-7CBFE75386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656" y="282010"/>
            <a:ext cx="5040008" cy="3420005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866754D7-AEBC-4F5A-BE14-5F85C8D02A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24" y="3779838"/>
            <a:ext cx="5040008" cy="342000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C38FBDD9-81AE-4D11-87DF-C44D31CD30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656" y="3779838"/>
            <a:ext cx="5040009" cy="342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863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aní vakcína. Imunita národa je v rukách ženy, kterou Babiš nalákal do  politiky - Seznam Zprávy"/>
          <p:cNvSpPr>
            <a:spLocks noChangeAspect="1" noChangeArrowheads="1"/>
          </p:cNvSpPr>
          <p:nvPr/>
        </p:nvSpPr>
        <p:spPr bwMode="auto">
          <a:xfrm>
            <a:off x="281781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cs-CZ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028" name="Picture 4" descr="Infarkt před třicítkou je u podnikatelů běžný, varuje expertka. Pomůže  vynechat kafe a raději jít ven | Hospodářské noviny (iHNed.cz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6" r="8533" b="6998"/>
          <a:stretch/>
        </p:blipFill>
        <p:spPr bwMode="auto">
          <a:xfrm>
            <a:off x="530691" y="323453"/>
            <a:ext cx="2671093" cy="410603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ouštní bouře - českoslovenští chemici šli poprvé do války — ČT24 — Česká  televize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547" y="1855484"/>
            <a:ext cx="8356831" cy="556650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474085" y="5724053"/>
            <a:ext cx="9743645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</a:pPr>
            <a:r>
              <a:rPr lang="cs-CZ" sz="4400" dirty="0">
                <a:solidFill>
                  <a:srgbClr val="C00000"/>
                </a:solidFill>
                <a:latin typeface="Arial Narrow" panose="020B0606020202030204" pitchFamily="34" charset="0"/>
              </a:rPr>
              <a:t>VETERÁNI VÁLKY V ZÁLIVU SI ZASLOUŽÍ ODPOVÍDAJÍCÍ KVALITNÍ  ZDRAVOTNÍ PÉČI 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185667" y="827510"/>
            <a:ext cx="69127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lnSpc>
                <a:spcPct val="80000"/>
              </a:lnSpc>
            </a:pPr>
            <a:r>
              <a:rPr lang="cs-CZ" sz="2800" dirty="0">
                <a:solidFill>
                  <a:srgbClr val="FF0000"/>
                </a:solidFill>
                <a:latin typeface="Arial Narrow" panose="020B0606020202030204" pitchFamily="34" charset="0"/>
              </a:rPr>
              <a:t>prof. MUDr. Věra Adámková, CSc. </a:t>
            </a:r>
            <a:r>
              <a:rPr lang="cs-CZ" sz="2400" dirty="0">
                <a:solidFill>
                  <a:prstClr val="black"/>
                </a:solidFill>
                <a:latin typeface="Arial Narrow" panose="020B0606020202030204" pitchFamily="34" charset="0"/>
              </a:rPr>
              <a:t>Iniciovala, (po té co se o veterány přestala starat Ústřední vojenská nemocnice) a je garantem zdravotní péče a starostlivosti IKEMu                             o veterány války v Perském zálivu.</a:t>
            </a:r>
          </a:p>
        </p:txBody>
      </p:sp>
    </p:spTree>
    <p:extLst>
      <p:ext uri="{BB962C8B-B14F-4D97-AF65-F5344CB8AC3E}">
        <p14:creationId xmlns:p14="http://schemas.microsoft.com/office/powerpoint/2010/main" val="134078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769D8ECB-01C6-4605-B014-B9BC192976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66" r="15717"/>
          <a:stretch/>
        </p:blipFill>
        <p:spPr>
          <a:xfrm>
            <a:off x="6211126" y="3195375"/>
            <a:ext cx="3904780" cy="3852582"/>
          </a:xfrm>
          <a:prstGeom prst="roundRect">
            <a:avLst>
              <a:gd name="adj" fmla="val 7349"/>
            </a:avLst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EDB0A393-E665-4CA2-8EE2-633E03381676}"/>
              </a:ext>
            </a:extLst>
          </p:cNvPr>
          <p:cNvSpPr txBox="1"/>
          <p:nvPr/>
        </p:nvSpPr>
        <p:spPr>
          <a:xfrm>
            <a:off x="575906" y="828915"/>
            <a:ext cx="9540000" cy="2197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Prof. MUDr. Věra Adámková zahájila v roce 2019 preventivní prohlídky veteránů                    s důrazem na projevy nemoci syndromu války v Perském zálivu a zahájila i program následné péče o ně. 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Její starost je ojedinělá, a na rozdíl od verbálních projevů politiků, je naprosto  konkrétní a soustavná. 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Proto si jí veteráni z první války v Perském zálivu velmi váží.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28ABCA46-C16C-4A1C-A4E0-27DEABE598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35" t="7205" r="7646"/>
          <a:stretch/>
        </p:blipFill>
        <p:spPr>
          <a:xfrm>
            <a:off x="575906" y="3752907"/>
            <a:ext cx="4483736" cy="3529247"/>
          </a:xfrm>
          <a:prstGeom prst="roundRect">
            <a:avLst>
              <a:gd name="adj" fmla="val 4804"/>
            </a:avLst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E090EEA6-E7EF-4EDD-BEA9-F1DF9F52BA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30" b="33669"/>
          <a:stretch/>
        </p:blipFill>
        <p:spPr>
          <a:xfrm>
            <a:off x="4425285" y="4206350"/>
            <a:ext cx="2413774" cy="2413878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69096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K Dukla Praha | oficiální internetové stránky">
            <a:extLst>
              <a:ext uri="{FF2B5EF4-FFF2-40B4-BE49-F238E27FC236}">
                <a16:creationId xmlns:a16="http://schemas.microsoft.com/office/drawing/2014/main" xmlns="" id="{6C109B26-52EB-4431-82C4-C9136B4CD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291" y="2156936"/>
            <a:ext cx="1028865" cy="69091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AB17EF95-7FBD-4A2F-9D63-6B78F7B6F653}"/>
              </a:ext>
            </a:extLst>
          </p:cNvPr>
          <p:cNvSpPr txBox="1"/>
          <p:nvPr/>
        </p:nvSpPr>
        <p:spPr>
          <a:xfrm>
            <a:off x="395906" y="757132"/>
            <a:ext cx="9900000" cy="116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prof. MUDr. Věra Adámková, CSc. 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se na svém 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na pracovišti preventivní kardiologie v IKEMu věnuje veteránům DUKLY PRAHA.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 descr="K odvolání ředitele VZP teď nevidím důvod - PressReader">
            <a:extLst>
              <a:ext uri="{FF2B5EF4-FFF2-40B4-BE49-F238E27FC236}">
                <a16:creationId xmlns:a16="http://schemas.microsoft.com/office/drawing/2014/main" xmlns="" id="{1D1E8918-DE00-4554-A491-CD7052EAC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70" y="1619598"/>
            <a:ext cx="2160240" cy="392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alerie - 1976 - Bludov vs. veteráni Dukla Praha - SK Bludov">
            <a:extLst>
              <a:ext uri="{FF2B5EF4-FFF2-40B4-BE49-F238E27FC236}">
                <a16:creationId xmlns:a16="http://schemas.microsoft.com/office/drawing/2014/main" xmlns="" id="{F8B6F60D-9265-419F-B409-85AF4C783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571" y="1187550"/>
            <a:ext cx="8387495" cy="574461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72EC8DBE-638D-4D98-9B51-52473D941233}"/>
              </a:ext>
            </a:extLst>
          </p:cNvPr>
          <p:cNvSpPr/>
          <p:nvPr/>
        </p:nvSpPr>
        <p:spPr>
          <a:xfrm>
            <a:off x="395906" y="5657446"/>
            <a:ext cx="9900000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VETERÁNI – SPORTOVCI, KTEŘÍ V MLÁDÍ REPREZENTOVALI NAŠI VLAST  SI ZASLOU-ŽÍ NAŠI ÚCTU A PATŘIČNOU PÉČI.</a:t>
            </a:r>
          </a:p>
        </p:txBody>
      </p:sp>
    </p:spTree>
    <p:extLst>
      <p:ext uri="{BB962C8B-B14F-4D97-AF65-F5344CB8AC3E}">
        <p14:creationId xmlns:p14="http://schemas.microsoft.com/office/powerpoint/2010/main" val="3130764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xmlns="" id="{7706EAF2-C56F-4950-BC45-7041867D272A}"/>
              </a:ext>
            </a:extLst>
          </p:cNvPr>
          <p:cNvSpPr/>
          <p:nvPr/>
        </p:nvSpPr>
        <p:spPr>
          <a:xfrm>
            <a:off x="288902" y="385054"/>
            <a:ext cx="4399830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Patří mezi ně např. :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487DFCBF-43A4-4170-9896-9A76E2EFCE04}"/>
              </a:ext>
            </a:extLst>
          </p:cNvPr>
          <p:cNvSpPr txBox="1"/>
          <p:nvPr/>
        </p:nvSpPr>
        <p:spPr>
          <a:xfrm>
            <a:off x="5057563" y="378997"/>
            <a:ext cx="5345348" cy="178818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cs-CZ" sz="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František Smolík 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(*11. září 1946), útočník, odchovanec Dukly Praha. Hrál za její mládežnické celky a později sehrál v jejích barvách i jeden celý prvoligový ročník. Po odchodu z Dukly do SONP Kladno (výměna za obránce Jaroslava Bendla) hrál ještě za Slavii Praha a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Bohemians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.</a:t>
            </a:r>
          </a:p>
          <a:p>
            <a:pPr marL="0" marR="0" lvl="0" indent="0" algn="just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Celkově nastoupil v československé lize ve 37 ligových utkáních a dal 11 ligových gólů.</a:t>
            </a:r>
          </a:p>
          <a:p>
            <a:pPr marL="0" marR="0" lvl="0" indent="0" algn="just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E8349210-347B-4E31-9874-C031FEFCC963}"/>
              </a:ext>
            </a:extLst>
          </p:cNvPr>
          <p:cNvSpPr txBox="1"/>
          <p:nvPr/>
        </p:nvSpPr>
        <p:spPr>
          <a:xfrm>
            <a:off x="327811" y="1218985"/>
            <a:ext cx="4604111" cy="2497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Jan Fiala 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(*19. května 1956), obránce, držitel bronzové medaile z mistrovství Evropy 1980, účastník mistrovství světa 1982, vítěz ankety Fotbalista roku o nejlepšího fotbalistu Československa za rok 1982.</a:t>
            </a:r>
          </a:p>
          <a:p>
            <a:pPr marL="0" marR="0" lvl="0" indent="0" algn="just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V československé reprezentaci odehrál 58 utkání                a vstřelil jeden gól. V československé lize hrál výhradně za Duklu Praha, hrál v ní v letech 1975 –1987, nastoupil k 305 ligovým utkáním a dal v nich dvě branky. Třikrát se s Duklou stal mistrem </a:t>
            </a:r>
            <a:r>
              <a:rPr kumimoji="0" lang="cs-C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republiky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 (1977, 1979, 1982) a třikrát získal Česko-slovenský pohár (1981, 1983, 1985). Ke konci kariéry odešel do Francie.</a:t>
            </a:r>
          </a:p>
        </p:txBody>
      </p:sp>
      <p:pic>
        <p:nvPicPr>
          <p:cNvPr id="9" name="obrázek 8" descr="Gratulujeme: Jan Fiala slaví 60 | Soutěže | FOTBAL.CZ">
            <a:extLst>
              <a:ext uri="{FF2B5EF4-FFF2-40B4-BE49-F238E27FC236}">
                <a16:creationId xmlns:a16="http://schemas.microsoft.com/office/drawing/2014/main" xmlns="" id="{EF458463-C064-41F8-BC77-9EA041D86E7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866" y="3539157"/>
            <a:ext cx="1323780" cy="1331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obrázek 4" descr="Jan Fiala (fotbalista) – Wikipedie">
            <a:extLst>
              <a:ext uri="{FF2B5EF4-FFF2-40B4-BE49-F238E27FC236}">
                <a16:creationId xmlns:a16="http://schemas.microsoft.com/office/drawing/2014/main" xmlns="" id="{1ABF112E-44F0-4087-AF8F-077FCD5DD91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61" y="3857944"/>
            <a:ext cx="1985946" cy="300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obrázek 6" descr="FK Dukla Praha | Jan Fiala slaví životní jubileum 65 let">
            <a:extLst>
              <a:ext uri="{FF2B5EF4-FFF2-40B4-BE49-F238E27FC236}">
                <a16:creationId xmlns:a16="http://schemas.microsoft.com/office/drawing/2014/main" xmlns="" id="{D254523D-1EA2-470F-B333-D7A48837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8" t="-357" r="20463" b="357"/>
          <a:stretch/>
        </p:blipFill>
        <p:spPr bwMode="auto">
          <a:xfrm>
            <a:off x="2829245" y="4692951"/>
            <a:ext cx="1985946" cy="238759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xmlns="" id="{93A476FF-7FB6-47E5-A576-F579618A8F7D}"/>
              </a:ext>
            </a:extLst>
          </p:cNvPr>
          <p:cNvSpPr/>
          <p:nvPr/>
        </p:nvSpPr>
        <p:spPr>
          <a:xfrm>
            <a:off x="288901" y="1099226"/>
            <a:ext cx="4643021" cy="607539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315C056B-4A62-431C-B0FA-882A739A0DD3}"/>
              </a:ext>
            </a:extLst>
          </p:cNvPr>
          <p:cNvSpPr txBox="1"/>
          <p:nvPr/>
        </p:nvSpPr>
        <p:spPr>
          <a:xfrm>
            <a:off x="5018654" y="2261837"/>
            <a:ext cx="5345348" cy="228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Jan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Brumovský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 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(*26. června 1937), útočník a později trenér Dukly Praha, reprezentant Československa, držitel stříbrné medaile z olympijských her roku 1964 v Tokiu.</a:t>
            </a:r>
          </a:p>
          <a:p>
            <a:pPr marL="0" marR="0" lvl="0" indent="0" algn="just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Za československou reprezentaci odehrál v letech 1958–1964 čtyři utkání a 15x v olympijském výběru (5 branek). V lize odehrál 229 utkání a dal 42 gólů. Hrál za Duklu Praha (1957–1970), s níž se stal šestkrát mistrem republiky. a třikrát vyhrál Československý pohár. Dvacetkrát startoval v evropských pohárech (3 góly). Hrál v mužstvu, které se v roce 1967 v PMEZ probilo mezi 4 nejlepší klubové celky Evropy. Je čtyřnásobným vítězem Amerického poháru. </a:t>
            </a:r>
          </a:p>
        </p:txBody>
      </p:sp>
      <p:pic>
        <p:nvPicPr>
          <p:cNvPr id="15" name="obrázek 10">
            <a:extLst>
              <a:ext uri="{FF2B5EF4-FFF2-40B4-BE49-F238E27FC236}">
                <a16:creationId xmlns:a16="http://schemas.microsoft.com/office/drawing/2014/main" xmlns="" id="{1F35E142-8741-4E19-A60A-0DAE5A5D549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60" y="4550349"/>
            <a:ext cx="1449829" cy="2106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obrázek 8" descr="Video bonus: Jan Brumovský 1964 — Hvězdné fotbalové okamžiky — Česká  televize">
            <a:extLst>
              <a:ext uri="{FF2B5EF4-FFF2-40B4-BE49-F238E27FC236}">
                <a16:creationId xmlns:a16="http://schemas.microsoft.com/office/drawing/2014/main" xmlns="" id="{6B893A35-A2FF-4955-89F2-2272A76117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3" r="-1"/>
          <a:stretch/>
        </p:blipFill>
        <p:spPr bwMode="auto">
          <a:xfrm>
            <a:off x="6676585" y="4791427"/>
            <a:ext cx="3654998" cy="219064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xmlns="" id="{8A532A9E-FB44-4238-9210-ADDD52728513}"/>
              </a:ext>
            </a:extLst>
          </p:cNvPr>
          <p:cNvSpPr/>
          <p:nvPr/>
        </p:nvSpPr>
        <p:spPr>
          <a:xfrm>
            <a:off x="5057563" y="2149813"/>
            <a:ext cx="5345348" cy="502480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777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996" y="502419"/>
            <a:ext cx="6779340" cy="5523455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1168476" y="6270171"/>
            <a:ext cx="8354860" cy="71343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914400"/>
            <a:r>
              <a:rPr lang="cs-CZ" dirty="0">
                <a:ln/>
                <a:solidFill>
                  <a:srgbClr val="CC3300"/>
                </a:solidFill>
                <a:latin typeface="Arial Narrow" panose="020B0606020202030204" pitchFamily="34" charset="0"/>
              </a:rPr>
              <a:t>prof. MUDr. Věra Adámková, CSc.</a:t>
            </a:r>
          </a:p>
        </p:txBody>
      </p:sp>
    </p:spTree>
    <p:extLst>
      <p:ext uri="{BB962C8B-B14F-4D97-AF65-F5344CB8AC3E}">
        <p14:creationId xmlns:p14="http://schemas.microsoft.com/office/powerpoint/2010/main" val="3652102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75906" y="1259111"/>
            <a:ext cx="89878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>
                <a:latin typeface="Arial Narrow" panose="020B0606020202030204" pitchFamily="34" charset="0"/>
              </a:rPr>
              <a:t>- největší </a:t>
            </a:r>
            <a:r>
              <a:rPr lang="cs-CZ" sz="2400" dirty="0">
                <a:latin typeface="Arial Narrow" panose="020B0606020202030204" pitchFamily="34" charset="0"/>
              </a:rPr>
              <a:t>superspecializované</a:t>
            </a:r>
            <a:r>
              <a:rPr lang="cs-CZ" sz="2400" dirty="0">
                <a:latin typeface="Arial Narrow" panose="020B0606020202030204" pitchFamily="34" charset="0"/>
              </a:rPr>
              <a:t> klinické a vědeckovýzkumné pracoviště v ČR</a:t>
            </a:r>
          </a:p>
        </p:txBody>
      </p:sp>
      <p:sp>
        <p:nvSpPr>
          <p:cNvPr id="3" name="Obdélník 2"/>
          <p:cNvSpPr/>
          <p:nvPr/>
        </p:nvSpPr>
        <p:spPr>
          <a:xfrm>
            <a:off x="575906" y="523199"/>
            <a:ext cx="9540000" cy="68915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cs-CZ" dirty="0">
                <a:solidFill>
                  <a:srgbClr val="C00000"/>
                </a:solidFill>
                <a:latin typeface="Arial Narrow" panose="020B0606020202030204" pitchFamily="34" charset="0"/>
              </a:rPr>
              <a:t>IKEM - INSTITUT KLINICKÉ A EXPERIMENTÁLNÍ MEDICÍNY</a:t>
            </a:r>
          </a:p>
        </p:txBody>
      </p:sp>
      <p:pic>
        <p:nvPicPr>
          <p:cNvPr id="1026" name="Picture 2" descr="IKEM - EFA Servi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78" y="2952625"/>
            <a:ext cx="6277511" cy="460705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575906" y="1709161"/>
            <a:ext cx="9540000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Institut klinické a experimentální medicíny je české zdravotnické zařízení, nacházející se v Praze-Krči, specializující se v rámci oborů kardiologie                      a kardiochirurgie na léčbu kardiovaskulárních  onemocnění, transplantaci orgánů, dále diabetologii, </a:t>
            </a: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nefrologii</a:t>
            </a: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 a léčbu poruch metabolismu. </a:t>
            </a:r>
          </a:p>
        </p:txBody>
      </p:sp>
      <p:sp>
        <p:nvSpPr>
          <p:cNvPr id="7" name="Obdélník 6"/>
          <p:cNvSpPr/>
          <p:nvPr/>
        </p:nvSpPr>
        <p:spPr>
          <a:xfrm>
            <a:off x="7027524" y="3175037"/>
            <a:ext cx="2106202" cy="472568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cs-CZ" dirty="0">
                <a:solidFill>
                  <a:srgbClr val="C00000"/>
                </a:solidFill>
                <a:latin typeface="Arial Narrow" panose="020B0606020202030204" pitchFamily="34" charset="0"/>
              </a:rPr>
              <a:t>PRACOVIŠTĚ</a:t>
            </a:r>
          </a:p>
        </p:txBody>
      </p:sp>
      <p:sp>
        <p:nvSpPr>
          <p:cNvPr id="8" name="Obdélník 7"/>
          <p:cNvSpPr/>
          <p:nvPr/>
        </p:nvSpPr>
        <p:spPr>
          <a:xfrm>
            <a:off x="6187112" y="3798948"/>
            <a:ext cx="53435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Úsek ředitele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Kardiocentrum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Centrum diabetologie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Transplantcentrum</a:t>
            </a:r>
            <a:endParaRPr lang="cs-CZ" sz="24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Prac</a:t>
            </a: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. odborné ambulantní péče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Centrum </a:t>
            </a:r>
            <a:r>
              <a:rPr lang="cs-CZ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exp</a:t>
            </a:r>
            <a:r>
              <a:rPr lang="cs-CZ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. medicíny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Komplement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Úsek ekonomický a provozní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Úsek ošetřovatelské péče a kvality</a:t>
            </a:r>
          </a:p>
        </p:txBody>
      </p:sp>
    </p:spTree>
    <p:extLst>
      <p:ext uri="{BB962C8B-B14F-4D97-AF65-F5344CB8AC3E}">
        <p14:creationId xmlns:p14="http://schemas.microsoft.com/office/powerpoint/2010/main" val="3754593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19" y="3376831"/>
            <a:ext cx="8005085" cy="4002544"/>
          </a:xfrm>
          <a:prstGeom prst="ellipse">
            <a:avLst/>
          </a:prstGeom>
          <a:effectLst>
            <a:softEdge rad="317500"/>
          </a:effectLst>
        </p:spPr>
      </p:pic>
      <p:sp>
        <p:nvSpPr>
          <p:cNvPr id="3" name="Obdélník 2"/>
          <p:cNvSpPr/>
          <p:nvPr/>
        </p:nvSpPr>
        <p:spPr>
          <a:xfrm>
            <a:off x="575906" y="1302731"/>
            <a:ext cx="9540000" cy="228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v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Kardiocentrum IKEM je největší, nejkomplexnější a jedno z nejstarších </a:t>
            </a: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kardiocenter</a:t>
            </a: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 v České republice. Zabývá se léčbou srdečních a cévních onemocnění dospělých pacientů v celé šíři - vrozených i získaných. </a:t>
            </a:r>
          </a:p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v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Kardiocentrum IKEM se skládá ze čtyř klinik a pracovišť, které nabízejí pacientům péči v oblasti kardiologie a kardiochirurgie. </a:t>
            </a:r>
          </a:p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v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Zaměřuje se i na prevenci civilizačních chorob. Je nejen medicínským, ale i výukovým a výzkumným centrem.</a:t>
            </a:r>
          </a:p>
        </p:txBody>
      </p:sp>
      <p:sp>
        <p:nvSpPr>
          <p:cNvPr id="5" name="Obdélník 4"/>
          <p:cNvSpPr/>
          <p:nvPr/>
        </p:nvSpPr>
        <p:spPr>
          <a:xfrm>
            <a:off x="3809919" y="532616"/>
            <a:ext cx="3071974" cy="472568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cs-CZ" dirty="0">
                <a:solidFill>
                  <a:srgbClr val="C00000"/>
                </a:solidFill>
                <a:latin typeface="Arial Narrow" panose="020B0606020202030204" pitchFamily="34" charset="0"/>
              </a:rPr>
              <a:t>KARDIOCENTRUM</a:t>
            </a:r>
          </a:p>
        </p:txBody>
      </p:sp>
      <p:sp>
        <p:nvSpPr>
          <p:cNvPr id="6" name="Obdélník 5"/>
          <p:cNvSpPr/>
          <p:nvPr/>
        </p:nvSpPr>
        <p:spPr>
          <a:xfrm>
            <a:off x="5556525" y="4035670"/>
            <a:ext cx="5343525" cy="134806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 Klinika kardiologie</a:t>
            </a:r>
          </a:p>
          <a:p>
            <a:pPr marL="285750" indent="-28575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 Klinika kardiovaskulární chirurgie</a:t>
            </a:r>
          </a:p>
          <a:p>
            <a:pPr marL="285750" indent="-28575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 Klinika anesteziologie a resuscitace</a:t>
            </a:r>
          </a:p>
          <a:p>
            <a:pPr marL="285750" indent="-28575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 Pracoviště preventivní kardiologie</a:t>
            </a:r>
          </a:p>
        </p:txBody>
      </p:sp>
    </p:spTree>
    <p:extLst>
      <p:ext uri="{BB962C8B-B14F-4D97-AF65-F5344CB8AC3E}">
        <p14:creationId xmlns:p14="http://schemas.microsoft.com/office/powerpoint/2010/main" val="1787789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335578" y="512069"/>
            <a:ext cx="6020656" cy="576000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cs-CZ" dirty="0">
                <a:solidFill>
                  <a:srgbClr val="C00000"/>
                </a:solidFill>
                <a:latin typeface="Arial Narrow" panose="020B0606020202030204" pitchFamily="34" charset="0"/>
              </a:rPr>
              <a:t>PRACOVIŠTĚ PREVENTIVNÍ KARDIOLOGIE</a:t>
            </a:r>
          </a:p>
        </p:txBody>
      </p:sp>
      <p:sp>
        <p:nvSpPr>
          <p:cNvPr id="4" name="Obdélník 3"/>
          <p:cNvSpPr/>
          <p:nvPr/>
        </p:nvSpPr>
        <p:spPr>
          <a:xfrm>
            <a:off x="3066475" y="1088069"/>
            <a:ext cx="45588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4D4D4D"/>
                </a:solidFill>
                <a:latin typeface="Source Sans Pro" panose="020B0503030403020204" pitchFamily="34" charset="0"/>
              </a:rPr>
              <a:t>Přednosta Pracoviště preventivní kardiologie</a:t>
            </a:r>
            <a:endParaRPr lang="cs-CZ" dirty="0">
              <a:solidFill>
                <a:srgbClr val="4D4D4D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3334859" y="1351043"/>
            <a:ext cx="40220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prof. MUDr. Věra Adámková, CSc.</a:t>
            </a:r>
          </a:p>
        </p:txBody>
      </p:sp>
      <p:sp>
        <p:nvSpPr>
          <p:cNvPr id="6" name="Obdélník 5"/>
          <p:cNvSpPr/>
          <p:nvPr/>
        </p:nvSpPr>
        <p:spPr>
          <a:xfrm>
            <a:off x="3752136" y="2275045"/>
            <a:ext cx="668640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PPK je specializovaným ambulantním pracovištěm, které poskytuje komplexní péči v prevenci a léčbě ovlivnitelných rizikových faktorů civilizačních chorob se zvláštním zřetelem na:</a:t>
            </a:r>
          </a:p>
          <a:p>
            <a:pPr algn="just">
              <a:lnSpc>
                <a:spcPct val="85000"/>
              </a:lnSpc>
            </a:pPr>
            <a:endParaRPr lang="cs-CZ" sz="8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kardiovaskulární choroby (KVO), </a:t>
            </a:r>
          </a:p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chronická onemocnění ledvin, </a:t>
            </a:r>
          </a:p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hypertenzi, </a:t>
            </a:r>
          </a:p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dyslipidémii</a:t>
            </a: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</a:p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metabolický syndrom, </a:t>
            </a:r>
          </a:p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poruchy metabolizmu cukrů, </a:t>
            </a:r>
          </a:p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obezitu, </a:t>
            </a:r>
          </a:p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odvykání kouření </a:t>
            </a:r>
          </a:p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cévní patologické nálezy.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717" y="2275045"/>
            <a:ext cx="3208571" cy="427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04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899" y="194893"/>
            <a:ext cx="4896549" cy="3265386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Obdélník 2"/>
          <p:cNvSpPr/>
          <p:nvPr/>
        </p:nvSpPr>
        <p:spPr>
          <a:xfrm>
            <a:off x="328774" y="647201"/>
            <a:ext cx="5476125" cy="2813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Ambulantní vyšetření PPK provádí u pacientů doporučených odbornými specialisty (internista, kardiolog, endokrinolog, nefrolog, diabetolog, </a:t>
            </a: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obezitolog</a:t>
            </a: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angiolog</a:t>
            </a: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 a další). Většina pacientů je také ve spolupráci s odesílajícím lékařem zařazena do dlouhodobého sledování.</a:t>
            </a:r>
          </a:p>
          <a:p>
            <a:pPr marL="171450" indent="-17145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cs-CZ" sz="8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Primární prevence KVO zahrnuje cílené vyhledávání osob s vysokým kardiovaskulárním rizikem, intervenci rizikových faktorů a detekci preklinických známek aterosklerózy.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328774" y="3460279"/>
            <a:ext cx="10109770" cy="338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V rámci sekundární prevence kontroluje PPK rizikové faktory u osob s již manifestním kardiovaskulárním onemocněním - sleduje pacienty po infarktu myokardu, po chirurgické léčbě ischemické choroby srdeční, po operačním řešení závažných chlopenních vad nebo po cévní mozkové příhodě, v rámci </a:t>
            </a:r>
            <a:r>
              <a:rPr lang="cs-CZ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kardiorenální</a:t>
            </a:r>
            <a:r>
              <a:rPr lang="cs-CZ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problematiky pak například pacienty po transplantaci ledvin,                                   s chronickým onemocněním ledvin v rámci konzervativní léčby i po chirurgické léčbě.</a:t>
            </a:r>
          </a:p>
          <a:p>
            <a:pPr marL="171450" lvl="0" indent="-17145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cs-CZ" sz="8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PPK pečuje o nemocné se závažnějšími formami poruch srdečního rytmu, chlopenních vad                                  a chronickým srdečním selháním.</a:t>
            </a:r>
          </a:p>
          <a:p>
            <a:pPr marL="171450" lvl="0" indent="-17145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cs-CZ" sz="8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Pracoviště poskytuje komplexní péči pacientům s obezitou - konzervativní léčbu, nutriční poradenství, včetně konzultace klinického psychologa.</a:t>
            </a:r>
          </a:p>
          <a:p>
            <a:pPr marL="171450" lvl="0" indent="-17145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cs-CZ" sz="8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Oddělení provádí jednorázové kontrolní prohlídky všech pacientů, kteří v IKEM podstoupí transplantaci. </a:t>
            </a:r>
          </a:p>
          <a:p>
            <a:pPr marL="171450" lvl="0" indent="-17145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cs-CZ" sz="8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342900" lvl="0" indent="-342900" algn="just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Součástí týmu je klinický psycholog a nutriční terapeut.</a:t>
            </a:r>
          </a:p>
        </p:txBody>
      </p:sp>
    </p:spTree>
    <p:extLst>
      <p:ext uri="{BB962C8B-B14F-4D97-AF65-F5344CB8AC3E}">
        <p14:creationId xmlns:p14="http://schemas.microsoft.com/office/powerpoint/2010/main" val="937984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01475" y="814491"/>
            <a:ext cx="9576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85000"/>
              </a:lnSpc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Pracoviště disponuje špičkovým technickým vybavením. V rámci diagnostiky                        a stanovení dalšího terapeutického postupu nabízí kromě laboratorních vyšetření také ultrasonografické přístroje k vyšetření srdce, břišní aorty, intra i extra mozkových tepen, tepen a žil dolních končetin, 24hodinovou monitoraci krevního tlaku a EKG, </a:t>
            </a: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tillt</a:t>
            </a: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 test, zátěžové vyšetření oběhové soustavy.</a:t>
            </a:r>
          </a:p>
        </p:txBody>
      </p:sp>
      <p:sp>
        <p:nvSpPr>
          <p:cNvPr id="3" name="Obdélník 2"/>
          <p:cNvSpPr/>
          <p:nvPr/>
        </p:nvSpPr>
        <p:spPr>
          <a:xfrm>
            <a:off x="601475" y="2858806"/>
            <a:ext cx="5400862" cy="36123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cs-CZ" dirty="0">
                <a:solidFill>
                  <a:srgbClr val="C00000"/>
                </a:solidFill>
                <a:latin typeface="Arial Narrow" panose="020B0606020202030204" pitchFamily="34" charset="0"/>
              </a:rPr>
              <a:t>PRACOVIŠTĚ PREVENTIVNÍ KARDIOLOGIE LÉČÍ A SLEDUJE: </a:t>
            </a:r>
          </a:p>
        </p:txBody>
      </p:sp>
      <p:sp>
        <p:nvSpPr>
          <p:cNvPr id="6" name="Obdélník 5"/>
          <p:cNvSpPr/>
          <p:nvPr/>
        </p:nvSpPr>
        <p:spPr>
          <a:xfrm>
            <a:off x="5276853" y="3540481"/>
            <a:ext cx="507281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onemocnění oběhové soustavy</a:t>
            </a:r>
          </a:p>
          <a:p>
            <a:pPr marL="342900" indent="-34290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arteriální hypertenzi a její komplikace</a:t>
            </a:r>
          </a:p>
          <a:p>
            <a:pPr marL="342900" indent="-34290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nemoci srdce</a:t>
            </a:r>
          </a:p>
          <a:p>
            <a:pPr marL="342900" indent="-34290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chlopenní vady</a:t>
            </a:r>
          </a:p>
          <a:p>
            <a:pPr marL="342900" indent="-34290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aterosklerotické komplikace</a:t>
            </a:r>
          </a:p>
          <a:p>
            <a:pPr marL="342900" indent="-34290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obezitu</a:t>
            </a:r>
          </a:p>
          <a:p>
            <a:pPr marL="342900" indent="-34290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chronická onemocnění ledvin</a:t>
            </a:r>
          </a:p>
          <a:p>
            <a:pPr marL="342900" indent="-34290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onemocnění tepen a žil dolních končetin</a:t>
            </a:r>
          </a:p>
          <a:p>
            <a:pPr marL="342900" indent="-34290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cévní komplikace kuřáků</a:t>
            </a:r>
          </a:p>
          <a:p>
            <a:pPr marL="342900" indent="-342900">
              <a:lnSpc>
                <a:spcPct val="85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odvykání kouření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/>
          <a:srcRect l="-540" t="17090" r="540" b="19539"/>
          <a:stretch/>
        </p:blipFill>
        <p:spPr>
          <a:xfrm>
            <a:off x="601475" y="3602363"/>
            <a:ext cx="4545878" cy="306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84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5249098" y="3164923"/>
            <a:ext cx="5040000" cy="19759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400">
              <a:lnSpc>
                <a:spcPct val="85000"/>
              </a:lnSpc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Čeští vědci vyvíjejí vakcínu jejíž podstatou je: živý původce nemoci se zbaví své aktivity a nemůže se v těle množit. Předává imunitnímu systému svoji informaci, ten se naučí ho rozpoznat a je pak připraven čelit jeho aktivní podobě. 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57" y="441625"/>
            <a:ext cx="4543712" cy="2546124"/>
          </a:xfrm>
          <a:prstGeom prst="roundRect">
            <a:avLst>
              <a:gd name="adj" fmla="val 5205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TextovéPole 12"/>
          <p:cNvSpPr txBox="1"/>
          <p:nvPr/>
        </p:nvSpPr>
        <p:spPr>
          <a:xfrm>
            <a:off x="5249098" y="2388480"/>
            <a:ext cx="5040000" cy="64135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914400"/>
            <a:r>
              <a:rPr lang="cs-CZ" dirty="0">
                <a:ln/>
                <a:solidFill>
                  <a:srgbClr val="CC3300"/>
                </a:solidFill>
                <a:latin typeface="Arial Narrow" panose="020B0606020202030204" pitchFamily="34" charset="0"/>
              </a:rPr>
              <a:t>prof. MUDr. Věra Adámková, CSc.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5249098" y="1896341"/>
            <a:ext cx="5041020" cy="48461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914400"/>
            <a:r>
              <a:rPr lang="cs-CZ" dirty="0">
                <a:ln/>
                <a:solidFill>
                  <a:srgbClr val="CC3300"/>
                </a:solidFill>
                <a:latin typeface="Arial Narrow" panose="020B0606020202030204" pitchFamily="34" charset="0"/>
              </a:rPr>
              <a:t>Český tým vědců vede</a:t>
            </a:r>
          </a:p>
        </p:txBody>
      </p:sp>
      <p:pic>
        <p:nvPicPr>
          <p:cNvPr id="1026" name="Picture 2" descr="WHO EMRO | COVID-19 questions and answers | COVID-19 | Health topic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06" y="4111861"/>
            <a:ext cx="4353189" cy="2291806"/>
          </a:xfrm>
          <a:prstGeom prst="roundRect">
            <a:avLst>
              <a:gd name="adj" fmla="val 690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4"/>
          <a:srcRect l="4207"/>
          <a:stretch/>
        </p:blipFill>
        <p:spPr>
          <a:xfrm>
            <a:off x="1375408" y="3717351"/>
            <a:ext cx="3759754" cy="2384815"/>
          </a:xfrm>
          <a:prstGeom prst="roundRect">
            <a:avLst>
              <a:gd name="adj" fmla="val 5246"/>
            </a:avLst>
          </a:prstGeom>
        </p:spPr>
      </p:pic>
      <p:sp>
        <p:nvSpPr>
          <p:cNvPr id="10" name="Zaoblený obdélník 9"/>
          <p:cNvSpPr/>
          <p:nvPr/>
        </p:nvSpPr>
        <p:spPr>
          <a:xfrm>
            <a:off x="4073481" y="5385057"/>
            <a:ext cx="2808312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cs-CZ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Zaoblený obdélník 10"/>
          <p:cNvSpPr/>
          <p:nvPr/>
        </p:nvSpPr>
        <p:spPr>
          <a:xfrm>
            <a:off x="3832261" y="5356446"/>
            <a:ext cx="6456837" cy="606961"/>
          </a:xfrm>
          <a:prstGeom prst="roundRect">
            <a:avLst>
              <a:gd name="adj" fmla="val 453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cs-CZ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3938176" y="5348858"/>
            <a:ext cx="2886302" cy="5970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914400">
              <a:lnSpc>
                <a:spcPct val="80000"/>
              </a:lnSpc>
            </a:pPr>
            <a:endParaRPr lang="cs-CZ" sz="900" b="1" dirty="0">
              <a:solidFill>
                <a:srgbClr val="CC3300"/>
              </a:solidFill>
              <a:latin typeface="Arial Narrow" panose="020B0606020202030204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cs-CZ" sz="3200" dirty="0">
                <a:solidFill>
                  <a:srgbClr val="CC3300"/>
                </a:solidFill>
                <a:latin typeface="Arial Narrow" panose="020B0606020202030204" pitchFamily="34" charset="0"/>
              </a:rPr>
              <a:t>ČESKÁ VAKCÍNA</a:t>
            </a:r>
          </a:p>
        </p:txBody>
      </p:sp>
      <p:sp>
        <p:nvSpPr>
          <p:cNvPr id="16" name="Obdélník 15"/>
          <p:cNvSpPr/>
          <p:nvPr/>
        </p:nvSpPr>
        <p:spPr>
          <a:xfrm>
            <a:off x="575906" y="6498795"/>
            <a:ext cx="9713192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lnSpc>
                <a:spcPct val="85000"/>
              </a:lnSpc>
            </a:pP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Podobné vakcíny se používají proti klíšťové encefalitidě, virové hepatitidě typu A, vzteklině či dětské přenosné obrně… 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5249098" y="391477"/>
            <a:ext cx="5040000" cy="122156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914400"/>
            <a:r>
              <a:rPr lang="cs-CZ" dirty="0">
                <a:ln/>
                <a:solidFill>
                  <a:srgbClr val="FF0000"/>
                </a:solidFill>
                <a:latin typeface="Arial Narrow" panose="020B0606020202030204" pitchFamily="34" charset="0"/>
              </a:rPr>
              <a:t>ČESKÁ VAKCÍNA</a:t>
            </a:r>
          </a:p>
          <a:p>
            <a:pPr defTabSz="914400"/>
            <a:r>
              <a:rPr lang="cs-CZ" dirty="0">
                <a:ln/>
                <a:solidFill>
                  <a:srgbClr val="FF0000"/>
                </a:solidFill>
                <a:latin typeface="Arial Narrow" panose="020B0606020202030204" pitchFamily="34" charset="0"/>
              </a:rPr>
              <a:t>PROTI COVIDU - 19</a:t>
            </a:r>
          </a:p>
        </p:txBody>
      </p:sp>
      <p:sp>
        <p:nvSpPr>
          <p:cNvPr id="17" name="Obdélník 16"/>
          <p:cNvSpPr/>
          <p:nvPr/>
        </p:nvSpPr>
        <p:spPr>
          <a:xfrm>
            <a:off x="6864043" y="5333085"/>
            <a:ext cx="318557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lnSpc>
                <a:spcPct val="85000"/>
              </a:lnSpc>
            </a:pPr>
            <a:r>
              <a:rPr lang="cs-CZ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proti covidu prošla první fází.                Je bezpečná, tvrdí vědci</a:t>
            </a:r>
          </a:p>
        </p:txBody>
      </p:sp>
    </p:spTree>
    <p:extLst>
      <p:ext uri="{BB962C8B-B14F-4D97-AF65-F5344CB8AC3E}">
        <p14:creationId xmlns:p14="http://schemas.microsoft.com/office/powerpoint/2010/main" val="2781974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/>
          <a:srcRect r="34659"/>
          <a:stretch/>
        </p:blipFill>
        <p:spPr>
          <a:xfrm>
            <a:off x="397596" y="360146"/>
            <a:ext cx="4576337" cy="3952123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05" y="3779837"/>
            <a:ext cx="600075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85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7554B91-A567-465C-B191-615664E57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1561" y="1237332"/>
            <a:ext cx="9551076" cy="2494297"/>
          </a:xfrm>
        </p:spPr>
        <p:txBody>
          <a:bodyPr>
            <a:normAutofit/>
          </a:bodyPr>
          <a:lstStyle/>
          <a:p>
            <a:r>
              <a:rPr lang="cs-CZ" sz="6000" b="1" dirty="0">
                <a:solidFill>
                  <a:srgbClr val="FF0000"/>
                </a:solidFill>
                <a:latin typeface="Arial Narrow" panose="020B0606020202030204" pitchFamily="34" charset="0"/>
              </a:rPr>
              <a:t>Zdravotnictví  v  době COVID19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A710B8F5-A10C-4012-BE57-13E49BE2E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561" y="3663713"/>
            <a:ext cx="7818387" cy="1241518"/>
          </a:xfrm>
        </p:spPr>
        <p:txBody>
          <a:bodyPr>
            <a:normAutofit/>
          </a:bodyPr>
          <a:lstStyle/>
          <a:p>
            <a:r>
              <a:rPr lang="cs-CZ" sz="2000" dirty="0">
                <a:latin typeface="Arial Narrow" panose="020B0606020202030204" pitchFamily="34" charset="0"/>
              </a:rPr>
              <a:t>Adámková Věra, 5.8.2021</a:t>
            </a:r>
          </a:p>
        </p:txBody>
      </p:sp>
    </p:spTree>
    <p:extLst>
      <p:ext uri="{BB962C8B-B14F-4D97-AF65-F5344CB8AC3E}">
        <p14:creationId xmlns:p14="http://schemas.microsoft.com/office/powerpoint/2010/main" val="1642775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A442603-E5A9-435E-B375-9DD45572A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4094" y="1233959"/>
            <a:ext cx="7815132" cy="1411944"/>
          </a:xfrm>
        </p:spPr>
        <p:txBody>
          <a:bodyPr>
            <a:normAutofit/>
          </a:bodyPr>
          <a:lstStyle/>
          <a:p>
            <a:r>
              <a:rPr lang="cs-CZ" sz="4000" b="1" dirty="0">
                <a:solidFill>
                  <a:srgbClr val="FF0000"/>
                </a:solidFill>
                <a:latin typeface="Arial Narrow" panose="020B0606020202030204" pitchFamily="34" charset="0"/>
              </a:rPr>
              <a:t>Základní  údaje – 2021 ( 31.3.2021)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7DFDA528-F8A4-479E-8A3A-6C44CC70A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837" y="2665044"/>
            <a:ext cx="7818388" cy="3837579"/>
          </a:xfrm>
        </p:spPr>
        <p:txBody>
          <a:bodyPr/>
          <a:lstStyle/>
          <a:p>
            <a:pPr marL="0" indent="0">
              <a:buNone/>
            </a:pPr>
            <a:r>
              <a:rPr lang="cs-CZ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Počet obyvatel ČR </a:t>
            </a:r>
            <a:endParaRPr lang="cs-CZ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  <a:latin typeface="Arial Narrow" panose="020B0606020202030204" pitchFamily="34" charset="0"/>
              </a:rPr>
              <a:t>                                       </a:t>
            </a:r>
            <a:r>
              <a:rPr lang="cs-CZ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10 964 480      osob</a:t>
            </a:r>
          </a:p>
          <a:p>
            <a:pPr marL="0" indent="0">
              <a:buNone/>
            </a:pPr>
            <a:endParaRPr lang="cs-CZ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cs-CZ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Počet obyvatel Prahy</a:t>
            </a:r>
          </a:p>
          <a:p>
            <a:pPr marL="0" indent="0">
              <a:buNone/>
            </a:pPr>
            <a:r>
              <a:rPr lang="cs-CZ" sz="3508" b="1" dirty="0">
                <a:solidFill>
                  <a:srgbClr val="FF0000"/>
                </a:solidFill>
                <a:latin typeface="Arial Narrow" panose="020B0606020202030204" pitchFamily="34" charset="0"/>
              </a:rPr>
              <a:t>                    </a:t>
            </a:r>
            <a:r>
              <a:rPr lang="cs-CZ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1 335 084      osob</a:t>
            </a:r>
          </a:p>
        </p:txBody>
      </p:sp>
    </p:spTree>
    <p:extLst>
      <p:ext uri="{BB962C8B-B14F-4D97-AF65-F5344CB8AC3E}">
        <p14:creationId xmlns:p14="http://schemas.microsoft.com/office/powerpoint/2010/main" val="2654775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4435215-BFE4-4BCD-876D-DD00B2A46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646" y="855366"/>
            <a:ext cx="7815132" cy="570911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COVID 19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736AA9B-FDC2-4ABD-AAA3-17C214154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4646" y="1629373"/>
            <a:ext cx="7818388" cy="38449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b="1" dirty="0">
                <a:latin typeface="Arial Narrow" panose="020B0606020202030204" pitchFamily="34" charset="0"/>
              </a:rPr>
              <a:t>Virové onemocnění  - původce 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beta 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koronavirus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, </a:t>
            </a:r>
          </a:p>
          <a:p>
            <a:pPr marL="0" indent="0">
              <a:buNone/>
            </a:pPr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Záchyt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 - prosinec roku 2019 Čína  (provincie 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Wu-Chan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</a:p>
          <a:p>
            <a:pPr marL="0" indent="0">
              <a:buNone/>
            </a:pP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Příznaky :   </a:t>
            </a:r>
          </a:p>
          <a:p>
            <a:pPr>
              <a:buFontTx/>
              <a:buChar char="-"/>
            </a:pP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Minimální</a:t>
            </a:r>
          </a:p>
          <a:p>
            <a:pPr>
              <a:buFontTx/>
              <a:buChar char="-"/>
            </a:pP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Rýma, kašel</a:t>
            </a:r>
          </a:p>
          <a:p>
            <a:pPr>
              <a:buFontTx/>
              <a:buChar char="-"/>
            </a:pP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Ztráta chuti, čichu</a:t>
            </a:r>
          </a:p>
          <a:p>
            <a:pPr>
              <a:buFontTx/>
              <a:buChar char="-"/>
            </a:pP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Teploty</a:t>
            </a:r>
          </a:p>
          <a:p>
            <a:pPr>
              <a:buFontTx/>
              <a:buChar char="-"/>
            </a:pP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Zápal plic</a:t>
            </a:r>
          </a:p>
          <a:p>
            <a:pPr>
              <a:buFontTx/>
              <a:buChar char="-"/>
            </a:pP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Porucha srážlivosti</a:t>
            </a:r>
          </a:p>
          <a:p>
            <a:pPr>
              <a:buFontTx/>
              <a:buChar char="-"/>
            </a:pP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Selhání orgánů</a:t>
            </a:r>
          </a:p>
        </p:txBody>
      </p:sp>
    </p:spTree>
    <p:extLst>
      <p:ext uri="{BB962C8B-B14F-4D97-AF65-F5344CB8AC3E}">
        <p14:creationId xmlns:p14="http://schemas.microsoft.com/office/powerpoint/2010/main" val="3717633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EB8D761-56B0-452B-B3C3-C0430B0D0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874" y="1320080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</a:t>
            </a:r>
            <a:endParaRPr lang="cs-CZ" sz="3600" b="1" dirty="0">
              <a:solidFill>
                <a:srgbClr val="FF000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6C93D244-D2B6-40F2-B07B-463ED5152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660" y="2200156"/>
            <a:ext cx="7818388" cy="3867006"/>
          </a:xfrm>
        </p:spPr>
        <p:txBody>
          <a:bodyPr>
            <a:noAutofit/>
          </a:bodyPr>
          <a:lstStyle/>
          <a:p>
            <a:r>
              <a:rPr lang="cs-CZ" sz="2400" dirty="0">
                <a:solidFill>
                  <a:schemeClr val="tx1"/>
                </a:solidFill>
                <a:latin typeface="Arial Narrow" panose="020B0606020202030204" pitchFamily="34" charset="0"/>
              </a:rPr>
              <a:t>Dlouhodobé obtíže – </a:t>
            </a:r>
          </a:p>
          <a:p>
            <a:r>
              <a:rPr lang="cs-CZ" sz="2400" dirty="0">
                <a:solidFill>
                  <a:schemeClr val="tx1"/>
                </a:solidFill>
                <a:latin typeface="Arial Narrow" panose="020B0606020202030204" pitchFamily="34" charset="0"/>
              </a:rPr>
              <a:t>únava, nevýkonnost</a:t>
            </a:r>
          </a:p>
          <a:p>
            <a:r>
              <a:rPr lang="cs-CZ" sz="2400" dirty="0">
                <a:solidFill>
                  <a:schemeClr val="tx1"/>
                </a:solidFill>
                <a:latin typeface="Arial Narrow" panose="020B0606020202030204" pitchFamily="34" charset="0"/>
              </a:rPr>
              <a:t>možné další </a:t>
            </a:r>
            <a:r>
              <a:rPr lang="cs-CZ" sz="2400" dirty="0">
                <a:solidFill>
                  <a:schemeClr val="tx1"/>
                </a:solidFill>
                <a:latin typeface="Arial Narrow" panose="020B0606020202030204" pitchFamily="34" charset="0"/>
              </a:rPr>
              <a:t>povirové</a:t>
            </a:r>
            <a:r>
              <a:rPr lang="cs-CZ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komplikace</a:t>
            </a:r>
          </a:p>
          <a:p>
            <a:endParaRPr lang="cs-CZ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Diagnostika</a:t>
            </a:r>
          </a:p>
          <a:p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Klinická</a:t>
            </a:r>
          </a:p>
          <a:p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Laboratorní </a:t>
            </a:r>
          </a:p>
          <a:p>
            <a:pPr marL="0" indent="0">
              <a:buNone/>
            </a:pPr>
            <a:endParaRPr lang="cs-CZ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Přenos – aerosolem, kapénková nákaza</a:t>
            </a:r>
          </a:p>
          <a:p>
            <a:pPr marL="0" indent="0">
              <a:buNone/>
            </a:pPr>
            <a:endParaRPr lang="cs-CZ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084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1A89A51B-FAA0-4FE8-A7A4-3855621C6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0617" y="1868921"/>
            <a:ext cx="7818388" cy="4087708"/>
          </a:xfrm>
        </p:spPr>
        <p:txBody>
          <a:bodyPr>
            <a:noAutofit/>
          </a:bodyPr>
          <a:lstStyle/>
          <a:p>
            <a:pPr algn="just"/>
            <a:r>
              <a:rPr lang="cs-CZ" sz="2400" dirty="0">
                <a:latin typeface="Arial Narrow" panose="020B0606020202030204" pitchFamily="34" charset="0"/>
              </a:rPr>
              <a:t>České  zdravotnictví – </a:t>
            </a: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pojištění  ze zákona</a:t>
            </a:r>
          </a:p>
          <a:p>
            <a:pPr algn="just"/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Solidární  systém  </a:t>
            </a:r>
            <a:r>
              <a:rPr lang="cs-CZ" sz="2400" dirty="0">
                <a:latin typeface="Arial Narrow" panose="020B0606020202030204" pitchFamily="34" charset="0"/>
              </a:rPr>
              <a:t>(velmi  obecně řečeno – pacient dostává takovou  péči,  jakou  potřebuje, nikoli, kolik odevzdává na zdravotním pojištění)</a:t>
            </a:r>
          </a:p>
          <a:p>
            <a:pPr algn="just"/>
            <a:endParaRPr lang="cs-CZ" sz="2400" dirty="0">
              <a:latin typeface="Arial Narrow" panose="020B0606020202030204" pitchFamily="34" charset="0"/>
            </a:endParaRPr>
          </a:p>
          <a:p>
            <a:pPr algn="just"/>
            <a:r>
              <a:rPr lang="cs-CZ" sz="2400" dirty="0">
                <a:latin typeface="Arial Narrow" panose="020B0606020202030204" pitchFamily="34" charset="0"/>
              </a:rPr>
              <a:t>Péče </a:t>
            </a:r>
            <a:r>
              <a:rPr lang="cs-CZ" sz="2400" b="1" dirty="0">
                <a:latin typeface="Arial Narrow" panose="020B0606020202030204" pitchFamily="34" charset="0"/>
              </a:rPr>
              <a:t>ambulantní, lůžková</a:t>
            </a:r>
          </a:p>
          <a:p>
            <a:pPr algn="just"/>
            <a:endParaRPr lang="cs-CZ" sz="2400" dirty="0">
              <a:latin typeface="Arial Narrow" panose="020B0606020202030204" pitchFamily="34" charset="0"/>
            </a:endParaRPr>
          </a:p>
          <a:p>
            <a:pPr algn="just"/>
            <a:r>
              <a:rPr lang="cs-CZ" sz="2400" dirty="0">
                <a:latin typeface="Arial Narrow" panose="020B0606020202030204" pitchFamily="34" charset="0"/>
              </a:rPr>
              <a:t>V roce 2020 – ambulantní péče v jarních  a podzimních měsících </a:t>
            </a:r>
            <a:r>
              <a:rPr lang="cs-CZ" sz="2400" b="1" dirty="0">
                <a:solidFill>
                  <a:srgbClr val="00B050"/>
                </a:solidFill>
                <a:latin typeface="Arial Narrow" panose="020B0606020202030204" pitchFamily="34" charset="0"/>
              </a:rPr>
              <a:t>pokles cca  o  30%, </a:t>
            </a:r>
          </a:p>
          <a:p>
            <a:pPr algn="just"/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Nedošlo ke zvýšení úmrtí hospitalizovaných nemocných pro  akutní  infarkt myokardu – v roce 2020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0F11DCCD-9314-460B-AC48-86D2AA843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873" y="1088968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3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734751B8-3C33-475B-A52E-B0D402DAB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0617" y="2111693"/>
            <a:ext cx="6571932" cy="3844936"/>
          </a:xfrm>
        </p:spPr>
        <p:txBody>
          <a:bodyPr>
            <a:normAutofit/>
          </a:bodyPr>
          <a:lstStyle/>
          <a:p>
            <a:pPr algn="just"/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COVID  a jiné nemoci</a:t>
            </a:r>
          </a:p>
          <a:p>
            <a:pPr algn="just"/>
            <a:endParaRPr lang="cs-CZ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Přechodně omezení odkladné zdravotní péče </a:t>
            </a:r>
          </a:p>
          <a:p>
            <a:pPr algn="just"/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Snížení  počtu preventivních prohlídek (primární                              i  sekundární prevence)</a:t>
            </a:r>
          </a:p>
          <a:p>
            <a:pPr algn="just"/>
            <a:endParaRPr lang="cs-CZ" sz="2400" b="1" dirty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Nutné kontroly chronicky nemocných osob – 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riziko  onkologické nemoci,  onemocnění srdce  a cév</a:t>
            </a:r>
          </a:p>
          <a:p>
            <a:pPr algn="just"/>
            <a:endParaRPr lang="cs-CZ" sz="2400" b="1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FF209EAA-DCD3-4FD7-9D59-4A996A8ED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874" y="1320080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4990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D0245DE3-BBDF-4B10-B6E6-2F531C001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0617" y="2008698"/>
            <a:ext cx="7818388" cy="3947931"/>
          </a:xfrm>
        </p:spPr>
        <p:txBody>
          <a:bodyPr>
            <a:noAutofit/>
          </a:bodyPr>
          <a:lstStyle/>
          <a:p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Léčba </a:t>
            </a:r>
          </a:p>
          <a:p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Sérum nemocných, kteří nemoc překonali</a:t>
            </a:r>
          </a:p>
          <a:p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Monoklonální protilátky  - možné (</a:t>
            </a: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bamlavinimab</a:t>
            </a: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 ambulantně, co  nejdříve  po zjištění pozitivity – 1 infuze) – nyní větší apel na praktické lékaře </a:t>
            </a:r>
          </a:p>
          <a:p>
            <a:pPr algn="just"/>
            <a:endParaRPr lang="cs-CZ" sz="24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Další preparáty na  podporu imunity</a:t>
            </a:r>
          </a:p>
          <a:p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Probíhá  výzkum protivirových preparátů</a:t>
            </a:r>
          </a:p>
          <a:p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Vakcinace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BAA45F8B-FC64-47A5-9FB7-2AD981F62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874" y="1320080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550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1D29A4D2-F2A5-4B72-B025-A6A73D40B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7361" y="824094"/>
            <a:ext cx="7818388" cy="6550965"/>
          </a:xfrm>
        </p:spPr>
        <p:txBody>
          <a:bodyPr>
            <a:noAutofit/>
          </a:bodyPr>
          <a:lstStyle/>
          <a:p>
            <a:pPr algn="just"/>
            <a:r>
              <a:rPr lang="cs-CZ" sz="2400" b="1" dirty="0">
                <a:solidFill>
                  <a:srgbClr val="00B05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Vakcinace</a:t>
            </a:r>
            <a:r>
              <a:rPr lang="cs-CZ" sz="2400" dirty="0">
                <a:latin typeface="Arial Narrow" panose="020B0606020202030204" pitchFamily="34" charset="0"/>
                <a:cs typeface="Times New Roman" panose="02020603050405020304" pitchFamily="18" charset="0"/>
              </a:rPr>
              <a:t> – Historie obecně, očkování zachránilo  miliony životů</a:t>
            </a:r>
          </a:p>
          <a:p>
            <a:pPr algn="just"/>
            <a:r>
              <a:rPr lang="cs-CZ" sz="2400" dirty="0">
                <a:latin typeface="Arial Narrow" panose="020B0606020202030204" pitchFamily="34" charset="0"/>
                <a:cs typeface="Times New Roman" panose="02020603050405020304" pitchFamily="18" charset="0"/>
              </a:rPr>
              <a:t>Různé  typy vakcín –</a:t>
            </a:r>
          </a:p>
          <a:p>
            <a:pPr algn="just"/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živé </a:t>
            </a:r>
            <a:r>
              <a:rPr lang="cs-CZ" sz="2400" dirty="0">
                <a:latin typeface="Arial Narrow" panose="020B0606020202030204" pitchFamily="34" charset="0"/>
                <a:cs typeface="Times New Roman" panose="02020603050405020304" pitchFamily="18" charset="0"/>
              </a:rPr>
              <a:t>(živé  oslabené)-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 příkladně:</a:t>
            </a:r>
          </a:p>
          <a:p>
            <a:pPr algn="just"/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2" tooltip="Spalničky"/>
              </a:rPr>
              <a:t>spalničky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 </a:t>
            </a:r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3" tooltip="Příušnice"/>
              </a:rPr>
              <a:t>příušnice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 </a:t>
            </a:r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4" tooltip="Zarděnky"/>
              </a:rPr>
              <a:t>zarděnky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 </a:t>
            </a:r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5" tooltip="Dětská přenosná obrna"/>
              </a:rPr>
              <a:t>dětská přenosná obrna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 </a:t>
            </a:r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6" tooltip="TBC"/>
              </a:rPr>
              <a:t>TBC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 </a:t>
            </a:r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7" tooltip="Žlutá zimnice"/>
              </a:rPr>
              <a:t>žlutá zimnice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 </a:t>
            </a:r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8" tooltip="Břišní tyfus"/>
              </a:rPr>
              <a:t>břišní tyfus</a:t>
            </a:r>
            <a:endParaRPr lang="cs-CZ" sz="2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cs-CZ" sz="2400" dirty="0">
                <a:latin typeface="Arial Narrow" panose="020B0606020202030204" pitchFamily="34" charset="0"/>
                <a:cs typeface="Times New Roman" panose="02020603050405020304" pitchFamily="18" charset="0"/>
              </a:rPr>
              <a:t>I</a:t>
            </a:r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naktivované</a:t>
            </a:r>
            <a:r>
              <a:rPr lang="cs-CZ" sz="2400" dirty="0">
                <a:latin typeface="Arial Narrow" panose="020B0606020202030204" pitchFamily="34" charset="0"/>
                <a:cs typeface="Times New Roman" panose="02020603050405020304" pitchFamily="18" charset="0"/>
              </a:rPr>
              <a:t> (usmrcený virus), </a:t>
            </a:r>
            <a:r>
              <a:rPr lang="cs-CZ" sz="2400" dirty="0">
                <a:latin typeface="Arial Narrow" panose="020B0606020202030204" pitchFamily="34" charset="0"/>
                <a:cs typeface="Times New Roman" panose="02020603050405020304" pitchFamily="18" charset="0"/>
              </a:rPr>
              <a:t>příkl</a:t>
            </a:r>
            <a:r>
              <a:rPr lang="cs-CZ" sz="2400" dirty="0">
                <a:latin typeface="Arial Narrow" panose="020B0606020202030204" pitchFamily="34" charset="0"/>
                <a:cs typeface="Times New Roman" panose="02020603050405020304" pitchFamily="18" charset="0"/>
              </a:rPr>
              <a:t>: </a:t>
            </a:r>
            <a:r>
              <a:rPr lang="cs-CZ" sz="240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dávivý kašel, dětská přenosná obrna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 </a:t>
            </a:r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9" tooltip="Klíšťová encefalitida"/>
              </a:rPr>
              <a:t>klíšťová encefalitida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 </a:t>
            </a:r>
            <a:r>
              <a:rPr lang="cs-CZ" sz="2400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VH</a:t>
            </a:r>
          </a:p>
          <a:p>
            <a:pPr algn="just"/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Anatoxiny </a:t>
            </a:r>
            <a:r>
              <a:rPr lang="cs-CZ" sz="2400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příkl</a:t>
            </a:r>
            <a:r>
              <a:rPr lang="cs-CZ" sz="2400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  </a:t>
            </a:r>
            <a:r>
              <a:rPr lang="cs-CZ" sz="2400" u="sng" dirty="0">
                <a:solidFill>
                  <a:srgbClr val="0056B3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10"/>
              </a:rPr>
              <a:t>tetanus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 </a:t>
            </a:r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11" tooltip="Záškrt"/>
              </a:rPr>
              <a:t>záškrt</a:t>
            </a:r>
            <a:endParaRPr lang="cs-CZ" sz="2400" dirty="0">
              <a:solidFill>
                <a:srgbClr val="007BFF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cs-CZ" sz="24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Sub jednotkové </a:t>
            </a:r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(štěpené</a:t>
            </a:r>
            <a:r>
              <a:rPr lang="cs-CZ" sz="2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 – </a:t>
            </a:r>
            <a:r>
              <a:rPr lang="cs-CZ" sz="2400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chřipka</a:t>
            </a:r>
          </a:p>
          <a:p>
            <a:pPr algn="just"/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Polysacharidové - </a:t>
            </a:r>
            <a:r>
              <a:rPr lang="cs-CZ" sz="2400" u="sng" dirty="0">
                <a:solidFill>
                  <a:srgbClr val="0056B3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12"/>
              </a:rPr>
              <a:t>meningokokové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 </a:t>
            </a:r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13" tooltip="Hemofilus"/>
              </a:rPr>
              <a:t>hemofilové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 a </a:t>
            </a:r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14" tooltip="Pneumokok"/>
              </a:rPr>
              <a:t>pneumokokové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cs-CZ" sz="2400" b="1" dirty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Rekombinované vakcíny -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 zavedení </a:t>
            </a:r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15" tooltip="Gen"/>
              </a:rPr>
              <a:t>genů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 kódujících tvorbu částic vakcíny do kvasinek, určitých bakterií nebo tkáňových kultur, které pak samy produkují tyto částice, potřebné pro vznik imunity. Příkladně: </a:t>
            </a:r>
            <a:r>
              <a:rPr lang="cs-CZ" sz="2400" dirty="0">
                <a:solidFill>
                  <a:srgbClr val="007BFF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16" tooltip="VHB"/>
              </a:rPr>
              <a:t>VHB</a:t>
            </a:r>
            <a:r>
              <a:rPr lang="cs-CZ" sz="2400" dirty="0">
                <a:solidFill>
                  <a:srgbClr val="212529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Papilomavirové</a:t>
            </a:r>
            <a:r>
              <a:rPr lang="cs-CZ" sz="240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nákazy</a:t>
            </a:r>
          </a:p>
          <a:p>
            <a:pPr algn="just"/>
            <a:endParaRPr lang="cs-CZ" sz="2400" b="1" i="0" dirty="0">
              <a:solidFill>
                <a:srgbClr val="000000"/>
              </a:solidFill>
              <a:effectLst/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cs-CZ" sz="2400" b="1" dirty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62D4C45D-CC09-4F39-BBB2-33AC7BAF7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617" y="184616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0285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70199BD8-5D4D-40AC-A425-582F87F70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520" y="1300111"/>
            <a:ext cx="7596865" cy="4043568"/>
          </a:xfrm>
        </p:spPr>
        <p:txBody>
          <a:bodyPr>
            <a:noAutofit/>
          </a:bodyPr>
          <a:lstStyle/>
          <a:p>
            <a:pPr algn="just"/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Vakcíny x COVID 19</a:t>
            </a:r>
          </a:p>
          <a:p>
            <a:pPr algn="just"/>
            <a:r>
              <a:rPr lang="cs-CZ" sz="2400" b="0" i="0" u="none" strike="noStrike" dirty="0">
                <a:solidFill>
                  <a:srgbClr val="0072B6"/>
                </a:solidFill>
                <a:effectLst/>
                <a:latin typeface="Arial Narrow" panose="020B0606020202030204" pitchFamily="34" charset="0"/>
                <a:hlinkClick r:id="rId2"/>
              </a:rPr>
              <a:t>Vakcína na principu RNA</a:t>
            </a:r>
            <a:r>
              <a:rPr lang="cs-CZ" sz="2400" b="0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 (ribonukleové kyseliny), ve které je zakódována genetická informace pro takzvaný </a:t>
            </a:r>
            <a:r>
              <a:rPr lang="cs-CZ" sz="2400" b="0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spike</a:t>
            </a:r>
            <a:r>
              <a:rPr lang="cs-CZ" sz="2400" b="0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 protein </a:t>
            </a:r>
            <a:r>
              <a:rPr lang="cs-CZ" sz="2400" b="0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koronaviru</a:t>
            </a:r>
            <a:endParaRPr lang="cs-CZ" sz="2400" dirty="0">
              <a:solidFill>
                <a:srgbClr val="333333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cs-CZ" sz="2400" b="1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Vakcíny na bázi virového nosiče</a:t>
            </a:r>
            <a:r>
              <a:rPr lang="cs-CZ" sz="2400" b="1" dirty="0">
                <a:solidFill>
                  <a:srgbClr val="333333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</a:t>
            </a:r>
            <a:r>
              <a:rPr lang="cs-CZ" sz="2400" b="0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prostřednictvím geneticky modifikovaných neškodných virů ze skupiny adenovirů                          (zkoumána  už u vakcíny x Ebole)</a:t>
            </a:r>
          </a:p>
          <a:p>
            <a:pPr algn="just"/>
            <a:r>
              <a:rPr lang="cs-CZ" sz="2400" b="1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Vakcíny na bázi bílkovin (proteinů)</a:t>
            </a:r>
            <a:r>
              <a:rPr lang="cs-CZ" sz="2400" b="1" i="0" dirty="0">
                <a:solidFill>
                  <a:srgbClr val="333333"/>
                </a:solidFill>
                <a:effectLst/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cs-CZ" sz="2400" b="0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zesílení imunitní odpovědi tyto vakcíny vedle proteinu obsahují i druhou složku, takzvané adjuvans</a:t>
            </a:r>
            <a:r>
              <a:rPr lang="cs-CZ" sz="2400" b="0" i="0" dirty="0">
                <a:solidFill>
                  <a:srgbClr val="333333"/>
                </a:solidFill>
                <a:effectLst/>
                <a:latin typeface="Arial Narrow" panose="020B0606020202030204" pitchFamily="34" charset="0"/>
                <a:cs typeface="Times New Roman" panose="02020603050405020304" pitchFamily="18" charset="0"/>
              </a:rPr>
              <a:t> ( </a:t>
            </a:r>
            <a:r>
              <a:rPr lang="cs-CZ" sz="2400" b="0" i="0" dirty="0">
                <a:solidFill>
                  <a:srgbClr val="333333"/>
                </a:solidFill>
                <a:effectLst/>
                <a:latin typeface="Arial Narrow" panose="020B0606020202030204" pitchFamily="34" charset="0"/>
                <a:cs typeface="Times New Roman" panose="02020603050405020304" pitchFamily="18" charset="0"/>
              </a:rPr>
              <a:t>příkl</a:t>
            </a:r>
            <a:r>
              <a:rPr lang="cs-CZ" sz="2400" b="0" i="0" dirty="0">
                <a:solidFill>
                  <a:srgbClr val="333333"/>
                </a:solidFill>
                <a:effectLst/>
                <a:latin typeface="Arial Narrow" panose="020B0606020202030204" pitchFamily="34" charset="0"/>
                <a:cs typeface="Times New Roman" panose="02020603050405020304" pitchFamily="18" charset="0"/>
              </a:rPr>
              <a:t>. VHB)</a:t>
            </a:r>
          </a:p>
          <a:p>
            <a:pPr algn="just"/>
            <a:r>
              <a:rPr lang="cs-CZ" sz="2400" b="1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Oslabené nebo inaktivované </a:t>
            </a:r>
            <a:r>
              <a:rPr lang="cs-CZ" sz="2400" b="1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celovirové</a:t>
            </a:r>
            <a:r>
              <a:rPr lang="cs-CZ" sz="2400" b="1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 vakcíny</a:t>
            </a:r>
            <a:r>
              <a:rPr lang="cs-CZ" sz="2400" dirty="0">
                <a:solidFill>
                  <a:srgbClr val="333333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cs-CZ" sz="2400" b="0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virus nezpůsobuje onemocnění, přesto generuje imunitní odpověď. Mezi oslabené živé látky patří očkování proti příušnicím, zarděnkám nebo spalničkám.</a:t>
            </a:r>
            <a:endParaRPr lang="cs-CZ" sz="24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xmlns="" id="{C3A5C4DC-7829-4986-BBAC-37549122E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3777" y="707130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1511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225D9433-5349-443D-8BA0-B9A361EFC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521" y="1104347"/>
            <a:ext cx="7818388" cy="4190703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cs-CZ" sz="2400" dirty="0">
                <a:latin typeface="Arial Narrow" panose="020B0606020202030204" pitchFamily="34" charset="0"/>
              </a:rPr>
              <a:t>Informace  k  3.8.2021</a:t>
            </a:r>
          </a:p>
          <a:p>
            <a:pPr algn="just">
              <a:lnSpc>
                <a:spcPct val="90000"/>
              </a:lnSpc>
            </a:pP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Itálie –</a:t>
            </a:r>
            <a:r>
              <a:rPr lang="cs-CZ" sz="2400" dirty="0">
                <a:latin typeface="Arial Narrow" panose="020B0606020202030204" pitchFamily="34" charset="0"/>
              </a:rPr>
              <a:t> </a:t>
            </a:r>
            <a:r>
              <a:rPr lang="cs-CZ" sz="2400" dirty="0">
                <a:solidFill>
                  <a:schemeClr val="tx1"/>
                </a:solidFill>
                <a:latin typeface="Arial Narrow" panose="020B0606020202030204" pitchFamily="34" charset="0"/>
              </a:rPr>
              <a:t>zhoršení situace, povinné očkování  u  zdravotníků, zvažují  i pro školství, </a:t>
            </a:r>
          </a:p>
          <a:p>
            <a:pPr algn="just">
              <a:lnSpc>
                <a:spcPct val="90000"/>
              </a:lnSpc>
            </a:pPr>
            <a:r>
              <a:rPr lang="cs-CZ" sz="2400" u="sng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očkování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k 1. 8. kompletně naočkováno 61 % populace ve věku nad 12 let (54,9 % celkové populace, 32,55 mil. osob</a:t>
            </a:r>
          </a:p>
          <a:p>
            <a:pPr algn="just">
              <a:lnSpc>
                <a:spcPct val="90000"/>
              </a:lnSpc>
              <a:buFont typeface="Calibri" panose="020F0502020204030204" pitchFamily="34" charset="0"/>
              <a:buChar char="-"/>
            </a:pPr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Rozšíření vyžadování 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povinnosti prokázat se zeleným certifikátem </a:t>
            </a:r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(Green </a:t>
            </a:r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</a:t>
            </a:r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začne v celé Itálii platit pro osoby nad 12 let věku od 6. 8. </a:t>
            </a:r>
          </a:p>
          <a:p>
            <a:pPr algn="just">
              <a:lnSpc>
                <a:spcPct val="90000"/>
              </a:lnSpc>
              <a:buFont typeface="Calibri" panose="020F0502020204030204" pitchFamily="34" charset="0"/>
              <a:buChar char="-"/>
            </a:pPr>
            <a:r>
              <a:rPr lang="cs-CZ" sz="2400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Potvrzení bude 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vydáváno: </a:t>
            </a:r>
          </a:p>
          <a:p>
            <a:pPr lvl="1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podání první dávky vakcíny, přičemž platné bude od 15. dne po podání až do data dokončení vakcinačního cyklu                  (v případě </a:t>
            </a:r>
            <a:r>
              <a:rPr lang="cs-CZ" sz="2400" dirty="0" smtClean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dvou dávkové </a:t>
            </a: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vakcíny). Po kompletním naočkování bude mít certifikát platnost devět měsíců; </a:t>
            </a:r>
          </a:p>
          <a:p>
            <a:pPr lvl="1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zotavení (platí šest měsíců); </a:t>
            </a:r>
          </a:p>
          <a:p>
            <a:pPr lvl="1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provedení rychlého molekulárního nebo antigenního testu   s negativním výsledkem (s platností 48 hodin). </a:t>
            </a:r>
          </a:p>
          <a:p>
            <a:pPr algn="just">
              <a:lnSpc>
                <a:spcPct val="90000"/>
              </a:lnSpc>
            </a:pPr>
            <a:endParaRPr lang="cs-CZ" sz="2400" dirty="0">
              <a:latin typeface="Arial Narrow" panose="020B060602020203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E13F0400-A14A-4439-BB1E-592555364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3777" y="305197"/>
            <a:ext cx="7815132" cy="59298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kumimoji="0" lang="cs-CZ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 – okolní svět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681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80A6A212-4246-46B8-B18B-FD6F95E77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873" y="499116"/>
            <a:ext cx="7818388" cy="4161276"/>
          </a:xfrm>
        </p:spPr>
        <p:txBody>
          <a:bodyPr>
            <a:noAutofit/>
          </a:bodyPr>
          <a:lstStyle/>
          <a:p>
            <a:endParaRPr lang="cs-CZ" sz="2400" dirty="0">
              <a:latin typeface="Arial Narrow" panose="020B0606020202030204" pitchFamily="34" charset="0"/>
            </a:endParaRPr>
          </a:p>
          <a:p>
            <a:pPr algn="just">
              <a:lnSpc>
                <a:spcPct val="90000"/>
              </a:lnSpc>
              <a:buFont typeface="Calibri" panose="020F0502020204030204" pitchFamily="34" charset="0"/>
              <a:buChar char="-"/>
            </a:pPr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Výše uvedená dokumentace 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bude od 6. 8. vyžadována pro přístup k následujícím činnostem a do následujících míst:</a:t>
            </a:r>
            <a:endParaRPr lang="cs-CZ" sz="2400" dirty="0">
              <a:solidFill>
                <a:srgbClr val="FF0000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Stravovací služby poskytované jakýmkoli zařízením s vnitřním stolováním;</a:t>
            </a:r>
          </a:p>
          <a:p>
            <a:pPr lvl="1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Veřejně přístupná představení, sportovní akce a soutěže;</a:t>
            </a:r>
          </a:p>
          <a:p>
            <a:pPr lvl="1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Muzea, další kulturní instituce a výstavy;</a:t>
            </a:r>
          </a:p>
          <a:p>
            <a:pPr lvl="1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Plavecké bazény, plavecká centra, tělocvičny, týmové sporty, wellness centra, taktéž v rámci ubytovacích zařízení                         u vnitřních aktivit;</a:t>
            </a:r>
          </a:p>
          <a:p>
            <a:pPr lvl="1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Festivaly a veletrhy, kongresy a sjezdy;</a:t>
            </a:r>
          </a:p>
          <a:p>
            <a:pPr lvl="1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Lázně, tematické a zábavní parky;</a:t>
            </a:r>
          </a:p>
          <a:p>
            <a:pPr lvl="1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Kulturní centra, společenská a rekreační centra, s omezením na vnitřní aktivity a s výjimkou dětských vzdělávacích center, letních táborů a souvisejících stravovacích činností;</a:t>
            </a:r>
          </a:p>
          <a:p>
            <a:pPr lvl="1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Herny, sázkové kanceláře, bingo a kasina;</a:t>
            </a:r>
          </a:p>
          <a:p>
            <a:pPr lvl="1" algn="just">
              <a:lnSpc>
                <a:spcPct val="90000"/>
              </a:lnSpc>
              <a:spcAft>
                <a:spcPts val="702"/>
              </a:spcAft>
              <a:buFont typeface="Courier New" panose="02070309020205020404" pitchFamily="49" charset="0"/>
              <a:buChar char="o"/>
            </a:pPr>
            <a:r>
              <a:rPr lang="cs-CZ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Veřejné konkurzy.</a:t>
            </a:r>
          </a:p>
          <a:p>
            <a:endParaRPr lang="cs-CZ" sz="2400" dirty="0">
              <a:latin typeface="Arial Narrow" panose="020B060602020203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BC1640B6-E426-497C-9019-D03111BC9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7129" y="365487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 – okolní svět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460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37593160-7400-4B2A-A98C-8891F9E73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874" y="1320080"/>
            <a:ext cx="7818388" cy="419806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702"/>
              </a:spcAft>
              <a:buNone/>
            </a:pPr>
            <a:endParaRPr lang="cs-CZ" sz="2400" b="1" dirty="0">
              <a:solidFill>
                <a:srgbClr val="FF0000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702"/>
              </a:spcAft>
              <a:buNone/>
            </a:pPr>
            <a:endParaRPr lang="cs-CZ" sz="2400" b="1" dirty="0">
              <a:solidFill>
                <a:srgbClr val="FF0000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702"/>
              </a:spcAft>
              <a:buNone/>
            </a:pP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Dánsko - 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2. 8. dochází další fázi rozvolnění, není už vyžadováno prokazování imunity (předkládání </a:t>
            </a:r>
            <a:r>
              <a:rPr lang="cs-CZ" sz="2400" dirty="0" smtClean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korona pasu) 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kromě vnitřních prostor restaurací a velkých kulturních a sportovních akcí nad 500 (sedících uvnitř, stojících uvnitř nebo venku), resp. nad 2000 (sedících venku) diváků. Dále se omezuje rovněž používání roušek. 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novým školním rokem bude rovněž zrušeno povinné testování ve školách.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02"/>
              </a:spcAft>
              <a:buFont typeface="Calibri" panose="020F0502020204030204" pitchFamily="34" charset="0"/>
              <a:buChar char="-"/>
            </a:pPr>
            <a:r>
              <a:rPr lang="cs-CZ" sz="2400" u="sng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Očkování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72 % obyvatel aspoň jedna dávka, 55 % úplné očkování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sz="2400" dirty="0">
              <a:latin typeface="Arial Narrow" panose="020B060602020203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42DB0F29-67FD-47C0-BC8D-26644A3DF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874" y="1320080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 – okolní svět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5253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F576CD64-1EB1-4645-B651-20AD0890C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521" y="1425358"/>
            <a:ext cx="7818388" cy="5487908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Norsko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cs-CZ" sz="240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enní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přírůstky nově potvrzených nakažených stoupají, cca 200 pozitivních případů denně. Vyšší incidence je v jižním Norsku, zejména v Oslo, ale také v oblasti fjordů (západ) ale                i v oblastech za polárním kruhem.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Počet hospitalizovaných pacientů od poloviny dubna stále klesá, v posledních týdnech osciluje kolem dvou desítek pacientů.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02"/>
              </a:spcAft>
              <a:buFont typeface="Calibri" panose="020F0502020204030204" pitchFamily="34" charset="0"/>
              <a:buChar char="-"/>
            </a:pPr>
            <a:r>
              <a:rPr lang="cs-CZ" sz="2400" u="sng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Očkování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první dávka byla dosud podána 83,4 % populace starší než 18 let a oběma dávkami je v zemi očkováno již 42,3 % populace starší osmnácti let.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</a:rPr>
              <a:t>aktuálně třetí fáze (ze čtyř) rozvolňování na celostátní úrovni.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</a:rPr>
              <a:t> S ohledem na momentální podmínky se však vláda zdráhá přistoupit k další, poslední, fázi rozvolnění</a:t>
            </a:r>
            <a:endParaRPr lang="cs-CZ" sz="2400" dirty="0">
              <a:latin typeface="Arial Narrow" panose="020B060602020203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C64AB2FD-E75A-4650-8766-47EFB1544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3778" y="817663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 – okolní svět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0236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1F38334B-56D1-4BBE-B1CB-20C9AFE43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0617" y="1964560"/>
            <a:ext cx="7818388" cy="4828126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cs-CZ" sz="2400" b="1" u="sng" dirty="0">
                <a:solidFill>
                  <a:srgbClr val="0070C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</a:t>
            </a:r>
            <a:endParaRPr lang="cs-CZ" sz="2400" dirty="0">
              <a:solidFill>
                <a:srgbClr val="0070C0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Globální čísla ukazují, že v uplynulých dvou týdnech došlo                     k dalšímu zhoršení, pokud jde o počty nově nakažených. Nárůst počtu zemřelých je však mírnější.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02"/>
              </a:spcAft>
              <a:buFont typeface="Calibri" panose="020F0502020204030204" pitchFamily="34" charset="0"/>
              <a:buChar char="-"/>
            </a:pP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nadále platí </a:t>
            </a:r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povinnost mít ochranu dýchacích cest (roušku) ve všech veřejných dopravních prostředcích a na nádražích, letištích a jiných dopravních uzlech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cs-CZ" sz="2400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V souvislosti s šířením mutace Delta dochází v posledních dnech též ke 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zpřísňování pravidel nošení prostředků ochrany dýchacích cest, a to i pro plně očkované osoby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</a:rPr>
              <a:t>. </a:t>
            </a:r>
            <a:endParaRPr lang="cs-CZ" sz="2400" dirty="0">
              <a:latin typeface="Arial Narrow" panose="020B060602020203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9F3B7760-A4EA-42EB-82BE-E1492E6AB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874" y="1320080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 – okolní svět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632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B0F3C5AE-50F0-45CA-A7A5-10F7F6DF7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8440" y="1480854"/>
            <a:ext cx="8471071" cy="4198060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  <a:spcAft>
                <a:spcPts val="702"/>
              </a:spcAft>
            </a:pPr>
            <a:r>
              <a:rPr lang="cs-CZ" sz="2400" b="1" u="sng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Alžírsko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Font typeface="Calibri" panose="020F0502020204030204" pitchFamily="34" charset="0"/>
              <a:buChar char="-"/>
            </a:pP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dosud </a:t>
            </a:r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nejtěžší období pandemie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Křivka nárůstu počtu případů stále již druhý měsíc vzrůstá a minulý týden dosáhla rekordního skóre blížícího se dvěma tisícům nově potvrzených případů za jeden den. </a:t>
            </a:r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Nemocnice jsou zavaleny a přeplněné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přestože stát hlásí pouze 38 případů vyžadujících intenzivní péči. Řada zdravotnických zařízení se nachází na pokraji zhroucení – jsou přeplněné, nové případy přibývají, pacienty není kam ukládat. </a:t>
            </a:r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Stát rekvíruje některé hotely, aby do nich převážel „na doléčení“ nakažené pacienty, kteří nevyžadují intenzivní péči, tj. kyslíkovou podporu dýchání. 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Zvažuje se použití polních nemocnic. Denně se koná násobně více pohřbů než ve standardní dobu.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Font typeface="Calibri" panose="020F0502020204030204" pitchFamily="34" charset="0"/>
              <a:buChar char="-"/>
            </a:pP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Nejaktuálnějším problémem posledních dní je </a:t>
            </a:r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nedostatek kyslíku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702"/>
              </a:spcAft>
              <a:buFont typeface="Calibri" panose="020F0502020204030204" pitchFamily="34" charset="0"/>
              <a:buChar char="-"/>
            </a:pPr>
            <a:r>
              <a:rPr lang="cs-CZ" sz="2400" u="sng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Očkování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aplikováno 3,4 milionu dávek vakcín, z toho alespoň jednu dávku dostalo 2,69 milionu osob, (zhruba 6 % populace), 0,72 milionu osob (1,6 % obyvatel), je očkováno již dvěma dávkami.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cs-CZ" sz="2400" dirty="0">
              <a:latin typeface="Arial Narrow" panose="020B060602020203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91337B0B-F538-4B91-9E4D-5DAC6E4B1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40" y="676985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 – okolní svět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8219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71A197B0-3153-473F-BF0C-EF5BD6406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1053" y="1635584"/>
            <a:ext cx="7818388" cy="4072995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  <a:spcAft>
                <a:spcPts val="702"/>
              </a:spcAft>
            </a:pPr>
            <a:r>
              <a:rPr lang="cs-CZ" sz="2400" b="1" u="sng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Indie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Font typeface="Calibri" panose="020F0502020204030204" pitchFamily="34" charset="0"/>
              <a:buChar char="-"/>
            </a:pP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jakkoli jsou aktuální počty nově nakažených a také mrtvých podstatně nižší proti dubnovým a květnovým mezním hodnotám, druhá vlna pandemie ještě zcela neodezněla. Obavy nadále vzbuzuje situace v některých svazových státech, zejména na jihu Indie a také severovýchodě země.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Font typeface="Calibri" panose="020F0502020204030204" pitchFamily="34" charset="0"/>
              <a:buChar char="-"/>
            </a:pP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Nadále platí, že více než 50 % nově diagnostikovaných případů nákazy pochází ze dvou jižních indických svazových států 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Kérala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Maharáštra</a:t>
            </a: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Font typeface="Calibri" panose="020F0502020204030204" pitchFamily="34" charset="0"/>
              <a:buChar char="-"/>
            </a:pPr>
            <a:r>
              <a:rPr lang="cs-CZ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První dávku vakcíny obdrželo v Indii 28,3 % veškeré populace. Očkovací proces byl ukončen u 8 % populace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702"/>
              </a:spcAft>
              <a:buFont typeface="Calibri" panose="020F0502020204030204" pitchFamily="34" charset="0"/>
              <a:buChar char="-"/>
            </a:pPr>
            <a:r>
              <a:rPr lang="cs-CZ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Přerušení pravidelné mezinárodní letecké dopravy osob bylo prodlouženo o další měsíc. Aktuálně platí do 31. srpna 2021                  s perspektivou dalšího prodloužení.</a:t>
            </a:r>
            <a:endParaRPr lang="cs-CZ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cs-CZ" sz="2400" dirty="0">
              <a:latin typeface="Arial Narrow" panose="020B060602020203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84716924-1D0D-47E9-86E5-727A88CA1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309" y="817663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 – okolní svět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931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9504AB0B-1CA3-48C3-AC03-83C7CB5D8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0617" y="1677645"/>
            <a:ext cx="7687299" cy="4278984"/>
          </a:xfrm>
        </p:spPr>
        <p:txBody>
          <a:bodyPr>
            <a:noAutofit/>
          </a:bodyPr>
          <a:lstStyle/>
          <a:p>
            <a:pPr algn="just"/>
            <a:endParaRPr lang="cs-CZ" sz="2400" dirty="0">
              <a:latin typeface="Arial Narrow" panose="020B0606020202030204" pitchFamily="34" charset="0"/>
            </a:endParaRPr>
          </a:p>
          <a:p>
            <a:pPr algn="just"/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V</a:t>
            </a:r>
            <a:r>
              <a:rPr lang="cs-CZ" sz="2400" b="1" i="0" dirty="0">
                <a:solidFill>
                  <a:srgbClr val="FF0000"/>
                </a:solidFill>
                <a:effectLst/>
                <a:latin typeface="Arial Narrow" panose="020B0606020202030204" pitchFamily="34" charset="0"/>
              </a:rPr>
              <a:t>irové infekce  </a:t>
            </a:r>
            <a:r>
              <a:rPr lang="cs-CZ" sz="2400" b="0" i="0" dirty="0">
                <a:solidFill>
                  <a:srgbClr val="202122"/>
                </a:solidFill>
                <a:effectLst/>
                <a:latin typeface="Arial Narrow" panose="020B0606020202030204" pitchFamily="34" charset="0"/>
              </a:rPr>
              <a:t>-  získaná </a:t>
            </a:r>
            <a:r>
              <a:rPr lang="cs-CZ" sz="2400" b="1" i="0" dirty="0">
                <a:solidFill>
                  <a:srgbClr val="FF0000"/>
                </a:solidFill>
                <a:effectLst/>
                <a:latin typeface="Arial Narrow" panose="020B0606020202030204" pitchFamily="34" charset="0"/>
              </a:rPr>
              <a:t>buněčná imunita </a:t>
            </a:r>
            <a:r>
              <a:rPr lang="cs-CZ" sz="2400" b="0" i="0" dirty="0">
                <a:solidFill>
                  <a:srgbClr val="202122"/>
                </a:solidFill>
                <a:effectLst/>
                <a:latin typeface="Arial Narrow" panose="020B0606020202030204" pitchFamily="34" charset="0"/>
              </a:rPr>
              <a:t>je významnější než přítomnost protilátek v séru</a:t>
            </a:r>
          </a:p>
          <a:p>
            <a:pPr algn="just">
              <a:lnSpc>
                <a:spcPct val="200000"/>
              </a:lnSpc>
            </a:pPr>
            <a:r>
              <a:rPr lang="cs-CZ" sz="2400" dirty="0">
                <a:solidFill>
                  <a:srgbClr val="202122"/>
                </a:solidFill>
                <a:latin typeface="Arial Narrow" panose="020B0606020202030204" pitchFamily="34" charset="0"/>
              </a:rPr>
              <a:t>Po  prodělání nemoci </a:t>
            </a:r>
            <a:r>
              <a:rPr lang="cs-CZ" sz="2400" b="0" i="0" dirty="0">
                <a:solidFill>
                  <a:srgbClr val="202122"/>
                </a:solidFill>
                <a:effectLst/>
                <a:latin typeface="Arial Narrow" panose="020B0606020202030204" pitchFamily="34" charset="0"/>
              </a:rPr>
              <a:t>covid-19 </a:t>
            </a:r>
          </a:p>
          <a:p>
            <a:pPr algn="just">
              <a:lnSpc>
                <a:spcPct val="200000"/>
              </a:lnSpc>
            </a:pPr>
            <a:r>
              <a:rPr lang="cs-CZ" sz="2400" b="0" i="0" dirty="0">
                <a:solidFill>
                  <a:srgbClr val="202122"/>
                </a:solidFill>
                <a:effectLst/>
                <a:latin typeface="Arial Narrow" panose="020B0606020202030204" pitchFamily="34" charset="0"/>
              </a:rPr>
              <a:t>jak přetrvají sérové protilátky se stále zkoumá</a:t>
            </a:r>
          </a:p>
          <a:p>
            <a:pPr algn="just"/>
            <a:r>
              <a:rPr lang="cs-CZ" sz="2400" b="0" i="0" dirty="0">
                <a:solidFill>
                  <a:srgbClr val="202122"/>
                </a:solidFill>
                <a:effectLst/>
                <a:latin typeface="Arial Narrow" panose="020B0606020202030204" pitchFamily="34" charset="0"/>
              </a:rPr>
              <a:t>robustní buněčná imunita ( zprostředkovaná cytotoxickými                  T lymfocyty (T</a:t>
            </a:r>
            <a:r>
              <a:rPr lang="cs-CZ" sz="2400" b="0" i="0" baseline="-25000" dirty="0">
                <a:solidFill>
                  <a:srgbClr val="202122"/>
                </a:solidFill>
                <a:effectLst/>
                <a:latin typeface="Arial Narrow" panose="020B0606020202030204" pitchFamily="34" charset="0"/>
              </a:rPr>
              <a:t>C</a:t>
            </a:r>
            <a:r>
              <a:rPr lang="cs-CZ" sz="2400" b="0" i="0" dirty="0">
                <a:solidFill>
                  <a:srgbClr val="202122"/>
                </a:solidFill>
                <a:effectLst/>
                <a:latin typeface="Arial Narrow" panose="020B0606020202030204" pitchFamily="34" charset="0"/>
              </a:rPr>
              <a:t> lymfocyty, CD8</a:t>
            </a:r>
            <a:r>
              <a:rPr lang="cs-CZ" sz="2400" b="0" i="0" baseline="30000" dirty="0">
                <a:solidFill>
                  <a:srgbClr val="202122"/>
                </a:solidFill>
                <a:effectLst/>
                <a:latin typeface="Arial Narrow" panose="020B0606020202030204" pitchFamily="34" charset="0"/>
              </a:rPr>
              <a:t>+</a:t>
            </a:r>
            <a:r>
              <a:rPr lang="cs-CZ" sz="2400" b="0" i="0" dirty="0">
                <a:solidFill>
                  <a:srgbClr val="202122"/>
                </a:solidFill>
                <a:effectLst/>
                <a:latin typeface="Arial Narrow" panose="020B0606020202030204" pitchFamily="34" charset="0"/>
              </a:rPr>
              <a:t> </a:t>
            </a:r>
            <a:r>
              <a:rPr lang="cs-CZ" sz="2400" b="0" i="0" u="none" strike="noStrike" dirty="0">
                <a:solidFill>
                  <a:srgbClr val="0645AD"/>
                </a:solidFill>
                <a:effectLst/>
                <a:latin typeface="Arial Narrow" panose="020B0606020202030204" pitchFamily="34" charset="0"/>
                <a:hlinkClick r:id="rId2" tooltip="T-lymfocyt"/>
              </a:rPr>
              <a:t>T-lymfocyty</a:t>
            </a:r>
            <a:r>
              <a:rPr lang="cs-CZ" sz="2400" b="0" i="0" dirty="0">
                <a:solidFill>
                  <a:srgbClr val="202122"/>
                </a:solidFill>
                <a:effectLst/>
                <a:latin typeface="Arial Narrow" panose="020B0606020202030204" pitchFamily="34" charset="0"/>
              </a:rPr>
              <a:t>) a pomocnými                   T lymfocyty (CD4)) přetrvává dlouhodobě</a:t>
            </a:r>
            <a:endParaRPr lang="cs-CZ" sz="2400" dirty="0">
              <a:latin typeface="Arial Narrow" panose="020B060602020203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453B219B-EDCB-410F-A989-90BE437E6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873" y="1306555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Ochrana - COVID 19 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6445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87D4DF2C-3422-48E9-ADB4-C5BB85F83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874" y="1330257"/>
            <a:ext cx="7818388" cy="5492141"/>
          </a:xfrm>
        </p:spPr>
        <p:txBody>
          <a:bodyPr>
            <a:noAutofit/>
          </a:bodyPr>
          <a:lstStyle/>
          <a:p>
            <a:pPr algn="just"/>
            <a:r>
              <a:rPr lang="cs-CZ" sz="2400" b="1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Dostupné kapacity dle dispečinku IP</a:t>
            </a:r>
            <a:endParaRPr lang="cs-CZ" sz="2400" b="0" i="0" dirty="0"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  <a:p>
            <a:pPr algn="just"/>
            <a:r>
              <a:rPr lang="cs-CZ" sz="2400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• UPV - volná kapacita ( 639 lůžek), tj. 29,8 % celku. ECMO - volná kapacita ( 67 přístrojů), tj. 77,9 % celku.</a:t>
            </a:r>
          </a:p>
          <a:p>
            <a:pPr algn="just"/>
            <a:r>
              <a:rPr lang="cs-CZ" sz="2400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• JIP lůžka (HFNO+UPV): volná kapacita COVID + 812 lůžek                 (+ volná kapacita pro COVID- pacienty 733 lůžek).</a:t>
            </a:r>
          </a:p>
          <a:p>
            <a:pPr algn="just"/>
            <a:r>
              <a:rPr lang="cs-CZ" sz="2400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• </a:t>
            </a:r>
            <a:r>
              <a:rPr lang="cs-CZ" sz="2400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Stand</a:t>
            </a:r>
            <a:r>
              <a:rPr lang="cs-CZ" sz="2400" b="0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. lůžka s O2: volná kapacita COVID + 1 181 lůžek               (+ volná kapacita pro COVID- pacienty 4913 lůžek).</a:t>
            </a:r>
          </a:p>
          <a:p>
            <a:pPr algn="just"/>
            <a:endParaRPr lang="cs-CZ" sz="24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cs-CZ" sz="2400" b="1" i="0" dirty="0">
                <a:solidFill>
                  <a:srgbClr val="FF0000"/>
                </a:solidFill>
                <a:effectLst/>
                <a:latin typeface="Arial Narrow" panose="020B0606020202030204" pitchFamily="34" charset="0"/>
              </a:rPr>
              <a:t>Týdenní počet nových záchytů klesl na hodnotu 10,6 případů / 100 tis. obyvatel. Epidemie dále klesá, a to i na počátku nového týdne - minulé pondělí bylo při srovnatelném počtu testů potvrzeno 199 případů (změna je cca - 24%).</a:t>
            </a:r>
            <a:endParaRPr lang="cs-CZ" sz="2400" b="0" i="0" dirty="0">
              <a:solidFill>
                <a:srgbClr val="FF0000"/>
              </a:solidFill>
              <a:effectLst/>
              <a:latin typeface="Arial Narrow" panose="020B0606020202030204" pitchFamily="34" charset="0"/>
            </a:endParaRPr>
          </a:p>
          <a:p>
            <a:pPr algn="just"/>
            <a:endParaRPr lang="cs-CZ" sz="2400" dirty="0">
              <a:latin typeface="Arial Narrow" panose="020B060602020203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1FAF918E-033B-4D7B-987E-D947AD423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874" y="737276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COVID 19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7875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4A3C5D8C-9853-400B-B847-580A6EB4D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0617" y="1824780"/>
            <a:ext cx="7818388" cy="4131849"/>
          </a:xfrm>
        </p:spPr>
        <p:txBody>
          <a:bodyPr>
            <a:noAutofit/>
          </a:bodyPr>
          <a:lstStyle/>
          <a:p>
            <a:pPr algn="just"/>
            <a:r>
              <a:rPr lang="cs-CZ" sz="2400" dirty="0">
                <a:latin typeface="Arial Narrow" panose="020B0606020202030204" pitchFamily="34" charset="0"/>
              </a:rPr>
              <a:t>Odložené operační  výkony  - očekává se návrat k „normě                       v  průběhu měsíců</a:t>
            </a:r>
          </a:p>
          <a:p>
            <a:pPr algn="just"/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Rozvoj telemedicíny – </a:t>
            </a:r>
          </a:p>
          <a:p>
            <a:pPr algn="just"/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určených případech </a:t>
            </a:r>
          </a:p>
          <a:p>
            <a:pPr algn="just"/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větší komfort pro nemocného</a:t>
            </a:r>
          </a:p>
          <a:p>
            <a:pPr algn="just"/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již nyní  probíhá  intenzivní práce pracovní  skupiny  na VZP – odborné  společnosti pracují  na seznamu nemocí                       a výkonů, které by bylo  možné takto provádět</a:t>
            </a:r>
          </a:p>
          <a:p>
            <a:pPr algn="just"/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Zabezpečení kvalitní  péče  pro nemocného</a:t>
            </a:r>
          </a:p>
          <a:p>
            <a:pPr algn="just"/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Využití moderní techniky</a:t>
            </a:r>
          </a:p>
          <a:p>
            <a:pPr algn="just"/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Musí být prováděno pro zlepšení péče  a komfortu pacienta</a:t>
            </a:r>
            <a:endParaRPr lang="cs-CZ" sz="24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491AEC17-238D-4702-B1CD-940AE6B47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873" y="888001"/>
            <a:ext cx="7815132" cy="592982"/>
          </a:xfrm>
        </p:spPr>
        <p:txBody>
          <a:bodyPr>
            <a:noAutofit/>
          </a:bodyPr>
          <a:lstStyle/>
          <a:p>
            <a:r>
              <a:rPr kumimoji="0" lang="cs-CZ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Další nemoci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7171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4FE2E8-7831-4A4B-ABD8-CDEFC63CC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618" y="1441593"/>
            <a:ext cx="7815132" cy="1411944"/>
          </a:xfrm>
        </p:spPr>
        <p:txBody>
          <a:bodyPr>
            <a:normAutofit/>
          </a:bodyPr>
          <a:lstStyle/>
          <a:p>
            <a:r>
              <a:rPr lang="cs-CZ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COVID 19 a  české  zdravotnictví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4131C3B4-CD32-487B-965E-8E7038DFF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Robustní  systém poskytoval a poskytuje odpovídající péči</a:t>
            </a:r>
          </a:p>
          <a:p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Rozvoj telemedicíny</a:t>
            </a:r>
          </a:p>
          <a:p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Intenzivní výzkum v oblasti farmakologie</a:t>
            </a:r>
          </a:p>
          <a:p>
            <a:endParaRPr lang="cs-CZ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Nesmí  se zapomínat  na  jiné nemoci –</a:t>
            </a:r>
          </a:p>
          <a:p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POZOR!!!  Onkologie, srdečně cévní nemoci a další</a:t>
            </a:r>
          </a:p>
        </p:txBody>
      </p:sp>
    </p:spTree>
    <p:extLst>
      <p:ext uri="{BB962C8B-B14F-4D97-AF65-F5344CB8AC3E}">
        <p14:creationId xmlns:p14="http://schemas.microsoft.com/office/powerpoint/2010/main" val="31214849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6C417FB-71A5-4860-BBFC-B9CD05BE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874" y="1320080"/>
            <a:ext cx="7815132" cy="556198"/>
          </a:xfrm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INFORMACE K 5.8.2021</a:t>
            </a:r>
            <a:endParaRPr lang="cs-CZ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F3C6E7FF-D46E-4523-946F-CDAEF6446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0618" y="2603078"/>
            <a:ext cx="7818388" cy="3970001"/>
          </a:xfrm>
        </p:spPr>
        <p:txBody>
          <a:bodyPr>
            <a:normAutofit/>
          </a:bodyPr>
          <a:lstStyle/>
          <a:p>
            <a:pPr algn="just"/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Počet nových případů 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10-12 /100 000 obyvatel</a:t>
            </a:r>
          </a:p>
          <a:p>
            <a:pPr algn="just"/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V posledních dnech se zvyšuje počet zachycených nákaz </a:t>
            </a:r>
            <a:r>
              <a:rPr lang="cs-CZ" sz="24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                 </a:t>
            </a:r>
            <a:r>
              <a:rPr lang="cs-CZ" sz="2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u 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osob 16-29 let</a:t>
            </a:r>
          </a:p>
          <a:p>
            <a:pPr algn="just"/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Větší zátěž  je </a:t>
            </a:r>
            <a:r>
              <a:rPr lang="cs-CZ" sz="24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Hl. m</a:t>
            </a:r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. </a:t>
            </a:r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Praha, Středočeský a Plzeňský  kraj – generují  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až 60% případů</a:t>
            </a:r>
          </a:p>
          <a:p>
            <a:pPr algn="just"/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Aktuální  populační hodnota 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 = 0,9</a:t>
            </a:r>
          </a:p>
          <a:p>
            <a:pPr algn="just"/>
            <a:endParaRPr lang="cs-CZ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0449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B8749C2-450F-4B89-AB08-6CC7F64B1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618" y="939955"/>
            <a:ext cx="7815132" cy="1411944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ZÁVĚR</a:t>
            </a:r>
            <a:endParaRPr lang="cs-CZ" sz="36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F36DDFF-02A1-4E64-AB99-552F7FCBA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Uzdravených   1 641 074 </a:t>
            </a:r>
          </a:p>
          <a:p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Možnosti: </a:t>
            </a:r>
          </a:p>
          <a:p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PCR </a:t>
            </a: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30 – 40 000/den</a:t>
            </a:r>
          </a:p>
          <a:p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Antigenní  </a:t>
            </a:r>
            <a:r>
              <a:rPr lang="cs-CZ" sz="24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až </a:t>
            </a: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100 000/den</a:t>
            </a:r>
          </a:p>
          <a:p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Očkovací dávky </a:t>
            </a:r>
            <a:r>
              <a:rPr lang="cs-CZ" sz="24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- </a:t>
            </a:r>
            <a:r>
              <a:rPr lang="cs-CZ" sz="2400" b="1" dirty="0">
                <a:solidFill>
                  <a:srgbClr val="0070C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10 468 396</a:t>
            </a:r>
          </a:p>
          <a:p>
            <a:pPr marL="0" indent="0">
              <a:buNone/>
            </a:pPr>
            <a:endParaRPr lang="cs-CZ" sz="2456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endParaRPr lang="cs-CZ" dirty="0">
              <a:latin typeface="Arial Narrow" panose="020B0606020202030204" pitchFamily="34" charset="0"/>
            </a:endParaRPr>
          </a:p>
          <a:p>
            <a:endParaRPr lang="cs-CZ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8100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9EBADD16-D09A-43D8-9F82-06646E768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7362" y="2351899"/>
            <a:ext cx="7818388" cy="4103546"/>
          </a:xfrm>
        </p:spPr>
        <p:txBody>
          <a:bodyPr>
            <a:normAutofit/>
          </a:bodyPr>
          <a:lstStyle/>
          <a:p>
            <a:pPr algn="just"/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Epidemie – dočasná</a:t>
            </a:r>
          </a:p>
          <a:p>
            <a:pPr algn="just"/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Závažné  civilizační  nemoci – onemocnění  srdce  a cév, onkologická onemocnění – </a:t>
            </a:r>
            <a:r>
              <a:rPr lang="cs-CZ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 hlavní  </a:t>
            </a:r>
            <a:r>
              <a:rPr lang="cs-CZ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příčiny úmrtí  dospělých v ČR</a:t>
            </a:r>
          </a:p>
          <a:p>
            <a:pPr algn="just"/>
            <a:endParaRPr lang="cs-CZ" sz="24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cs-CZ" sz="24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cs-CZ" sz="2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NEZANEDBÁVAT CELKOVOU PÉČI O SVÉ ZDRAVÍ! </a:t>
            </a:r>
            <a:endParaRPr lang="cs-CZ" sz="24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xmlns="" id="{1B8749C2-450F-4B89-AB08-6CC7F64B1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618" y="939955"/>
            <a:ext cx="7815132" cy="1411944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ZÁVĚR</a:t>
            </a:r>
            <a:endParaRPr lang="cs-CZ" sz="36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0441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6A25954F-9E26-4E0C-989D-E30F2311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5747" y="2647877"/>
            <a:ext cx="7818388" cy="4164129"/>
          </a:xfrm>
        </p:spPr>
        <p:txBody>
          <a:bodyPr/>
          <a:lstStyle/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r>
              <a:rPr lang="cs-CZ" sz="2806" b="1" dirty="0">
                <a:solidFill>
                  <a:srgbClr val="FF0000"/>
                </a:solidFill>
              </a:rPr>
              <a:t>                 </a:t>
            </a:r>
            <a:r>
              <a:rPr lang="cs-CZ" sz="4000" b="1" dirty="0">
                <a:solidFill>
                  <a:srgbClr val="FF0000"/>
                </a:solidFill>
                <a:latin typeface="Arial Narrow" panose="020B0606020202030204" pitchFamily="34" charset="0"/>
              </a:rPr>
              <a:t>Děkuji  za pozornost</a:t>
            </a:r>
          </a:p>
        </p:txBody>
      </p:sp>
    </p:spTree>
    <p:extLst>
      <p:ext uri="{BB962C8B-B14F-4D97-AF65-F5344CB8AC3E}">
        <p14:creationId xmlns:p14="http://schemas.microsoft.com/office/powerpoint/2010/main" val="3106535595"/>
      </p:ext>
    </p:extLst>
  </p:cSld>
  <p:clrMapOvr>
    <a:masterClrMapping/>
  </p:clrMapOvr>
</p:sld>
</file>

<file path=ppt/theme/theme1.xml><?xml version="1.0" encoding="utf-8"?>
<a:theme xmlns:a="http://schemas.openxmlformats.org/drawingml/2006/main" name="1_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1_Stébl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633</TotalTime>
  <Words>2553</Words>
  <Application>Microsoft Office PowerPoint</Application>
  <PresentationFormat>Vlastní</PresentationFormat>
  <Paragraphs>312</Paragraphs>
  <Slides>45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45</vt:i4>
      </vt:variant>
    </vt:vector>
  </HeadingPairs>
  <TitlesOfParts>
    <vt:vector size="58" baseType="lpstr">
      <vt:lpstr>Arial</vt:lpstr>
      <vt:lpstr>Arial Narrow</vt:lpstr>
      <vt:lpstr>Calibri</vt:lpstr>
      <vt:lpstr>Calibri Light</vt:lpstr>
      <vt:lpstr>Century Gothic</vt:lpstr>
      <vt:lpstr>Courier New</vt:lpstr>
      <vt:lpstr>Source Sans Pro</vt:lpstr>
      <vt:lpstr>Times New Roman</vt:lpstr>
      <vt:lpstr>Wingdings</vt:lpstr>
      <vt:lpstr>Wingdings 3</vt:lpstr>
      <vt:lpstr>1_Motiv Office</vt:lpstr>
      <vt:lpstr>Stébla</vt:lpstr>
      <vt:lpstr>1_Stébla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Zdravotnictví  v  době COVID19</vt:lpstr>
      <vt:lpstr>Základní  údaje – 2021 ( 31.3.2021)</vt:lpstr>
      <vt:lpstr>COVID 19</vt:lpstr>
      <vt:lpstr>COVID 19</vt:lpstr>
      <vt:lpstr>COVID 19</vt:lpstr>
      <vt:lpstr>COVID 19</vt:lpstr>
      <vt:lpstr>COVID 19</vt:lpstr>
      <vt:lpstr>COVID 19</vt:lpstr>
      <vt:lpstr>COVID 19</vt:lpstr>
      <vt:lpstr>COVID 19 – okolní svět</vt:lpstr>
      <vt:lpstr>COVID 19 – okolní svět</vt:lpstr>
      <vt:lpstr>COVID 19 – okolní svět</vt:lpstr>
      <vt:lpstr>COVID 19 – okolní svět</vt:lpstr>
      <vt:lpstr>COVID 19 – okolní svět</vt:lpstr>
      <vt:lpstr>COVID 19 – okolní svět</vt:lpstr>
      <vt:lpstr>COVID 19 – okolní svět</vt:lpstr>
      <vt:lpstr>Ochrana - COVID 19 </vt:lpstr>
      <vt:lpstr>COVID 19</vt:lpstr>
      <vt:lpstr>Další nemoci</vt:lpstr>
      <vt:lpstr>COVID 19 a  české  zdravotnictví</vt:lpstr>
      <vt:lpstr>INFORMACE K 5.8.2021</vt:lpstr>
      <vt:lpstr>ZÁVĚR</vt:lpstr>
      <vt:lpstr>ZÁVĚR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Karel</dc:creator>
  <cp:lastModifiedBy>User</cp:lastModifiedBy>
  <cp:revision>37</cp:revision>
  <dcterms:created xsi:type="dcterms:W3CDTF">2021-07-29T10:06:25Z</dcterms:created>
  <dcterms:modified xsi:type="dcterms:W3CDTF">2021-08-05T07:12:36Z</dcterms:modified>
</cp:coreProperties>
</file>