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3" r:id="rId4"/>
    <p:sldId id="265" r:id="rId5"/>
    <p:sldId id="269" r:id="rId6"/>
    <p:sldId id="270" r:id="rId7"/>
    <p:sldId id="264" r:id="rId8"/>
    <p:sldId id="271" r:id="rId9"/>
    <p:sldId id="259" r:id="rId10"/>
    <p:sldId id="277" r:id="rId11"/>
    <p:sldId id="272" r:id="rId12"/>
    <p:sldId id="273" r:id="rId13"/>
    <p:sldId id="274" r:id="rId14"/>
    <p:sldId id="275" r:id="rId15"/>
    <p:sldId id="276" r:id="rId16"/>
  </p:sldIdLst>
  <p:sldSz cx="20104100" cy="11309350"/>
  <p:notesSz cx="7104063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FFCC"/>
    <a:srgbClr val="FFFFCC"/>
    <a:srgbClr val="FFD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31" d="100"/>
          <a:sy n="31" d="100"/>
        </p:scale>
        <p:origin x="898" y="4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577" cy="512880"/>
          </a:xfrm>
          <a:prstGeom prst="rect">
            <a:avLst/>
          </a:prstGeom>
        </p:spPr>
        <p:txBody>
          <a:bodyPr vert="horz" lIns="50466" tIns="25233" rIns="50466" bIns="25233" rtlCol="0"/>
          <a:lstStyle>
            <a:lvl1pPr algn="l">
              <a:defRPr sz="7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4023804" y="1"/>
            <a:ext cx="3078577" cy="512880"/>
          </a:xfrm>
          <a:prstGeom prst="rect">
            <a:avLst/>
          </a:prstGeom>
        </p:spPr>
        <p:txBody>
          <a:bodyPr vert="horz" lIns="50466" tIns="25233" rIns="50466" bIns="25233" rtlCol="0"/>
          <a:lstStyle>
            <a:lvl1pPr algn="r">
              <a:defRPr sz="700"/>
            </a:lvl1pPr>
          </a:lstStyle>
          <a:p>
            <a:fld id="{D2AF9DF5-CAD6-4E23-BA55-D4777CFFF426}" type="datetimeFigureOut">
              <a:rPr lang="cs-CZ" smtClean="0"/>
              <a:t>22.06.2021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84188" y="1281113"/>
            <a:ext cx="6135687" cy="3452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0466" tIns="25233" rIns="50466" bIns="25233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10182" y="4924799"/>
            <a:ext cx="5683699" cy="4031207"/>
          </a:xfrm>
          <a:prstGeom prst="rect">
            <a:avLst/>
          </a:prstGeom>
        </p:spPr>
        <p:txBody>
          <a:bodyPr vert="horz" lIns="50466" tIns="25233" rIns="50466" bIns="25233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721735"/>
            <a:ext cx="3078577" cy="512880"/>
          </a:xfrm>
          <a:prstGeom prst="rect">
            <a:avLst/>
          </a:prstGeom>
        </p:spPr>
        <p:txBody>
          <a:bodyPr vert="horz" lIns="50466" tIns="25233" rIns="50466" bIns="25233" rtlCol="0" anchor="b"/>
          <a:lstStyle>
            <a:lvl1pPr algn="l">
              <a:defRPr sz="7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4023804" y="9721735"/>
            <a:ext cx="3078577" cy="512880"/>
          </a:xfrm>
          <a:prstGeom prst="rect">
            <a:avLst/>
          </a:prstGeom>
        </p:spPr>
        <p:txBody>
          <a:bodyPr vert="horz" lIns="50466" tIns="25233" rIns="50466" bIns="25233" rtlCol="0" anchor="b"/>
          <a:lstStyle>
            <a:lvl1pPr algn="r">
              <a:defRPr sz="700"/>
            </a:lvl1pPr>
          </a:lstStyle>
          <a:p>
            <a:fld id="{B905C201-82EB-4251-BE98-616D41F908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682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5C201-82EB-4251-BE98-616D41F90812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2649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5C201-82EB-4251-BE98-616D41F9081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4321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5C201-82EB-4251-BE98-616D41F90812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8447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5C201-82EB-4251-BE98-616D41F90812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916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39593" y="1702426"/>
            <a:ext cx="16024912" cy="2035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uchanek.pavel@gmail.com" TargetMode="External"/><Relationship Id="rId5" Type="http://schemas.openxmlformats.org/officeDocument/2006/relationships/hyperlink" Target="http://www.pavelsuchanek.com/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amavkuchyni.blogspot.cz/" TargetMode="Externa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4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4.jpg"/><Relationship Id="rId5" Type="http://schemas.openxmlformats.org/officeDocument/2006/relationships/image" Target="../media/image16.png"/><Relationship Id="rId10" Type="http://schemas.openxmlformats.org/officeDocument/2006/relationships/image" Target="../media/image23.jpeg"/><Relationship Id="rId4" Type="http://schemas.openxmlformats.org/officeDocument/2006/relationships/image" Target="../media/image15.png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amavkuchyni.blogspot.cz/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1884"/>
            <a:ext cx="20104099" cy="89792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82490" y="1832310"/>
            <a:ext cx="1726855" cy="13316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20104101" cy="34177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91387" y="1065233"/>
            <a:ext cx="1240338" cy="7594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68528" y="377740"/>
            <a:ext cx="3592121" cy="14812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01786" y="7676363"/>
            <a:ext cx="4520882" cy="23111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501014" y="7191057"/>
            <a:ext cx="176423" cy="1941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64080" y="7883435"/>
            <a:ext cx="4044903" cy="22423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16341" y="7621966"/>
            <a:ext cx="335422" cy="3119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8484527"/>
            <a:ext cx="16949474" cy="282402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8711713"/>
            <a:ext cx="20104101" cy="25968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70763" y="510874"/>
            <a:ext cx="3405504" cy="3405504"/>
          </a:xfrm>
          <a:custGeom>
            <a:avLst/>
            <a:gdLst/>
            <a:ahLst/>
            <a:cxnLst/>
            <a:rect l="l" t="t" r="r" b="b"/>
            <a:pathLst>
              <a:path w="3405505" h="3405504">
                <a:moveTo>
                  <a:pt x="1702618" y="0"/>
                </a:moveTo>
                <a:lnTo>
                  <a:pt x="1654142" y="676"/>
                </a:lnTo>
                <a:lnTo>
                  <a:pt x="1606002" y="2695"/>
                </a:lnTo>
                <a:lnTo>
                  <a:pt x="1558215" y="6037"/>
                </a:lnTo>
                <a:lnTo>
                  <a:pt x="1510799" y="10685"/>
                </a:lnTo>
                <a:lnTo>
                  <a:pt x="1463773" y="16620"/>
                </a:lnTo>
                <a:lnTo>
                  <a:pt x="1417155" y="23826"/>
                </a:lnTo>
                <a:lnTo>
                  <a:pt x="1370961" y="32283"/>
                </a:lnTo>
                <a:lnTo>
                  <a:pt x="1325211" y="41974"/>
                </a:lnTo>
                <a:lnTo>
                  <a:pt x="1279923" y="52881"/>
                </a:lnTo>
                <a:lnTo>
                  <a:pt x="1235113" y="64986"/>
                </a:lnTo>
                <a:lnTo>
                  <a:pt x="1190801" y="78271"/>
                </a:lnTo>
                <a:lnTo>
                  <a:pt x="1147004" y="92717"/>
                </a:lnTo>
                <a:lnTo>
                  <a:pt x="1103740" y="108308"/>
                </a:lnTo>
                <a:lnTo>
                  <a:pt x="1061027" y="125025"/>
                </a:lnTo>
                <a:lnTo>
                  <a:pt x="1018883" y="142850"/>
                </a:lnTo>
                <a:lnTo>
                  <a:pt x="977327" y="161765"/>
                </a:lnTo>
                <a:lnTo>
                  <a:pt x="936375" y="181752"/>
                </a:lnTo>
                <a:lnTo>
                  <a:pt x="896046" y="202793"/>
                </a:lnTo>
                <a:lnTo>
                  <a:pt x="856359" y="224871"/>
                </a:lnTo>
                <a:lnTo>
                  <a:pt x="817330" y="247967"/>
                </a:lnTo>
                <a:lnTo>
                  <a:pt x="778978" y="272063"/>
                </a:lnTo>
                <a:lnTo>
                  <a:pt x="741321" y="297141"/>
                </a:lnTo>
                <a:lnTo>
                  <a:pt x="704376" y="323184"/>
                </a:lnTo>
                <a:lnTo>
                  <a:pt x="668163" y="350173"/>
                </a:lnTo>
                <a:lnTo>
                  <a:pt x="632698" y="378091"/>
                </a:lnTo>
                <a:lnTo>
                  <a:pt x="598000" y="406919"/>
                </a:lnTo>
                <a:lnTo>
                  <a:pt x="564087" y="436639"/>
                </a:lnTo>
                <a:lnTo>
                  <a:pt x="530976" y="467234"/>
                </a:lnTo>
                <a:lnTo>
                  <a:pt x="498686" y="498686"/>
                </a:lnTo>
                <a:lnTo>
                  <a:pt x="467234" y="530976"/>
                </a:lnTo>
                <a:lnTo>
                  <a:pt x="436639" y="564087"/>
                </a:lnTo>
                <a:lnTo>
                  <a:pt x="406919" y="598000"/>
                </a:lnTo>
                <a:lnTo>
                  <a:pt x="378091" y="632698"/>
                </a:lnTo>
                <a:lnTo>
                  <a:pt x="350173" y="668163"/>
                </a:lnTo>
                <a:lnTo>
                  <a:pt x="323184" y="704376"/>
                </a:lnTo>
                <a:lnTo>
                  <a:pt x="297141" y="741321"/>
                </a:lnTo>
                <a:lnTo>
                  <a:pt x="272063" y="778978"/>
                </a:lnTo>
                <a:lnTo>
                  <a:pt x="247967" y="817330"/>
                </a:lnTo>
                <a:lnTo>
                  <a:pt x="224871" y="856359"/>
                </a:lnTo>
                <a:lnTo>
                  <a:pt x="202793" y="896046"/>
                </a:lnTo>
                <a:lnTo>
                  <a:pt x="181752" y="936375"/>
                </a:lnTo>
                <a:lnTo>
                  <a:pt x="161765" y="977327"/>
                </a:lnTo>
                <a:lnTo>
                  <a:pt x="142850" y="1018883"/>
                </a:lnTo>
                <a:lnTo>
                  <a:pt x="125025" y="1061027"/>
                </a:lnTo>
                <a:lnTo>
                  <a:pt x="108308" y="1103740"/>
                </a:lnTo>
                <a:lnTo>
                  <a:pt x="92717" y="1147004"/>
                </a:lnTo>
                <a:lnTo>
                  <a:pt x="78271" y="1190801"/>
                </a:lnTo>
                <a:lnTo>
                  <a:pt x="64986" y="1235113"/>
                </a:lnTo>
                <a:lnTo>
                  <a:pt x="52881" y="1279923"/>
                </a:lnTo>
                <a:lnTo>
                  <a:pt x="41974" y="1325211"/>
                </a:lnTo>
                <a:lnTo>
                  <a:pt x="32283" y="1370961"/>
                </a:lnTo>
                <a:lnTo>
                  <a:pt x="23826" y="1417155"/>
                </a:lnTo>
                <a:lnTo>
                  <a:pt x="16620" y="1463773"/>
                </a:lnTo>
                <a:lnTo>
                  <a:pt x="10685" y="1510799"/>
                </a:lnTo>
                <a:lnTo>
                  <a:pt x="6037" y="1558215"/>
                </a:lnTo>
                <a:lnTo>
                  <a:pt x="2695" y="1606002"/>
                </a:lnTo>
                <a:lnTo>
                  <a:pt x="676" y="1654142"/>
                </a:lnTo>
                <a:lnTo>
                  <a:pt x="0" y="1702618"/>
                </a:lnTo>
                <a:lnTo>
                  <a:pt x="676" y="1751094"/>
                </a:lnTo>
                <a:lnTo>
                  <a:pt x="2695" y="1799234"/>
                </a:lnTo>
                <a:lnTo>
                  <a:pt x="6037" y="1847021"/>
                </a:lnTo>
                <a:lnTo>
                  <a:pt x="10685" y="1894436"/>
                </a:lnTo>
                <a:lnTo>
                  <a:pt x="16620" y="1941462"/>
                </a:lnTo>
                <a:lnTo>
                  <a:pt x="23826" y="1988081"/>
                </a:lnTo>
                <a:lnTo>
                  <a:pt x="32283" y="2034274"/>
                </a:lnTo>
                <a:lnTo>
                  <a:pt x="41974" y="2080024"/>
                </a:lnTo>
                <a:lnTo>
                  <a:pt x="52881" y="2125313"/>
                </a:lnTo>
                <a:lnTo>
                  <a:pt x="64986" y="2170122"/>
                </a:lnTo>
                <a:lnTo>
                  <a:pt x="78271" y="2214435"/>
                </a:lnTo>
                <a:lnTo>
                  <a:pt x="92717" y="2258232"/>
                </a:lnTo>
                <a:lnTo>
                  <a:pt x="108308" y="2301496"/>
                </a:lnTo>
                <a:lnTo>
                  <a:pt x="125025" y="2344208"/>
                </a:lnTo>
                <a:lnTo>
                  <a:pt x="142850" y="2386352"/>
                </a:lnTo>
                <a:lnTo>
                  <a:pt x="161765" y="2427909"/>
                </a:lnTo>
                <a:lnTo>
                  <a:pt x="181752" y="2468861"/>
                </a:lnTo>
                <a:lnTo>
                  <a:pt x="202793" y="2509189"/>
                </a:lnTo>
                <a:lnTo>
                  <a:pt x="224871" y="2548877"/>
                </a:lnTo>
                <a:lnTo>
                  <a:pt x="247967" y="2587906"/>
                </a:lnTo>
                <a:lnTo>
                  <a:pt x="272063" y="2626258"/>
                </a:lnTo>
                <a:lnTo>
                  <a:pt x="297141" y="2663915"/>
                </a:lnTo>
                <a:lnTo>
                  <a:pt x="323184" y="2700859"/>
                </a:lnTo>
                <a:lnTo>
                  <a:pt x="350173" y="2737073"/>
                </a:lnTo>
                <a:lnTo>
                  <a:pt x="378091" y="2772537"/>
                </a:lnTo>
                <a:lnTo>
                  <a:pt x="406919" y="2807236"/>
                </a:lnTo>
                <a:lnTo>
                  <a:pt x="436639" y="2841149"/>
                </a:lnTo>
                <a:lnTo>
                  <a:pt x="467234" y="2874260"/>
                </a:lnTo>
                <a:lnTo>
                  <a:pt x="498686" y="2906550"/>
                </a:lnTo>
                <a:lnTo>
                  <a:pt x="530976" y="2938001"/>
                </a:lnTo>
                <a:lnTo>
                  <a:pt x="564087" y="2968596"/>
                </a:lnTo>
                <a:lnTo>
                  <a:pt x="598000" y="2998317"/>
                </a:lnTo>
                <a:lnTo>
                  <a:pt x="632698" y="3027145"/>
                </a:lnTo>
                <a:lnTo>
                  <a:pt x="668163" y="3055062"/>
                </a:lnTo>
                <a:lnTo>
                  <a:pt x="704376" y="3082051"/>
                </a:lnTo>
                <a:lnTo>
                  <a:pt x="741321" y="3108094"/>
                </a:lnTo>
                <a:lnTo>
                  <a:pt x="778978" y="3133173"/>
                </a:lnTo>
                <a:lnTo>
                  <a:pt x="817330" y="3157269"/>
                </a:lnTo>
                <a:lnTo>
                  <a:pt x="856359" y="3180365"/>
                </a:lnTo>
                <a:lnTo>
                  <a:pt x="896046" y="3202442"/>
                </a:lnTo>
                <a:lnTo>
                  <a:pt x="936375" y="3223483"/>
                </a:lnTo>
                <a:lnTo>
                  <a:pt x="977327" y="3243471"/>
                </a:lnTo>
                <a:lnTo>
                  <a:pt x="1018883" y="3262386"/>
                </a:lnTo>
                <a:lnTo>
                  <a:pt x="1061027" y="3280211"/>
                </a:lnTo>
                <a:lnTo>
                  <a:pt x="1103740" y="3296927"/>
                </a:lnTo>
                <a:lnTo>
                  <a:pt x="1147004" y="3312518"/>
                </a:lnTo>
                <a:lnTo>
                  <a:pt x="1190801" y="3326965"/>
                </a:lnTo>
                <a:lnTo>
                  <a:pt x="1235113" y="3340250"/>
                </a:lnTo>
                <a:lnTo>
                  <a:pt x="1279923" y="3352355"/>
                </a:lnTo>
                <a:lnTo>
                  <a:pt x="1325211" y="3363262"/>
                </a:lnTo>
                <a:lnTo>
                  <a:pt x="1370961" y="3372953"/>
                </a:lnTo>
                <a:lnTo>
                  <a:pt x="1417155" y="3381410"/>
                </a:lnTo>
                <a:lnTo>
                  <a:pt x="1463773" y="3388615"/>
                </a:lnTo>
                <a:lnTo>
                  <a:pt x="1510799" y="3394551"/>
                </a:lnTo>
                <a:lnTo>
                  <a:pt x="1558215" y="3399199"/>
                </a:lnTo>
                <a:lnTo>
                  <a:pt x="1606002" y="3402541"/>
                </a:lnTo>
                <a:lnTo>
                  <a:pt x="1654142" y="3404559"/>
                </a:lnTo>
                <a:lnTo>
                  <a:pt x="1702618" y="3405236"/>
                </a:lnTo>
                <a:lnTo>
                  <a:pt x="1751094" y="3404559"/>
                </a:lnTo>
                <a:lnTo>
                  <a:pt x="1799234" y="3402541"/>
                </a:lnTo>
                <a:lnTo>
                  <a:pt x="1847021" y="3399199"/>
                </a:lnTo>
                <a:lnTo>
                  <a:pt x="1894436" y="3394551"/>
                </a:lnTo>
                <a:lnTo>
                  <a:pt x="1941462" y="3388615"/>
                </a:lnTo>
                <a:lnTo>
                  <a:pt x="1988081" y="3381410"/>
                </a:lnTo>
                <a:lnTo>
                  <a:pt x="2034274" y="3372953"/>
                </a:lnTo>
                <a:lnTo>
                  <a:pt x="2080024" y="3363262"/>
                </a:lnTo>
                <a:lnTo>
                  <a:pt x="2125313" y="3352355"/>
                </a:lnTo>
                <a:lnTo>
                  <a:pt x="2170122" y="3340250"/>
                </a:lnTo>
                <a:lnTo>
                  <a:pt x="2214435" y="3326965"/>
                </a:lnTo>
                <a:lnTo>
                  <a:pt x="2258232" y="3312518"/>
                </a:lnTo>
                <a:lnTo>
                  <a:pt x="2301496" y="3296927"/>
                </a:lnTo>
                <a:lnTo>
                  <a:pt x="2344208" y="3280211"/>
                </a:lnTo>
                <a:lnTo>
                  <a:pt x="2386352" y="3262386"/>
                </a:lnTo>
                <a:lnTo>
                  <a:pt x="2427909" y="3243471"/>
                </a:lnTo>
                <a:lnTo>
                  <a:pt x="2468861" y="3223483"/>
                </a:lnTo>
                <a:lnTo>
                  <a:pt x="2509189" y="3202442"/>
                </a:lnTo>
                <a:lnTo>
                  <a:pt x="2548877" y="3180365"/>
                </a:lnTo>
                <a:lnTo>
                  <a:pt x="2587906" y="3157269"/>
                </a:lnTo>
                <a:lnTo>
                  <a:pt x="2626258" y="3133173"/>
                </a:lnTo>
                <a:lnTo>
                  <a:pt x="2663915" y="3108094"/>
                </a:lnTo>
                <a:lnTo>
                  <a:pt x="2700859" y="3082051"/>
                </a:lnTo>
                <a:lnTo>
                  <a:pt x="2737073" y="3055062"/>
                </a:lnTo>
                <a:lnTo>
                  <a:pt x="2772537" y="3027145"/>
                </a:lnTo>
                <a:lnTo>
                  <a:pt x="2807236" y="2998317"/>
                </a:lnTo>
                <a:lnTo>
                  <a:pt x="2841149" y="2968596"/>
                </a:lnTo>
                <a:lnTo>
                  <a:pt x="2874260" y="2938001"/>
                </a:lnTo>
                <a:lnTo>
                  <a:pt x="2906550" y="2906550"/>
                </a:lnTo>
                <a:lnTo>
                  <a:pt x="2938001" y="2874260"/>
                </a:lnTo>
                <a:lnTo>
                  <a:pt x="2968596" y="2841149"/>
                </a:lnTo>
                <a:lnTo>
                  <a:pt x="2998317" y="2807236"/>
                </a:lnTo>
                <a:lnTo>
                  <a:pt x="3027145" y="2772537"/>
                </a:lnTo>
                <a:lnTo>
                  <a:pt x="3055062" y="2737073"/>
                </a:lnTo>
                <a:lnTo>
                  <a:pt x="3082051" y="2700859"/>
                </a:lnTo>
                <a:lnTo>
                  <a:pt x="3108094" y="2663915"/>
                </a:lnTo>
                <a:lnTo>
                  <a:pt x="3133173" y="2626258"/>
                </a:lnTo>
                <a:lnTo>
                  <a:pt x="3157269" y="2587906"/>
                </a:lnTo>
                <a:lnTo>
                  <a:pt x="3180365" y="2548877"/>
                </a:lnTo>
                <a:lnTo>
                  <a:pt x="3202442" y="2509189"/>
                </a:lnTo>
                <a:lnTo>
                  <a:pt x="3223483" y="2468861"/>
                </a:lnTo>
                <a:lnTo>
                  <a:pt x="3243471" y="2427909"/>
                </a:lnTo>
                <a:lnTo>
                  <a:pt x="3262386" y="2386352"/>
                </a:lnTo>
                <a:lnTo>
                  <a:pt x="3280211" y="2344208"/>
                </a:lnTo>
                <a:lnTo>
                  <a:pt x="3296927" y="2301496"/>
                </a:lnTo>
                <a:lnTo>
                  <a:pt x="3312518" y="2258232"/>
                </a:lnTo>
                <a:lnTo>
                  <a:pt x="3326965" y="2214435"/>
                </a:lnTo>
                <a:lnTo>
                  <a:pt x="3340250" y="2170122"/>
                </a:lnTo>
                <a:lnTo>
                  <a:pt x="3352355" y="2125313"/>
                </a:lnTo>
                <a:lnTo>
                  <a:pt x="3363262" y="2080024"/>
                </a:lnTo>
                <a:lnTo>
                  <a:pt x="3372953" y="2034274"/>
                </a:lnTo>
                <a:lnTo>
                  <a:pt x="3381410" y="1988081"/>
                </a:lnTo>
                <a:lnTo>
                  <a:pt x="3388615" y="1941462"/>
                </a:lnTo>
                <a:lnTo>
                  <a:pt x="3394551" y="1894436"/>
                </a:lnTo>
                <a:lnTo>
                  <a:pt x="3399199" y="1847021"/>
                </a:lnTo>
                <a:lnTo>
                  <a:pt x="3402541" y="1799234"/>
                </a:lnTo>
                <a:lnTo>
                  <a:pt x="3404559" y="1751094"/>
                </a:lnTo>
                <a:lnTo>
                  <a:pt x="3405236" y="1702618"/>
                </a:lnTo>
                <a:lnTo>
                  <a:pt x="3404559" y="1654142"/>
                </a:lnTo>
                <a:lnTo>
                  <a:pt x="3402541" y="1606002"/>
                </a:lnTo>
                <a:lnTo>
                  <a:pt x="3399199" y="1558215"/>
                </a:lnTo>
                <a:lnTo>
                  <a:pt x="3394551" y="1510799"/>
                </a:lnTo>
                <a:lnTo>
                  <a:pt x="3388615" y="1463773"/>
                </a:lnTo>
                <a:lnTo>
                  <a:pt x="3381410" y="1417155"/>
                </a:lnTo>
                <a:lnTo>
                  <a:pt x="3372953" y="1370961"/>
                </a:lnTo>
                <a:lnTo>
                  <a:pt x="3363262" y="1325211"/>
                </a:lnTo>
                <a:lnTo>
                  <a:pt x="3352355" y="1279923"/>
                </a:lnTo>
                <a:lnTo>
                  <a:pt x="3340250" y="1235113"/>
                </a:lnTo>
                <a:lnTo>
                  <a:pt x="3326965" y="1190801"/>
                </a:lnTo>
                <a:lnTo>
                  <a:pt x="3312518" y="1147004"/>
                </a:lnTo>
                <a:lnTo>
                  <a:pt x="3296927" y="1103740"/>
                </a:lnTo>
                <a:lnTo>
                  <a:pt x="3280211" y="1061027"/>
                </a:lnTo>
                <a:lnTo>
                  <a:pt x="3262386" y="1018883"/>
                </a:lnTo>
                <a:lnTo>
                  <a:pt x="3243471" y="977327"/>
                </a:lnTo>
                <a:lnTo>
                  <a:pt x="3223483" y="936375"/>
                </a:lnTo>
                <a:lnTo>
                  <a:pt x="3202442" y="896046"/>
                </a:lnTo>
                <a:lnTo>
                  <a:pt x="3180365" y="856359"/>
                </a:lnTo>
                <a:lnTo>
                  <a:pt x="3157269" y="817330"/>
                </a:lnTo>
                <a:lnTo>
                  <a:pt x="3133173" y="778978"/>
                </a:lnTo>
                <a:lnTo>
                  <a:pt x="3108094" y="741321"/>
                </a:lnTo>
                <a:lnTo>
                  <a:pt x="3082051" y="704376"/>
                </a:lnTo>
                <a:lnTo>
                  <a:pt x="3055062" y="668163"/>
                </a:lnTo>
                <a:lnTo>
                  <a:pt x="3027145" y="632698"/>
                </a:lnTo>
                <a:lnTo>
                  <a:pt x="2998317" y="598000"/>
                </a:lnTo>
                <a:lnTo>
                  <a:pt x="2968596" y="564087"/>
                </a:lnTo>
                <a:lnTo>
                  <a:pt x="2938001" y="530976"/>
                </a:lnTo>
                <a:lnTo>
                  <a:pt x="2906550" y="498686"/>
                </a:lnTo>
                <a:lnTo>
                  <a:pt x="2874260" y="467234"/>
                </a:lnTo>
                <a:lnTo>
                  <a:pt x="2841149" y="436639"/>
                </a:lnTo>
                <a:lnTo>
                  <a:pt x="2807236" y="406919"/>
                </a:lnTo>
                <a:lnTo>
                  <a:pt x="2772537" y="378091"/>
                </a:lnTo>
                <a:lnTo>
                  <a:pt x="2737073" y="350173"/>
                </a:lnTo>
                <a:lnTo>
                  <a:pt x="2700859" y="323184"/>
                </a:lnTo>
                <a:lnTo>
                  <a:pt x="2663915" y="297141"/>
                </a:lnTo>
                <a:lnTo>
                  <a:pt x="2626258" y="272063"/>
                </a:lnTo>
                <a:lnTo>
                  <a:pt x="2587906" y="247967"/>
                </a:lnTo>
                <a:lnTo>
                  <a:pt x="2548877" y="224871"/>
                </a:lnTo>
                <a:lnTo>
                  <a:pt x="2509189" y="202793"/>
                </a:lnTo>
                <a:lnTo>
                  <a:pt x="2468861" y="181752"/>
                </a:lnTo>
                <a:lnTo>
                  <a:pt x="2427909" y="161765"/>
                </a:lnTo>
                <a:lnTo>
                  <a:pt x="2386352" y="142850"/>
                </a:lnTo>
                <a:lnTo>
                  <a:pt x="2344208" y="125025"/>
                </a:lnTo>
                <a:lnTo>
                  <a:pt x="2301496" y="108308"/>
                </a:lnTo>
                <a:lnTo>
                  <a:pt x="2258232" y="92717"/>
                </a:lnTo>
                <a:lnTo>
                  <a:pt x="2214435" y="78271"/>
                </a:lnTo>
                <a:lnTo>
                  <a:pt x="2170122" y="64986"/>
                </a:lnTo>
                <a:lnTo>
                  <a:pt x="2125313" y="52881"/>
                </a:lnTo>
                <a:lnTo>
                  <a:pt x="2080024" y="41974"/>
                </a:lnTo>
                <a:lnTo>
                  <a:pt x="2034274" y="32283"/>
                </a:lnTo>
                <a:lnTo>
                  <a:pt x="1988081" y="23826"/>
                </a:lnTo>
                <a:lnTo>
                  <a:pt x="1941462" y="16620"/>
                </a:lnTo>
                <a:lnTo>
                  <a:pt x="1894436" y="10685"/>
                </a:lnTo>
                <a:lnTo>
                  <a:pt x="1847021" y="6037"/>
                </a:lnTo>
                <a:lnTo>
                  <a:pt x="1799234" y="2695"/>
                </a:lnTo>
                <a:lnTo>
                  <a:pt x="1751094" y="676"/>
                </a:lnTo>
                <a:lnTo>
                  <a:pt x="1702618" y="0"/>
                </a:lnTo>
                <a:close/>
              </a:path>
            </a:pathLst>
          </a:custGeom>
          <a:solidFill>
            <a:srgbClr val="FF6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175291" y="2942304"/>
            <a:ext cx="787400" cy="715010"/>
          </a:xfrm>
          <a:custGeom>
            <a:avLst/>
            <a:gdLst/>
            <a:ahLst/>
            <a:cxnLst/>
            <a:rect l="l" t="t" r="r" b="b"/>
            <a:pathLst>
              <a:path w="787400" h="715010">
                <a:moveTo>
                  <a:pt x="340418" y="0"/>
                </a:moveTo>
                <a:lnTo>
                  <a:pt x="0" y="539041"/>
                </a:lnTo>
                <a:lnTo>
                  <a:pt x="786918" y="714428"/>
                </a:lnTo>
                <a:lnTo>
                  <a:pt x="340418" y="0"/>
                </a:lnTo>
                <a:close/>
              </a:path>
            </a:pathLst>
          </a:custGeom>
          <a:solidFill>
            <a:srgbClr val="FF6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020481" y="1390441"/>
            <a:ext cx="2651569" cy="1847622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253365" marR="5080" indent="-241300">
              <a:lnSpc>
                <a:spcPts val="6530"/>
              </a:lnSpc>
              <a:spcBef>
                <a:spcPts val="1330"/>
              </a:spcBef>
            </a:pPr>
            <a:r>
              <a:rPr lang="cs-CZ" sz="6450" b="1" spc="30" dirty="0">
                <a:solidFill>
                  <a:srgbClr val="FFFFFF"/>
                </a:solidFill>
                <a:latin typeface="Blogger Sans"/>
                <a:cs typeface="Blogger Sans"/>
              </a:rPr>
              <a:t>22. 6.</a:t>
            </a:r>
            <a:r>
              <a:rPr sz="6450" b="1" spc="30" dirty="0">
                <a:solidFill>
                  <a:srgbClr val="FFFFFF"/>
                </a:solidFill>
                <a:latin typeface="Blogger Sans"/>
                <a:cs typeface="Blogger Sans"/>
              </a:rPr>
              <a:t>  </a:t>
            </a:r>
            <a:r>
              <a:rPr sz="6450" b="1" dirty="0">
                <a:solidFill>
                  <a:srgbClr val="FFFFFF"/>
                </a:solidFill>
                <a:latin typeface="Blogger Sans"/>
                <a:cs typeface="Blogger Sans"/>
              </a:rPr>
              <a:t>202</a:t>
            </a:r>
            <a:r>
              <a:rPr lang="cs-CZ" sz="6450" b="1" dirty="0">
                <a:solidFill>
                  <a:srgbClr val="FFFFFF"/>
                </a:solidFill>
                <a:latin typeface="Blogger Sans"/>
                <a:cs typeface="Blogger Sans"/>
              </a:rPr>
              <a:t>1</a:t>
            </a:r>
            <a:endParaRPr sz="6450" dirty="0">
              <a:latin typeface="Blogger Sans"/>
              <a:cs typeface="Blogger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544523" y="4063242"/>
            <a:ext cx="3559577" cy="53504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905720" y="3489012"/>
            <a:ext cx="12552379" cy="226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7834"/>
              </a:lnSpc>
              <a:spcBef>
                <a:spcPts val="95"/>
              </a:spcBef>
            </a:pPr>
            <a:r>
              <a:rPr sz="6600" spc="-50" dirty="0">
                <a:solidFill>
                  <a:srgbClr val="FFFFFF"/>
                </a:solidFill>
                <a:latin typeface="Blogger Sans"/>
                <a:cs typeface="Blogger Sans"/>
              </a:rPr>
              <a:t>Tisková</a:t>
            </a:r>
            <a:r>
              <a:rPr sz="6600" spc="-10" dirty="0">
                <a:solidFill>
                  <a:srgbClr val="FFFFFF"/>
                </a:solidFill>
                <a:latin typeface="Blogger Sans"/>
                <a:cs typeface="Blogger Sans"/>
              </a:rPr>
              <a:t> </a:t>
            </a:r>
            <a:r>
              <a:rPr sz="6600" spc="-20" dirty="0">
                <a:solidFill>
                  <a:srgbClr val="FFFFFF"/>
                </a:solidFill>
                <a:latin typeface="Blogger Sans"/>
                <a:cs typeface="Blogger Sans"/>
              </a:rPr>
              <a:t>konference</a:t>
            </a:r>
            <a:endParaRPr sz="6600" dirty="0">
              <a:latin typeface="Blogger Sans"/>
              <a:cs typeface="Blogger Sans"/>
            </a:endParaRPr>
          </a:p>
          <a:p>
            <a:pPr marL="12700">
              <a:lnSpc>
                <a:spcPts val="9815"/>
              </a:lnSpc>
            </a:pPr>
            <a:r>
              <a:rPr sz="8250" b="1" spc="5" dirty="0">
                <a:solidFill>
                  <a:srgbClr val="FF6DFF"/>
                </a:solidFill>
                <a:latin typeface="Blogger Sans"/>
                <a:cs typeface="Blogger Sans"/>
              </a:rPr>
              <a:t>Naskoč </a:t>
            </a:r>
            <a:r>
              <a:rPr sz="8250" b="1" spc="-5" dirty="0">
                <a:solidFill>
                  <a:srgbClr val="FF6DFF"/>
                </a:solidFill>
                <a:latin typeface="Blogger Sans"/>
                <a:cs typeface="Blogger Sans"/>
              </a:rPr>
              <a:t>na </a:t>
            </a:r>
            <a:r>
              <a:rPr sz="8250" b="1" spc="5" dirty="0">
                <a:solidFill>
                  <a:srgbClr val="FF6DFF"/>
                </a:solidFill>
                <a:latin typeface="Blogger Sans"/>
                <a:cs typeface="Blogger Sans"/>
              </a:rPr>
              <a:t>mléčnou</a:t>
            </a:r>
            <a:r>
              <a:rPr sz="8250" b="1" spc="-80" dirty="0">
                <a:solidFill>
                  <a:srgbClr val="FF6DFF"/>
                </a:solidFill>
                <a:latin typeface="Blogger Sans"/>
                <a:cs typeface="Blogger Sans"/>
              </a:rPr>
              <a:t> </a:t>
            </a:r>
            <a:r>
              <a:rPr sz="8250" b="1" spc="-5" dirty="0">
                <a:solidFill>
                  <a:srgbClr val="FF6DFF"/>
                </a:solidFill>
                <a:latin typeface="Blogger Sans"/>
                <a:cs typeface="Blogger Sans"/>
              </a:rPr>
              <a:t>vlnu</a:t>
            </a:r>
            <a:endParaRPr sz="8250" dirty="0">
              <a:latin typeface="Blogger Sans"/>
              <a:cs typeface="Blogger San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04578" y="9706057"/>
            <a:ext cx="6041700" cy="109944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997550" y="6076816"/>
            <a:ext cx="6803263" cy="6213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cs-CZ" sz="3950" b="1" spc="-60" dirty="0">
                <a:solidFill>
                  <a:srgbClr val="FFFFFF"/>
                </a:solidFill>
                <a:latin typeface="Blogger Sans"/>
                <a:cs typeface="Blogger Sans"/>
              </a:rPr>
              <a:t>RNDr. Pavel Suchánek</a:t>
            </a:r>
            <a:endParaRPr sz="3950" b="1" dirty="0">
              <a:latin typeface="Blogger Sans"/>
              <a:cs typeface="Blogger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95406F1E-2E27-4DF3-A011-F86A74943E3B}"/>
              </a:ext>
            </a:extLst>
          </p:cNvPr>
          <p:cNvSpPr txBox="1"/>
          <p:nvPr/>
        </p:nvSpPr>
        <p:spPr>
          <a:xfrm>
            <a:off x="2197944" y="2358389"/>
            <a:ext cx="13116428" cy="6650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Mléko a mléčné výrobky – patří do základní skupiny potravin.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léko a mléčné výrobky – by měly být každodenní součástí jídelníčku starších a dospívajících dětí. 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rgbClr val="000000"/>
                </a:solidFill>
                <a:latin typeface="Arial" panose="020B0604020202020204" pitchFamily="34" charset="0"/>
              </a:rPr>
              <a:t>Mléko a mléčné výrobky </a:t>
            </a: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komplexní potraviny, obsahují všechny tři základní živiny (bílkoviny, tuky a sacharidy), dále velké spektrum vitamínů (s výjimkou vitamínu C).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rgbClr val="000000"/>
                </a:solidFill>
                <a:latin typeface="Arial" panose="020B0604020202020204" pitchFamily="34" charset="0"/>
              </a:rPr>
              <a:t>Navíc – jsou </a:t>
            </a: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důležitým zdrojem dobře vstřebatelného vápníku a dalších důležitých minerálních látek.</a:t>
            </a:r>
            <a:endParaRPr lang="cs-CZ" sz="3600" dirty="0">
              <a:solidFill>
                <a:srgbClr val="000000"/>
              </a:solidFill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FC899825-DC30-40FE-B145-60DE3528646B}"/>
              </a:ext>
            </a:extLst>
          </p:cNvPr>
          <p:cNvSpPr txBox="1"/>
          <p:nvPr/>
        </p:nvSpPr>
        <p:spPr>
          <a:xfrm>
            <a:off x="2197944" y="1065866"/>
            <a:ext cx="1277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dirty="0"/>
              <a:t>Mléčné výrobky ve výživě dětí a dospívajících</a:t>
            </a:r>
          </a:p>
        </p:txBody>
      </p:sp>
    </p:spTree>
    <p:extLst>
      <p:ext uri="{BB962C8B-B14F-4D97-AF65-F5344CB8AC3E}">
        <p14:creationId xmlns:p14="http://schemas.microsoft.com/office/powerpoint/2010/main" val="42517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95406F1E-2E27-4DF3-A011-F86A74943E3B}"/>
              </a:ext>
            </a:extLst>
          </p:cNvPr>
          <p:cNvSpPr txBox="1"/>
          <p:nvPr/>
        </p:nvSpPr>
        <p:spPr>
          <a:xfrm>
            <a:off x="940781" y="1115010"/>
            <a:ext cx="15440016" cy="8312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600" b="0" i="0" dirty="0">
                <a:effectLst/>
                <a:latin typeface="Arial" panose="020B0604020202020204" pitchFamily="34" charset="0"/>
              </a:rPr>
              <a:t>Důležité - obsah vápníku, který je nutný pro správný vývoj kostí. </a:t>
            </a:r>
            <a:r>
              <a:rPr lang="cs-CZ" sz="3600" dirty="0">
                <a:latin typeface="Arial" panose="020B0604020202020204" pitchFamily="34" charset="0"/>
              </a:rPr>
              <a:t>  </a:t>
            </a:r>
            <a:r>
              <a:rPr lang="cs-CZ" sz="3600" b="0" i="0" dirty="0">
                <a:effectLst/>
                <a:latin typeface="Arial" panose="020B0604020202020204" pitchFamily="34" charset="0"/>
              </a:rPr>
              <a:t>               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latin typeface="Arial" panose="020B0604020202020204" pitchFamily="34" charset="0"/>
              </a:rPr>
              <a:t>              </a:t>
            </a:r>
            <a:r>
              <a:rPr lang="cs-CZ" sz="3600" b="0" i="0" dirty="0">
                <a:effectLst/>
                <a:latin typeface="Arial" panose="020B0604020202020204" pitchFamily="34" charset="0"/>
              </a:rPr>
              <a:t>- obsah bílkovin, doplnění a náhrada v případech, kdy  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latin typeface="Arial" panose="020B0604020202020204" pitchFamily="34" charset="0"/>
              </a:rPr>
              <a:t>              </a:t>
            </a:r>
            <a:r>
              <a:rPr lang="cs-CZ" sz="3600" b="0" i="0" dirty="0">
                <a:effectLst/>
                <a:latin typeface="Arial" panose="020B0604020202020204" pitchFamily="34" charset="0"/>
              </a:rPr>
              <a:t>v jídelníčku z různých důvodů vynecháváme maso. Mléko a mléčné výrobky - zásadní roli pro kvalitu kostry Požadavky na vápník  - závisí na věku, doporučená hodnota pro dívky ve věku od 12 – 18 let je přibližně okolo 1200 mg vápníku na den. </a:t>
            </a:r>
          </a:p>
          <a:p>
            <a:pPr>
              <a:lnSpc>
                <a:spcPct val="150000"/>
              </a:lnSpc>
            </a:pPr>
            <a:r>
              <a:rPr lang="cs-CZ" sz="3600" b="0" i="0" dirty="0">
                <a:effectLst/>
                <a:latin typeface="Arial" panose="020B0604020202020204" pitchFamily="34" charset="0"/>
              </a:rPr>
              <a:t>Mléko - od dětství hraje významnou ochrannou roli v prevenci osteoporózy, protože vstřebávání vápníku klesá s věkem. </a:t>
            </a:r>
          </a:p>
          <a:p>
            <a:pPr>
              <a:lnSpc>
                <a:spcPct val="150000"/>
              </a:lnSpc>
            </a:pPr>
            <a:r>
              <a:rPr lang="cs-CZ" sz="3600" b="0" i="0" dirty="0">
                <a:effectLst/>
                <a:latin typeface="Arial" panose="020B0604020202020204" pitchFamily="34" charset="0"/>
              </a:rPr>
              <a:t>Proto je vhodné konzumovat dostatek vápníku v mladém věku, když ho organismus dovede maximálně využít.</a:t>
            </a:r>
            <a:endParaRPr lang="cs-CZ" sz="3600" dirty="0"/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FC899825-DC30-40FE-B145-60DE3528646B}"/>
              </a:ext>
            </a:extLst>
          </p:cNvPr>
          <p:cNvSpPr txBox="1"/>
          <p:nvPr/>
        </p:nvSpPr>
        <p:spPr>
          <a:xfrm>
            <a:off x="2140883" y="338777"/>
            <a:ext cx="1277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dirty="0"/>
              <a:t>Mléčné výrobky ve výživě dětí a dospívajících</a:t>
            </a:r>
          </a:p>
        </p:txBody>
      </p:sp>
    </p:spTree>
    <p:extLst>
      <p:ext uri="{BB962C8B-B14F-4D97-AF65-F5344CB8AC3E}">
        <p14:creationId xmlns:p14="http://schemas.microsoft.com/office/powerpoint/2010/main" val="503245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95406F1E-2E27-4DF3-A011-F86A74943E3B}"/>
              </a:ext>
            </a:extLst>
          </p:cNvPr>
          <p:cNvSpPr txBox="1"/>
          <p:nvPr/>
        </p:nvSpPr>
        <p:spPr>
          <a:xfrm>
            <a:off x="777758" y="1831151"/>
            <a:ext cx="15325033" cy="8316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vstřebávání vápníku je velmi důležitý i vitamín D.</a:t>
            </a:r>
          </a:p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Obsah vápníku v kostech je jedním z rozhodujících činitelů kvality života ve stáří, protože jeho nedostatek je úzce spojen s </a:t>
            </a:r>
            <a:r>
              <a:rPr lang="cs-CZ" sz="3600" b="0" i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osteoporotickými</a:t>
            </a: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zlomeninami. </a:t>
            </a:r>
          </a:p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hladině nad 50 </a:t>
            </a:r>
            <a:r>
              <a:rPr lang="cs-CZ" sz="3600" b="0" i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nmol</a:t>
            </a: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/l vitaminu D – se vstřebává 30 % vápníku.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růstu – 60-80 % vápníku, při nízké hladině vitaminu D – 10-15 %.</a:t>
            </a:r>
            <a:endParaRPr lang="cs-CZ" sz="3600" b="0" i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Mléčné výrobky dodávají organismu 50 až 70 % celkového příjmu vápníku. Důležité je vědět, že mléko a mléčné výrobky se významně podílí na denním vstřebávání železa, a to asi 10 %.</a:t>
            </a:r>
            <a:br>
              <a:rPr lang="cs-CZ" sz="3600" dirty="0"/>
            </a:br>
            <a:endParaRPr lang="cs-CZ" sz="3600" b="0" i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FC899825-DC30-40FE-B145-60DE3528646B}"/>
              </a:ext>
            </a:extLst>
          </p:cNvPr>
          <p:cNvSpPr txBox="1"/>
          <p:nvPr/>
        </p:nvSpPr>
        <p:spPr>
          <a:xfrm>
            <a:off x="777758" y="256741"/>
            <a:ext cx="1277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dirty="0"/>
              <a:t>Mléčné výrobky ve výživě dětí a dospívajících</a:t>
            </a:r>
          </a:p>
        </p:txBody>
      </p:sp>
    </p:spTree>
    <p:extLst>
      <p:ext uri="{BB962C8B-B14F-4D97-AF65-F5344CB8AC3E}">
        <p14:creationId xmlns:p14="http://schemas.microsoft.com/office/powerpoint/2010/main" val="88277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95406F1E-2E27-4DF3-A011-F86A74943E3B}"/>
              </a:ext>
            </a:extLst>
          </p:cNvPr>
          <p:cNvSpPr txBox="1"/>
          <p:nvPr/>
        </p:nvSpPr>
        <p:spPr>
          <a:xfrm>
            <a:off x="923547" y="1372099"/>
            <a:ext cx="14524492" cy="8316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Problém vstřebatelnosti vápníku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mléčných výrobků – 30-35 %.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rostlinných zdrojů – 5 a méně %.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vstřebávání vápníku – beta palmitát v mléčném tuku, laktóza, mléčná bílkovina.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Blokace vstřebávání vápníku – kyselina šťavelová, kyselina </a:t>
            </a:r>
            <a:r>
              <a:rPr lang="cs-CZ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fytová</a:t>
            </a:r>
            <a:r>
              <a:rPr lang="cs-CZ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vláknina, nápoje s kyselinou fosforečnou, potraviny s fosfáty např. uzeniny.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2/3 vápníku by měly pocházet z mléčných výrobků – 2-4 porce na den.</a:t>
            </a:r>
            <a:br>
              <a:rPr lang="cs-CZ" sz="3600" dirty="0"/>
            </a:br>
            <a:endParaRPr lang="cs-CZ" sz="3600" b="0" i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FC899825-DC30-40FE-B145-60DE3528646B}"/>
              </a:ext>
            </a:extLst>
          </p:cNvPr>
          <p:cNvSpPr txBox="1"/>
          <p:nvPr/>
        </p:nvSpPr>
        <p:spPr>
          <a:xfrm>
            <a:off x="2269731" y="385240"/>
            <a:ext cx="1277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dirty="0"/>
              <a:t>Mléčné výrobky ve výživě dětí a dospívajících</a:t>
            </a:r>
          </a:p>
        </p:txBody>
      </p:sp>
    </p:spTree>
    <p:extLst>
      <p:ext uri="{BB962C8B-B14F-4D97-AF65-F5344CB8AC3E}">
        <p14:creationId xmlns:p14="http://schemas.microsoft.com/office/powerpoint/2010/main" val="968250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8877" y="9358972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FC899825-DC30-40FE-B145-60DE3528646B}"/>
              </a:ext>
            </a:extLst>
          </p:cNvPr>
          <p:cNvSpPr txBox="1"/>
          <p:nvPr/>
        </p:nvSpPr>
        <p:spPr>
          <a:xfrm>
            <a:off x="1098578" y="254935"/>
            <a:ext cx="1277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dirty="0"/>
              <a:t>Mléčné výrobky ve výživě dětí a dospívajících</a:t>
            </a:r>
          </a:p>
        </p:txBody>
      </p:sp>
      <p:sp>
        <p:nvSpPr>
          <p:cNvPr id="47" name="TextovéPole 46">
            <a:extLst>
              <a:ext uri="{FF2B5EF4-FFF2-40B4-BE49-F238E27FC236}">
                <a16:creationId xmlns:a16="http://schemas.microsoft.com/office/drawing/2014/main" id="{4FCB7C39-0605-49C3-8D66-3940B072D1DC}"/>
              </a:ext>
            </a:extLst>
          </p:cNvPr>
          <p:cNvSpPr txBox="1"/>
          <p:nvPr/>
        </p:nvSpPr>
        <p:spPr>
          <a:xfrm>
            <a:off x="690055" y="1611026"/>
            <a:ext cx="15690742" cy="6637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Zvýšená potřeba vápníku</a:t>
            </a:r>
          </a:p>
          <a:p>
            <a:pPr>
              <a:lnSpc>
                <a:spcPct val="150000"/>
              </a:lnSpc>
            </a:pPr>
            <a:r>
              <a:rPr lang="cs-CZ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období růstu</a:t>
            </a:r>
          </a:p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pravidelném sportování</a:t>
            </a:r>
          </a:p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Rizikové skupiny – kombinace růstu a intenzivní sportovní aktivity</a:t>
            </a:r>
          </a:p>
          <a:p>
            <a:pPr algn="l">
              <a:lnSpc>
                <a:spcPct val="150000"/>
              </a:lnSpc>
            </a:pP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Pozor </a:t>
            </a:r>
            <a:r>
              <a:rPr lang="cs-CZ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zlomeniny z nedostatku vápníku můžeme pozorovat i u sportujících dětí v růstovém spurtu.</a:t>
            </a:r>
          </a:p>
          <a:p>
            <a:pPr algn="l">
              <a:lnSpc>
                <a:spcPct val="150000"/>
              </a:lnSpc>
            </a:pP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Jak je to možné? Vápník je minerální látka, která je velmi důležitá při svalové kontrakci a zároveň je velmi důležitou látkou při </a:t>
            </a:r>
            <a:r>
              <a:rPr lang="cs-CZ" sz="3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růstu</a:t>
            </a: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kostí do délky. </a:t>
            </a:r>
            <a:endParaRPr lang="cs-CZ" sz="3600" b="0" i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83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FC899825-DC30-40FE-B145-60DE3528646B}"/>
              </a:ext>
            </a:extLst>
          </p:cNvPr>
          <p:cNvSpPr txBox="1"/>
          <p:nvPr/>
        </p:nvSpPr>
        <p:spPr>
          <a:xfrm>
            <a:off x="1098578" y="254935"/>
            <a:ext cx="1277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dirty="0"/>
              <a:t>Mléčné výrobky ve výživě dětí a dospívajících</a:t>
            </a:r>
          </a:p>
        </p:txBody>
      </p:sp>
      <p:sp>
        <p:nvSpPr>
          <p:cNvPr id="47" name="TextovéPole 46">
            <a:extLst>
              <a:ext uri="{FF2B5EF4-FFF2-40B4-BE49-F238E27FC236}">
                <a16:creationId xmlns:a16="http://schemas.microsoft.com/office/drawing/2014/main" id="{4FCB7C39-0605-49C3-8D66-3940B072D1DC}"/>
              </a:ext>
            </a:extLst>
          </p:cNvPr>
          <p:cNvSpPr txBox="1"/>
          <p:nvPr/>
        </p:nvSpPr>
        <p:spPr>
          <a:xfrm>
            <a:off x="690055" y="1611026"/>
            <a:ext cx="15690742" cy="6637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Kombinace sportu a rychlého růstu znamená riziko pro kostní pevnost u dospívajících dětí.</a:t>
            </a:r>
          </a:p>
          <a:p>
            <a:pPr algn="l">
              <a:lnSpc>
                <a:spcPct val="150000"/>
              </a:lnSpc>
            </a:pP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Čím více sportu, čím rychlejší růst, tím je potřeba více mléčných výrobků, ideálně 4 porce mléčného výrobku na den.</a:t>
            </a:r>
            <a:endParaRPr lang="cs-CZ" sz="3600" b="0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proč o tom mluvit teď? Právě v současnosti se dětí vrací po roční přestávce k intenzivnímu sportování, a tak je kvalitní výživa s dostatkem mléčných výrobků velmi důležitá.</a:t>
            </a:r>
            <a:endParaRPr lang="cs-CZ" sz="3600" b="0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3600" b="0" i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947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FC899825-DC30-40FE-B145-60DE3528646B}"/>
              </a:ext>
            </a:extLst>
          </p:cNvPr>
          <p:cNvSpPr txBox="1"/>
          <p:nvPr/>
        </p:nvSpPr>
        <p:spPr>
          <a:xfrm>
            <a:off x="1098578" y="254935"/>
            <a:ext cx="1277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dirty="0"/>
              <a:t>Mléčné výrobky ve výživě dětí a dospívajících</a:t>
            </a:r>
          </a:p>
        </p:txBody>
      </p:sp>
      <p:sp>
        <p:nvSpPr>
          <p:cNvPr id="47" name="TextovéPole 46">
            <a:extLst>
              <a:ext uri="{FF2B5EF4-FFF2-40B4-BE49-F238E27FC236}">
                <a16:creationId xmlns:a16="http://schemas.microsoft.com/office/drawing/2014/main" id="{4FCB7C39-0605-49C3-8D66-3940B072D1DC}"/>
              </a:ext>
            </a:extLst>
          </p:cNvPr>
          <p:cNvSpPr txBox="1"/>
          <p:nvPr/>
        </p:nvSpPr>
        <p:spPr>
          <a:xfrm>
            <a:off x="690055" y="1611026"/>
            <a:ext cx="15690742" cy="6637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Mléčné výrobky jsou velmi důležité i pro imunitu. A to nejen jako zakysané mléčné výrobky, které díky probiotickým bakteriím nejen, že zlepšují stravitelnost mléčných výrobků, ale probiotika sama o sobě zlepšují imunitu v našem střevě. Mimochodem až 80 % imunitních buněk se nachází právě ve střevě.</a:t>
            </a:r>
            <a:endParaRPr lang="cs-CZ" sz="3600" b="0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cs-CZ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Navíc jsou mléčné bílkoviny zdrojem tzv. peptidů, které mají podpůrný vliv právě na imunitní systém. </a:t>
            </a:r>
            <a:endParaRPr lang="cs-CZ" sz="3600" b="0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3600" b="0" i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72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5" name="Tabulka">
            <a:extLst>
              <a:ext uri="{FF2B5EF4-FFF2-40B4-BE49-F238E27FC236}">
                <a16:creationId xmlns:a16="http://schemas.microsoft.com/office/drawing/2014/main" id="{ECE45D91-D3A2-4CDB-9610-A552BD08E4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5077519"/>
              </p:ext>
            </p:extLst>
          </p:nvPr>
        </p:nvGraphicFramePr>
        <p:xfrm>
          <a:off x="1159056" y="275590"/>
          <a:ext cx="12518822" cy="9058744"/>
        </p:xfrm>
        <a:graphic>
          <a:graphicData uri="http://schemas.openxmlformats.org/drawingml/2006/table">
            <a:tbl>
              <a:tblPr firstRow="1" firstCol="1"/>
              <a:tblGrid>
                <a:gridCol w="8688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0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5751">
                <a:tc>
                  <a:txBody>
                    <a:bodyPr/>
                    <a:lstStyle/>
                    <a:p>
                      <a:pPr algn="ctr" defTabSz="584200">
                        <a:defRPr sz="1700" b="0">
                          <a:effectLst/>
                          <a:latin typeface="Marker Felt"/>
                          <a:ea typeface="Marker Felt"/>
                          <a:cs typeface="Marker Felt"/>
                          <a:sym typeface="Marker Felt"/>
                        </a:defRPr>
                      </a:pPr>
                      <a:endParaRPr sz="2800">
                        <a:solidFill>
                          <a:schemeClr val="tx1"/>
                        </a:solidFill>
                      </a:endParaRP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Vápník (mg)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726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Tvaroh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tvrdý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(150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228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600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Tvaroh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měkký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(150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180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Tvarůžky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(100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140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Eidam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30% </a:t>
                      </a: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t.v.s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. (100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952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Parmezán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(60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777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Mléko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polotučné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(250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ml)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303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Acidofilní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mléko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(250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ml)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300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Mozzarella (100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517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Ricotta (100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207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Jogurt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3,5% </a:t>
                      </a: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tuku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(150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188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Sardinky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v </a:t>
                      </a: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konzervě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(100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415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 err="1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Mák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(100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1357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Soja (100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260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5751">
                <a:tc>
                  <a:txBody>
                    <a:bodyPr/>
                    <a:lstStyle/>
                    <a:p>
                      <a:pPr algn="ctr" defTabSz="584200">
                        <a:defRPr sz="1800" b="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Mandle (100</a:t>
                      </a:r>
                      <a:r>
                        <a:rPr lang="cs-CZ"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 </a:t>
                      </a: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g)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solidFill>
                      <a:srgbClr val="0097EB">
                        <a:alpha val="6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84200">
                        <a:defRPr sz="1800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  <a:latin typeface="Marker Felt"/>
                          <a:ea typeface="Marker Felt"/>
                          <a:cs typeface="Marker Felt"/>
                          <a:sym typeface="Marker Felt"/>
                        </a:rPr>
                        <a:t>246</a:t>
                      </a:r>
                    </a:p>
                  </a:txBody>
                  <a:tcPr marL="83778" marR="83778" marT="83788" marB="83788" anchor="ctr" horzOverflow="overflow">
                    <a:lnL w="12700">
                      <a:solidFill>
                        <a:srgbClr val="4780AA"/>
                      </a:solidFill>
                      <a:miter lim="400000"/>
                    </a:lnL>
                    <a:lnR w="12700">
                      <a:solidFill>
                        <a:srgbClr val="4780AA"/>
                      </a:solidFill>
                      <a:miter lim="400000"/>
                    </a:lnR>
                    <a:lnT w="12700">
                      <a:solidFill>
                        <a:srgbClr val="4780AA"/>
                      </a:solidFill>
                      <a:miter lim="400000"/>
                    </a:lnT>
                    <a:lnB w="12700">
                      <a:solidFill>
                        <a:srgbClr val="4780AA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953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FC899825-DC30-40FE-B145-60DE3528646B}"/>
              </a:ext>
            </a:extLst>
          </p:cNvPr>
          <p:cNvSpPr txBox="1"/>
          <p:nvPr/>
        </p:nvSpPr>
        <p:spPr>
          <a:xfrm>
            <a:off x="1759635" y="2162254"/>
            <a:ext cx="1277392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dirty="0"/>
              <a:t>Děkuji Vám za pozornost.</a:t>
            </a:r>
          </a:p>
          <a:p>
            <a:endParaRPr lang="cs-CZ" sz="5400" dirty="0"/>
          </a:p>
          <a:p>
            <a:r>
              <a:rPr lang="cs-CZ" sz="5400" dirty="0"/>
              <a:t>RNDr. Pavel Suchánek</a:t>
            </a:r>
          </a:p>
          <a:p>
            <a:r>
              <a:rPr lang="cs-CZ" sz="5400" dirty="0" err="1"/>
              <a:t>FitBee</a:t>
            </a:r>
            <a:endParaRPr lang="cs-CZ" sz="5400" dirty="0"/>
          </a:p>
          <a:p>
            <a:endParaRPr lang="cs-CZ" sz="5400" dirty="0">
              <a:hlinkClick r:id="rId5"/>
            </a:endParaRPr>
          </a:p>
          <a:p>
            <a:r>
              <a:rPr lang="cs-CZ" sz="5400" dirty="0">
                <a:hlinkClick r:id="rId5"/>
              </a:rPr>
              <a:t>www.pavelsuchanek.com</a:t>
            </a:r>
            <a:endParaRPr lang="cs-CZ" sz="5400" dirty="0"/>
          </a:p>
          <a:p>
            <a:endParaRPr lang="cs-CZ" sz="5400" dirty="0"/>
          </a:p>
          <a:p>
            <a:r>
              <a:rPr lang="cs-CZ" sz="5400" dirty="0">
                <a:hlinkClick r:id="rId6"/>
              </a:rPr>
              <a:t>suchanek.pavel</a:t>
            </a:r>
            <a:r>
              <a:rPr lang="cs-CZ" sz="54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@gmail.com</a:t>
            </a:r>
            <a:r>
              <a:rPr lang="cs-CZ" sz="5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val="1712004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1884"/>
            <a:ext cx="20104099" cy="89792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82490" y="1832310"/>
            <a:ext cx="1726855" cy="13316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20104101" cy="34177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91387" y="1065233"/>
            <a:ext cx="1240338" cy="7594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68528" y="377740"/>
            <a:ext cx="3592121" cy="14812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01786" y="7676363"/>
            <a:ext cx="4520882" cy="23111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501014" y="7191057"/>
            <a:ext cx="176423" cy="1941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64080" y="7883435"/>
            <a:ext cx="4044903" cy="22423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16341" y="7621966"/>
            <a:ext cx="335422" cy="3119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8484527"/>
            <a:ext cx="16949474" cy="282402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8711713"/>
            <a:ext cx="20104101" cy="25968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70763" y="510874"/>
            <a:ext cx="3405504" cy="3405504"/>
          </a:xfrm>
          <a:custGeom>
            <a:avLst/>
            <a:gdLst/>
            <a:ahLst/>
            <a:cxnLst/>
            <a:rect l="l" t="t" r="r" b="b"/>
            <a:pathLst>
              <a:path w="3405505" h="3405504">
                <a:moveTo>
                  <a:pt x="1702618" y="0"/>
                </a:moveTo>
                <a:lnTo>
                  <a:pt x="1654142" y="676"/>
                </a:lnTo>
                <a:lnTo>
                  <a:pt x="1606002" y="2695"/>
                </a:lnTo>
                <a:lnTo>
                  <a:pt x="1558215" y="6037"/>
                </a:lnTo>
                <a:lnTo>
                  <a:pt x="1510799" y="10685"/>
                </a:lnTo>
                <a:lnTo>
                  <a:pt x="1463773" y="16620"/>
                </a:lnTo>
                <a:lnTo>
                  <a:pt x="1417155" y="23826"/>
                </a:lnTo>
                <a:lnTo>
                  <a:pt x="1370961" y="32283"/>
                </a:lnTo>
                <a:lnTo>
                  <a:pt x="1325211" y="41974"/>
                </a:lnTo>
                <a:lnTo>
                  <a:pt x="1279923" y="52881"/>
                </a:lnTo>
                <a:lnTo>
                  <a:pt x="1235113" y="64986"/>
                </a:lnTo>
                <a:lnTo>
                  <a:pt x="1190801" y="78271"/>
                </a:lnTo>
                <a:lnTo>
                  <a:pt x="1147004" y="92717"/>
                </a:lnTo>
                <a:lnTo>
                  <a:pt x="1103740" y="108308"/>
                </a:lnTo>
                <a:lnTo>
                  <a:pt x="1061027" y="125025"/>
                </a:lnTo>
                <a:lnTo>
                  <a:pt x="1018883" y="142850"/>
                </a:lnTo>
                <a:lnTo>
                  <a:pt x="977327" y="161765"/>
                </a:lnTo>
                <a:lnTo>
                  <a:pt x="936375" y="181752"/>
                </a:lnTo>
                <a:lnTo>
                  <a:pt x="896046" y="202793"/>
                </a:lnTo>
                <a:lnTo>
                  <a:pt x="856359" y="224871"/>
                </a:lnTo>
                <a:lnTo>
                  <a:pt x="817330" y="247967"/>
                </a:lnTo>
                <a:lnTo>
                  <a:pt x="778978" y="272063"/>
                </a:lnTo>
                <a:lnTo>
                  <a:pt x="741321" y="297141"/>
                </a:lnTo>
                <a:lnTo>
                  <a:pt x="704376" y="323184"/>
                </a:lnTo>
                <a:lnTo>
                  <a:pt x="668163" y="350173"/>
                </a:lnTo>
                <a:lnTo>
                  <a:pt x="632698" y="378091"/>
                </a:lnTo>
                <a:lnTo>
                  <a:pt x="598000" y="406919"/>
                </a:lnTo>
                <a:lnTo>
                  <a:pt x="564087" y="436639"/>
                </a:lnTo>
                <a:lnTo>
                  <a:pt x="530976" y="467234"/>
                </a:lnTo>
                <a:lnTo>
                  <a:pt x="498686" y="498686"/>
                </a:lnTo>
                <a:lnTo>
                  <a:pt x="467234" y="530976"/>
                </a:lnTo>
                <a:lnTo>
                  <a:pt x="436639" y="564087"/>
                </a:lnTo>
                <a:lnTo>
                  <a:pt x="406919" y="598000"/>
                </a:lnTo>
                <a:lnTo>
                  <a:pt x="378091" y="632698"/>
                </a:lnTo>
                <a:lnTo>
                  <a:pt x="350173" y="668163"/>
                </a:lnTo>
                <a:lnTo>
                  <a:pt x="323184" y="704376"/>
                </a:lnTo>
                <a:lnTo>
                  <a:pt x="297141" y="741321"/>
                </a:lnTo>
                <a:lnTo>
                  <a:pt x="272063" y="778978"/>
                </a:lnTo>
                <a:lnTo>
                  <a:pt x="247967" y="817330"/>
                </a:lnTo>
                <a:lnTo>
                  <a:pt x="224871" y="856359"/>
                </a:lnTo>
                <a:lnTo>
                  <a:pt x="202793" y="896046"/>
                </a:lnTo>
                <a:lnTo>
                  <a:pt x="181752" y="936375"/>
                </a:lnTo>
                <a:lnTo>
                  <a:pt x="161765" y="977327"/>
                </a:lnTo>
                <a:lnTo>
                  <a:pt x="142850" y="1018883"/>
                </a:lnTo>
                <a:lnTo>
                  <a:pt x="125025" y="1061027"/>
                </a:lnTo>
                <a:lnTo>
                  <a:pt x="108308" y="1103740"/>
                </a:lnTo>
                <a:lnTo>
                  <a:pt x="92717" y="1147004"/>
                </a:lnTo>
                <a:lnTo>
                  <a:pt x="78271" y="1190801"/>
                </a:lnTo>
                <a:lnTo>
                  <a:pt x="64986" y="1235113"/>
                </a:lnTo>
                <a:lnTo>
                  <a:pt x="52881" y="1279923"/>
                </a:lnTo>
                <a:lnTo>
                  <a:pt x="41974" y="1325211"/>
                </a:lnTo>
                <a:lnTo>
                  <a:pt x="32283" y="1370961"/>
                </a:lnTo>
                <a:lnTo>
                  <a:pt x="23826" y="1417155"/>
                </a:lnTo>
                <a:lnTo>
                  <a:pt x="16620" y="1463773"/>
                </a:lnTo>
                <a:lnTo>
                  <a:pt x="10685" y="1510799"/>
                </a:lnTo>
                <a:lnTo>
                  <a:pt x="6037" y="1558215"/>
                </a:lnTo>
                <a:lnTo>
                  <a:pt x="2695" y="1606002"/>
                </a:lnTo>
                <a:lnTo>
                  <a:pt x="676" y="1654142"/>
                </a:lnTo>
                <a:lnTo>
                  <a:pt x="0" y="1702618"/>
                </a:lnTo>
                <a:lnTo>
                  <a:pt x="676" y="1751094"/>
                </a:lnTo>
                <a:lnTo>
                  <a:pt x="2695" y="1799234"/>
                </a:lnTo>
                <a:lnTo>
                  <a:pt x="6037" y="1847021"/>
                </a:lnTo>
                <a:lnTo>
                  <a:pt x="10685" y="1894436"/>
                </a:lnTo>
                <a:lnTo>
                  <a:pt x="16620" y="1941462"/>
                </a:lnTo>
                <a:lnTo>
                  <a:pt x="23826" y="1988081"/>
                </a:lnTo>
                <a:lnTo>
                  <a:pt x="32283" y="2034274"/>
                </a:lnTo>
                <a:lnTo>
                  <a:pt x="41974" y="2080024"/>
                </a:lnTo>
                <a:lnTo>
                  <a:pt x="52881" y="2125313"/>
                </a:lnTo>
                <a:lnTo>
                  <a:pt x="64986" y="2170122"/>
                </a:lnTo>
                <a:lnTo>
                  <a:pt x="78271" y="2214435"/>
                </a:lnTo>
                <a:lnTo>
                  <a:pt x="92717" y="2258232"/>
                </a:lnTo>
                <a:lnTo>
                  <a:pt x="108308" y="2301496"/>
                </a:lnTo>
                <a:lnTo>
                  <a:pt x="125025" y="2344208"/>
                </a:lnTo>
                <a:lnTo>
                  <a:pt x="142850" y="2386352"/>
                </a:lnTo>
                <a:lnTo>
                  <a:pt x="161765" y="2427909"/>
                </a:lnTo>
                <a:lnTo>
                  <a:pt x="181752" y="2468861"/>
                </a:lnTo>
                <a:lnTo>
                  <a:pt x="202793" y="2509189"/>
                </a:lnTo>
                <a:lnTo>
                  <a:pt x="224871" y="2548877"/>
                </a:lnTo>
                <a:lnTo>
                  <a:pt x="247967" y="2587906"/>
                </a:lnTo>
                <a:lnTo>
                  <a:pt x="272063" y="2626258"/>
                </a:lnTo>
                <a:lnTo>
                  <a:pt x="297141" y="2663915"/>
                </a:lnTo>
                <a:lnTo>
                  <a:pt x="323184" y="2700859"/>
                </a:lnTo>
                <a:lnTo>
                  <a:pt x="350173" y="2737073"/>
                </a:lnTo>
                <a:lnTo>
                  <a:pt x="378091" y="2772537"/>
                </a:lnTo>
                <a:lnTo>
                  <a:pt x="406919" y="2807236"/>
                </a:lnTo>
                <a:lnTo>
                  <a:pt x="436639" y="2841149"/>
                </a:lnTo>
                <a:lnTo>
                  <a:pt x="467234" y="2874260"/>
                </a:lnTo>
                <a:lnTo>
                  <a:pt x="498686" y="2906550"/>
                </a:lnTo>
                <a:lnTo>
                  <a:pt x="530976" y="2938001"/>
                </a:lnTo>
                <a:lnTo>
                  <a:pt x="564087" y="2968596"/>
                </a:lnTo>
                <a:lnTo>
                  <a:pt x="598000" y="2998317"/>
                </a:lnTo>
                <a:lnTo>
                  <a:pt x="632698" y="3027145"/>
                </a:lnTo>
                <a:lnTo>
                  <a:pt x="668163" y="3055062"/>
                </a:lnTo>
                <a:lnTo>
                  <a:pt x="704376" y="3082051"/>
                </a:lnTo>
                <a:lnTo>
                  <a:pt x="741321" y="3108094"/>
                </a:lnTo>
                <a:lnTo>
                  <a:pt x="778978" y="3133173"/>
                </a:lnTo>
                <a:lnTo>
                  <a:pt x="817330" y="3157269"/>
                </a:lnTo>
                <a:lnTo>
                  <a:pt x="856359" y="3180365"/>
                </a:lnTo>
                <a:lnTo>
                  <a:pt x="896046" y="3202442"/>
                </a:lnTo>
                <a:lnTo>
                  <a:pt x="936375" y="3223483"/>
                </a:lnTo>
                <a:lnTo>
                  <a:pt x="977327" y="3243471"/>
                </a:lnTo>
                <a:lnTo>
                  <a:pt x="1018883" y="3262386"/>
                </a:lnTo>
                <a:lnTo>
                  <a:pt x="1061027" y="3280211"/>
                </a:lnTo>
                <a:lnTo>
                  <a:pt x="1103740" y="3296927"/>
                </a:lnTo>
                <a:lnTo>
                  <a:pt x="1147004" y="3312518"/>
                </a:lnTo>
                <a:lnTo>
                  <a:pt x="1190801" y="3326965"/>
                </a:lnTo>
                <a:lnTo>
                  <a:pt x="1235113" y="3340250"/>
                </a:lnTo>
                <a:lnTo>
                  <a:pt x="1279923" y="3352355"/>
                </a:lnTo>
                <a:lnTo>
                  <a:pt x="1325211" y="3363262"/>
                </a:lnTo>
                <a:lnTo>
                  <a:pt x="1370961" y="3372953"/>
                </a:lnTo>
                <a:lnTo>
                  <a:pt x="1417155" y="3381410"/>
                </a:lnTo>
                <a:lnTo>
                  <a:pt x="1463773" y="3388615"/>
                </a:lnTo>
                <a:lnTo>
                  <a:pt x="1510799" y="3394551"/>
                </a:lnTo>
                <a:lnTo>
                  <a:pt x="1558215" y="3399199"/>
                </a:lnTo>
                <a:lnTo>
                  <a:pt x="1606002" y="3402541"/>
                </a:lnTo>
                <a:lnTo>
                  <a:pt x="1654142" y="3404559"/>
                </a:lnTo>
                <a:lnTo>
                  <a:pt x="1702618" y="3405236"/>
                </a:lnTo>
                <a:lnTo>
                  <a:pt x="1751094" y="3404559"/>
                </a:lnTo>
                <a:lnTo>
                  <a:pt x="1799234" y="3402541"/>
                </a:lnTo>
                <a:lnTo>
                  <a:pt x="1847021" y="3399199"/>
                </a:lnTo>
                <a:lnTo>
                  <a:pt x="1894436" y="3394551"/>
                </a:lnTo>
                <a:lnTo>
                  <a:pt x="1941462" y="3388615"/>
                </a:lnTo>
                <a:lnTo>
                  <a:pt x="1988081" y="3381410"/>
                </a:lnTo>
                <a:lnTo>
                  <a:pt x="2034274" y="3372953"/>
                </a:lnTo>
                <a:lnTo>
                  <a:pt x="2080024" y="3363262"/>
                </a:lnTo>
                <a:lnTo>
                  <a:pt x="2125313" y="3352355"/>
                </a:lnTo>
                <a:lnTo>
                  <a:pt x="2170122" y="3340250"/>
                </a:lnTo>
                <a:lnTo>
                  <a:pt x="2214435" y="3326965"/>
                </a:lnTo>
                <a:lnTo>
                  <a:pt x="2258232" y="3312518"/>
                </a:lnTo>
                <a:lnTo>
                  <a:pt x="2301496" y="3296927"/>
                </a:lnTo>
                <a:lnTo>
                  <a:pt x="2344208" y="3280211"/>
                </a:lnTo>
                <a:lnTo>
                  <a:pt x="2386352" y="3262386"/>
                </a:lnTo>
                <a:lnTo>
                  <a:pt x="2427909" y="3243471"/>
                </a:lnTo>
                <a:lnTo>
                  <a:pt x="2468861" y="3223483"/>
                </a:lnTo>
                <a:lnTo>
                  <a:pt x="2509189" y="3202442"/>
                </a:lnTo>
                <a:lnTo>
                  <a:pt x="2548877" y="3180365"/>
                </a:lnTo>
                <a:lnTo>
                  <a:pt x="2587906" y="3157269"/>
                </a:lnTo>
                <a:lnTo>
                  <a:pt x="2626258" y="3133173"/>
                </a:lnTo>
                <a:lnTo>
                  <a:pt x="2663915" y="3108094"/>
                </a:lnTo>
                <a:lnTo>
                  <a:pt x="2700859" y="3082051"/>
                </a:lnTo>
                <a:lnTo>
                  <a:pt x="2737073" y="3055062"/>
                </a:lnTo>
                <a:lnTo>
                  <a:pt x="2772537" y="3027145"/>
                </a:lnTo>
                <a:lnTo>
                  <a:pt x="2807236" y="2998317"/>
                </a:lnTo>
                <a:lnTo>
                  <a:pt x="2841149" y="2968596"/>
                </a:lnTo>
                <a:lnTo>
                  <a:pt x="2874260" y="2938001"/>
                </a:lnTo>
                <a:lnTo>
                  <a:pt x="2906550" y="2906550"/>
                </a:lnTo>
                <a:lnTo>
                  <a:pt x="2938001" y="2874260"/>
                </a:lnTo>
                <a:lnTo>
                  <a:pt x="2968596" y="2841149"/>
                </a:lnTo>
                <a:lnTo>
                  <a:pt x="2998317" y="2807236"/>
                </a:lnTo>
                <a:lnTo>
                  <a:pt x="3027145" y="2772537"/>
                </a:lnTo>
                <a:lnTo>
                  <a:pt x="3055062" y="2737073"/>
                </a:lnTo>
                <a:lnTo>
                  <a:pt x="3082051" y="2700859"/>
                </a:lnTo>
                <a:lnTo>
                  <a:pt x="3108094" y="2663915"/>
                </a:lnTo>
                <a:lnTo>
                  <a:pt x="3133173" y="2626258"/>
                </a:lnTo>
                <a:lnTo>
                  <a:pt x="3157269" y="2587906"/>
                </a:lnTo>
                <a:lnTo>
                  <a:pt x="3180365" y="2548877"/>
                </a:lnTo>
                <a:lnTo>
                  <a:pt x="3202442" y="2509189"/>
                </a:lnTo>
                <a:lnTo>
                  <a:pt x="3223483" y="2468861"/>
                </a:lnTo>
                <a:lnTo>
                  <a:pt x="3243471" y="2427909"/>
                </a:lnTo>
                <a:lnTo>
                  <a:pt x="3262386" y="2386352"/>
                </a:lnTo>
                <a:lnTo>
                  <a:pt x="3280211" y="2344208"/>
                </a:lnTo>
                <a:lnTo>
                  <a:pt x="3296927" y="2301496"/>
                </a:lnTo>
                <a:lnTo>
                  <a:pt x="3312518" y="2258232"/>
                </a:lnTo>
                <a:lnTo>
                  <a:pt x="3326965" y="2214435"/>
                </a:lnTo>
                <a:lnTo>
                  <a:pt x="3340250" y="2170122"/>
                </a:lnTo>
                <a:lnTo>
                  <a:pt x="3352355" y="2125313"/>
                </a:lnTo>
                <a:lnTo>
                  <a:pt x="3363262" y="2080024"/>
                </a:lnTo>
                <a:lnTo>
                  <a:pt x="3372953" y="2034274"/>
                </a:lnTo>
                <a:lnTo>
                  <a:pt x="3381410" y="1988081"/>
                </a:lnTo>
                <a:lnTo>
                  <a:pt x="3388615" y="1941462"/>
                </a:lnTo>
                <a:lnTo>
                  <a:pt x="3394551" y="1894436"/>
                </a:lnTo>
                <a:lnTo>
                  <a:pt x="3399199" y="1847021"/>
                </a:lnTo>
                <a:lnTo>
                  <a:pt x="3402541" y="1799234"/>
                </a:lnTo>
                <a:lnTo>
                  <a:pt x="3404559" y="1751094"/>
                </a:lnTo>
                <a:lnTo>
                  <a:pt x="3405236" y="1702618"/>
                </a:lnTo>
                <a:lnTo>
                  <a:pt x="3404559" y="1654142"/>
                </a:lnTo>
                <a:lnTo>
                  <a:pt x="3402541" y="1606002"/>
                </a:lnTo>
                <a:lnTo>
                  <a:pt x="3399199" y="1558215"/>
                </a:lnTo>
                <a:lnTo>
                  <a:pt x="3394551" y="1510799"/>
                </a:lnTo>
                <a:lnTo>
                  <a:pt x="3388615" y="1463773"/>
                </a:lnTo>
                <a:lnTo>
                  <a:pt x="3381410" y="1417155"/>
                </a:lnTo>
                <a:lnTo>
                  <a:pt x="3372953" y="1370961"/>
                </a:lnTo>
                <a:lnTo>
                  <a:pt x="3363262" y="1325211"/>
                </a:lnTo>
                <a:lnTo>
                  <a:pt x="3352355" y="1279923"/>
                </a:lnTo>
                <a:lnTo>
                  <a:pt x="3340250" y="1235113"/>
                </a:lnTo>
                <a:lnTo>
                  <a:pt x="3326965" y="1190801"/>
                </a:lnTo>
                <a:lnTo>
                  <a:pt x="3312518" y="1147004"/>
                </a:lnTo>
                <a:lnTo>
                  <a:pt x="3296927" y="1103740"/>
                </a:lnTo>
                <a:lnTo>
                  <a:pt x="3280211" y="1061027"/>
                </a:lnTo>
                <a:lnTo>
                  <a:pt x="3262386" y="1018883"/>
                </a:lnTo>
                <a:lnTo>
                  <a:pt x="3243471" y="977327"/>
                </a:lnTo>
                <a:lnTo>
                  <a:pt x="3223483" y="936375"/>
                </a:lnTo>
                <a:lnTo>
                  <a:pt x="3202442" y="896046"/>
                </a:lnTo>
                <a:lnTo>
                  <a:pt x="3180365" y="856359"/>
                </a:lnTo>
                <a:lnTo>
                  <a:pt x="3157269" y="817330"/>
                </a:lnTo>
                <a:lnTo>
                  <a:pt x="3133173" y="778978"/>
                </a:lnTo>
                <a:lnTo>
                  <a:pt x="3108094" y="741321"/>
                </a:lnTo>
                <a:lnTo>
                  <a:pt x="3082051" y="704376"/>
                </a:lnTo>
                <a:lnTo>
                  <a:pt x="3055062" y="668163"/>
                </a:lnTo>
                <a:lnTo>
                  <a:pt x="3027145" y="632698"/>
                </a:lnTo>
                <a:lnTo>
                  <a:pt x="2998317" y="598000"/>
                </a:lnTo>
                <a:lnTo>
                  <a:pt x="2968596" y="564087"/>
                </a:lnTo>
                <a:lnTo>
                  <a:pt x="2938001" y="530976"/>
                </a:lnTo>
                <a:lnTo>
                  <a:pt x="2906550" y="498686"/>
                </a:lnTo>
                <a:lnTo>
                  <a:pt x="2874260" y="467234"/>
                </a:lnTo>
                <a:lnTo>
                  <a:pt x="2841149" y="436639"/>
                </a:lnTo>
                <a:lnTo>
                  <a:pt x="2807236" y="406919"/>
                </a:lnTo>
                <a:lnTo>
                  <a:pt x="2772537" y="378091"/>
                </a:lnTo>
                <a:lnTo>
                  <a:pt x="2737073" y="350173"/>
                </a:lnTo>
                <a:lnTo>
                  <a:pt x="2700859" y="323184"/>
                </a:lnTo>
                <a:lnTo>
                  <a:pt x="2663915" y="297141"/>
                </a:lnTo>
                <a:lnTo>
                  <a:pt x="2626258" y="272063"/>
                </a:lnTo>
                <a:lnTo>
                  <a:pt x="2587906" y="247967"/>
                </a:lnTo>
                <a:lnTo>
                  <a:pt x="2548877" y="224871"/>
                </a:lnTo>
                <a:lnTo>
                  <a:pt x="2509189" y="202793"/>
                </a:lnTo>
                <a:lnTo>
                  <a:pt x="2468861" y="181752"/>
                </a:lnTo>
                <a:lnTo>
                  <a:pt x="2427909" y="161765"/>
                </a:lnTo>
                <a:lnTo>
                  <a:pt x="2386352" y="142850"/>
                </a:lnTo>
                <a:lnTo>
                  <a:pt x="2344208" y="125025"/>
                </a:lnTo>
                <a:lnTo>
                  <a:pt x="2301496" y="108308"/>
                </a:lnTo>
                <a:lnTo>
                  <a:pt x="2258232" y="92717"/>
                </a:lnTo>
                <a:lnTo>
                  <a:pt x="2214435" y="78271"/>
                </a:lnTo>
                <a:lnTo>
                  <a:pt x="2170122" y="64986"/>
                </a:lnTo>
                <a:lnTo>
                  <a:pt x="2125313" y="52881"/>
                </a:lnTo>
                <a:lnTo>
                  <a:pt x="2080024" y="41974"/>
                </a:lnTo>
                <a:lnTo>
                  <a:pt x="2034274" y="32283"/>
                </a:lnTo>
                <a:lnTo>
                  <a:pt x="1988081" y="23826"/>
                </a:lnTo>
                <a:lnTo>
                  <a:pt x="1941462" y="16620"/>
                </a:lnTo>
                <a:lnTo>
                  <a:pt x="1894436" y="10685"/>
                </a:lnTo>
                <a:lnTo>
                  <a:pt x="1847021" y="6037"/>
                </a:lnTo>
                <a:lnTo>
                  <a:pt x="1799234" y="2695"/>
                </a:lnTo>
                <a:lnTo>
                  <a:pt x="1751094" y="676"/>
                </a:lnTo>
                <a:lnTo>
                  <a:pt x="1702618" y="0"/>
                </a:lnTo>
                <a:close/>
              </a:path>
            </a:pathLst>
          </a:custGeom>
          <a:solidFill>
            <a:srgbClr val="FF6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175291" y="2942304"/>
            <a:ext cx="787400" cy="715010"/>
          </a:xfrm>
          <a:custGeom>
            <a:avLst/>
            <a:gdLst/>
            <a:ahLst/>
            <a:cxnLst/>
            <a:rect l="l" t="t" r="r" b="b"/>
            <a:pathLst>
              <a:path w="787400" h="715010">
                <a:moveTo>
                  <a:pt x="340418" y="0"/>
                </a:moveTo>
                <a:lnTo>
                  <a:pt x="0" y="539041"/>
                </a:lnTo>
                <a:lnTo>
                  <a:pt x="786918" y="714428"/>
                </a:lnTo>
                <a:lnTo>
                  <a:pt x="340418" y="0"/>
                </a:lnTo>
                <a:close/>
              </a:path>
            </a:pathLst>
          </a:custGeom>
          <a:solidFill>
            <a:srgbClr val="FF6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020481" y="1390441"/>
            <a:ext cx="2651569" cy="1847622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253365" marR="5080" indent="-241300">
              <a:lnSpc>
                <a:spcPts val="6530"/>
              </a:lnSpc>
              <a:spcBef>
                <a:spcPts val="1330"/>
              </a:spcBef>
            </a:pPr>
            <a:r>
              <a:rPr lang="cs-CZ" sz="6450" b="1" spc="30" dirty="0">
                <a:solidFill>
                  <a:srgbClr val="FFFFFF"/>
                </a:solidFill>
                <a:latin typeface="Blogger Sans"/>
                <a:cs typeface="Blogger Sans"/>
              </a:rPr>
              <a:t>22. 6.</a:t>
            </a:r>
            <a:r>
              <a:rPr sz="6450" b="1" spc="30" dirty="0">
                <a:solidFill>
                  <a:srgbClr val="FFFFFF"/>
                </a:solidFill>
                <a:latin typeface="Blogger Sans"/>
                <a:cs typeface="Blogger Sans"/>
              </a:rPr>
              <a:t>  </a:t>
            </a:r>
            <a:r>
              <a:rPr sz="6450" b="1" dirty="0">
                <a:solidFill>
                  <a:srgbClr val="FFFFFF"/>
                </a:solidFill>
                <a:latin typeface="Blogger Sans"/>
                <a:cs typeface="Blogger Sans"/>
              </a:rPr>
              <a:t>202</a:t>
            </a:r>
            <a:r>
              <a:rPr lang="cs-CZ" sz="6450" b="1" dirty="0">
                <a:solidFill>
                  <a:srgbClr val="FFFFFF"/>
                </a:solidFill>
                <a:latin typeface="Blogger Sans"/>
                <a:cs typeface="Blogger Sans"/>
              </a:rPr>
              <a:t>1</a:t>
            </a:r>
            <a:endParaRPr sz="6450" dirty="0">
              <a:latin typeface="Blogger Sans"/>
              <a:cs typeface="Blogger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544523" y="4063242"/>
            <a:ext cx="3559577" cy="53504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905720" y="3489012"/>
            <a:ext cx="12552379" cy="226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7834"/>
              </a:lnSpc>
              <a:spcBef>
                <a:spcPts val="95"/>
              </a:spcBef>
            </a:pPr>
            <a:r>
              <a:rPr sz="6600" spc="-50" dirty="0">
                <a:solidFill>
                  <a:srgbClr val="FFFFFF"/>
                </a:solidFill>
                <a:latin typeface="Blogger Sans"/>
                <a:cs typeface="Blogger Sans"/>
              </a:rPr>
              <a:t>Tisková</a:t>
            </a:r>
            <a:r>
              <a:rPr sz="6600" spc="-10" dirty="0">
                <a:solidFill>
                  <a:srgbClr val="FFFFFF"/>
                </a:solidFill>
                <a:latin typeface="Blogger Sans"/>
                <a:cs typeface="Blogger Sans"/>
              </a:rPr>
              <a:t> </a:t>
            </a:r>
            <a:r>
              <a:rPr sz="6600" spc="-20" dirty="0">
                <a:solidFill>
                  <a:srgbClr val="FFFFFF"/>
                </a:solidFill>
                <a:latin typeface="Blogger Sans"/>
                <a:cs typeface="Blogger Sans"/>
              </a:rPr>
              <a:t>konference</a:t>
            </a:r>
            <a:endParaRPr sz="6600" dirty="0">
              <a:latin typeface="Blogger Sans"/>
              <a:cs typeface="Blogger Sans"/>
            </a:endParaRPr>
          </a:p>
          <a:p>
            <a:pPr marL="12700">
              <a:lnSpc>
                <a:spcPts val="9815"/>
              </a:lnSpc>
            </a:pPr>
            <a:r>
              <a:rPr sz="8250" b="1" spc="5" dirty="0">
                <a:solidFill>
                  <a:srgbClr val="FF6DFF"/>
                </a:solidFill>
                <a:latin typeface="Blogger Sans"/>
                <a:cs typeface="Blogger Sans"/>
              </a:rPr>
              <a:t>Naskoč </a:t>
            </a:r>
            <a:r>
              <a:rPr sz="8250" b="1" spc="-5" dirty="0">
                <a:solidFill>
                  <a:srgbClr val="FF6DFF"/>
                </a:solidFill>
                <a:latin typeface="Blogger Sans"/>
                <a:cs typeface="Blogger Sans"/>
              </a:rPr>
              <a:t>na </a:t>
            </a:r>
            <a:r>
              <a:rPr sz="8250" b="1" spc="5" dirty="0">
                <a:solidFill>
                  <a:srgbClr val="FF6DFF"/>
                </a:solidFill>
                <a:latin typeface="Blogger Sans"/>
                <a:cs typeface="Blogger Sans"/>
              </a:rPr>
              <a:t>mléčnou</a:t>
            </a:r>
            <a:r>
              <a:rPr sz="8250" b="1" spc="-80" dirty="0">
                <a:solidFill>
                  <a:srgbClr val="FF6DFF"/>
                </a:solidFill>
                <a:latin typeface="Blogger Sans"/>
                <a:cs typeface="Blogger Sans"/>
              </a:rPr>
              <a:t> </a:t>
            </a:r>
            <a:r>
              <a:rPr sz="8250" b="1" spc="-5" dirty="0">
                <a:solidFill>
                  <a:srgbClr val="FF6DFF"/>
                </a:solidFill>
                <a:latin typeface="Blogger Sans"/>
                <a:cs typeface="Blogger Sans"/>
              </a:rPr>
              <a:t>vlnu</a:t>
            </a:r>
            <a:endParaRPr sz="8250" dirty="0">
              <a:latin typeface="Blogger Sans"/>
              <a:cs typeface="Blogger San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04578" y="9706057"/>
            <a:ext cx="6041700" cy="109944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997550" y="6076816"/>
            <a:ext cx="9307028" cy="12420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cs-CZ" sz="3950" b="1" spc="-60" dirty="0">
                <a:solidFill>
                  <a:srgbClr val="FFFFFF"/>
                </a:solidFill>
                <a:latin typeface="Blogger Sans"/>
                <a:cs typeface="Blogger Sans"/>
              </a:rPr>
              <a:t>Barbora Charvátová, Food bloggerka</a:t>
            </a: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cs-CZ" sz="3950" b="1" spc="-60" dirty="0">
                <a:solidFill>
                  <a:srgbClr val="FFFFFF"/>
                </a:solidFill>
                <a:latin typeface="Blogger Sans"/>
                <a:cs typeface="Blogger Sans"/>
              </a:rPr>
              <a:t>Máma v kuchyni </a:t>
            </a:r>
            <a:endParaRPr sz="3950" b="1" dirty="0">
              <a:latin typeface="Blogger Sans"/>
              <a:cs typeface="Blogger Sans"/>
            </a:endParaRPr>
          </a:p>
        </p:txBody>
      </p:sp>
    </p:spTree>
    <p:extLst>
      <p:ext uri="{BB962C8B-B14F-4D97-AF65-F5344CB8AC3E}">
        <p14:creationId xmlns:p14="http://schemas.microsoft.com/office/powerpoint/2010/main" val="2591062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46569" y="9399450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B6C677C7-C934-4B25-A9D0-862963FF7BA9}"/>
              </a:ext>
            </a:extLst>
          </p:cNvPr>
          <p:cNvSpPr txBox="1"/>
          <p:nvPr/>
        </p:nvSpPr>
        <p:spPr>
          <a:xfrm>
            <a:off x="7606728" y="1642411"/>
            <a:ext cx="10641061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4600" b="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autorka </a:t>
            </a:r>
            <a:r>
              <a:rPr lang="cs-CZ" sz="4000" b="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blogu</a:t>
            </a:r>
            <a:r>
              <a:rPr lang="cs-CZ" sz="4600" b="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4600" b="0" dirty="0">
                <a:solidFill>
                  <a:srgbClr val="4545DA"/>
                </a:solidFill>
                <a:latin typeface="Blogger Sans"/>
              </a:rPr>
              <a:t>Máma v kuchyni</a:t>
            </a:r>
          </a:p>
          <a:p>
            <a:pPr marL="1202436" lvl="4" indent="-457200">
              <a:buFont typeface="Wingdings" panose="05000000000000000000" pitchFamily="2" charset="2"/>
              <a:buChar char="v"/>
            </a:pPr>
            <a:r>
              <a:rPr lang="cs-CZ" sz="2800" dirty="0" err="1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Mamablog</a:t>
            </a:r>
            <a:r>
              <a:rPr lang="cs-CZ" sz="280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 roku 2016 (2. místo)</a:t>
            </a:r>
          </a:p>
          <a:p>
            <a:pPr marL="1202436" lvl="4" indent="-457200">
              <a:buFont typeface="Wingdings" panose="05000000000000000000" pitchFamily="2" charset="2"/>
              <a:buChar char="v"/>
            </a:pPr>
            <a:r>
              <a:rPr lang="cs-CZ" sz="280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Blogerka roku 2016 a 2017 (4. místo)</a:t>
            </a:r>
          </a:p>
          <a:p>
            <a:pPr marL="1202436" lvl="4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cs-CZ" sz="2800" dirty="0" err="1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Foodblog</a:t>
            </a:r>
            <a:r>
              <a:rPr lang="cs-CZ" sz="280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 roku 2016 (4. místo)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4000" b="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autorka kuchařek</a:t>
            </a:r>
          </a:p>
          <a:p>
            <a:pPr marL="1371600" lvl="2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cs-CZ" sz="280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Máma v kuchyni</a:t>
            </a:r>
          </a:p>
          <a:p>
            <a:pPr marL="1371600" lvl="2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cs-CZ" sz="2800" b="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Máma v kuchyni 2</a:t>
            </a:r>
          </a:p>
          <a:p>
            <a:pPr marL="1371600" lvl="2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cs-CZ" sz="280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Loudavé vaření</a:t>
            </a:r>
            <a:endParaRPr lang="cs-CZ" sz="2800" b="0" dirty="0">
              <a:latin typeface="Blogger Sans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4000" b="0" dirty="0">
                <a:latin typeface="Blogger Sans"/>
              </a:rPr>
              <a:t>administrátorka facebookové skupiny Vaříme malým dětem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4000" b="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zkušená lektorka kurzů pro děti i jejich maminky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4000" b="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</a:rPr>
              <a:t>a hlavně máma </a:t>
            </a:r>
            <a:r>
              <a:rPr lang="cs-CZ" sz="4000" b="0" dirty="0">
                <a:latin typeface="Blogger Sans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</a:t>
            </a:r>
            <a:endParaRPr lang="cs-CZ" sz="4000" b="0" dirty="0">
              <a:latin typeface="Blogger Sans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0" name="Obrázek 49">
            <a:extLst>
              <a:ext uri="{FF2B5EF4-FFF2-40B4-BE49-F238E27FC236}">
                <a16:creationId xmlns:a16="http://schemas.microsoft.com/office/drawing/2014/main" id="{6608F37B-C41B-4CEB-A145-5DE15B66D8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2" r="10751"/>
          <a:stretch/>
        </p:blipFill>
        <p:spPr>
          <a:xfrm>
            <a:off x="1208116" y="1629142"/>
            <a:ext cx="5737315" cy="7184463"/>
          </a:xfrm>
          <a:prstGeom prst="rect">
            <a:avLst/>
          </a:prstGeom>
        </p:spPr>
      </p:pic>
      <p:sp>
        <p:nvSpPr>
          <p:cNvPr id="52" name="TextovéPole 51">
            <a:extLst>
              <a:ext uri="{FF2B5EF4-FFF2-40B4-BE49-F238E27FC236}">
                <a16:creationId xmlns:a16="http://schemas.microsoft.com/office/drawing/2014/main" id="{804F21FA-DC78-424B-AB70-DCF77F1F75C4}"/>
              </a:ext>
            </a:extLst>
          </p:cNvPr>
          <p:cNvSpPr txBox="1"/>
          <p:nvPr/>
        </p:nvSpPr>
        <p:spPr>
          <a:xfrm>
            <a:off x="-1284430" y="9635193"/>
            <a:ext cx="100499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altLang="cs-CZ" sz="3000" b="1" dirty="0">
                <a:latin typeface="Blogger Sans"/>
              </a:rPr>
              <a:t>Bc. Barbora Charvátová</a:t>
            </a:r>
          </a:p>
          <a:p>
            <a:pPr algn="ctr"/>
            <a:r>
              <a:rPr lang="cs-CZ" altLang="cs-CZ" sz="3000" dirty="0">
                <a:solidFill>
                  <a:schemeClr val="bg1"/>
                </a:solidFill>
                <a:latin typeface="Blogger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http://www.mamavkuchyni.cz</a:t>
            </a:r>
            <a:endParaRPr lang="cs-CZ" altLang="cs-CZ" sz="3000" dirty="0">
              <a:solidFill>
                <a:schemeClr val="bg1"/>
              </a:solidFill>
              <a:latin typeface="Blogger Sans"/>
            </a:endParaRPr>
          </a:p>
          <a:p>
            <a:pPr algn="ctr"/>
            <a:r>
              <a:rPr lang="cs-CZ" altLang="cs-CZ" sz="3000" dirty="0">
                <a:solidFill>
                  <a:schemeClr val="bg1">
                    <a:lumMod val="75000"/>
                  </a:schemeClr>
                </a:solidFill>
                <a:latin typeface="Blogger Sans"/>
              </a:rPr>
              <a:t>mamavkuchyni@seznam.cz</a:t>
            </a:r>
          </a:p>
        </p:txBody>
      </p:sp>
    </p:spTree>
    <p:extLst>
      <p:ext uri="{BB962C8B-B14F-4D97-AF65-F5344CB8AC3E}">
        <p14:creationId xmlns:p14="http://schemas.microsoft.com/office/powerpoint/2010/main" val="1967024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Obrázek 50">
            <a:extLst>
              <a:ext uri="{FF2B5EF4-FFF2-40B4-BE49-F238E27FC236}">
                <a16:creationId xmlns:a16="http://schemas.microsoft.com/office/drawing/2014/main" id="{A3298AFE-F078-4185-B7C2-D6CBCD6616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96781" y="5444185"/>
            <a:ext cx="3552684" cy="355268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Nadpis 43">
            <a:extLst>
              <a:ext uri="{FF2B5EF4-FFF2-40B4-BE49-F238E27FC236}">
                <a16:creationId xmlns:a16="http://schemas.microsoft.com/office/drawing/2014/main" id="{08232145-4AAA-4FF6-A5A6-824A607C9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0034" y="1078562"/>
            <a:ext cx="16024912" cy="738664"/>
          </a:xfrm>
        </p:spPr>
        <p:txBody>
          <a:bodyPr/>
          <a:lstStyle/>
          <a:p>
            <a:r>
              <a:rPr lang="cs-CZ" sz="4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Jak atraktivně zapojit mléčné výrobky do stravy dětí</a:t>
            </a:r>
          </a:p>
        </p:txBody>
      </p:sp>
      <p:sp>
        <p:nvSpPr>
          <p:cNvPr id="45" name="Podnadpis 44">
            <a:extLst>
              <a:ext uri="{FF2B5EF4-FFF2-40B4-BE49-F238E27FC236}">
                <a16:creationId xmlns:a16="http://schemas.microsoft.com/office/drawing/2014/main" id="{A84B9050-1234-4891-8793-B08ECE28E1F0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661055" y="2651313"/>
            <a:ext cx="4811572" cy="393954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Koktejly a smoothie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Dezerty do skleniček a pohárů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Koláče a buchty s krémem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Palačinky a lívance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Kaše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Zmrzliny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200" dirty="0"/>
          </a:p>
        </p:txBody>
      </p:sp>
      <p:sp>
        <p:nvSpPr>
          <p:cNvPr id="47" name="Podnadpis 44">
            <a:extLst>
              <a:ext uri="{FF2B5EF4-FFF2-40B4-BE49-F238E27FC236}">
                <a16:creationId xmlns:a16="http://schemas.microsoft.com/office/drawing/2014/main" id="{6E306A72-57FD-47FD-AD97-110B82AB7EE3}"/>
              </a:ext>
            </a:extLst>
          </p:cNvPr>
          <p:cNvSpPr txBox="1">
            <a:spLocks/>
          </p:cNvSpPr>
          <p:nvPr/>
        </p:nvSpPr>
        <p:spPr>
          <a:xfrm>
            <a:off x="13201820" y="2790241"/>
            <a:ext cx="4811572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kern="0" dirty="0">
                <a:solidFill>
                  <a:sysClr val="windowText" lastClr="000000"/>
                </a:solidFill>
              </a:rPr>
              <a:t>Pomazánky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kern="0" dirty="0">
                <a:solidFill>
                  <a:sysClr val="windowText" lastClr="000000"/>
                </a:solidFill>
              </a:rPr>
              <a:t>Omáčky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kern="0" dirty="0">
                <a:solidFill>
                  <a:sysClr val="windowText" lastClr="000000"/>
                </a:solidFill>
              </a:rPr>
              <a:t>Polévky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kern="0" dirty="0" err="1">
                <a:solidFill>
                  <a:sysClr val="windowText" lastClr="000000"/>
                </a:solidFill>
              </a:rPr>
              <a:t>Quiche</a:t>
            </a:r>
            <a:r>
              <a:rPr lang="cs-CZ" sz="3200" kern="0" dirty="0">
                <a:solidFill>
                  <a:sysClr val="windowText" lastClr="000000"/>
                </a:solidFill>
              </a:rPr>
              <a:t> a slané koláče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200" kern="0" dirty="0">
              <a:solidFill>
                <a:sysClr val="windowText" lastClr="000000"/>
              </a:solidFill>
            </a:endParaRPr>
          </a:p>
        </p:txBody>
      </p:sp>
      <p:pic>
        <p:nvPicPr>
          <p:cNvPr id="53" name="Obrázek 52">
            <a:extLst>
              <a:ext uri="{FF2B5EF4-FFF2-40B4-BE49-F238E27FC236}">
                <a16:creationId xmlns:a16="http://schemas.microsoft.com/office/drawing/2014/main" id="{64D5FE5B-4FA0-49A4-B54B-1E1D8E0700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b="-7271"/>
          <a:stretch/>
        </p:blipFill>
        <p:spPr>
          <a:xfrm>
            <a:off x="16158059" y="4831817"/>
            <a:ext cx="3422045" cy="3460169"/>
          </a:xfrm>
          <a:prstGeom prst="rect">
            <a:avLst/>
          </a:prstGeom>
        </p:spPr>
      </p:pic>
      <p:pic>
        <p:nvPicPr>
          <p:cNvPr id="59" name="Obrázek 58">
            <a:extLst>
              <a:ext uri="{FF2B5EF4-FFF2-40B4-BE49-F238E27FC236}">
                <a16:creationId xmlns:a16="http://schemas.microsoft.com/office/drawing/2014/main" id="{7FE6B123-7DC1-4237-9C82-775E5BA5A8E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1"/>
          <a:stretch/>
        </p:blipFill>
        <p:spPr>
          <a:xfrm>
            <a:off x="10385482" y="2508899"/>
            <a:ext cx="2542470" cy="3394924"/>
          </a:xfrm>
          <a:prstGeom prst="rect">
            <a:avLst/>
          </a:prstGeom>
        </p:spPr>
      </p:pic>
      <p:pic>
        <p:nvPicPr>
          <p:cNvPr id="65" name="Obrázek 64">
            <a:extLst>
              <a:ext uri="{FF2B5EF4-FFF2-40B4-BE49-F238E27FC236}">
                <a16:creationId xmlns:a16="http://schemas.microsoft.com/office/drawing/2014/main" id="{F0B88C1F-C1F3-4D66-ACA2-0C2C8E1B5A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116" y="6264160"/>
            <a:ext cx="2806692" cy="2806692"/>
          </a:xfrm>
          <a:prstGeom prst="rect">
            <a:avLst/>
          </a:prstGeom>
        </p:spPr>
      </p:pic>
      <p:pic>
        <p:nvPicPr>
          <p:cNvPr id="67" name="Obrázek 66">
            <a:extLst>
              <a:ext uri="{FF2B5EF4-FFF2-40B4-BE49-F238E27FC236}">
                <a16:creationId xmlns:a16="http://schemas.microsoft.com/office/drawing/2014/main" id="{C4B42521-5816-4F2B-979F-A45E884F9DC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3"/>
          <a:stretch/>
        </p:blipFill>
        <p:spPr>
          <a:xfrm>
            <a:off x="12161265" y="5083944"/>
            <a:ext cx="3460169" cy="3100895"/>
          </a:xfrm>
          <a:prstGeom prst="rect">
            <a:avLst/>
          </a:prstGeom>
        </p:spPr>
      </p:pic>
      <p:pic>
        <p:nvPicPr>
          <p:cNvPr id="69" name="Obrázek 68">
            <a:extLst>
              <a:ext uri="{FF2B5EF4-FFF2-40B4-BE49-F238E27FC236}">
                <a16:creationId xmlns:a16="http://schemas.microsoft.com/office/drawing/2014/main" id="{CBBB2358-F428-46A3-BB65-8EA2D85D2D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202" y="6187207"/>
            <a:ext cx="3043990" cy="3043990"/>
          </a:xfrm>
          <a:prstGeom prst="rect">
            <a:avLst/>
          </a:prstGeom>
        </p:spPr>
      </p:pic>
      <p:pic>
        <p:nvPicPr>
          <p:cNvPr id="81" name="Obrázek 80">
            <a:extLst>
              <a:ext uri="{FF2B5EF4-FFF2-40B4-BE49-F238E27FC236}">
                <a16:creationId xmlns:a16="http://schemas.microsoft.com/office/drawing/2014/main" id="{DDD25809-E234-492D-9919-D02727CA52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57" y="5825618"/>
            <a:ext cx="3472931" cy="3472931"/>
          </a:xfrm>
          <a:prstGeom prst="rect">
            <a:avLst/>
          </a:prstGeom>
        </p:spPr>
      </p:pic>
      <p:pic>
        <p:nvPicPr>
          <p:cNvPr id="73" name="Obrázek 72">
            <a:extLst>
              <a:ext uri="{FF2B5EF4-FFF2-40B4-BE49-F238E27FC236}">
                <a16:creationId xmlns:a16="http://schemas.microsoft.com/office/drawing/2014/main" id="{D3E3E76C-5125-4580-8412-DE93CA0E01D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31425" y="2508899"/>
            <a:ext cx="3224506" cy="3224506"/>
          </a:xfrm>
          <a:prstGeom prst="rect">
            <a:avLst/>
          </a:prstGeom>
        </p:spPr>
      </p:pic>
      <p:pic>
        <p:nvPicPr>
          <p:cNvPr id="57" name="Obrázek 56">
            <a:extLst>
              <a:ext uri="{FF2B5EF4-FFF2-40B4-BE49-F238E27FC236}">
                <a16:creationId xmlns:a16="http://schemas.microsoft.com/office/drawing/2014/main" id="{C9FC057C-A5FC-4753-BF4C-33DF86939A0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693" y="5307050"/>
            <a:ext cx="3264216" cy="326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98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rázek 44">
            <a:extLst>
              <a:ext uri="{FF2B5EF4-FFF2-40B4-BE49-F238E27FC236}">
                <a16:creationId xmlns:a16="http://schemas.microsoft.com/office/drawing/2014/main" id="{B08DC3BD-DB25-4D0A-88E6-AC3E0759F0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5"/>
          <a:stretch/>
        </p:blipFill>
        <p:spPr>
          <a:xfrm>
            <a:off x="1434946" y="854075"/>
            <a:ext cx="4971678" cy="7849326"/>
          </a:xfrm>
          <a:prstGeom prst="rect">
            <a:avLst/>
          </a:prstGeom>
        </p:spPr>
      </p:pic>
      <p:sp>
        <p:nvSpPr>
          <p:cNvPr id="46" name="TextovéPole 45">
            <a:extLst>
              <a:ext uri="{FF2B5EF4-FFF2-40B4-BE49-F238E27FC236}">
                <a16:creationId xmlns:a16="http://schemas.microsoft.com/office/drawing/2014/main" id="{40097D1A-3522-4422-BCDC-7FD3B00920D3}"/>
              </a:ext>
            </a:extLst>
          </p:cNvPr>
          <p:cNvSpPr txBox="1"/>
          <p:nvPr/>
        </p:nvSpPr>
        <p:spPr>
          <a:xfrm>
            <a:off x="7339393" y="1006475"/>
            <a:ext cx="7441751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cs-CZ" sz="8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logger Sans"/>
              </a:rPr>
              <a:t>Mléčné vlny</a:t>
            </a: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85C17D27-F141-4060-AAC1-FE44D2809FFF}"/>
              </a:ext>
            </a:extLst>
          </p:cNvPr>
          <p:cNvSpPr txBox="1"/>
          <p:nvPr/>
        </p:nvSpPr>
        <p:spPr>
          <a:xfrm>
            <a:off x="7339393" y="2531940"/>
            <a:ext cx="1004993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cs-CZ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pl-PL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pl-PL" sz="3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Na plech o velikosti 30×20 cm: </a:t>
            </a:r>
            <a:endParaRPr lang="pl-PL" sz="3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250 g vařené červené řepy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3 vejce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100 g kvalitní hořké čokolády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200 g oleje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100 g třtinového cukru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30 g kakaa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200 g celozrnné hladké špaldové mouky (lze použít i klasickou bílou)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12 g (1 balíček) kypřícího prášku </a:t>
            </a: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cs-CZ" sz="3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Na krém: </a:t>
            </a:r>
            <a:endParaRPr lang="cs-CZ" sz="3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1 tvaroh v alobalu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1 kelímek (250 g) ricotty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300 g bílého jogurtu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50 g másla </a:t>
            </a:r>
          </a:p>
          <a:p>
            <a:pPr lvl="1"/>
            <a:r>
              <a:rPr lang="cs-CZ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50 g cukru moučka či jiného sladidla </a:t>
            </a:r>
          </a:p>
        </p:txBody>
      </p:sp>
    </p:spTree>
    <p:extLst>
      <p:ext uri="{BB962C8B-B14F-4D97-AF65-F5344CB8AC3E}">
        <p14:creationId xmlns:p14="http://schemas.microsoft.com/office/powerpoint/2010/main" val="1611629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60364"/>
            <a:ext cx="20104100" cy="1948814"/>
          </a:xfrm>
          <a:custGeom>
            <a:avLst/>
            <a:gdLst/>
            <a:ahLst/>
            <a:cxnLst/>
            <a:rect l="l" t="t" r="r" b="b"/>
            <a:pathLst>
              <a:path w="20104100" h="1948815">
                <a:moveTo>
                  <a:pt x="0" y="1948191"/>
                </a:moveTo>
                <a:lnTo>
                  <a:pt x="20104099" y="1948191"/>
                </a:lnTo>
                <a:lnTo>
                  <a:pt x="20104099" y="0"/>
                </a:lnTo>
                <a:lnTo>
                  <a:pt x="0" y="0"/>
                </a:lnTo>
                <a:lnTo>
                  <a:pt x="0" y="1948191"/>
                </a:lnTo>
                <a:close/>
              </a:path>
            </a:pathLst>
          </a:custGeom>
          <a:solidFill>
            <a:srgbClr val="4545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231118" y="10333379"/>
            <a:ext cx="947657" cy="58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87079" y="9807730"/>
            <a:ext cx="2744214" cy="1132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226739"/>
            <a:ext cx="141605" cy="267335"/>
          </a:xfrm>
          <a:custGeom>
            <a:avLst/>
            <a:gdLst/>
            <a:ahLst/>
            <a:cxnLst/>
            <a:rect l="l" t="t" r="r" b="b"/>
            <a:pathLst>
              <a:path w="141604" h="267334">
                <a:moveTo>
                  <a:pt x="7975" y="0"/>
                </a:moveTo>
                <a:lnTo>
                  <a:pt x="0" y="1286"/>
                </a:lnTo>
                <a:lnTo>
                  <a:pt x="0" y="265961"/>
                </a:lnTo>
                <a:lnTo>
                  <a:pt x="7975" y="267248"/>
                </a:lnTo>
                <a:lnTo>
                  <a:pt x="50211" y="260435"/>
                </a:lnTo>
                <a:lnTo>
                  <a:pt x="86894" y="241464"/>
                </a:lnTo>
                <a:lnTo>
                  <a:pt x="115821" y="212537"/>
                </a:lnTo>
                <a:lnTo>
                  <a:pt x="134792" y="175855"/>
                </a:lnTo>
                <a:lnTo>
                  <a:pt x="141605" y="133618"/>
                </a:lnTo>
                <a:lnTo>
                  <a:pt x="134792" y="91383"/>
                </a:lnTo>
                <a:lnTo>
                  <a:pt x="115821" y="54704"/>
                </a:lnTo>
                <a:lnTo>
                  <a:pt x="86894" y="25779"/>
                </a:lnTo>
                <a:lnTo>
                  <a:pt x="50211" y="6811"/>
                </a:lnTo>
                <a:lnTo>
                  <a:pt x="7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5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07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9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721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043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36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68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086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733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652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973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5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729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7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939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72610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0582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3904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7226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054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3869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15403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4862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8183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1505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827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8149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714708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792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8114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31437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18" y="0"/>
                </a:moveTo>
                <a:lnTo>
                  <a:pt x="91383" y="6811"/>
                </a:lnTo>
                <a:lnTo>
                  <a:pt x="54704" y="25779"/>
                </a:lnTo>
                <a:lnTo>
                  <a:pt x="25779" y="54704"/>
                </a:lnTo>
                <a:lnTo>
                  <a:pt x="6811" y="91383"/>
                </a:lnTo>
                <a:lnTo>
                  <a:pt x="0" y="133618"/>
                </a:lnTo>
                <a:lnTo>
                  <a:pt x="6811" y="175855"/>
                </a:lnTo>
                <a:lnTo>
                  <a:pt x="25779" y="212537"/>
                </a:lnTo>
                <a:lnTo>
                  <a:pt x="54704" y="241464"/>
                </a:lnTo>
                <a:lnTo>
                  <a:pt x="91383" y="260435"/>
                </a:lnTo>
                <a:lnTo>
                  <a:pt x="133618" y="267248"/>
                </a:lnTo>
                <a:lnTo>
                  <a:pt x="175855" y="260435"/>
                </a:lnTo>
                <a:lnTo>
                  <a:pt x="212537" y="241464"/>
                </a:lnTo>
                <a:lnTo>
                  <a:pt x="241464" y="212537"/>
                </a:lnTo>
                <a:lnTo>
                  <a:pt x="260435" y="175855"/>
                </a:lnTo>
                <a:lnTo>
                  <a:pt x="267248" y="133618"/>
                </a:lnTo>
                <a:lnTo>
                  <a:pt x="260435" y="91383"/>
                </a:lnTo>
                <a:lnTo>
                  <a:pt x="241464" y="54704"/>
                </a:lnTo>
                <a:lnTo>
                  <a:pt x="212537" y="25779"/>
                </a:lnTo>
                <a:lnTo>
                  <a:pt x="175855" y="6811"/>
                </a:lnTo>
                <a:lnTo>
                  <a:pt x="133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4758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80797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1401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447232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980451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13669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046885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580104" y="9226739"/>
            <a:ext cx="267335" cy="267335"/>
          </a:xfrm>
          <a:custGeom>
            <a:avLst/>
            <a:gdLst/>
            <a:ahLst/>
            <a:cxnLst/>
            <a:rect l="l" t="t" r="r" b="b"/>
            <a:pathLst>
              <a:path w="267334" h="267334">
                <a:moveTo>
                  <a:pt x="133629" y="0"/>
                </a:moveTo>
                <a:lnTo>
                  <a:pt x="91393" y="6811"/>
                </a:lnTo>
                <a:lnTo>
                  <a:pt x="54710" y="25779"/>
                </a:lnTo>
                <a:lnTo>
                  <a:pt x="25783" y="54704"/>
                </a:lnTo>
                <a:lnTo>
                  <a:pt x="6812" y="91383"/>
                </a:lnTo>
                <a:lnTo>
                  <a:pt x="0" y="133618"/>
                </a:lnTo>
                <a:lnTo>
                  <a:pt x="6812" y="175855"/>
                </a:lnTo>
                <a:lnTo>
                  <a:pt x="25783" y="212537"/>
                </a:lnTo>
                <a:lnTo>
                  <a:pt x="54710" y="241464"/>
                </a:lnTo>
                <a:lnTo>
                  <a:pt x="91393" y="260435"/>
                </a:lnTo>
                <a:lnTo>
                  <a:pt x="133629" y="267248"/>
                </a:lnTo>
                <a:lnTo>
                  <a:pt x="175865" y="260435"/>
                </a:lnTo>
                <a:lnTo>
                  <a:pt x="212548" y="241464"/>
                </a:lnTo>
                <a:lnTo>
                  <a:pt x="241475" y="212537"/>
                </a:lnTo>
                <a:lnTo>
                  <a:pt x="260446" y="175855"/>
                </a:lnTo>
                <a:lnTo>
                  <a:pt x="267258" y="133618"/>
                </a:lnTo>
                <a:lnTo>
                  <a:pt x="260446" y="91383"/>
                </a:lnTo>
                <a:lnTo>
                  <a:pt x="241475" y="54704"/>
                </a:lnTo>
                <a:lnTo>
                  <a:pt x="212548" y="25779"/>
                </a:lnTo>
                <a:lnTo>
                  <a:pt x="175865" y="6811"/>
                </a:lnTo>
                <a:lnTo>
                  <a:pt x="1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id="{8854E37C-B9AC-4A8E-9072-D9C5376029E5}"/>
              </a:ext>
            </a:extLst>
          </p:cNvPr>
          <p:cNvSpPr/>
          <p:nvPr/>
        </p:nvSpPr>
        <p:spPr>
          <a:xfrm>
            <a:off x="15669714" y="244475"/>
            <a:ext cx="4089705" cy="3835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rázek 44">
            <a:extLst>
              <a:ext uri="{FF2B5EF4-FFF2-40B4-BE49-F238E27FC236}">
                <a16:creationId xmlns:a16="http://schemas.microsoft.com/office/drawing/2014/main" id="{A14C9493-18D5-498B-8F55-27AA0ECB83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806" y="755540"/>
            <a:ext cx="5440248" cy="5440248"/>
          </a:xfrm>
          <a:prstGeom prst="rect">
            <a:avLst/>
          </a:prstGeom>
        </p:spPr>
      </p:pic>
      <p:sp>
        <p:nvSpPr>
          <p:cNvPr id="46" name="TextovéPole 45">
            <a:extLst>
              <a:ext uri="{FF2B5EF4-FFF2-40B4-BE49-F238E27FC236}">
                <a16:creationId xmlns:a16="http://schemas.microsoft.com/office/drawing/2014/main" id="{C6C071E5-DDF6-48F8-BBCF-5A0A4A4609D1}"/>
              </a:ext>
            </a:extLst>
          </p:cNvPr>
          <p:cNvSpPr txBox="1"/>
          <p:nvPr/>
        </p:nvSpPr>
        <p:spPr>
          <a:xfrm>
            <a:off x="5031492" y="6333613"/>
            <a:ext cx="94162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0" dirty="0">
                <a:latin typeface="Blogger Sans"/>
              </a:rPr>
              <a:t>Děkuji za pozornost. </a:t>
            </a:r>
            <a:r>
              <a:rPr lang="cs-CZ" sz="6000" dirty="0">
                <a:latin typeface="Blogger Sans"/>
                <a:sym typeface="Wingdings" panose="05000000000000000000" pitchFamily="2" charset="2"/>
              </a:rPr>
              <a:t> </a:t>
            </a:r>
            <a:endParaRPr lang="cs-CZ" sz="6000" dirty="0">
              <a:latin typeface="Blogger Sans"/>
            </a:endParaRP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BE407098-E7A9-489F-BDFE-96E2B6F038B6}"/>
              </a:ext>
            </a:extLst>
          </p:cNvPr>
          <p:cNvSpPr txBox="1"/>
          <p:nvPr/>
        </p:nvSpPr>
        <p:spPr>
          <a:xfrm>
            <a:off x="4580964" y="7626009"/>
            <a:ext cx="100499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altLang="cs-CZ" sz="3000" b="1" dirty="0">
                <a:latin typeface="Blogger Sans"/>
              </a:rPr>
              <a:t>Bc. Barbora Charvátová</a:t>
            </a:r>
          </a:p>
          <a:p>
            <a:pPr algn="ctr"/>
            <a:r>
              <a:rPr lang="cs-CZ" altLang="cs-CZ" sz="3000" dirty="0">
                <a:solidFill>
                  <a:srgbClr val="4545DA"/>
                </a:solidFill>
                <a:latin typeface="Blogger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http://www.mamavkuchyni.cz</a:t>
            </a:r>
            <a:endParaRPr lang="cs-CZ" altLang="cs-CZ" sz="3000" dirty="0">
              <a:solidFill>
                <a:srgbClr val="4545DA"/>
              </a:solidFill>
              <a:latin typeface="Blogger Sans"/>
            </a:endParaRPr>
          </a:p>
          <a:p>
            <a:pPr algn="ctr"/>
            <a:r>
              <a:rPr lang="cs-CZ" altLang="cs-CZ" sz="3000" dirty="0">
                <a:solidFill>
                  <a:srgbClr val="F7AF0A"/>
                </a:solidFill>
                <a:latin typeface="Blogger Sans"/>
              </a:rPr>
              <a:t>mamavkuchyni@seznam.cz</a:t>
            </a:r>
          </a:p>
        </p:txBody>
      </p:sp>
    </p:spTree>
    <p:extLst>
      <p:ext uri="{BB962C8B-B14F-4D97-AF65-F5344CB8AC3E}">
        <p14:creationId xmlns:p14="http://schemas.microsoft.com/office/powerpoint/2010/main" val="928590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</TotalTime>
  <Words>992</Words>
  <Application>Microsoft Office PowerPoint</Application>
  <PresentationFormat>Vlastní</PresentationFormat>
  <Paragraphs>135</Paragraphs>
  <Slides>15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Blogger Sans</vt:lpstr>
      <vt:lpstr>Calibri</vt:lpstr>
      <vt:lpstr>Marker Felt</vt:lpstr>
      <vt:lpstr>Wingdings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Jak atraktivně zapojit mléčné výrobky do stravy dětí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Jiří Holub</dc:creator>
  <cp:lastModifiedBy>420602725471</cp:lastModifiedBy>
  <cp:revision>54</cp:revision>
  <cp:lastPrinted>2020-11-24T22:38:43Z</cp:lastPrinted>
  <dcterms:created xsi:type="dcterms:W3CDTF">2020-08-06T06:16:17Z</dcterms:created>
  <dcterms:modified xsi:type="dcterms:W3CDTF">2021-06-22T17:05:41Z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2020-08-06T00:00:00Z</vt:filetime>
  </property>
  <property fmtid="{D5CDD505-2E9C-101B-9397-08002B2CF9AE}" pid="3" name="Creator">
    <vt:lpwstr>Adobe InDesign 15.1 (Macintosh)</vt:lpwstr>
  </property>
  <property fmtid="{D5CDD505-2E9C-101B-9397-08002B2CF9AE}" pid="4" name="LastSaved">
    <vt:filetime>2020-08-06T00:00:00Z</vt:filetime>
  </property>
</Properties>
</file>