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9" r:id="rId1"/>
  </p:sldMasterIdLst>
  <p:notesMasterIdLst>
    <p:notesMasterId r:id="rId14"/>
  </p:notesMasterIdLst>
  <p:handoutMasterIdLst>
    <p:handoutMasterId r:id="rId15"/>
  </p:handoutMasterIdLst>
  <p:sldIdLst>
    <p:sldId id="508" r:id="rId2"/>
    <p:sldId id="509" r:id="rId3"/>
    <p:sldId id="513" r:id="rId4"/>
    <p:sldId id="514" r:id="rId5"/>
    <p:sldId id="515" r:id="rId6"/>
    <p:sldId id="516" r:id="rId7"/>
    <p:sldId id="517" r:id="rId8"/>
    <p:sldId id="518" r:id="rId9"/>
    <p:sldId id="519" r:id="rId10"/>
    <p:sldId id="520" r:id="rId11"/>
    <p:sldId id="521" r:id="rId12"/>
    <p:sldId id="51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9900"/>
    <a:srgbClr val="3366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403091142390224E-2"/>
          <c:y val="7.294392827736404E-2"/>
          <c:w val="0.90633433791928752"/>
          <c:h val="0.792487585475113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ME (kg/os)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bg1"/>
              </a:solidFill>
            </a:ln>
          </c:spPr>
          <c:invertIfNegative val="0"/>
          <c:cat>
            <c:numRef>
              <c:f>List1!$A$2:$A$21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List1!$B$2:$B$21</c:f>
              <c:numCache>
                <c:formatCode>General</c:formatCode>
                <c:ptCount val="20"/>
                <c:pt idx="0">
                  <c:v>215.1</c:v>
                </c:pt>
                <c:pt idx="1">
                  <c:v>220.6</c:v>
                </c:pt>
                <c:pt idx="2">
                  <c:v>223.4</c:v>
                </c:pt>
                <c:pt idx="3">
                  <c:v>230</c:v>
                </c:pt>
                <c:pt idx="4">
                  <c:v>238.3</c:v>
                </c:pt>
                <c:pt idx="5">
                  <c:v>239.4</c:v>
                </c:pt>
                <c:pt idx="6">
                  <c:v>244.6</c:v>
                </c:pt>
                <c:pt idx="7">
                  <c:v>242.7</c:v>
                </c:pt>
                <c:pt idx="8">
                  <c:v>240.8</c:v>
                </c:pt>
                <c:pt idx="9">
                  <c:v>235.2</c:v>
                </c:pt>
                <c:pt idx="10">
                  <c:v>227.6</c:v>
                </c:pt>
                <c:pt idx="11">
                  <c:v>234.2</c:v>
                </c:pt>
                <c:pt idx="12">
                  <c:v>234</c:v>
                </c:pt>
                <c:pt idx="13">
                  <c:v>236.4</c:v>
                </c:pt>
                <c:pt idx="14">
                  <c:v>242.3</c:v>
                </c:pt>
                <c:pt idx="15">
                  <c:v>247.5</c:v>
                </c:pt>
                <c:pt idx="16">
                  <c:v>246.5</c:v>
                </c:pt>
                <c:pt idx="17">
                  <c:v>245.8</c:v>
                </c:pt>
                <c:pt idx="18">
                  <c:v>249</c:v>
                </c:pt>
                <c:pt idx="19">
                  <c:v>262.5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7DC-4C16-9E46-F151AE3AB8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9759848"/>
        <c:axId val="370499992"/>
      </c:barChart>
      <c:catAx>
        <c:axId val="369759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cs-CZ"/>
          </a:p>
        </c:txPr>
        <c:crossAx val="370499992"/>
        <c:crosses val="autoZero"/>
        <c:auto val="1"/>
        <c:lblAlgn val="ctr"/>
        <c:lblOffset val="100"/>
        <c:noMultiLvlLbl val="0"/>
      </c:catAx>
      <c:valAx>
        <c:axId val="370499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cs-CZ"/>
          </a:p>
        </c:txPr>
        <c:crossAx val="369759848"/>
        <c:crosses val="autoZero"/>
        <c:crossBetween val="between"/>
      </c:valAx>
      <c:spPr>
        <a:solidFill>
          <a:srgbClr val="FFFFCC"/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719904414420547E-2"/>
          <c:y val="2.0223500042116375E-2"/>
          <c:w val="0.8106406052334858"/>
          <c:h val="0.691164428958282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Počet soutěžních výrobků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List1!$A$2:$A$20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List1!$B$2:$B$20</c:f>
              <c:numCache>
                <c:formatCode>General</c:formatCode>
                <c:ptCount val="19"/>
                <c:pt idx="0">
                  <c:v>39</c:v>
                </c:pt>
                <c:pt idx="1">
                  <c:v>52</c:v>
                </c:pt>
                <c:pt idx="2">
                  <c:v>53</c:v>
                </c:pt>
                <c:pt idx="3">
                  <c:v>56</c:v>
                </c:pt>
                <c:pt idx="4">
                  <c:v>40</c:v>
                </c:pt>
                <c:pt idx="5">
                  <c:v>25</c:v>
                </c:pt>
                <c:pt idx="6">
                  <c:v>43</c:v>
                </c:pt>
                <c:pt idx="7">
                  <c:v>60</c:v>
                </c:pt>
                <c:pt idx="8">
                  <c:v>52</c:v>
                </c:pt>
                <c:pt idx="9">
                  <c:v>70</c:v>
                </c:pt>
                <c:pt idx="10">
                  <c:v>69</c:v>
                </c:pt>
                <c:pt idx="11">
                  <c:v>46</c:v>
                </c:pt>
                <c:pt idx="12">
                  <c:v>52</c:v>
                </c:pt>
                <c:pt idx="13">
                  <c:v>56</c:v>
                </c:pt>
                <c:pt idx="14">
                  <c:v>52</c:v>
                </c:pt>
                <c:pt idx="15">
                  <c:v>61</c:v>
                </c:pt>
                <c:pt idx="16">
                  <c:v>64</c:v>
                </c:pt>
                <c:pt idx="17">
                  <c:v>0</c:v>
                </c:pt>
                <c:pt idx="18">
                  <c:v>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6C3-4110-97CA-410573EBF24A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Počet účastnících se mlékáren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List1!$A$2:$A$20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List1!$C$2:$C$20</c:f>
              <c:numCache>
                <c:formatCode>General</c:formatCode>
                <c:ptCount val="19"/>
                <c:pt idx="0">
                  <c:v>15</c:v>
                </c:pt>
                <c:pt idx="1">
                  <c:v>19</c:v>
                </c:pt>
                <c:pt idx="2">
                  <c:v>15</c:v>
                </c:pt>
                <c:pt idx="3">
                  <c:v>17</c:v>
                </c:pt>
                <c:pt idx="4">
                  <c:v>16</c:v>
                </c:pt>
                <c:pt idx="5">
                  <c:v>10</c:v>
                </c:pt>
                <c:pt idx="6">
                  <c:v>16</c:v>
                </c:pt>
                <c:pt idx="7">
                  <c:v>24</c:v>
                </c:pt>
                <c:pt idx="8">
                  <c:v>23</c:v>
                </c:pt>
                <c:pt idx="9">
                  <c:v>20</c:v>
                </c:pt>
                <c:pt idx="10">
                  <c:v>23</c:v>
                </c:pt>
                <c:pt idx="11">
                  <c:v>16</c:v>
                </c:pt>
                <c:pt idx="12">
                  <c:v>17</c:v>
                </c:pt>
                <c:pt idx="13">
                  <c:v>21</c:v>
                </c:pt>
                <c:pt idx="14">
                  <c:v>18</c:v>
                </c:pt>
                <c:pt idx="15">
                  <c:v>19</c:v>
                </c:pt>
                <c:pt idx="16">
                  <c:v>23</c:v>
                </c:pt>
                <c:pt idx="17">
                  <c:v>0</c:v>
                </c:pt>
                <c:pt idx="18">
                  <c:v>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6C3-4110-97CA-410573EBF2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69914264"/>
        <c:axId val="371523592"/>
      </c:barChart>
      <c:catAx>
        <c:axId val="369914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cs-CZ"/>
          </a:p>
        </c:txPr>
        <c:crossAx val="371523592"/>
        <c:crosses val="autoZero"/>
        <c:auto val="1"/>
        <c:lblAlgn val="ctr"/>
        <c:lblOffset val="100"/>
        <c:noMultiLvlLbl val="0"/>
      </c:catAx>
      <c:valAx>
        <c:axId val="37152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cs-CZ"/>
          </a:p>
        </c:txPr>
        <c:crossAx val="36991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0002149131436529E-2"/>
          <c:y val="0.83818003926247153"/>
          <c:w val="0.56689177858285322"/>
          <c:h val="6.56205932294329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xmlns="" id="{D2604B34-C732-4B3C-882A-0A53DF95C9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66675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xmlns="" id="{CEDB6196-9B06-4411-8FF4-70E2E4FD31E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48900770-E405-4F4A-9E13-8073F4E88F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BF09FE-F73C-4E1D-9A86-F341D75162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95595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92F8D-0C29-4993-9017-00F75C630C8E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0C443-8A47-47B9-B50F-433054D80E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3440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99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167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825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844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988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349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365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902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2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64052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539454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74031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449829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09579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542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980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471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emf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sm.cz/" TargetMode="External"/><Relationship Id="rId2" Type="http://schemas.openxmlformats.org/officeDocument/2006/relationships/hyperlink" Target="mailto:jkopacek@cheesespectrum.cz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5370D96-64BC-483E-AEF9-5546D3E16D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175" y="2684598"/>
            <a:ext cx="8043964" cy="3802378"/>
          </a:xfrm>
        </p:spPr>
        <p:txBody>
          <a:bodyPr/>
          <a:lstStyle/>
          <a:p>
            <a:r>
              <a:rPr lang="cs-CZ" sz="30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NOVINKY A NOVÉ TRENDY NA TRHU S MLÉKEM</a:t>
            </a:r>
            <a:r>
              <a:rPr lang="cs-CZ" sz="28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cs-CZ" sz="28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28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cs-CZ" sz="28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Tisková konference ČMSM</a:t>
            </a:r>
            <a:r>
              <a:rPr lang="cs-CZ" sz="20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cs-CZ" sz="20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20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cs-CZ" sz="20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Café </a:t>
            </a:r>
            <a:r>
              <a:rPr lang="en-GB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&amp;</a:t>
            </a:r>
            <a:r>
              <a:rPr lang="cs-CZ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Bistro SMETANA</a:t>
            </a:r>
            <a:r>
              <a:rPr lang="cs-CZ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Q,</a:t>
            </a:r>
            <a:r>
              <a:rPr lang="cs-CZ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Smetanovo nábřeží, Praha</a:t>
            </a:r>
            <a:br>
              <a:rPr lang="cs-CZ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cs-CZ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29.06.2021</a:t>
            </a:r>
            <a:r>
              <a:rPr lang="cs-CZ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cs-CZ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cs-CZ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Picture 2" descr="National Milk Records profits more than half on cyber attack ...">
            <a:extLst>
              <a:ext uri="{FF2B5EF4-FFF2-40B4-BE49-F238E27FC236}">
                <a16:creationId xmlns:a16="http://schemas.microsoft.com/office/drawing/2014/main" xmlns="" id="{11623104-825B-4A27-92CC-42FBABAE7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5" r="27175"/>
          <a:stretch>
            <a:fillRect/>
          </a:stretch>
        </p:blipFill>
        <p:spPr bwMode="auto">
          <a:xfrm>
            <a:off x="9199060" y="449332"/>
            <a:ext cx="2413499" cy="284683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 descr="~AUT0000">
            <a:extLst>
              <a:ext uri="{FF2B5EF4-FFF2-40B4-BE49-F238E27FC236}">
                <a16:creationId xmlns:a16="http://schemas.microsoft.com/office/drawing/2014/main" xmlns="" id="{B26EC896-FFD7-439F-8222-10BE9D5099E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06" y="1337916"/>
            <a:ext cx="1753235" cy="746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5320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xmlns="" id="{B2A67AB3-46E0-45BE-8095-F4CEDB157295}"/>
              </a:ext>
            </a:extLst>
          </p:cNvPr>
          <p:cNvSpPr txBox="1"/>
          <p:nvPr/>
        </p:nvSpPr>
        <p:spPr>
          <a:xfrm>
            <a:off x="723268" y="2023292"/>
            <a:ext cx="8711289" cy="2997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2800" b="0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 se dozvíte:</a:t>
            </a:r>
          </a:p>
          <a:p>
            <a:pPr algn="l"/>
            <a:endParaRPr lang="cs-CZ" sz="2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5000"/>
              </a:lnSpc>
              <a:buFont typeface="Wingdings" panose="05000000000000000000" pitchFamily="2" charset="2"/>
              <a:buChar char=""/>
            </a:pPr>
            <a:r>
              <a:rPr lang="cs-CZ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Jak se vyvíjela spotřeba mléčných výrobků v období pandemie</a:t>
            </a:r>
            <a:endParaRPr lang="cs-CZ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5000"/>
              </a:lnSpc>
              <a:buFont typeface="Wingdings" panose="05000000000000000000" pitchFamily="2" charset="2"/>
              <a:buChar char=""/>
            </a:pPr>
            <a:r>
              <a:rPr lang="cs-CZ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Jak dopadla soutěž o Mlékárenský výrobek roku 2021 </a:t>
            </a:r>
          </a:p>
          <a:p>
            <a:pPr marL="342900" lvl="0" indent="-342900">
              <a:lnSpc>
                <a:spcPct val="105000"/>
              </a:lnSpc>
              <a:buFont typeface="Wingdings" panose="05000000000000000000" pitchFamily="2" charset="2"/>
              <a:buChar char=""/>
            </a:pPr>
            <a:r>
              <a:rPr lang="cs-CZ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Jaké nové spotřebitelské trendy se odrážejí v novinkách a inovacích mléčných výrobků</a:t>
            </a:r>
            <a:endParaRPr lang="cs-CZ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cs-CZ" sz="3200" b="0" i="0" dirty="0">
              <a:solidFill>
                <a:srgbClr val="0070C0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3" name="Obrázek 2" descr="~AUT0000">
            <a:extLst>
              <a:ext uri="{FF2B5EF4-FFF2-40B4-BE49-F238E27FC236}">
                <a16:creationId xmlns:a16="http://schemas.microsoft.com/office/drawing/2014/main" xmlns="" id="{81D3831A-7985-44A6-909E-D3F85DC07DF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26" y="359100"/>
            <a:ext cx="1753235" cy="746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530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990A7EF-E777-4AF0-AB12-57CA7EF79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148" y="268370"/>
            <a:ext cx="8596668" cy="595357"/>
          </a:xfrm>
        </p:spPr>
        <p:txBody>
          <a:bodyPr>
            <a:normAutofit/>
          </a:bodyPr>
          <a:lstStyle/>
          <a:p>
            <a:r>
              <a:rPr lang="cs-CZ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Vývoj spotřeby mléka a mléčných výrobků v roce 2020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1E961435-6C96-4E19-8D81-C491E8EB0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781" y="982767"/>
            <a:ext cx="9030688" cy="4665489"/>
          </a:xfrm>
        </p:spPr>
        <p:txBody>
          <a:bodyPr/>
          <a:lstStyle/>
          <a:p>
            <a:pPr>
              <a:buClr>
                <a:srgbClr val="0070C0"/>
              </a:buClr>
            </a:pPr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Pandemie COVID-19 ovlivnila poměrně značně spotřebitelské chování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a ve spotřebě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mléčných výrobků nám paradoxně 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Covid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pomohl. </a:t>
            </a:r>
          </a:p>
          <a:p>
            <a:pPr>
              <a:buClr>
                <a:srgbClr val="0070C0"/>
              </a:buClr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když v rámci přijatých vládních opatření došlo k uzavření gastronomie, což snížilo prodeje výrobců do tohoto odbytového kanálu až o 80 %, narostly mlékařům výrazně prodeje v maloobchodu, což bylo ovlivněno zvýšenou spotřebou v domácnostech.</a:t>
            </a:r>
          </a:p>
          <a:p>
            <a:pPr>
              <a:buClr>
                <a:srgbClr val="0070C0"/>
              </a:buClr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Výsledek: za loňský rok nám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narostla spotřeba mléka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mléčných výrobků vyjádřená v hodnotě mléčného ekvivalentu (přepočet všech mléčných výrobků na mléko jako takové) z 249 kg v roce 2019 na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262,5 kg v roce 2020, tedy o 5,4 %. </a:t>
            </a:r>
            <a:endParaRPr lang="cs-CZ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xmlns="" id="{6CADA720-F3EF-49BE-930C-4DCD8D3FEA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0382291"/>
              </p:ext>
            </p:extLst>
          </p:nvPr>
        </p:nvGraphicFramePr>
        <p:xfrm>
          <a:off x="892252" y="3606324"/>
          <a:ext cx="5688009" cy="3186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Ovál 4">
            <a:extLst>
              <a:ext uri="{FF2B5EF4-FFF2-40B4-BE49-F238E27FC236}">
                <a16:creationId xmlns:a16="http://schemas.microsoft.com/office/drawing/2014/main" xmlns="" id="{22FD8901-A14A-468C-9AF7-965DF3DE9DE4}"/>
              </a:ext>
            </a:extLst>
          </p:cNvPr>
          <p:cNvSpPr/>
          <p:nvPr/>
        </p:nvSpPr>
        <p:spPr>
          <a:xfrm>
            <a:off x="5847400" y="3614869"/>
            <a:ext cx="1144332" cy="435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262,5 kg</a:t>
            </a:r>
          </a:p>
        </p:txBody>
      </p:sp>
      <p:pic>
        <p:nvPicPr>
          <p:cNvPr id="6" name="Picture 2" descr="SouvisejÃ­cÃ­ obrÃ¡zek">
            <a:extLst>
              <a:ext uri="{FF2B5EF4-FFF2-40B4-BE49-F238E27FC236}">
                <a16:creationId xmlns:a16="http://schemas.microsoft.com/office/drawing/2014/main" xmlns="" id="{CC6BA94F-8E98-456E-8609-A70208581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657" y="3614869"/>
            <a:ext cx="4617623" cy="276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998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990A7EF-E777-4AF0-AB12-57CA7EF79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506" y="421948"/>
            <a:ext cx="7355713" cy="812760"/>
          </a:xfrm>
        </p:spPr>
        <p:txBody>
          <a:bodyPr>
            <a:normAutofit fontScale="90000"/>
          </a:bodyPr>
          <a:lstStyle/>
          <a:p>
            <a:r>
              <a:rPr lang="cs-CZ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Vývoj spotřeby mléka a mléčných výrobků na osobu </a:t>
            </a:r>
            <a:br>
              <a:rPr lang="cs-CZ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České republice v roce 2020 podle kategorií</a:t>
            </a:r>
          </a:p>
        </p:txBody>
      </p:sp>
      <p:graphicFrame>
        <p:nvGraphicFramePr>
          <p:cNvPr id="9" name="Tabulka 9">
            <a:extLst>
              <a:ext uri="{FF2B5EF4-FFF2-40B4-BE49-F238E27FC236}">
                <a16:creationId xmlns:a16="http://schemas.microsoft.com/office/drawing/2014/main" xmlns="" id="{5C47549F-D445-40AE-A580-85DCC11D75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698258"/>
              </p:ext>
            </p:extLst>
          </p:nvPr>
        </p:nvGraphicFramePr>
        <p:xfrm>
          <a:off x="1006506" y="1482188"/>
          <a:ext cx="7522196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4814">
                  <a:extLst>
                    <a:ext uri="{9D8B030D-6E8A-4147-A177-3AD203B41FA5}">
                      <a16:colId xmlns:a16="http://schemas.microsoft.com/office/drawing/2014/main" xmlns="" val="1381658729"/>
                    </a:ext>
                  </a:extLst>
                </a:gridCol>
                <a:gridCol w="1030624">
                  <a:extLst>
                    <a:ext uri="{9D8B030D-6E8A-4147-A177-3AD203B41FA5}">
                      <a16:colId xmlns:a16="http://schemas.microsoft.com/office/drawing/2014/main" xmlns="" val="274827009"/>
                    </a:ext>
                  </a:extLst>
                </a:gridCol>
                <a:gridCol w="1059678">
                  <a:extLst>
                    <a:ext uri="{9D8B030D-6E8A-4147-A177-3AD203B41FA5}">
                      <a16:colId xmlns:a16="http://schemas.microsoft.com/office/drawing/2014/main" xmlns="" val="3859849250"/>
                    </a:ext>
                  </a:extLst>
                </a:gridCol>
                <a:gridCol w="1145137">
                  <a:extLst>
                    <a:ext uri="{9D8B030D-6E8A-4147-A177-3AD203B41FA5}">
                      <a16:colId xmlns:a16="http://schemas.microsoft.com/office/drawing/2014/main" xmlns="" val="1981244968"/>
                    </a:ext>
                  </a:extLst>
                </a:gridCol>
                <a:gridCol w="905854">
                  <a:extLst>
                    <a:ext uri="{9D8B030D-6E8A-4147-A177-3AD203B41FA5}">
                      <a16:colId xmlns:a16="http://schemas.microsoft.com/office/drawing/2014/main" xmlns="" val="2999546761"/>
                    </a:ext>
                  </a:extLst>
                </a:gridCol>
                <a:gridCol w="1093862">
                  <a:extLst>
                    <a:ext uri="{9D8B030D-6E8A-4147-A177-3AD203B41FA5}">
                      <a16:colId xmlns:a16="http://schemas.microsoft.com/office/drawing/2014/main" xmlns="" val="3036011365"/>
                    </a:ext>
                  </a:extLst>
                </a:gridCol>
                <a:gridCol w="1162227">
                  <a:extLst>
                    <a:ext uri="{9D8B030D-6E8A-4147-A177-3AD203B41FA5}">
                      <a16:colId xmlns:a16="http://schemas.microsoft.com/office/drawing/2014/main" xmlns="" val="42509221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cs-CZ" sz="16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Konzumní mléko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Konzumní smetany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Zakysané mléčné výrobky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Máslo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Sýry a tvarohy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Mléčné konzervy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7571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Spotřeba na osobu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57,6 litrů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6,1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15,0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5,7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19,1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2,1 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96221419"/>
                  </a:ext>
                </a:extLst>
              </a:tr>
              <a:tr h="436865">
                <a:tc>
                  <a:txBody>
                    <a:bodyPr/>
                    <a:lstStyle/>
                    <a:p>
                      <a:r>
                        <a:rPr lang="cs-CZ" sz="16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Změna proti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- 2,6 %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+ 8,9 %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-1,3 %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+ 1,9 %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+ 3,2 %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06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Ø spotřeba v 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55,8 litrů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5,0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15,6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4,1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19,6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8909397"/>
                  </a:ext>
                </a:extLst>
              </a:tr>
            </a:tbl>
          </a:graphicData>
        </a:graphic>
      </p:graphicFrame>
      <p:pic>
        <p:nvPicPr>
          <p:cNvPr id="11" name="Obrázek 10">
            <a:extLst>
              <a:ext uri="{FF2B5EF4-FFF2-40B4-BE49-F238E27FC236}">
                <a16:creationId xmlns:a16="http://schemas.microsoft.com/office/drawing/2014/main" xmlns="" id="{A53DA61F-32A6-4605-88D9-0A2800593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114" y="4213076"/>
            <a:ext cx="3653103" cy="24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79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0293DD8-762A-49A0-B629-E2DCC34E7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55" y="455776"/>
            <a:ext cx="8596668" cy="834639"/>
          </a:xfrm>
        </p:spPr>
        <p:txBody>
          <a:bodyPr/>
          <a:lstStyle/>
          <a:p>
            <a:r>
              <a:rPr lang="cs-CZ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Mlékárenský výrobek roku 2021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DAF9D898-5F06-48B6-A509-1A2180D11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0273" y="2026818"/>
            <a:ext cx="3611727" cy="2804364"/>
          </a:xfrm>
          <a:prstGeom prst="rect">
            <a:avLst/>
          </a:prstGeom>
        </p:spPr>
      </p:pic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xmlns="" id="{51E8A3BC-B40C-429A-A6DD-EB99C967BE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561853"/>
              </p:ext>
            </p:extLst>
          </p:nvPr>
        </p:nvGraphicFramePr>
        <p:xfrm>
          <a:off x="621290" y="2868378"/>
          <a:ext cx="8907270" cy="3728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1022F4F6-C0DB-479B-B2D4-67B897C1026A}"/>
              </a:ext>
            </a:extLst>
          </p:cNvPr>
          <p:cNvSpPr txBox="1"/>
          <p:nvPr/>
        </p:nvSpPr>
        <p:spPr>
          <a:xfrm>
            <a:off x="621290" y="1375873"/>
            <a:ext cx="78434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roce 2021 se po jednoroční přestávce jednalo už o 18 ročník soutěže, ve které soutěžil historicky nejvyšší počet 73 mléčných výrobků, z toho 54 novinek od 19 mlékárenských společností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Výrobky byly zařazeny do 12 soutěžních kategorií.</a:t>
            </a:r>
          </a:p>
        </p:txBody>
      </p:sp>
    </p:spTree>
    <p:extLst>
      <p:ext uri="{BB962C8B-B14F-4D97-AF65-F5344CB8AC3E}">
        <p14:creationId xmlns:p14="http://schemas.microsoft.com/office/powerpoint/2010/main" val="3978415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0293DD8-762A-49A0-B629-E2DCC34E7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071" y="620162"/>
            <a:ext cx="6690323" cy="642717"/>
          </a:xfrm>
        </p:spPr>
        <p:txBody>
          <a:bodyPr>
            <a:normAutofit/>
          </a:bodyPr>
          <a:lstStyle/>
          <a:p>
            <a:r>
              <a:rPr lang="cs-CZ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Vítězové v jednotlivých kategoriích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DAF9D898-5F06-48B6-A509-1A2180D11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02" y="473848"/>
            <a:ext cx="1204624" cy="935343"/>
          </a:xfrm>
          <a:prstGeom prst="rect">
            <a:avLst/>
          </a:prstGeom>
        </p:spPr>
      </p:pic>
      <p:graphicFrame>
        <p:nvGraphicFramePr>
          <p:cNvPr id="3" name="Tabulka 6">
            <a:extLst>
              <a:ext uri="{FF2B5EF4-FFF2-40B4-BE49-F238E27FC236}">
                <a16:creationId xmlns:a16="http://schemas.microsoft.com/office/drawing/2014/main" xmlns="" id="{F1ACCCCF-6B0A-4B11-AD69-A4C0D6F41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265190"/>
              </p:ext>
            </p:extLst>
          </p:nvPr>
        </p:nvGraphicFramePr>
        <p:xfrm>
          <a:off x="1476376" y="1720712"/>
          <a:ext cx="6804204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8068">
                  <a:extLst>
                    <a:ext uri="{9D8B030D-6E8A-4147-A177-3AD203B41FA5}">
                      <a16:colId xmlns:a16="http://schemas.microsoft.com/office/drawing/2014/main" xmlns="" val="2950273254"/>
                    </a:ext>
                  </a:extLst>
                </a:gridCol>
                <a:gridCol w="2268068">
                  <a:extLst>
                    <a:ext uri="{9D8B030D-6E8A-4147-A177-3AD203B41FA5}">
                      <a16:colId xmlns:a16="http://schemas.microsoft.com/office/drawing/2014/main" xmlns="" val="1454302392"/>
                    </a:ext>
                  </a:extLst>
                </a:gridCol>
                <a:gridCol w="2268068">
                  <a:extLst>
                    <a:ext uri="{9D8B030D-6E8A-4147-A177-3AD203B41FA5}">
                      <a16:colId xmlns:a16="http://schemas.microsoft.com/office/drawing/2014/main" xmlns="" val="2180811590"/>
                    </a:ext>
                  </a:extLst>
                </a:gridCol>
              </a:tblGrid>
              <a:tr h="568741"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Tekuté mléčné výrobky nezakysané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Zakysané mléčné nápoje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Jogurty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077477"/>
                  </a:ext>
                </a:extLst>
              </a:tr>
              <a:tr h="3497153">
                <a:tc>
                  <a:txBody>
                    <a:bodyPr/>
                    <a:lstStyle/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9809702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Moravia Lacto a.s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Hollandia</a:t>
                      </a:r>
                      <a:r>
                        <a:rPr lang="cs-CZ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Karlovy Vary s.r.o.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Polabské mlékárny a.s.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61124707"/>
                  </a:ext>
                </a:extLst>
              </a:tr>
            </a:tbl>
          </a:graphicData>
        </a:graphic>
      </p:graphicFrame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89F7C1A1-3A34-4A5B-AFBF-626D802F7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476" y="2474864"/>
            <a:ext cx="1435004" cy="345432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xmlns="" id="{9B1AC662-5209-4800-8D66-D05762B2C3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426" t="13043" r="16719" b="7150"/>
          <a:stretch/>
        </p:blipFill>
        <p:spPr>
          <a:xfrm>
            <a:off x="4246701" y="2972447"/>
            <a:ext cx="1435004" cy="2459156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B23C7971-BF33-4F9F-8753-27E304FC94D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460" b="8912"/>
          <a:stretch/>
        </p:blipFill>
        <p:spPr>
          <a:xfrm>
            <a:off x="6148781" y="3429000"/>
            <a:ext cx="2131799" cy="181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67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0293DD8-762A-49A0-B629-E2DCC34E7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071" y="620162"/>
            <a:ext cx="6690323" cy="642717"/>
          </a:xfrm>
        </p:spPr>
        <p:txBody>
          <a:bodyPr>
            <a:normAutofit/>
          </a:bodyPr>
          <a:lstStyle/>
          <a:p>
            <a:r>
              <a:rPr lang="cs-CZ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Vítězové v jednotlivých kategoriích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DAF9D898-5F06-48B6-A509-1A2180D11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02" y="473848"/>
            <a:ext cx="1204624" cy="935343"/>
          </a:xfrm>
          <a:prstGeom prst="rect">
            <a:avLst/>
          </a:prstGeom>
        </p:spPr>
      </p:pic>
      <p:graphicFrame>
        <p:nvGraphicFramePr>
          <p:cNvPr id="3" name="Tabulka 6">
            <a:extLst>
              <a:ext uri="{FF2B5EF4-FFF2-40B4-BE49-F238E27FC236}">
                <a16:creationId xmlns:a16="http://schemas.microsoft.com/office/drawing/2014/main" xmlns="" id="{F1ACCCCF-6B0A-4B11-AD69-A4C0D6F41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190290"/>
              </p:ext>
            </p:extLst>
          </p:nvPr>
        </p:nvGraphicFramePr>
        <p:xfrm>
          <a:off x="1476376" y="1720712"/>
          <a:ext cx="6804204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8068">
                  <a:extLst>
                    <a:ext uri="{9D8B030D-6E8A-4147-A177-3AD203B41FA5}">
                      <a16:colId xmlns:a16="http://schemas.microsoft.com/office/drawing/2014/main" xmlns="" val="2950273254"/>
                    </a:ext>
                  </a:extLst>
                </a:gridCol>
                <a:gridCol w="2268068">
                  <a:extLst>
                    <a:ext uri="{9D8B030D-6E8A-4147-A177-3AD203B41FA5}">
                      <a16:colId xmlns:a16="http://schemas.microsoft.com/office/drawing/2014/main" xmlns="" val="1454302392"/>
                    </a:ext>
                  </a:extLst>
                </a:gridCol>
                <a:gridCol w="2268068">
                  <a:extLst>
                    <a:ext uri="{9D8B030D-6E8A-4147-A177-3AD203B41FA5}">
                      <a16:colId xmlns:a16="http://schemas.microsoft.com/office/drawing/2014/main" xmlns="" val="2180811590"/>
                    </a:ext>
                  </a:extLst>
                </a:gridCol>
              </a:tblGrid>
              <a:tr h="568741"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Zakysané mléčné speciality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Mléčné dezerty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Tvarohové a smetanové krémy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077477"/>
                  </a:ext>
                </a:extLst>
              </a:tr>
              <a:tr h="3497153">
                <a:tc>
                  <a:txBody>
                    <a:bodyPr/>
                    <a:lstStyle/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9809702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Polabské mlékárny a.s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Hollandia</a:t>
                      </a:r>
                      <a:r>
                        <a:rPr lang="cs-CZ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Karlovy Vary s.r.o.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OLMA a.s.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61124707"/>
                  </a:ext>
                </a:extLst>
              </a:tr>
            </a:tbl>
          </a:graphicData>
        </a:graphic>
      </p:graphicFrame>
      <p:pic>
        <p:nvPicPr>
          <p:cNvPr id="6" name="Obrázek 5">
            <a:extLst>
              <a:ext uri="{FF2B5EF4-FFF2-40B4-BE49-F238E27FC236}">
                <a16:creationId xmlns:a16="http://schemas.microsoft.com/office/drawing/2014/main" xmlns="" id="{6DF25327-24B0-4A56-9311-62349C054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526" y="3324224"/>
            <a:ext cx="2161442" cy="168592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xmlns="" id="{CB3875CC-7837-49B5-BCC2-0A0A961CF4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57" t="4722" r="5909" b="4444"/>
          <a:stretch/>
        </p:blipFill>
        <p:spPr>
          <a:xfrm>
            <a:off x="3968474" y="3034577"/>
            <a:ext cx="2019299" cy="2265217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xmlns="" id="{59B8B55F-87A7-4AE4-A104-2C67239B41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543" t="14167" r="19518" b="11805"/>
          <a:stretch/>
        </p:blipFill>
        <p:spPr>
          <a:xfrm>
            <a:off x="6342975" y="2866158"/>
            <a:ext cx="1937605" cy="243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897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0293DD8-762A-49A0-B629-E2DCC34E7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071" y="620162"/>
            <a:ext cx="6690323" cy="642717"/>
          </a:xfrm>
        </p:spPr>
        <p:txBody>
          <a:bodyPr>
            <a:normAutofit/>
          </a:bodyPr>
          <a:lstStyle/>
          <a:p>
            <a:r>
              <a:rPr lang="cs-CZ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Vítězové v jednotlivých kategoriích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DAF9D898-5F06-48B6-A509-1A2180D11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02" y="473848"/>
            <a:ext cx="1204624" cy="935343"/>
          </a:xfrm>
          <a:prstGeom prst="rect">
            <a:avLst/>
          </a:prstGeom>
        </p:spPr>
      </p:pic>
      <p:graphicFrame>
        <p:nvGraphicFramePr>
          <p:cNvPr id="3" name="Tabulka 6">
            <a:extLst>
              <a:ext uri="{FF2B5EF4-FFF2-40B4-BE49-F238E27FC236}">
                <a16:creationId xmlns:a16="http://schemas.microsoft.com/office/drawing/2014/main" xmlns="" id="{F1ACCCCF-6B0A-4B11-AD69-A4C0D6F41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925816"/>
              </p:ext>
            </p:extLst>
          </p:nvPr>
        </p:nvGraphicFramePr>
        <p:xfrm>
          <a:off x="1476376" y="1720712"/>
          <a:ext cx="6804204" cy="4592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8068">
                  <a:extLst>
                    <a:ext uri="{9D8B030D-6E8A-4147-A177-3AD203B41FA5}">
                      <a16:colId xmlns:a16="http://schemas.microsoft.com/office/drawing/2014/main" xmlns="" val="2950273254"/>
                    </a:ext>
                  </a:extLst>
                </a:gridCol>
                <a:gridCol w="2268068">
                  <a:extLst>
                    <a:ext uri="{9D8B030D-6E8A-4147-A177-3AD203B41FA5}">
                      <a16:colId xmlns:a16="http://schemas.microsoft.com/office/drawing/2014/main" xmlns="" val="1454302392"/>
                    </a:ext>
                  </a:extLst>
                </a:gridCol>
                <a:gridCol w="2268068">
                  <a:extLst>
                    <a:ext uri="{9D8B030D-6E8A-4147-A177-3AD203B41FA5}">
                      <a16:colId xmlns:a16="http://schemas.microsoft.com/office/drawing/2014/main" xmlns="" val="2180811590"/>
                    </a:ext>
                  </a:extLst>
                </a:gridCol>
              </a:tblGrid>
              <a:tr h="568741"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Tvarohové speciality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Sýrové speciality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Pařené sýry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077477"/>
                  </a:ext>
                </a:extLst>
              </a:tr>
              <a:tr h="3497153">
                <a:tc>
                  <a:txBody>
                    <a:bodyPr/>
                    <a:lstStyle/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9809702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Mlékárna Hlinsko a.s.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Brazzale Moravia a.s.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Mlékárna Olešnice a.s.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61124707"/>
                  </a:ext>
                </a:extLst>
              </a:tr>
            </a:tbl>
          </a:graphicData>
        </a:graphic>
      </p:graphicFrame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B510CF38-F513-4B03-8149-675FA24E0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412" y="3210481"/>
            <a:ext cx="2559621" cy="1612561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D2028FA6-ABB1-4665-AC8B-CD0DD348D3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27" r="20467"/>
          <a:stretch/>
        </p:blipFill>
        <p:spPr>
          <a:xfrm>
            <a:off x="6481064" y="2635311"/>
            <a:ext cx="1702117" cy="2762900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xmlns="" id="{174EE15B-3352-40F4-A135-AACFB2473B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5890" y="2781300"/>
            <a:ext cx="208011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599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0293DD8-762A-49A0-B629-E2DCC34E7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071" y="620162"/>
            <a:ext cx="6690323" cy="642717"/>
          </a:xfrm>
        </p:spPr>
        <p:txBody>
          <a:bodyPr>
            <a:normAutofit/>
          </a:bodyPr>
          <a:lstStyle/>
          <a:p>
            <a:r>
              <a:rPr lang="cs-CZ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Vítězové v jednotlivých kategoriích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DAF9D898-5F06-48B6-A509-1A2180D11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02" y="473848"/>
            <a:ext cx="1204624" cy="935343"/>
          </a:xfrm>
          <a:prstGeom prst="rect">
            <a:avLst/>
          </a:prstGeom>
        </p:spPr>
      </p:pic>
      <p:graphicFrame>
        <p:nvGraphicFramePr>
          <p:cNvPr id="3" name="Tabulka 6">
            <a:extLst>
              <a:ext uri="{FF2B5EF4-FFF2-40B4-BE49-F238E27FC236}">
                <a16:creationId xmlns:a16="http://schemas.microsoft.com/office/drawing/2014/main" xmlns="" id="{F1ACCCCF-6B0A-4B11-AD69-A4C0D6F41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547838"/>
              </p:ext>
            </p:extLst>
          </p:nvPr>
        </p:nvGraphicFramePr>
        <p:xfrm>
          <a:off x="1476376" y="1720712"/>
          <a:ext cx="6804204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8068">
                  <a:extLst>
                    <a:ext uri="{9D8B030D-6E8A-4147-A177-3AD203B41FA5}">
                      <a16:colId xmlns:a16="http://schemas.microsoft.com/office/drawing/2014/main" xmlns="" val="2950273254"/>
                    </a:ext>
                  </a:extLst>
                </a:gridCol>
                <a:gridCol w="2268068">
                  <a:extLst>
                    <a:ext uri="{9D8B030D-6E8A-4147-A177-3AD203B41FA5}">
                      <a16:colId xmlns:a16="http://schemas.microsoft.com/office/drawing/2014/main" xmlns="" val="1454302392"/>
                    </a:ext>
                  </a:extLst>
                </a:gridCol>
                <a:gridCol w="2268068">
                  <a:extLst>
                    <a:ext uri="{9D8B030D-6E8A-4147-A177-3AD203B41FA5}">
                      <a16:colId xmlns:a16="http://schemas.microsoft.com/office/drawing/2014/main" xmlns="" val="2180811590"/>
                    </a:ext>
                  </a:extLst>
                </a:gridCol>
              </a:tblGrid>
              <a:tr h="568741"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Sýry na gril a pánev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Tavené sýry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Másla a mléčné pomazánky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077477"/>
                  </a:ext>
                </a:extLst>
              </a:tr>
              <a:tr h="3497153">
                <a:tc>
                  <a:txBody>
                    <a:bodyPr/>
                    <a:lstStyle/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9809702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MADETA a.s.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Brazzale Moravia a.s.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Mlékárna Olešnice a.s.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61124707"/>
                  </a:ext>
                </a:extLst>
              </a:tr>
            </a:tbl>
          </a:graphicData>
        </a:graphic>
      </p:graphicFrame>
      <p:pic>
        <p:nvPicPr>
          <p:cNvPr id="6" name="Obrázek 5">
            <a:extLst>
              <a:ext uri="{FF2B5EF4-FFF2-40B4-BE49-F238E27FC236}">
                <a16:creationId xmlns:a16="http://schemas.microsoft.com/office/drawing/2014/main" xmlns="" id="{3F06E0A9-9AD7-4F7E-8D65-35436FDC1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522" y="3028950"/>
            <a:ext cx="2661882" cy="253587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xmlns="" id="{697639CE-F270-4201-840A-1195D76C65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339" t="13737" r="18608" b="11605"/>
          <a:stretch/>
        </p:blipFill>
        <p:spPr>
          <a:xfrm>
            <a:off x="6193362" y="3953017"/>
            <a:ext cx="2087218" cy="153175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xmlns="" id="{5EB4ACCA-E046-4656-A0C0-5DBAF56C8F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550" y="2771285"/>
            <a:ext cx="2828925" cy="69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168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0293DD8-762A-49A0-B629-E2DCC34E7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071" y="620162"/>
            <a:ext cx="6721929" cy="642717"/>
          </a:xfrm>
        </p:spPr>
        <p:txBody>
          <a:bodyPr>
            <a:normAutofit/>
          </a:bodyPr>
          <a:lstStyle/>
          <a:p>
            <a:r>
              <a:rPr lang="cs-CZ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ABSOLUTNÍ VÍTĚZ a NOVINKA ROKU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DAF9D898-5F06-48B6-A509-1A2180D11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02" y="473848"/>
            <a:ext cx="1204624" cy="935343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xmlns="" id="{3F06E0A9-9AD7-4F7E-8D65-35436FDC1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498" y="1620195"/>
            <a:ext cx="4779195" cy="455295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F889C216-0BCF-4351-8402-A4F53B1D5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9775" y="1624448"/>
            <a:ext cx="3553558" cy="2771775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274008A6-36F1-4546-A9A3-4C001068AB46}"/>
              </a:ext>
            </a:extLst>
          </p:cNvPr>
          <p:cNvSpPr txBox="1"/>
          <p:nvPr/>
        </p:nvSpPr>
        <p:spPr>
          <a:xfrm>
            <a:off x="971550" y="6237838"/>
            <a:ext cx="4033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Absolutní vítěz obdržel 98,3 bodů ze 100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6A9DFF1E-53D8-4B06-A874-03BB513C4D43}"/>
              </a:ext>
            </a:extLst>
          </p:cNvPr>
          <p:cNvSpPr txBox="1"/>
          <p:nvPr/>
        </p:nvSpPr>
        <p:spPr>
          <a:xfrm>
            <a:off x="6010275" y="4535026"/>
            <a:ext cx="35535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Novinkou roku je DIP na grilování          s příchutí papriky a </a:t>
            </a:r>
            <a:r>
              <a:rPr lang="cs-CZ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jalapeňos</a:t>
            </a:r>
            <a:r>
              <a:rPr lang="cs-CZ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který získal 18 bodů z 20 možných.</a:t>
            </a:r>
          </a:p>
        </p:txBody>
      </p:sp>
    </p:spTree>
    <p:extLst>
      <p:ext uri="{BB962C8B-B14F-4D97-AF65-F5344CB8AC3E}">
        <p14:creationId xmlns:p14="http://schemas.microsoft.com/office/powerpoint/2010/main" val="3644233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72A30B4-D468-42BB-8F69-352433334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34" y="504825"/>
            <a:ext cx="6714066" cy="981075"/>
          </a:xfrm>
        </p:spPr>
        <p:txBody>
          <a:bodyPr>
            <a:noAutofit/>
          </a:bodyPr>
          <a:lstStyle/>
          <a:p>
            <a:r>
              <a:rPr lang="cs-CZ" sz="2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Jaké nové spotřebitelské trendy se odrážejí                 v novinkách a inovacích mléčných výrobků</a:t>
            </a:r>
            <a:endParaRPr lang="cs-CZ" sz="28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4B8AE4AD-1A95-4C72-A6B2-38A9E09CC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34" y="1663701"/>
            <a:ext cx="8619067" cy="4689474"/>
          </a:xfrm>
        </p:spPr>
        <p:txBody>
          <a:bodyPr>
            <a:normAutofit fontScale="92500" lnSpcReduction="20000"/>
          </a:bodyPr>
          <a:lstStyle/>
          <a:p>
            <a:pPr marL="228600" algn="just">
              <a:buClr>
                <a:srgbClr val="0070C0"/>
              </a:buClr>
            </a:pPr>
            <a:r>
              <a:rPr lang="cs-CZ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Trendů v mlékárenství je velice mnoho. Nejdříve si je třeba uvědomit, že v současné době </a:t>
            </a:r>
            <a:r>
              <a:rPr lang="cs-CZ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stávají velkým konkurentem mléčných výrobků analogové produkty na rostlinné bázi</a:t>
            </a:r>
            <a:r>
              <a:rPr lang="cs-CZ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protože na vzestupu je </a:t>
            </a:r>
            <a:r>
              <a:rPr lang="cs-CZ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silný veganský a vegetariánský trend</a:t>
            </a:r>
            <a:r>
              <a:rPr lang="cs-CZ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To by vůbec nevadilo, kdyby si tyto výrobky, jak se často bohužel děje, nehrály na to, čím opravdu nejsou, tedy na mléčné výrobky. Projevuje se to obvykle zavádějícím pojmenováním a značením, v kterém jsou používány vyhrazené mléčné pojmy, což je samozřejmě legislativně zakázáno. Podobné praktiky se objevují ale také v marketingové komunikaci těchto výrobků. </a:t>
            </a:r>
            <a:r>
              <a:rPr lang="cs-CZ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Mléčné výrobky </a:t>
            </a:r>
            <a:r>
              <a:rPr lang="cs-CZ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přesto ale od těchto alternativ zcela liší – </a:t>
            </a:r>
            <a:r>
              <a:rPr lang="cs-CZ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vždy se jedná o zcela přírodní produkty, </a:t>
            </a:r>
            <a:r>
              <a:rPr lang="cs-CZ" sz="1800" b="1" dirty="0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 </a:t>
            </a:r>
            <a:r>
              <a:rPr lang="cs-CZ" sz="1800" b="1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velice nízkým stupněm </a:t>
            </a:r>
            <a:r>
              <a:rPr lang="cs-CZ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zpracování, a vždy mají také vyšší (přírodní) výživovou hodnotu.</a:t>
            </a:r>
          </a:p>
          <a:p>
            <a:pPr marL="228600" algn="just">
              <a:buClr>
                <a:srgbClr val="0070C0"/>
              </a:buClr>
            </a:pPr>
            <a:r>
              <a:rPr lang="cs-CZ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 </a:t>
            </a:r>
            <a:r>
              <a:rPr lang="cs-CZ" sz="1800" b="1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mlékařině</a:t>
            </a:r>
            <a:r>
              <a:rPr lang="cs-CZ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se objevuje </a:t>
            </a:r>
            <a:r>
              <a:rPr lang="cs-CZ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stále více reformulovaných výrobků</a:t>
            </a:r>
            <a:r>
              <a:rPr lang="cs-CZ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s vyšším podílem některého významného nutrientu, např. zvýšeného obsahu bílkovin či vitaminů, vyrábějí se v širším měřítku </a:t>
            </a:r>
            <a:r>
              <a:rPr lang="cs-CZ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bezlaktózové výrobky</a:t>
            </a:r>
            <a:r>
              <a:rPr lang="cs-CZ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které ocení především skupina asi 10–12 % spotřebitelů trpících nesnášenlivostí mléčného cukru laktózy, výrobci se ale také zaměřují na </a:t>
            </a:r>
            <a:r>
              <a:rPr lang="cs-CZ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snižování obsahu cukru a soli a snižování množství aditiv</a:t>
            </a:r>
            <a:r>
              <a:rPr lang="cs-CZ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nebo chcete-li přídatných látek, tedy tzv. „éček“. V letošním roce </a:t>
            </a:r>
            <a:r>
              <a:rPr lang="cs-CZ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více objevují výrobky s využitím probiotických bakteriálních kultur, které dělají z výrobků funkční potraviny.</a:t>
            </a:r>
          </a:p>
          <a:p>
            <a:pPr marL="228600" algn="just">
              <a:buClr>
                <a:srgbClr val="0070C0"/>
              </a:buClr>
            </a:pPr>
            <a:r>
              <a:rPr lang="cs-CZ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Zcela novým trendem je posilování domácí spotřeby včetně zážitkového domácího vaření. V popředí zájmu jsou různé </a:t>
            </a:r>
            <a:r>
              <a:rPr lang="cs-CZ" sz="1800" b="1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konvenientní</a:t>
            </a:r>
            <a:r>
              <a:rPr lang="cs-CZ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výrobky a zejména pak </a:t>
            </a:r>
            <a:r>
              <a:rPr lang="cs-CZ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sýry na grilování či jinou tepelnou úpravu.</a:t>
            </a:r>
          </a:p>
          <a:p>
            <a:endParaRPr lang="cs-CZ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940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07AC887-501B-4A83-A398-2A258D0F4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958696"/>
          </a:xfrm>
        </p:spPr>
        <p:txBody>
          <a:bodyPr>
            <a:normAutofit/>
          </a:bodyPr>
          <a:lstStyle/>
          <a:p>
            <a:r>
              <a:rPr lang="cs-CZ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Kontakt: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05C69BD7-95CA-4F53-8EC2-E0DBFFA56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3032945"/>
            <a:ext cx="8596668" cy="2325268"/>
          </a:xfrm>
        </p:spPr>
        <p:txBody>
          <a:bodyPr>
            <a:normAutofit lnSpcReduction="10000"/>
          </a:bodyPr>
          <a:lstStyle/>
          <a:p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Českomoravský svaz mlékárenský </a:t>
            </a:r>
            <a:r>
              <a:rPr lang="cs-CZ" b="1" dirty="0" err="1">
                <a:latin typeface="Calibri" panose="020F0502020204030204" pitchFamily="34" charset="0"/>
                <a:cs typeface="Calibri" panose="020F0502020204030204" pitchFamily="34" charset="0"/>
              </a:rPr>
              <a:t>z.s</a:t>
            </a:r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 Olšinách 75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100 00 Praha 10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Předseda: ing. Jiří Kopáček, CSc. (+420 602 271 315; </a:t>
            </a:r>
            <a:r>
              <a:rPr lang="cs-CZ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jkopacek@cheesespectrum.cz</a:t>
            </a:r>
            <a:endParaRPr lang="cs-CZ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www.cmsm.cz</a:t>
            </a:r>
            <a:endParaRPr lang="cs-CZ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Obrázek 3" descr="~AUT0000">
            <a:extLst>
              <a:ext uri="{FF2B5EF4-FFF2-40B4-BE49-F238E27FC236}">
                <a16:creationId xmlns:a16="http://schemas.microsoft.com/office/drawing/2014/main" xmlns="" id="{A50FDD14-D298-46FB-B95E-2C8D330677C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60" y="816638"/>
            <a:ext cx="1753235" cy="746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5616060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3953</TotalTime>
  <Words>334</Words>
  <Application>Microsoft Office PowerPoint</Application>
  <PresentationFormat>Širokoúhlá obrazovka</PresentationFormat>
  <Paragraphs>128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9" baseType="lpstr">
      <vt:lpstr>Arial</vt:lpstr>
      <vt:lpstr>Calibri</vt:lpstr>
      <vt:lpstr>Times New Roman</vt:lpstr>
      <vt:lpstr>Trebuchet MS</vt:lpstr>
      <vt:lpstr>Wingdings</vt:lpstr>
      <vt:lpstr>Wingdings 3</vt:lpstr>
      <vt:lpstr>Fazeta</vt:lpstr>
      <vt:lpstr>NOVINKY A NOVÉ TRENDY NA TRHU S MLÉKEM  Tisková konference ČMSM  Café &amp; Bistro SMETANA Q, Smetanovo nábřeží, Praha  29.06.2021    </vt:lpstr>
      <vt:lpstr>Prezentace aplikace PowerPoint</vt:lpstr>
      <vt:lpstr>Vývoj spotřeby mléka a mléčných výrobků v roce 2020</vt:lpstr>
      <vt:lpstr>Vývoj spotřeby mléka a mléčných výrobků na osobu  v České republice v roce 2020 podle kategorií</vt:lpstr>
      <vt:lpstr>Mlékárenský výrobek roku 2021</vt:lpstr>
      <vt:lpstr>Vítězové v jednotlivých kategoriích</vt:lpstr>
      <vt:lpstr>Vítězové v jednotlivých kategoriích</vt:lpstr>
      <vt:lpstr>Vítězové v jednotlivých kategoriích</vt:lpstr>
      <vt:lpstr>Vítězové v jednotlivých kategoriích</vt:lpstr>
      <vt:lpstr>ABSOLUTNÍ VÍTĚZ a NOVINKA ROKU</vt:lpstr>
      <vt:lpstr>Jaké nové spotřebitelské trendy se odrážejí                 v novinkách a inovacích mléčných výrobků</vt:lpstr>
      <vt:lpstr>Kontakt: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Jiří Kopáček</dc:creator>
  <cp:lastModifiedBy>Martin Janů</cp:lastModifiedBy>
  <cp:revision>137</cp:revision>
  <dcterms:created xsi:type="dcterms:W3CDTF">2019-04-08T06:41:24Z</dcterms:created>
  <dcterms:modified xsi:type="dcterms:W3CDTF">2021-06-28T13:39:33Z</dcterms:modified>
</cp:coreProperties>
</file>