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1350" r:id="rId2"/>
    <p:sldId id="742" r:id="rId3"/>
    <p:sldId id="743" r:id="rId4"/>
    <p:sldId id="744" r:id="rId5"/>
    <p:sldId id="266" r:id="rId6"/>
    <p:sldId id="267" r:id="rId7"/>
    <p:sldId id="2246" r:id="rId8"/>
    <p:sldId id="269" r:id="rId9"/>
    <p:sldId id="270" r:id="rId10"/>
    <p:sldId id="264" r:id="rId11"/>
    <p:sldId id="2396" r:id="rId12"/>
    <p:sldId id="2397" r:id="rId13"/>
    <p:sldId id="2363" r:id="rId14"/>
    <p:sldId id="2398" r:id="rId15"/>
    <p:sldId id="2390" r:id="rId16"/>
    <p:sldId id="2395" r:id="rId17"/>
    <p:sldId id="2233" r:id="rId18"/>
    <p:sldId id="2366" r:id="rId19"/>
    <p:sldId id="2399" r:id="rId20"/>
    <p:sldId id="2394" r:id="rId21"/>
    <p:sldId id="312" r:id="rId22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81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insideV>
        </a:tcBdr>
        <a:fill>
          <a:solidFill>
            <a:schemeClr val="accent1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right>
          <a:top>
            <a:ln w="381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insideV>
        </a:tcBdr>
        <a:fill>
          <a:solidFill>
            <a:schemeClr val="accent1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top>
          <a:bottom>
            <a:ln w="381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insideV>
        </a:tcBdr>
        <a:fill>
          <a:solidFill>
            <a:schemeClr val="accent3">
              <a:lumOff val="44000"/>
            </a:schemeClr>
          </a:solidFill>
        </a:fill>
      </a:tcStyle>
    </a:wholeTbl>
    <a:band2H>
      <a:tcTxStyle/>
      <a:tcStyle>
        <a:tcBdr/>
        <a:fill>
          <a:solidFill>
            <a:schemeClr val="accent3">
              <a:lumOff val="44000"/>
            </a:schemeClr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insideV>
        </a:tcBdr>
        <a:fill>
          <a:solidFill>
            <a:schemeClr val="accent3">
              <a:lumOff val="44000"/>
            </a:schemeClr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right>
          <a:top>
            <a:ln w="381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insideV>
        </a:tcBdr>
        <a:fill>
          <a:solidFill>
            <a:schemeClr val="accent3">
              <a:lumOff val="44000"/>
            </a:schemeClr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top>
          <a:bottom>
            <a:ln w="381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insideV>
        </a:tcBdr>
        <a:fill>
          <a:solidFill>
            <a:schemeClr val="accent3">
              <a:lumOff val="44000"/>
            </a:schemeClr>
          </a:solidFill>
        </a:fill>
      </a:tcStyle>
    </a:firstRow>
  </a:tblStyle>
  <a:tblStyle styleId="{EEE7283C-3CF3-47DC-8721-378D4A62B228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insideV>
        </a:tcBdr>
        <a:fill>
          <a:solidFill>
            <a:srgbClr val="E3CECE"/>
          </a:solidFill>
        </a:fill>
      </a:tcStyle>
    </a:wholeTbl>
    <a:band2H>
      <a:tcTxStyle/>
      <a:tcStyle>
        <a:tcBdr/>
        <a:fill>
          <a:solidFill>
            <a:srgbClr val="F1E8E8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insideV>
        </a:tcBdr>
        <a:fill>
          <a:solidFill>
            <a:schemeClr val="accent6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right>
          <a:top>
            <a:ln w="381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insideV>
        </a:tcBdr>
        <a:fill>
          <a:solidFill>
            <a:schemeClr val="accent6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top>
          <a:bottom>
            <a:ln w="381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chemeClr val="accent3">
              <a:lumOff val="44000"/>
            </a:schemeClr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chemeClr val="accent3">
          <a:lumOff val="44000"/>
        </a:scheme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>
              <a:lumOff val="44000"/>
            </a:schemeClr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chemeClr val="accent3">
          <a:lumOff val="44000"/>
        </a:scheme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insideV>
        </a:tcBdr>
        <a:fill>
          <a:solidFill>
            <a:srgbClr val="000000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right>
          <a:top>
            <a:ln w="381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insideV>
        </a:tcBdr>
        <a:fill>
          <a:solidFill>
            <a:srgbClr val="000000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top>
          <a:bottom>
            <a:ln w="381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chemeClr val="accent3">
              <a:lumOff val="44000"/>
            </a:schemeClr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Světlý styl 2 – zvýraznění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Styl s motivem 1 – zvýraznění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3975" autoAdjust="0"/>
    <p:restoredTop sz="95545" autoAdjust="0"/>
  </p:normalViewPr>
  <p:slideViewPr>
    <p:cSldViewPr snapToGrid="0" snapToObjects="1">
      <p:cViewPr varScale="1">
        <p:scale>
          <a:sx n="95" d="100"/>
          <a:sy n="95" d="100"/>
        </p:scale>
        <p:origin x="184" y="2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sp>
        <p:nvSpPr>
          <p:cNvPr id="39" name="Shape 3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17478953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25000"/>
      </a:lnSpc>
      <a:defRPr sz="2400">
        <a:latin typeface="+mj-lt"/>
        <a:ea typeface="+mj-ea"/>
        <a:cs typeface="+mj-cs"/>
        <a:sym typeface="Avenir Roman"/>
      </a:defRPr>
    </a:lvl1pPr>
    <a:lvl2pPr indent="228600" defTabSz="457200" latinLnBrk="0">
      <a:lnSpc>
        <a:spcPct val="125000"/>
      </a:lnSpc>
      <a:defRPr sz="2400">
        <a:latin typeface="+mj-lt"/>
        <a:ea typeface="+mj-ea"/>
        <a:cs typeface="+mj-cs"/>
        <a:sym typeface="Avenir Roman"/>
      </a:defRPr>
    </a:lvl2pPr>
    <a:lvl3pPr indent="457200" defTabSz="457200" latinLnBrk="0">
      <a:lnSpc>
        <a:spcPct val="125000"/>
      </a:lnSpc>
      <a:defRPr sz="2400">
        <a:latin typeface="+mj-lt"/>
        <a:ea typeface="+mj-ea"/>
        <a:cs typeface="+mj-cs"/>
        <a:sym typeface="Avenir Roman"/>
      </a:defRPr>
    </a:lvl3pPr>
    <a:lvl4pPr indent="685800" defTabSz="457200" latinLnBrk="0">
      <a:lnSpc>
        <a:spcPct val="125000"/>
      </a:lnSpc>
      <a:defRPr sz="2400">
        <a:latin typeface="+mj-lt"/>
        <a:ea typeface="+mj-ea"/>
        <a:cs typeface="+mj-cs"/>
        <a:sym typeface="Avenir Roman"/>
      </a:defRPr>
    </a:lvl4pPr>
    <a:lvl5pPr indent="914400" defTabSz="457200" latinLnBrk="0">
      <a:lnSpc>
        <a:spcPct val="125000"/>
      </a:lnSpc>
      <a:defRPr sz="2400">
        <a:latin typeface="+mj-lt"/>
        <a:ea typeface="+mj-ea"/>
        <a:cs typeface="+mj-cs"/>
        <a:sym typeface="Avenir Roman"/>
      </a:defRPr>
    </a:lvl5pPr>
    <a:lvl6pPr indent="1143000" defTabSz="457200" latinLnBrk="0">
      <a:lnSpc>
        <a:spcPct val="125000"/>
      </a:lnSpc>
      <a:defRPr sz="2400">
        <a:latin typeface="+mj-lt"/>
        <a:ea typeface="+mj-ea"/>
        <a:cs typeface="+mj-cs"/>
        <a:sym typeface="Avenir Roman"/>
      </a:defRPr>
    </a:lvl6pPr>
    <a:lvl7pPr indent="1371600" defTabSz="457200" latinLnBrk="0">
      <a:lnSpc>
        <a:spcPct val="125000"/>
      </a:lnSpc>
      <a:defRPr sz="2400">
        <a:latin typeface="+mj-lt"/>
        <a:ea typeface="+mj-ea"/>
        <a:cs typeface="+mj-cs"/>
        <a:sym typeface="Avenir Roman"/>
      </a:defRPr>
    </a:lvl7pPr>
    <a:lvl8pPr indent="1600200" defTabSz="457200" latinLnBrk="0">
      <a:lnSpc>
        <a:spcPct val="125000"/>
      </a:lnSpc>
      <a:defRPr sz="2400">
        <a:latin typeface="+mj-lt"/>
        <a:ea typeface="+mj-ea"/>
        <a:cs typeface="+mj-cs"/>
        <a:sym typeface="Avenir Roman"/>
      </a:defRPr>
    </a:lvl8pPr>
    <a:lvl9pPr indent="1828800" defTabSz="457200" latinLnBrk="0">
      <a:lnSpc>
        <a:spcPct val="125000"/>
      </a:lnSpc>
      <a:defRPr sz="2400">
        <a:latin typeface="+mj-lt"/>
        <a:ea typeface="+mj-ea"/>
        <a:cs typeface="+mj-cs"/>
        <a:sym typeface="Avenir Roman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400680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571815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796697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 dirty="0"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>
            <a:spLocks noGrp="1"/>
          </p:cNvSpPr>
          <p:nvPr>
            <p:ph type="sldNum" sz="quarter" idx="2"/>
          </p:nvPr>
        </p:nvSpPr>
        <p:spPr>
          <a:xfrm>
            <a:off x="6553200" y="6410642"/>
            <a:ext cx="2133600" cy="256541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fld id="{86CB4B4D-7CA3-9044-876B-883B54F8677D}" type="slidenum">
              <a:rPr/>
              <a:t>‹#›</a:t>
            </a:fld>
            <a:endParaRPr dirty="0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lze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90D1A2DD-C1B0-C84D-924D-4567D04133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F9B31D-7B77-0842-8A1C-69A0D1ECF66F}" type="datetimeFigureOut">
              <a:rPr lang="cs-CZ" altLang="x-none"/>
              <a:pPr>
                <a:defRPr/>
              </a:pPr>
              <a:t>05.02.2020</a:t>
            </a:fld>
            <a:endParaRPr lang="cs-CZ" altLang="x-none" dirty="0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B9F3167-0013-7043-9B19-6632E2F9BF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dirty="0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E125E15-6746-4445-A0D1-A0E92DEF72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82E9F1-FA67-7C45-802F-F679A063C8F2}" type="slidenum">
              <a:rPr lang="cs-CZ" altLang="x-none"/>
              <a:pPr>
                <a:defRPr/>
              </a:pPr>
              <a:t>‹#›</a:t>
            </a:fld>
            <a:endParaRPr lang="cs-CZ" altLang="x-none" dirty="0"/>
          </a:p>
        </p:txBody>
      </p:sp>
    </p:spTree>
    <p:extLst>
      <p:ext uri="{BB962C8B-B14F-4D97-AF65-F5344CB8AC3E}">
        <p14:creationId xmlns:p14="http://schemas.microsoft.com/office/powerpoint/2010/main" val="10733641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Off val="4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sldNum" sz="quarter" idx="2"/>
          </p:nvPr>
        </p:nvSpPr>
        <p:spPr>
          <a:xfrm>
            <a:off x="6553200" y="6404292"/>
            <a:ext cx="2133600" cy="269241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spAutoFit/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t>‹#›</a:t>
            </a:fld>
            <a:endParaRPr dirty="0"/>
          </a:p>
        </p:txBody>
      </p:sp>
      <p:sp>
        <p:nvSpPr>
          <p:cNvPr id="3" name="Shape 3"/>
          <p:cNvSpPr>
            <a:spLocks noGrp="1"/>
          </p:cNvSpPr>
          <p:nvPr>
            <p:ph type="title"/>
          </p:nvPr>
        </p:nvSpPr>
        <p:spPr>
          <a:xfrm>
            <a:off x="457200" y="92074"/>
            <a:ext cx="8229600" cy="1508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/>
          <a:lstStyle/>
          <a:p>
            <a:r>
              <a:t>Text názvu</a:t>
            </a:r>
          </a:p>
        </p:txBody>
      </p:sp>
      <p:sp>
        <p:nvSpPr>
          <p:cNvPr id="4" name="Shape 4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/>
          <a:lstStyle/>
          <a:p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3" r:id="rId3"/>
  </p:sldLayoutIdLst>
  <p:transition spd="med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5pPr>
      <a:lvl6pPr marL="0" marR="0" indent="4572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6pPr>
      <a:lvl7pPr marL="0" marR="0" indent="9144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7pPr>
      <a:lvl8pPr marL="0" marR="0" indent="13716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8pPr>
      <a:lvl9pPr marL="0" marR="0" indent="18288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4pPr>
      <a:lvl5pPr marL="22352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5pPr>
      <a:lvl6pPr marL="26924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6pPr>
      <a:lvl7pPr marL="31496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7pPr>
      <a:lvl8pPr marL="36068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8pPr>
      <a:lvl9pPr marL="40640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57999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Shape 9">
            <a:extLst>
              <a:ext uri="{FF2B5EF4-FFF2-40B4-BE49-F238E27FC236}">
                <a16:creationId xmlns:a16="http://schemas.microsoft.com/office/drawing/2014/main" id="{96EAEE08-98E8-ED45-82AE-EC9BF16453CC}"/>
              </a:ext>
            </a:extLst>
          </p:cNvPr>
          <p:cNvSpPr/>
          <p:nvPr/>
        </p:nvSpPr>
        <p:spPr>
          <a:xfrm>
            <a:off x="7269358" y="219771"/>
            <a:ext cx="1439863" cy="14398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FF"/>
          </a:solidFill>
          <a:ln w="25400">
            <a:solidFill>
              <a:srgbClr val="FFFFFF"/>
            </a:solidFill>
            <a:round/>
          </a:ln>
        </p:spPr>
        <p:txBody>
          <a:bodyPr lIns="0" tIns="0" rIns="0" bIns="0" anchor="ctr"/>
          <a:lstStyle/>
          <a:p>
            <a:pPr lvl="0" algn="ctr">
              <a:defRPr sz="18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9" name="Shape 9"/>
          <p:cNvSpPr/>
          <p:nvPr/>
        </p:nvSpPr>
        <p:spPr>
          <a:xfrm>
            <a:off x="7377902" y="5257087"/>
            <a:ext cx="1439863" cy="14398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FF"/>
          </a:solidFill>
          <a:ln w="25400">
            <a:solidFill>
              <a:srgbClr val="FFFFFF"/>
            </a:solidFill>
            <a:round/>
          </a:ln>
        </p:spPr>
        <p:txBody>
          <a:bodyPr lIns="0" tIns="0" rIns="0" bIns="0" anchor="ctr"/>
          <a:lstStyle/>
          <a:p>
            <a:pPr lvl="0" algn="ctr">
              <a:defRPr sz="18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11" name="Shape 11"/>
          <p:cNvSpPr/>
          <p:nvPr/>
        </p:nvSpPr>
        <p:spPr>
          <a:xfrm>
            <a:off x="964406" y="2121621"/>
            <a:ext cx="8179594" cy="1446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lvl="0">
              <a:defRPr sz="1800"/>
            </a:pPr>
            <a:r>
              <a:rPr lang="cs-CZ" sz="4400" b="1" dirty="0"/>
              <a:t>Opravdu nás trápí </a:t>
            </a:r>
          </a:p>
          <a:p>
            <a:pPr lvl="0">
              <a:defRPr sz="1800"/>
            </a:pPr>
            <a:r>
              <a:rPr lang="cs-CZ" sz="4400" b="1" dirty="0"/>
              <a:t>jenom nový koronavirus?</a:t>
            </a:r>
            <a:endParaRPr sz="4400" b="1" dirty="0"/>
          </a:p>
        </p:txBody>
      </p:sp>
      <p:sp>
        <p:nvSpPr>
          <p:cNvPr id="12" name="Shape 12"/>
          <p:cNvSpPr/>
          <p:nvPr/>
        </p:nvSpPr>
        <p:spPr>
          <a:xfrm>
            <a:off x="755650" y="3644900"/>
            <a:ext cx="8388350" cy="0"/>
          </a:xfrm>
          <a:prstGeom prst="line">
            <a:avLst/>
          </a:prstGeom>
          <a:ln w="47625">
            <a:solidFill>
              <a:srgbClr val="4A7EBB"/>
            </a:solidFill>
            <a:round/>
          </a:ln>
        </p:spPr>
        <p:txBody>
          <a:bodyPr lIns="0" tIns="0" rIns="0" bIns="0"/>
          <a:lstStyle/>
          <a:p>
            <a:pPr lvl="0" defTabSz="457200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 dirty="0"/>
          </a:p>
        </p:txBody>
      </p:sp>
      <p:sp>
        <p:nvSpPr>
          <p:cNvPr id="13" name="Shape 13"/>
          <p:cNvSpPr/>
          <p:nvPr/>
        </p:nvSpPr>
        <p:spPr>
          <a:xfrm>
            <a:off x="0" y="-2"/>
            <a:ext cx="755650" cy="6858001"/>
          </a:xfrm>
          <a:prstGeom prst="rect">
            <a:avLst/>
          </a:prstGeom>
          <a:solidFill>
            <a:srgbClr val="0070C0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 sz="18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15" name="Shape 15"/>
          <p:cNvSpPr/>
          <p:nvPr/>
        </p:nvSpPr>
        <p:spPr>
          <a:xfrm>
            <a:off x="969962" y="3787775"/>
            <a:ext cx="5104922" cy="26468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lvl="0">
              <a:defRPr sz="1800"/>
            </a:pPr>
            <a:r>
              <a:rPr lang="cs-CZ" sz="2000" b="1" dirty="0"/>
              <a:t>MUDr. </a:t>
            </a:r>
            <a:r>
              <a:rPr sz="2000" b="1" dirty="0"/>
              <a:t>Milan Trojánek</a:t>
            </a:r>
            <a:r>
              <a:rPr lang="cs-CZ" sz="2000" b="1" dirty="0"/>
              <a:t>, Ph.D.</a:t>
            </a:r>
            <a:endParaRPr sz="2000" b="1" dirty="0"/>
          </a:p>
          <a:p>
            <a:pPr lvl="0">
              <a:defRPr sz="1800"/>
            </a:pPr>
            <a:endParaRPr lang="cs-CZ" sz="1400" b="1" dirty="0"/>
          </a:p>
          <a:p>
            <a:pPr lvl="0">
              <a:defRPr sz="1800"/>
            </a:pPr>
            <a:r>
              <a:rPr lang="cs-CZ" sz="1800" b="1" dirty="0"/>
              <a:t>Katedra infekčního lékařství</a:t>
            </a:r>
          </a:p>
          <a:p>
            <a:pPr lvl="0">
              <a:defRPr sz="1800"/>
            </a:pPr>
            <a:r>
              <a:rPr lang="cs-CZ" sz="1800" dirty="0"/>
              <a:t>Institut postgraduálního vzdělávání ve zdravotnictví</a:t>
            </a:r>
          </a:p>
          <a:p>
            <a:pPr lvl="0">
              <a:defRPr sz="1800"/>
            </a:pPr>
            <a:endParaRPr lang="cs-CZ" sz="1000" b="1" dirty="0"/>
          </a:p>
          <a:p>
            <a:pPr lvl="0">
              <a:defRPr sz="1800"/>
            </a:pPr>
            <a:r>
              <a:rPr lang="cs-CZ" sz="1800" b="1" dirty="0"/>
              <a:t>Klinika infekčních nemocí</a:t>
            </a:r>
          </a:p>
          <a:p>
            <a:pPr lvl="0">
              <a:defRPr sz="1800"/>
            </a:pPr>
            <a:r>
              <a:rPr lang="cs-CZ" sz="1800" dirty="0"/>
              <a:t>2. lékařská fakulta, Univerzita Karlova, Praha</a:t>
            </a:r>
          </a:p>
          <a:p>
            <a:pPr lvl="0">
              <a:defRPr sz="1800"/>
            </a:pPr>
            <a:endParaRPr lang="cs-CZ" sz="1000" dirty="0"/>
          </a:p>
          <a:p>
            <a:pPr lvl="0">
              <a:defRPr sz="1800"/>
            </a:pPr>
            <a:r>
              <a:rPr lang="cs-CZ" sz="1800" b="1" dirty="0"/>
              <a:t>Klinika infekčních, parazitárních a tropických nemocí</a:t>
            </a:r>
          </a:p>
          <a:p>
            <a:pPr lvl="0">
              <a:defRPr sz="1800"/>
            </a:pPr>
            <a:r>
              <a:rPr lang="cs-CZ" sz="1800" dirty="0"/>
              <a:t>Nemocnice Na Bulovce, Praha</a:t>
            </a:r>
            <a:endParaRPr lang="cs-CZ" sz="2000" dirty="0"/>
          </a:p>
        </p:txBody>
      </p:sp>
      <p:pic>
        <p:nvPicPr>
          <p:cNvPr id="16" name="image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1027906" y="495303"/>
            <a:ext cx="2414918" cy="682430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5354" y="5314856"/>
            <a:ext cx="1349727" cy="1349727"/>
          </a:xfrm>
          <a:prstGeom prst="rect">
            <a:avLst/>
          </a:prstGeom>
        </p:spPr>
      </p:pic>
      <p:pic>
        <p:nvPicPr>
          <p:cNvPr id="4" name="Grafický objekt 3">
            <a:extLst>
              <a:ext uri="{FF2B5EF4-FFF2-40B4-BE49-F238E27FC236}">
                <a16:creationId xmlns:a16="http://schemas.microsoft.com/office/drawing/2014/main" id="{4E66F932-B35E-7E4C-AD27-78725EE14A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45141" y="113213"/>
            <a:ext cx="1653968" cy="165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315831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8337A24E-BFDE-1745-BCA6-B65909021C3F}"/>
              </a:ext>
            </a:extLst>
          </p:cNvPr>
          <p:cNvSpPr/>
          <p:nvPr/>
        </p:nvSpPr>
        <p:spPr>
          <a:xfrm>
            <a:off x="-5010" y="2420888"/>
            <a:ext cx="9144000" cy="1412776"/>
          </a:xfrm>
          <a:prstGeom prst="rect">
            <a:avLst/>
          </a:prstGeom>
          <a:gradFill flip="none" rotWithShape="1">
            <a:gsLst>
              <a:gs pos="10000">
                <a:srgbClr val="FFC91D"/>
              </a:gs>
              <a:gs pos="64999">
                <a:srgbClr val="FFE697">
                  <a:alpha val="5098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 dirty="0"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2526495A-809E-1540-9281-B5E0D4649A7E}"/>
              </a:ext>
            </a:extLst>
          </p:cNvPr>
          <p:cNvSpPr/>
          <p:nvPr/>
        </p:nvSpPr>
        <p:spPr>
          <a:xfrm>
            <a:off x="-36512" y="3704754"/>
            <a:ext cx="9144000" cy="116632"/>
          </a:xfrm>
          <a:prstGeom prst="rect">
            <a:avLst/>
          </a:prstGeom>
          <a:gradFill flip="none" rotWithShape="1">
            <a:gsLst>
              <a:gs pos="10000">
                <a:srgbClr val="E6AF00"/>
              </a:gs>
              <a:gs pos="64999">
                <a:srgbClr val="E6AF00">
                  <a:alpha val="42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 dirty="0"/>
          </a:p>
        </p:txBody>
      </p:sp>
      <p:sp>
        <p:nvSpPr>
          <p:cNvPr id="15367" name="TextovéPole 6">
            <a:extLst>
              <a:ext uri="{FF2B5EF4-FFF2-40B4-BE49-F238E27FC236}">
                <a16:creationId xmlns:a16="http://schemas.microsoft.com/office/drawing/2014/main" id="{183F54CC-CE47-8C4C-B9D9-66B2F5E09E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2756" y="2950717"/>
            <a:ext cx="3422732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cs-CZ" altLang="cs-CZ" sz="4400" b="1" dirty="0">
                <a:cs typeface="Arial" panose="020B0604020202020204" pitchFamily="34" charset="0"/>
              </a:rPr>
              <a:t>1 326 000 000</a:t>
            </a:r>
          </a:p>
        </p:txBody>
      </p:sp>
      <p:cxnSp>
        <p:nvCxnSpPr>
          <p:cNvPr id="9" name="Přímá spojovací čára 8">
            <a:extLst>
              <a:ext uri="{FF2B5EF4-FFF2-40B4-BE49-F238E27FC236}">
                <a16:creationId xmlns:a16="http://schemas.microsoft.com/office/drawing/2014/main" id="{07EE1062-5B56-9647-90DA-0488B6034AB9}"/>
              </a:ext>
            </a:extLst>
          </p:cNvPr>
          <p:cNvCxnSpPr/>
          <p:nvPr/>
        </p:nvCxnSpPr>
        <p:spPr>
          <a:xfrm>
            <a:off x="574675" y="3644900"/>
            <a:ext cx="3960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bdélník 5">
            <a:extLst>
              <a:ext uri="{FF2B5EF4-FFF2-40B4-BE49-F238E27FC236}">
                <a16:creationId xmlns:a16="http://schemas.microsoft.com/office/drawing/2014/main" id="{5449C568-59E6-124D-A14A-E447EA862C21}"/>
              </a:ext>
            </a:extLst>
          </p:cNvPr>
          <p:cNvSpPr/>
          <p:nvPr/>
        </p:nvSpPr>
        <p:spPr>
          <a:xfrm>
            <a:off x="-20638" y="2420938"/>
            <a:ext cx="720726" cy="141287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755776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DB8DA2C8-933B-CD41-AA51-39914B7C73B2}"/>
              </a:ext>
            </a:extLst>
          </p:cNvPr>
          <p:cNvSpPr/>
          <p:nvPr/>
        </p:nvSpPr>
        <p:spPr>
          <a:xfrm>
            <a:off x="-5010" y="2420888"/>
            <a:ext cx="9144000" cy="1412776"/>
          </a:xfrm>
          <a:prstGeom prst="rect">
            <a:avLst/>
          </a:prstGeom>
          <a:gradFill flip="none" rotWithShape="1">
            <a:gsLst>
              <a:gs pos="10000">
                <a:srgbClr val="FFC91D"/>
              </a:gs>
              <a:gs pos="64999">
                <a:srgbClr val="FFE697">
                  <a:alpha val="5098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 dirty="0"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F148658F-F4E9-F742-A384-38AD652FADED}"/>
              </a:ext>
            </a:extLst>
          </p:cNvPr>
          <p:cNvSpPr/>
          <p:nvPr/>
        </p:nvSpPr>
        <p:spPr>
          <a:xfrm>
            <a:off x="-36512" y="3704754"/>
            <a:ext cx="9144000" cy="116632"/>
          </a:xfrm>
          <a:prstGeom prst="rect">
            <a:avLst/>
          </a:prstGeom>
          <a:gradFill flip="none" rotWithShape="1">
            <a:gsLst>
              <a:gs pos="10000">
                <a:srgbClr val="E6AF00"/>
              </a:gs>
              <a:gs pos="64999">
                <a:srgbClr val="E6AF00">
                  <a:alpha val="42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 dirty="0"/>
          </a:p>
        </p:txBody>
      </p:sp>
      <p:sp>
        <p:nvSpPr>
          <p:cNvPr id="16391" name="TextovéPole 6">
            <a:extLst>
              <a:ext uri="{FF2B5EF4-FFF2-40B4-BE49-F238E27FC236}">
                <a16:creationId xmlns:a16="http://schemas.microsoft.com/office/drawing/2014/main" id="{7D041995-959B-8244-9DF4-C44E06861A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1725" y="2993629"/>
            <a:ext cx="262604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cs-CZ" altLang="cs-CZ" sz="4400" b="1" dirty="0">
                <a:cs typeface="Arial" panose="020B0604020202020204" pitchFamily="34" charset="0"/>
              </a:rPr>
              <a:t>20 až 70 %</a:t>
            </a:r>
          </a:p>
        </p:txBody>
      </p:sp>
      <p:cxnSp>
        <p:nvCxnSpPr>
          <p:cNvPr id="9" name="Přímá spojovací čára 8">
            <a:extLst>
              <a:ext uri="{FF2B5EF4-FFF2-40B4-BE49-F238E27FC236}">
                <a16:creationId xmlns:a16="http://schemas.microsoft.com/office/drawing/2014/main" id="{16C1D572-5713-644E-B938-F34462F53ABD}"/>
              </a:ext>
            </a:extLst>
          </p:cNvPr>
          <p:cNvCxnSpPr/>
          <p:nvPr/>
        </p:nvCxnSpPr>
        <p:spPr>
          <a:xfrm>
            <a:off x="574675" y="3644900"/>
            <a:ext cx="320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bdélník 5">
            <a:extLst>
              <a:ext uri="{FF2B5EF4-FFF2-40B4-BE49-F238E27FC236}">
                <a16:creationId xmlns:a16="http://schemas.microsoft.com/office/drawing/2014/main" id="{573E2B79-1EBE-714A-A35E-BA2DFAB7C537}"/>
              </a:ext>
            </a:extLst>
          </p:cNvPr>
          <p:cNvSpPr/>
          <p:nvPr/>
        </p:nvSpPr>
        <p:spPr>
          <a:xfrm>
            <a:off x="-20638" y="2420938"/>
            <a:ext cx="720726" cy="141287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538848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01D3E8FD-548F-EF41-87FF-28933F8FD4A6}"/>
              </a:ext>
            </a:extLst>
          </p:cNvPr>
          <p:cNvSpPr/>
          <p:nvPr/>
        </p:nvSpPr>
        <p:spPr>
          <a:xfrm>
            <a:off x="-5010" y="2420888"/>
            <a:ext cx="9144000" cy="1412776"/>
          </a:xfrm>
          <a:prstGeom prst="rect">
            <a:avLst/>
          </a:prstGeom>
          <a:gradFill flip="none" rotWithShape="1">
            <a:gsLst>
              <a:gs pos="10000">
                <a:srgbClr val="FFC91D"/>
              </a:gs>
              <a:gs pos="64999">
                <a:srgbClr val="FFE697">
                  <a:alpha val="5098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 dirty="0"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58D23FD7-0074-7441-91B5-A89564386A8E}"/>
              </a:ext>
            </a:extLst>
          </p:cNvPr>
          <p:cNvSpPr/>
          <p:nvPr/>
        </p:nvSpPr>
        <p:spPr>
          <a:xfrm>
            <a:off x="-36512" y="3704754"/>
            <a:ext cx="9144000" cy="116632"/>
          </a:xfrm>
          <a:prstGeom prst="rect">
            <a:avLst/>
          </a:prstGeom>
          <a:gradFill flip="none" rotWithShape="1">
            <a:gsLst>
              <a:gs pos="10000">
                <a:srgbClr val="E6AF00"/>
              </a:gs>
              <a:gs pos="64999">
                <a:srgbClr val="E6AF00">
                  <a:alpha val="42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 dirty="0"/>
          </a:p>
        </p:txBody>
      </p:sp>
      <p:sp>
        <p:nvSpPr>
          <p:cNvPr id="17415" name="TextovéPole 6">
            <a:extLst>
              <a:ext uri="{FF2B5EF4-FFF2-40B4-BE49-F238E27FC236}">
                <a16:creationId xmlns:a16="http://schemas.microsoft.com/office/drawing/2014/main" id="{474573E6-077E-2644-861C-68AC1474C8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3625" y="2993629"/>
            <a:ext cx="1010213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cs-CZ" altLang="cs-CZ" sz="4400" b="1" dirty="0">
                <a:cs typeface="Arial" panose="020B0604020202020204" pitchFamily="34" charset="0"/>
              </a:rPr>
              <a:t>5 %</a:t>
            </a:r>
          </a:p>
        </p:txBody>
      </p:sp>
      <p:cxnSp>
        <p:nvCxnSpPr>
          <p:cNvPr id="9" name="Přímá spojovací čára 8">
            <a:extLst>
              <a:ext uri="{FF2B5EF4-FFF2-40B4-BE49-F238E27FC236}">
                <a16:creationId xmlns:a16="http://schemas.microsoft.com/office/drawing/2014/main" id="{758ABA7C-A864-2F4E-BA04-DB50FA5E1488}"/>
              </a:ext>
            </a:extLst>
          </p:cNvPr>
          <p:cNvCxnSpPr/>
          <p:nvPr/>
        </p:nvCxnSpPr>
        <p:spPr>
          <a:xfrm>
            <a:off x="574675" y="3644900"/>
            <a:ext cx="1548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bdélník 5">
            <a:extLst>
              <a:ext uri="{FF2B5EF4-FFF2-40B4-BE49-F238E27FC236}">
                <a16:creationId xmlns:a16="http://schemas.microsoft.com/office/drawing/2014/main" id="{9B052D55-AD23-5841-9AAE-314730D25887}"/>
              </a:ext>
            </a:extLst>
          </p:cNvPr>
          <p:cNvSpPr/>
          <p:nvPr/>
        </p:nvSpPr>
        <p:spPr>
          <a:xfrm>
            <a:off x="-20638" y="2420938"/>
            <a:ext cx="720726" cy="141287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639012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image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1627187"/>
            <a:ext cx="9144000" cy="2255838"/>
          </a:xfrm>
          <a:prstGeom prst="rect">
            <a:avLst/>
          </a:prstGeom>
          <a:ln w="12700">
            <a:miter lim="400000"/>
          </a:ln>
        </p:spPr>
      </p:pic>
      <p:pic>
        <p:nvPicPr>
          <p:cNvPr id="68" name="image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3876675"/>
            <a:ext cx="9144000" cy="122238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/>
        </p:nvSpPr>
        <p:spPr>
          <a:xfrm>
            <a:off x="882650" y="2337277"/>
            <a:ext cx="7920038" cy="1446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lvl="0">
              <a:defRPr sz="1800"/>
            </a:pPr>
            <a:r>
              <a:rPr sz="4400" dirty="0"/>
              <a:t>Jaké jsou </a:t>
            </a:r>
            <a:r>
              <a:rPr sz="4400" b="1" dirty="0"/>
              <a:t>nejčastější </a:t>
            </a:r>
          </a:p>
          <a:p>
            <a:pPr lvl="0">
              <a:defRPr sz="1800"/>
            </a:pPr>
            <a:r>
              <a:rPr sz="4400" b="1" dirty="0"/>
              <a:t>příčiny úmrtí </a:t>
            </a:r>
            <a:r>
              <a:rPr sz="4400" dirty="0"/>
              <a:t>cestovatelů?</a:t>
            </a:r>
          </a:p>
        </p:txBody>
      </p:sp>
      <p:sp>
        <p:nvSpPr>
          <p:cNvPr id="70" name="Shape 70"/>
          <p:cNvSpPr/>
          <p:nvPr/>
        </p:nvSpPr>
        <p:spPr>
          <a:xfrm>
            <a:off x="690562" y="3716337"/>
            <a:ext cx="6372000" cy="1"/>
          </a:xfrm>
          <a:prstGeom prst="line">
            <a:avLst/>
          </a:prstGeom>
          <a:ln>
            <a:solidFill>
              <a:srgbClr val="4A7EBB"/>
            </a:solidFill>
            <a:round/>
          </a:ln>
        </p:spPr>
        <p:txBody>
          <a:bodyPr lIns="0" tIns="0" rIns="0" bIns="0"/>
          <a:lstStyle/>
          <a:p>
            <a:pPr lvl="0" defTabSz="457200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 dirty="0"/>
          </a:p>
        </p:txBody>
      </p:sp>
      <p:sp>
        <p:nvSpPr>
          <p:cNvPr id="71" name="Shape 71"/>
          <p:cNvSpPr/>
          <p:nvPr/>
        </p:nvSpPr>
        <p:spPr>
          <a:xfrm>
            <a:off x="0" y="1628775"/>
            <a:ext cx="720725" cy="2249488"/>
          </a:xfrm>
          <a:prstGeom prst="rect">
            <a:avLst/>
          </a:prstGeom>
          <a:solidFill>
            <a:srgbClr val="0070C0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 sz="1800">
                <a:solidFill>
                  <a:srgbClr val="FFFFFF"/>
                </a:solidFill>
              </a:defRPr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51610980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image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414463"/>
          </a:xfrm>
          <a:prstGeom prst="rect">
            <a:avLst/>
          </a:prstGeom>
          <a:ln w="12700">
            <a:miter lim="400000"/>
          </a:ln>
        </p:spPr>
      </p:pic>
      <p:pic>
        <p:nvPicPr>
          <p:cNvPr id="74" name="image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1408112"/>
            <a:ext cx="9144000" cy="122238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/>
        </p:nvSpPr>
        <p:spPr>
          <a:xfrm>
            <a:off x="1163637" y="511809"/>
            <a:ext cx="5231558" cy="646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4000" b="1"/>
            </a:lvl1pPr>
          </a:lstStyle>
          <a:p>
            <a:pPr lvl="0">
              <a:defRPr sz="1800" b="0"/>
            </a:pPr>
            <a:r>
              <a:rPr sz="3600" b="1" dirty="0"/>
              <a:t>Příčiny úmrtí u cestovatelů</a:t>
            </a:r>
          </a:p>
        </p:txBody>
      </p:sp>
      <p:sp>
        <p:nvSpPr>
          <p:cNvPr id="76" name="Shape 76"/>
          <p:cNvSpPr/>
          <p:nvPr/>
        </p:nvSpPr>
        <p:spPr>
          <a:xfrm flipV="1">
            <a:off x="611187" y="1119580"/>
            <a:ext cx="5868000" cy="0"/>
          </a:xfrm>
          <a:prstGeom prst="line">
            <a:avLst/>
          </a:prstGeom>
          <a:ln>
            <a:solidFill>
              <a:srgbClr val="4A7EBB"/>
            </a:solidFill>
            <a:round/>
          </a:ln>
        </p:spPr>
        <p:txBody>
          <a:bodyPr lIns="0" tIns="0" rIns="0" bIns="0"/>
          <a:lstStyle/>
          <a:p>
            <a:pPr lvl="0" defTabSz="457200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 dirty="0"/>
          </a:p>
        </p:txBody>
      </p:sp>
      <p:sp>
        <p:nvSpPr>
          <p:cNvPr id="77" name="Shape 77"/>
          <p:cNvSpPr/>
          <p:nvPr/>
        </p:nvSpPr>
        <p:spPr>
          <a:xfrm>
            <a:off x="0" y="0"/>
            <a:ext cx="720725" cy="1412875"/>
          </a:xfrm>
          <a:prstGeom prst="rect">
            <a:avLst/>
          </a:prstGeom>
          <a:solidFill>
            <a:srgbClr val="0070C0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 sz="18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78" name="Shape 78"/>
          <p:cNvSpPr/>
          <p:nvPr/>
        </p:nvSpPr>
        <p:spPr>
          <a:xfrm>
            <a:off x="757237" y="2137577"/>
            <a:ext cx="8569722" cy="12305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lvl="0">
              <a:lnSpc>
                <a:spcPct val="150000"/>
              </a:lnSpc>
              <a:defRPr sz="1800"/>
            </a:pPr>
            <a:r>
              <a:rPr sz="2600" dirty="0"/>
              <a:t>Redman et. al., 2000-2004, Skotsko </a:t>
            </a:r>
          </a:p>
          <a:p>
            <a:pPr lvl="0">
              <a:lnSpc>
                <a:spcPct val="150000"/>
              </a:lnSpc>
              <a:defRPr sz="1800"/>
            </a:pPr>
            <a:r>
              <a:rPr sz="2600" b="1" dirty="0"/>
              <a:t>572 případů úmrtí cestovatelů</a:t>
            </a:r>
          </a:p>
        </p:txBody>
      </p:sp>
      <p:graphicFrame>
        <p:nvGraphicFramePr>
          <p:cNvPr id="79" name="Table 79"/>
          <p:cNvGraphicFramePr/>
          <p:nvPr>
            <p:extLst>
              <p:ext uri="{D42A27DB-BD31-4B8C-83A1-F6EECF244321}">
                <p14:modId xmlns:p14="http://schemas.microsoft.com/office/powerpoint/2010/main" val="549164012"/>
              </p:ext>
            </p:extLst>
          </p:nvPr>
        </p:nvGraphicFramePr>
        <p:xfrm>
          <a:off x="757237" y="3740380"/>
          <a:ext cx="7762875" cy="2451724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35659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984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984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12931">
                <a:tc>
                  <a:txBody>
                    <a:bodyPr/>
                    <a:lstStyle/>
                    <a:p>
                      <a:pPr lvl="0" algn="l">
                        <a:defRPr sz="1800" b="0" i="0"/>
                      </a:pPr>
                      <a:r>
                        <a:rPr sz="2000" b="1" dirty="0">
                          <a:solidFill>
                            <a:srgbClr val="FFFFFF"/>
                          </a:solidFill>
                        </a:rPr>
                        <a:t>Příčina</a:t>
                      </a:r>
                    </a:p>
                  </a:txBody>
                  <a:tcPr marL="45720" marR="45720" anchor="ctr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38100">
                      <a:solidFill>
                        <a:srgbClr val="FFFFFF"/>
                      </a:solidFill>
                      <a:round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defRPr sz="1800" b="0" i="0"/>
                      </a:pPr>
                      <a:r>
                        <a:rPr sz="2000" b="1" dirty="0">
                          <a:solidFill>
                            <a:srgbClr val="FFFFFF"/>
                          </a:solidFill>
                        </a:rPr>
                        <a:t>Počet</a:t>
                      </a:r>
                    </a:p>
                  </a:txBody>
                  <a:tcPr marL="45720" marR="45720" anchor="ctr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38100">
                      <a:solidFill>
                        <a:srgbClr val="FFFFFF"/>
                      </a:solidFill>
                      <a:round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defRPr sz="1800" b="0" i="0"/>
                      </a:pPr>
                      <a:r>
                        <a:rPr sz="2000" b="1" dirty="0">
                          <a:solidFill>
                            <a:srgbClr val="FFFFFF"/>
                          </a:solidFill>
                        </a:rPr>
                        <a:t>Procento</a:t>
                      </a:r>
                    </a:p>
                  </a:txBody>
                  <a:tcPr marL="45720" marR="45720" anchor="ctr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38100">
                      <a:solidFill>
                        <a:srgbClr val="FFFFFF"/>
                      </a:solidFill>
                      <a:round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2931">
                <a:tc>
                  <a:txBody>
                    <a:bodyPr/>
                    <a:lstStyle/>
                    <a:p>
                      <a:pPr lvl="0" algn="l">
                        <a:defRPr sz="1800" b="0" i="0"/>
                      </a:pPr>
                      <a:r>
                        <a:rPr sz="2000" b="1" dirty="0">
                          <a:solidFill>
                            <a:srgbClr val="FFFFFF"/>
                          </a:solidFill>
                        </a:rPr>
                        <a:t>Interní onemocnění</a:t>
                      </a:r>
                    </a:p>
                  </a:txBody>
                  <a:tcPr marL="45720" marR="45720" anchor="ctr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381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defRPr sz="1800" b="0" i="0"/>
                      </a:pPr>
                      <a:r>
                        <a:rPr sz="2000" dirty="0"/>
                        <a:t>443</a:t>
                      </a:r>
                    </a:p>
                  </a:txBody>
                  <a:tcPr marL="45720" marR="45720" anchor="ctr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381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defRPr sz="1800" b="0" i="0"/>
                      </a:pPr>
                      <a:r>
                        <a:rPr sz="2000" dirty="0"/>
                        <a:t>77,5 %</a:t>
                      </a:r>
                    </a:p>
                  </a:txBody>
                  <a:tcPr marL="45720" marR="45720" anchor="ctr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381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2931">
                <a:tc>
                  <a:txBody>
                    <a:bodyPr/>
                    <a:lstStyle/>
                    <a:p>
                      <a:pPr lvl="0" algn="l">
                        <a:defRPr sz="1800" b="0" i="0"/>
                      </a:pPr>
                      <a:r>
                        <a:rPr sz="2000" b="1" dirty="0">
                          <a:solidFill>
                            <a:srgbClr val="FFFFFF"/>
                          </a:solidFill>
                        </a:rPr>
                        <a:t>Úrazy, poranění</a:t>
                      </a:r>
                    </a:p>
                  </a:txBody>
                  <a:tcPr marL="45720" marR="45720" anchor="ctr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defRPr sz="1800" b="0" i="0"/>
                      </a:pPr>
                      <a:r>
                        <a:rPr sz="2000" dirty="0"/>
                        <a:t>120</a:t>
                      </a:r>
                    </a:p>
                  </a:txBody>
                  <a:tcPr marL="45720" marR="45720" anchor="ctr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defRPr sz="1800" b="0" i="0"/>
                      </a:pPr>
                      <a:r>
                        <a:rPr sz="2000" dirty="0"/>
                        <a:t>21 %</a:t>
                      </a:r>
                    </a:p>
                  </a:txBody>
                  <a:tcPr marL="45720" marR="45720" anchor="ctr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2931">
                <a:tc>
                  <a:txBody>
                    <a:bodyPr/>
                    <a:lstStyle/>
                    <a:p>
                      <a:pPr lvl="0" algn="l">
                        <a:defRPr sz="1800" b="0" i="0"/>
                      </a:pPr>
                      <a:r>
                        <a:rPr sz="2000" b="1" dirty="0">
                          <a:solidFill>
                            <a:srgbClr val="FFFFFF"/>
                          </a:solidFill>
                        </a:rPr>
                        <a:t>Infekční onemocnění</a:t>
                      </a:r>
                    </a:p>
                  </a:txBody>
                  <a:tcPr marL="45720" marR="45720" anchor="ctr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defRPr sz="1800" b="0" i="0"/>
                      </a:pPr>
                      <a:r>
                        <a:rPr sz="2000" dirty="0"/>
                        <a:t>9</a:t>
                      </a:r>
                    </a:p>
                  </a:txBody>
                  <a:tcPr marL="45720" marR="45720" anchor="ctr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defRPr sz="1800" b="0" i="0"/>
                      </a:pPr>
                      <a:r>
                        <a:rPr sz="2000" dirty="0"/>
                        <a:t>1,5 %</a:t>
                      </a:r>
                    </a:p>
                  </a:txBody>
                  <a:tcPr marL="45720" marR="45720" anchor="ctr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97148457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image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1627187"/>
            <a:ext cx="9144000" cy="2255838"/>
          </a:xfrm>
          <a:prstGeom prst="rect">
            <a:avLst/>
          </a:prstGeom>
          <a:ln w="12700">
            <a:miter lim="400000"/>
          </a:ln>
        </p:spPr>
      </p:pic>
      <p:pic>
        <p:nvPicPr>
          <p:cNvPr id="68" name="image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3876675"/>
            <a:ext cx="9144000" cy="122238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/>
        </p:nvSpPr>
        <p:spPr>
          <a:xfrm>
            <a:off x="882650" y="2337277"/>
            <a:ext cx="7920038" cy="1446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lvl="0">
              <a:defRPr sz="1800"/>
            </a:pPr>
            <a:r>
              <a:rPr sz="4400" dirty="0"/>
              <a:t>Jaké jsou </a:t>
            </a:r>
            <a:r>
              <a:rPr sz="4400" b="1" dirty="0"/>
              <a:t>nejčastější </a:t>
            </a:r>
          </a:p>
          <a:p>
            <a:pPr lvl="0">
              <a:defRPr sz="1800"/>
            </a:pPr>
            <a:r>
              <a:rPr sz="4400" b="1" dirty="0"/>
              <a:t>příčiny </a:t>
            </a:r>
            <a:r>
              <a:rPr lang="cs-CZ" sz="4400" b="1" dirty="0"/>
              <a:t>nemocnosti</a:t>
            </a:r>
            <a:r>
              <a:rPr sz="4400" b="1" dirty="0"/>
              <a:t> </a:t>
            </a:r>
            <a:r>
              <a:rPr sz="4400" dirty="0"/>
              <a:t>cestovatelů?</a:t>
            </a:r>
          </a:p>
        </p:txBody>
      </p:sp>
      <p:sp>
        <p:nvSpPr>
          <p:cNvPr id="70" name="Shape 70"/>
          <p:cNvSpPr/>
          <p:nvPr/>
        </p:nvSpPr>
        <p:spPr>
          <a:xfrm>
            <a:off x="690562" y="3716337"/>
            <a:ext cx="7812000" cy="1"/>
          </a:xfrm>
          <a:prstGeom prst="line">
            <a:avLst/>
          </a:prstGeom>
          <a:ln>
            <a:solidFill>
              <a:srgbClr val="4A7EBB"/>
            </a:solidFill>
            <a:round/>
          </a:ln>
        </p:spPr>
        <p:txBody>
          <a:bodyPr lIns="0" tIns="0" rIns="0" bIns="0"/>
          <a:lstStyle/>
          <a:p>
            <a:pPr lvl="0" defTabSz="457200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 dirty="0"/>
          </a:p>
        </p:txBody>
      </p:sp>
      <p:sp>
        <p:nvSpPr>
          <p:cNvPr id="71" name="Shape 71"/>
          <p:cNvSpPr/>
          <p:nvPr/>
        </p:nvSpPr>
        <p:spPr>
          <a:xfrm>
            <a:off x="0" y="1628775"/>
            <a:ext cx="720725" cy="2249488"/>
          </a:xfrm>
          <a:prstGeom prst="rect">
            <a:avLst/>
          </a:prstGeom>
          <a:solidFill>
            <a:srgbClr val="0070C0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 sz="1800">
                <a:solidFill>
                  <a:srgbClr val="FFFFFF"/>
                </a:solidFill>
              </a:defRPr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00190092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image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414463"/>
          </a:xfrm>
          <a:prstGeom prst="rect">
            <a:avLst/>
          </a:prstGeom>
          <a:ln w="12700">
            <a:miter lim="400000"/>
          </a:ln>
        </p:spPr>
      </p:pic>
      <p:pic>
        <p:nvPicPr>
          <p:cNvPr id="90" name="image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1408112"/>
            <a:ext cx="9144000" cy="122238"/>
          </a:xfrm>
          <a:prstGeom prst="rect">
            <a:avLst/>
          </a:prstGeom>
          <a:ln w="12700">
            <a:miter lim="400000"/>
          </a:ln>
        </p:spPr>
      </p:pic>
      <p:sp>
        <p:nvSpPr>
          <p:cNvPr id="91" name="Shape 91"/>
          <p:cNvSpPr/>
          <p:nvPr/>
        </p:nvSpPr>
        <p:spPr>
          <a:xfrm>
            <a:off x="1163637" y="603250"/>
            <a:ext cx="6071532" cy="646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4000" b="1"/>
            </a:lvl1pPr>
          </a:lstStyle>
          <a:p>
            <a:pPr lvl="0">
              <a:defRPr sz="1800" b="0"/>
            </a:pPr>
            <a:r>
              <a:rPr sz="3600" b="1" dirty="0"/>
              <a:t>Příčiny nemocnosti cestovatelů</a:t>
            </a:r>
          </a:p>
        </p:txBody>
      </p:sp>
      <p:sp>
        <p:nvSpPr>
          <p:cNvPr id="92" name="Shape 92"/>
          <p:cNvSpPr/>
          <p:nvPr/>
        </p:nvSpPr>
        <p:spPr>
          <a:xfrm>
            <a:off x="611187" y="1136650"/>
            <a:ext cx="6588000" cy="0"/>
          </a:xfrm>
          <a:prstGeom prst="line">
            <a:avLst/>
          </a:prstGeom>
          <a:ln>
            <a:solidFill>
              <a:srgbClr val="4A7EBB"/>
            </a:solidFill>
            <a:round/>
          </a:ln>
        </p:spPr>
        <p:txBody>
          <a:bodyPr lIns="0" tIns="0" rIns="0" bIns="0"/>
          <a:lstStyle/>
          <a:p>
            <a:pPr lvl="0" defTabSz="457200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 dirty="0"/>
          </a:p>
        </p:txBody>
      </p:sp>
      <p:sp>
        <p:nvSpPr>
          <p:cNvPr id="93" name="Shape 93"/>
          <p:cNvSpPr/>
          <p:nvPr/>
        </p:nvSpPr>
        <p:spPr>
          <a:xfrm>
            <a:off x="0" y="0"/>
            <a:ext cx="720725" cy="1412875"/>
          </a:xfrm>
          <a:prstGeom prst="rect">
            <a:avLst/>
          </a:prstGeom>
          <a:solidFill>
            <a:srgbClr val="0070C0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 sz="18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94" name="Shape 94"/>
          <p:cNvSpPr/>
          <p:nvPr/>
        </p:nvSpPr>
        <p:spPr>
          <a:xfrm>
            <a:off x="720725" y="2273301"/>
            <a:ext cx="8734426" cy="36312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lvl="0">
              <a:lnSpc>
                <a:spcPct val="150000"/>
              </a:lnSpc>
              <a:defRPr sz="1800"/>
            </a:pPr>
            <a:r>
              <a:rPr sz="2600" dirty="0"/>
              <a:t>Belderok et al., 2010</a:t>
            </a:r>
          </a:p>
          <a:p>
            <a:pPr lvl="0">
              <a:lnSpc>
                <a:spcPct val="150000"/>
              </a:lnSpc>
              <a:defRPr sz="1800"/>
            </a:pPr>
            <a:r>
              <a:rPr sz="2600" dirty="0"/>
              <a:t>Velká Británie</a:t>
            </a:r>
          </a:p>
          <a:p>
            <a:pPr lvl="0">
              <a:lnSpc>
                <a:spcPct val="150000"/>
              </a:lnSpc>
              <a:defRPr sz="1800"/>
            </a:pPr>
            <a:endParaRPr sz="2600" dirty="0"/>
          </a:p>
          <a:p>
            <a:pPr lvl="0">
              <a:lnSpc>
                <a:spcPct val="150000"/>
              </a:lnSpc>
              <a:defRPr sz="1800"/>
            </a:pPr>
            <a:r>
              <a:rPr sz="2600" b="1" dirty="0"/>
              <a:t>Cílová destinace</a:t>
            </a:r>
            <a:r>
              <a:rPr sz="2600" dirty="0"/>
              <a:t>: Indie</a:t>
            </a:r>
          </a:p>
          <a:p>
            <a:pPr lvl="0">
              <a:lnSpc>
                <a:spcPct val="150000"/>
              </a:lnSpc>
              <a:defRPr sz="1800"/>
            </a:pPr>
            <a:r>
              <a:rPr sz="2600" b="1" dirty="0"/>
              <a:t>Doba sledování</a:t>
            </a:r>
            <a:r>
              <a:rPr sz="2600" dirty="0"/>
              <a:t>: 12 měsíců (r. 2009)</a:t>
            </a:r>
          </a:p>
          <a:p>
            <a:pPr lvl="0">
              <a:lnSpc>
                <a:spcPct val="150000"/>
              </a:lnSpc>
              <a:defRPr sz="1800"/>
            </a:pPr>
            <a:r>
              <a:rPr sz="2600" b="1" dirty="0"/>
              <a:t>Počet cestovatelů</a:t>
            </a:r>
            <a:r>
              <a:rPr sz="2600" dirty="0"/>
              <a:t>: 748 000</a:t>
            </a:r>
          </a:p>
        </p:txBody>
      </p:sp>
    </p:spTree>
    <p:extLst>
      <p:ext uri="{BB962C8B-B14F-4D97-AF65-F5344CB8AC3E}">
        <p14:creationId xmlns:p14="http://schemas.microsoft.com/office/powerpoint/2010/main" val="4275982200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image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414463"/>
          </a:xfrm>
          <a:prstGeom prst="rect">
            <a:avLst/>
          </a:prstGeom>
          <a:ln w="12700">
            <a:miter lim="400000"/>
          </a:ln>
        </p:spPr>
      </p:pic>
      <p:pic>
        <p:nvPicPr>
          <p:cNvPr id="97" name="image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1408112"/>
            <a:ext cx="9144000" cy="122238"/>
          </a:xfrm>
          <a:prstGeom prst="rect">
            <a:avLst/>
          </a:prstGeom>
          <a:ln w="12700">
            <a:miter lim="400000"/>
          </a:ln>
        </p:spPr>
      </p:pic>
      <p:sp>
        <p:nvSpPr>
          <p:cNvPr id="100" name="Shape 100"/>
          <p:cNvSpPr/>
          <p:nvPr/>
        </p:nvSpPr>
        <p:spPr>
          <a:xfrm>
            <a:off x="0" y="0"/>
            <a:ext cx="720725" cy="1412875"/>
          </a:xfrm>
          <a:prstGeom prst="rect">
            <a:avLst/>
          </a:prstGeom>
          <a:solidFill>
            <a:srgbClr val="0070C0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 sz="1800">
                <a:solidFill>
                  <a:srgbClr val="FFFFFF"/>
                </a:solidFill>
              </a:defRPr>
            </a:pPr>
            <a:endParaRPr dirty="0"/>
          </a:p>
        </p:txBody>
      </p:sp>
      <p:graphicFrame>
        <p:nvGraphicFramePr>
          <p:cNvPr id="101" name="Table 101"/>
          <p:cNvGraphicFramePr/>
          <p:nvPr>
            <p:extLst>
              <p:ext uri="{D42A27DB-BD31-4B8C-83A1-F6EECF244321}">
                <p14:modId xmlns:p14="http://schemas.microsoft.com/office/powerpoint/2010/main" val="1156258042"/>
              </p:ext>
            </p:extLst>
          </p:nvPr>
        </p:nvGraphicFramePr>
        <p:xfrm>
          <a:off x="720725" y="2038414"/>
          <a:ext cx="7877176" cy="4399965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54910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61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8885">
                <a:tc>
                  <a:txBody>
                    <a:bodyPr/>
                    <a:lstStyle/>
                    <a:p>
                      <a:pPr lvl="0" algn="l">
                        <a:defRPr sz="1800" b="0" i="0"/>
                      </a:pPr>
                      <a:r>
                        <a:rPr sz="2000" b="1" dirty="0">
                          <a:solidFill>
                            <a:srgbClr val="FFFFFF"/>
                          </a:solidFill>
                        </a:rPr>
                        <a:t>Příčina</a:t>
                      </a:r>
                    </a:p>
                  </a:txBody>
                  <a:tcPr marL="45720" marR="45720" anchor="ctr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38100">
                      <a:solidFill>
                        <a:srgbClr val="FFFFFF"/>
                      </a:solidFill>
                      <a:round/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defRPr sz="1800" b="0" i="0"/>
                      </a:pPr>
                      <a:r>
                        <a:rPr sz="2000" b="1" dirty="0">
                          <a:solidFill>
                            <a:srgbClr val="FFFFFF"/>
                          </a:solidFill>
                        </a:rPr>
                        <a:t>Počet</a:t>
                      </a:r>
                    </a:p>
                  </a:txBody>
                  <a:tcPr marL="45720" marR="45720" anchor="ctr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38100">
                      <a:solidFill>
                        <a:srgbClr val="FFFFFF"/>
                      </a:solidFill>
                      <a:round/>
                    </a:lnB>
                    <a:solidFill>
                      <a:srgbClr val="558E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8885">
                <a:tc>
                  <a:txBody>
                    <a:bodyPr/>
                    <a:lstStyle/>
                    <a:p>
                      <a:pPr lvl="0" algn="l">
                        <a:defRPr sz="1800" b="0" i="0"/>
                      </a:pPr>
                      <a:r>
                        <a:rPr sz="2000" b="1" dirty="0">
                          <a:solidFill>
                            <a:srgbClr val="FFFFFF"/>
                          </a:solidFill>
                        </a:rPr>
                        <a:t>Cestovatelský průjem</a:t>
                      </a:r>
                    </a:p>
                  </a:txBody>
                  <a:tcPr marL="45720" marR="45720" anchor="ctr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381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defRPr sz="1800" b="0" i="0"/>
                      </a:pPr>
                      <a:r>
                        <a:rPr sz="2000" dirty="0"/>
                        <a:t>80 000</a:t>
                      </a:r>
                    </a:p>
                  </a:txBody>
                  <a:tcPr marL="45720" marR="45720" anchor="ctr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381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D9E0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8885">
                <a:tc>
                  <a:txBody>
                    <a:bodyPr/>
                    <a:lstStyle/>
                    <a:p>
                      <a:pPr lvl="0" algn="l">
                        <a:defRPr sz="1800" b="0" i="0"/>
                      </a:pPr>
                      <a:r>
                        <a:rPr sz="2000" b="1" dirty="0">
                          <a:solidFill>
                            <a:srgbClr val="FFFFFF"/>
                          </a:solidFill>
                        </a:rPr>
                        <a:t>Kardiovaskulární příhoda / 1 měs. (úmrtí)</a:t>
                      </a:r>
                    </a:p>
                  </a:txBody>
                  <a:tcPr marL="45720" marR="45720" anchor="ctr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defRPr sz="1800" b="0" i="0"/>
                      </a:pPr>
                      <a:r>
                        <a:rPr sz="2000" dirty="0"/>
                        <a:t>432 (36)</a:t>
                      </a:r>
                    </a:p>
                  </a:txBody>
                  <a:tcPr marL="45720" marR="45720" anchor="ctr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D9E0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8885">
                <a:tc>
                  <a:txBody>
                    <a:bodyPr/>
                    <a:lstStyle/>
                    <a:p>
                      <a:pPr lvl="0" algn="l">
                        <a:defRPr sz="1800" b="0" i="0"/>
                      </a:pPr>
                      <a:r>
                        <a:rPr sz="2000" b="1" dirty="0">
                          <a:solidFill>
                            <a:srgbClr val="FFFFFF"/>
                          </a:solidFill>
                        </a:rPr>
                        <a:t>Dopravní nehody (úmrtí)</a:t>
                      </a:r>
                    </a:p>
                  </a:txBody>
                  <a:tcPr marL="45720" marR="45720" anchor="ctr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defRPr sz="1800" b="0" i="0"/>
                      </a:pPr>
                      <a:r>
                        <a:rPr sz="2000" dirty="0"/>
                        <a:t>564 (28)</a:t>
                      </a:r>
                    </a:p>
                  </a:txBody>
                  <a:tcPr marL="45720" marR="45720" anchor="ctr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D9E0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8885">
                <a:tc>
                  <a:txBody>
                    <a:bodyPr/>
                    <a:lstStyle/>
                    <a:p>
                      <a:pPr lvl="0" algn="l">
                        <a:defRPr sz="1800" b="0" i="0"/>
                      </a:pPr>
                      <a:r>
                        <a:rPr sz="2000" b="1" dirty="0">
                          <a:solidFill>
                            <a:srgbClr val="FFFFFF"/>
                          </a:solidFill>
                        </a:rPr>
                        <a:t>Hluboká žilní trombóza</a:t>
                      </a:r>
                    </a:p>
                  </a:txBody>
                  <a:tcPr marL="45720" marR="45720" anchor="ctr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defRPr sz="1800" b="0" i="0"/>
                      </a:pPr>
                      <a:r>
                        <a:rPr sz="2000" dirty="0"/>
                        <a:t>180</a:t>
                      </a:r>
                    </a:p>
                  </a:txBody>
                  <a:tcPr marL="45720" marR="45720" anchor="ctr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D9E0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8885">
                <a:tc>
                  <a:txBody>
                    <a:bodyPr/>
                    <a:lstStyle/>
                    <a:p>
                      <a:pPr lvl="0" algn="l">
                        <a:defRPr sz="1800" b="0" i="0"/>
                      </a:pPr>
                      <a:r>
                        <a:rPr sz="2000" b="1" dirty="0">
                          <a:solidFill>
                            <a:srgbClr val="FFFFFF"/>
                          </a:solidFill>
                        </a:rPr>
                        <a:t>Plicní embolie</a:t>
                      </a:r>
                    </a:p>
                  </a:txBody>
                  <a:tcPr marL="45720" marR="45720" anchor="ctr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defRPr sz="1800" b="0" i="0"/>
                      </a:pPr>
                      <a:r>
                        <a:rPr sz="2000" dirty="0"/>
                        <a:t>22</a:t>
                      </a:r>
                    </a:p>
                  </a:txBody>
                  <a:tcPr marL="45720" marR="45720" anchor="ctr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D9E0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8885">
                <a:tc>
                  <a:txBody>
                    <a:bodyPr/>
                    <a:lstStyle/>
                    <a:p>
                      <a:pPr lvl="0" algn="l">
                        <a:defRPr sz="1800" b="0" i="0"/>
                      </a:pPr>
                      <a:r>
                        <a:rPr sz="2000" b="1" dirty="0">
                          <a:solidFill>
                            <a:srgbClr val="FFFFFF"/>
                          </a:solidFill>
                        </a:rPr>
                        <a:t>Břišní tyfus a paratyfus</a:t>
                      </a:r>
                    </a:p>
                  </a:txBody>
                  <a:tcPr marL="45720" marR="45720" anchor="ctr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defRPr sz="1800" b="0" i="0"/>
                      </a:pPr>
                      <a:r>
                        <a:rPr sz="2000" dirty="0"/>
                        <a:t>50</a:t>
                      </a:r>
                    </a:p>
                  </a:txBody>
                  <a:tcPr marL="45720" marR="45720" anchor="ctr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D9E0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8885">
                <a:tc>
                  <a:txBody>
                    <a:bodyPr/>
                    <a:lstStyle/>
                    <a:p>
                      <a:pPr lvl="0" algn="l">
                        <a:defRPr sz="1800" b="0" i="0"/>
                      </a:pPr>
                      <a:r>
                        <a:rPr sz="2000" b="1" dirty="0">
                          <a:solidFill>
                            <a:srgbClr val="FFFFFF"/>
                          </a:solidFill>
                        </a:rPr>
                        <a:t>Malárie (úmrtí)</a:t>
                      </a:r>
                    </a:p>
                  </a:txBody>
                  <a:tcPr marL="45720" marR="45720" anchor="ctr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defRPr sz="1800" b="0" i="0"/>
                      </a:pPr>
                      <a:r>
                        <a:rPr sz="2000" dirty="0"/>
                        <a:t>99 (1)</a:t>
                      </a:r>
                    </a:p>
                  </a:txBody>
                  <a:tcPr marL="45720" marR="45720" anchor="ctr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D9E0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8885">
                <a:tc>
                  <a:txBody>
                    <a:bodyPr/>
                    <a:lstStyle/>
                    <a:p>
                      <a:pPr lvl="0" algn="l">
                        <a:defRPr sz="1800" b="0" i="0"/>
                      </a:pPr>
                      <a:r>
                        <a:rPr sz="2000" b="1" dirty="0">
                          <a:solidFill>
                            <a:srgbClr val="FFFFFF"/>
                          </a:solidFill>
                        </a:rPr>
                        <a:t>Virová hepatitida A</a:t>
                      </a:r>
                    </a:p>
                  </a:txBody>
                  <a:tcPr marL="45720" marR="45720" anchor="ctr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defRPr sz="1800" b="0" i="0"/>
                      </a:pPr>
                      <a:r>
                        <a:rPr sz="2000" dirty="0"/>
                        <a:t>10</a:t>
                      </a:r>
                    </a:p>
                  </a:txBody>
                  <a:tcPr marL="45720" marR="45720" anchor="ctr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D9E0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8" name="Shape 91">
            <a:extLst>
              <a:ext uri="{FF2B5EF4-FFF2-40B4-BE49-F238E27FC236}">
                <a16:creationId xmlns:a16="http://schemas.microsoft.com/office/drawing/2014/main" id="{B6AACB25-1F87-6A4E-B6D7-0A10CA7C58E9}"/>
              </a:ext>
            </a:extLst>
          </p:cNvPr>
          <p:cNvSpPr/>
          <p:nvPr/>
        </p:nvSpPr>
        <p:spPr>
          <a:xfrm>
            <a:off x="1163637" y="603250"/>
            <a:ext cx="6071532" cy="646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4000" b="1"/>
            </a:lvl1pPr>
          </a:lstStyle>
          <a:p>
            <a:pPr lvl="0">
              <a:defRPr sz="1800" b="0"/>
            </a:pPr>
            <a:r>
              <a:rPr sz="3600" b="1" dirty="0"/>
              <a:t>Příčiny nemocnosti cestovatelů</a:t>
            </a:r>
          </a:p>
        </p:txBody>
      </p:sp>
      <p:sp>
        <p:nvSpPr>
          <p:cNvPr id="9" name="Shape 92">
            <a:extLst>
              <a:ext uri="{FF2B5EF4-FFF2-40B4-BE49-F238E27FC236}">
                <a16:creationId xmlns:a16="http://schemas.microsoft.com/office/drawing/2014/main" id="{47D7DA5B-A226-B24E-80FF-454935DC94F2}"/>
              </a:ext>
            </a:extLst>
          </p:cNvPr>
          <p:cNvSpPr/>
          <p:nvPr/>
        </p:nvSpPr>
        <p:spPr>
          <a:xfrm>
            <a:off x="611187" y="1136650"/>
            <a:ext cx="6588000" cy="0"/>
          </a:xfrm>
          <a:prstGeom prst="line">
            <a:avLst/>
          </a:prstGeom>
          <a:ln>
            <a:solidFill>
              <a:srgbClr val="4A7EBB"/>
            </a:solidFill>
            <a:round/>
          </a:ln>
        </p:spPr>
        <p:txBody>
          <a:bodyPr lIns="0" tIns="0" rIns="0" bIns="0"/>
          <a:lstStyle/>
          <a:p>
            <a:pPr lvl="0" defTabSz="457200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82735516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image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414463"/>
          </a:xfrm>
          <a:prstGeom prst="rect">
            <a:avLst/>
          </a:prstGeom>
          <a:ln w="12700">
            <a:miter lim="400000"/>
          </a:ln>
        </p:spPr>
      </p:pic>
      <p:pic>
        <p:nvPicPr>
          <p:cNvPr id="54" name="image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1408112"/>
            <a:ext cx="9144000" cy="122238"/>
          </a:xfrm>
          <a:prstGeom prst="rect">
            <a:avLst/>
          </a:prstGeom>
          <a:ln w="12700">
            <a:miter lim="400000"/>
          </a:ln>
        </p:spPr>
      </p:pic>
      <p:sp>
        <p:nvSpPr>
          <p:cNvPr id="55" name="Shape 55"/>
          <p:cNvSpPr/>
          <p:nvPr/>
        </p:nvSpPr>
        <p:spPr>
          <a:xfrm>
            <a:off x="1163637" y="650210"/>
            <a:ext cx="3680495" cy="5539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>
            <a:spAutoFit/>
          </a:bodyPr>
          <a:lstStyle>
            <a:lvl1pPr>
              <a:defRPr sz="4000" b="1"/>
            </a:lvl1pPr>
          </a:lstStyle>
          <a:p>
            <a:pPr lvl="0">
              <a:defRPr sz="1800" b="0"/>
            </a:pPr>
            <a:r>
              <a:rPr lang="cs-CZ" sz="3600" b="1" dirty="0"/>
              <a:t>Dotazníková studie</a:t>
            </a:r>
            <a:endParaRPr sz="3600" b="1" dirty="0"/>
          </a:p>
        </p:txBody>
      </p:sp>
      <p:sp>
        <p:nvSpPr>
          <p:cNvPr id="56" name="Shape 56"/>
          <p:cNvSpPr/>
          <p:nvPr/>
        </p:nvSpPr>
        <p:spPr>
          <a:xfrm>
            <a:off x="611186" y="1136650"/>
            <a:ext cx="4320000" cy="0"/>
          </a:xfrm>
          <a:prstGeom prst="line">
            <a:avLst/>
          </a:prstGeom>
          <a:ln>
            <a:solidFill>
              <a:srgbClr val="4A7EBB"/>
            </a:solidFill>
            <a:round/>
          </a:ln>
        </p:spPr>
        <p:txBody>
          <a:bodyPr lIns="0" tIns="0" rIns="0" bIns="0"/>
          <a:lstStyle/>
          <a:p>
            <a:pPr lvl="0" defTabSz="457200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 dirty="0"/>
          </a:p>
        </p:txBody>
      </p:sp>
      <p:sp>
        <p:nvSpPr>
          <p:cNvPr id="57" name="Shape 57"/>
          <p:cNvSpPr/>
          <p:nvPr/>
        </p:nvSpPr>
        <p:spPr>
          <a:xfrm>
            <a:off x="0" y="0"/>
            <a:ext cx="720725" cy="1412875"/>
          </a:xfrm>
          <a:prstGeom prst="rect">
            <a:avLst/>
          </a:prstGeom>
          <a:solidFill>
            <a:srgbClr val="0070C0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 sz="18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8" name="Shape 43">
            <a:extLst>
              <a:ext uri="{FF2B5EF4-FFF2-40B4-BE49-F238E27FC236}">
                <a16:creationId xmlns:a16="http://schemas.microsoft.com/office/drawing/2014/main" id="{9EAA1A58-2B7F-5D40-B128-5AA775E6CF7A}"/>
              </a:ext>
            </a:extLst>
          </p:cNvPr>
          <p:cNvSpPr/>
          <p:nvPr/>
        </p:nvSpPr>
        <p:spPr>
          <a:xfrm>
            <a:off x="720726" y="2227263"/>
            <a:ext cx="6528213" cy="37538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lvl="0">
              <a:lnSpc>
                <a:spcPct val="150000"/>
              </a:lnSpc>
              <a:defRPr sz="1800"/>
            </a:pPr>
            <a:r>
              <a:rPr lang="cs-CZ" sz="2300" b="1" dirty="0"/>
              <a:t>Prospektivní dotazníková studie</a:t>
            </a:r>
          </a:p>
          <a:p>
            <a:pPr lvl="0">
              <a:lnSpc>
                <a:spcPct val="150000"/>
              </a:lnSpc>
              <a:defRPr sz="1800"/>
            </a:pPr>
            <a:r>
              <a:rPr lang="cs-CZ" sz="2300" b="1" dirty="0"/>
              <a:t>Dospělí pacienti </a:t>
            </a:r>
            <a:r>
              <a:rPr lang="cs-CZ" sz="2300" dirty="0"/>
              <a:t>(&gt; 18 let)</a:t>
            </a:r>
            <a:endParaRPr lang="cs-CZ" sz="2300" b="1" dirty="0"/>
          </a:p>
          <a:p>
            <a:pPr lvl="0">
              <a:lnSpc>
                <a:spcPct val="150000"/>
              </a:lnSpc>
              <a:defRPr sz="1800"/>
            </a:pPr>
            <a:r>
              <a:rPr lang="cs-CZ" sz="2300" b="1" dirty="0"/>
              <a:t>Anamnéza recentního pobytu v zahraničí </a:t>
            </a:r>
          </a:p>
          <a:p>
            <a:pPr lvl="0">
              <a:lnSpc>
                <a:spcPct val="150000"/>
              </a:lnSpc>
              <a:defRPr sz="1800"/>
            </a:pPr>
            <a:r>
              <a:rPr lang="cs-CZ" sz="2300" b="1" dirty="0"/>
              <a:t>Mimo EU a USA, návrat &lt; 2M</a:t>
            </a:r>
          </a:p>
          <a:p>
            <a:pPr lvl="0">
              <a:lnSpc>
                <a:spcPct val="150000"/>
              </a:lnSpc>
              <a:defRPr sz="1800"/>
            </a:pPr>
            <a:r>
              <a:rPr lang="cs-CZ" sz="2300" b="1" dirty="0"/>
              <a:t>Studijní období</a:t>
            </a:r>
            <a:r>
              <a:rPr lang="cs-CZ" sz="2300" dirty="0"/>
              <a:t>: I/2009 </a:t>
            </a:r>
            <a:r>
              <a:rPr lang="mr-IN" sz="2300" dirty="0"/>
              <a:t>–</a:t>
            </a:r>
            <a:r>
              <a:rPr lang="cs-CZ" sz="2300" dirty="0"/>
              <a:t> VI/2018</a:t>
            </a:r>
          </a:p>
          <a:p>
            <a:pPr lvl="0">
              <a:lnSpc>
                <a:spcPct val="150000"/>
              </a:lnSpc>
              <a:defRPr sz="1800"/>
            </a:pPr>
            <a:r>
              <a:rPr lang="cs-CZ" sz="2300" b="1" dirty="0"/>
              <a:t>Počet cestovatelů: </a:t>
            </a:r>
            <a:r>
              <a:rPr lang="cs-CZ" sz="2300" dirty="0"/>
              <a:t>934 (473 M a 461 Ž)</a:t>
            </a:r>
          </a:p>
          <a:p>
            <a:pPr lvl="0">
              <a:lnSpc>
                <a:spcPct val="150000"/>
              </a:lnSpc>
              <a:defRPr sz="1800"/>
            </a:pPr>
            <a:r>
              <a:rPr lang="cs-CZ" sz="2300" b="1" dirty="0"/>
              <a:t>Věk (medián):</a:t>
            </a:r>
            <a:r>
              <a:rPr lang="cs-CZ" sz="2300" dirty="0"/>
              <a:t> 32 let (IQR 27-39)</a:t>
            </a:r>
          </a:p>
        </p:txBody>
      </p:sp>
    </p:spTree>
    <p:extLst>
      <p:ext uri="{BB962C8B-B14F-4D97-AF65-F5344CB8AC3E}">
        <p14:creationId xmlns:p14="http://schemas.microsoft.com/office/powerpoint/2010/main" val="3183598659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8DAACAAE-B5D1-F443-9BC0-1D53EBC43C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261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829241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DAB26A67-5A61-3F48-8F0F-DABE3E53A4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070357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image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414463"/>
          </a:xfrm>
          <a:prstGeom prst="rect">
            <a:avLst/>
          </a:prstGeom>
          <a:ln w="12700">
            <a:miter lim="400000"/>
          </a:ln>
        </p:spPr>
      </p:pic>
      <p:pic>
        <p:nvPicPr>
          <p:cNvPr id="54" name="image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1408112"/>
            <a:ext cx="9144000" cy="122238"/>
          </a:xfrm>
          <a:prstGeom prst="rect">
            <a:avLst/>
          </a:prstGeom>
          <a:ln w="12700">
            <a:miter lim="400000"/>
          </a:ln>
        </p:spPr>
      </p:pic>
      <p:sp>
        <p:nvSpPr>
          <p:cNvPr id="55" name="Shape 55"/>
          <p:cNvSpPr/>
          <p:nvPr/>
        </p:nvSpPr>
        <p:spPr>
          <a:xfrm>
            <a:off x="1163637" y="650210"/>
            <a:ext cx="5204951" cy="5539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>
            <a:spAutoFit/>
          </a:bodyPr>
          <a:lstStyle>
            <a:lvl1pPr>
              <a:defRPr sz="4000" b="1"/>
            </a:lvl1pPr>
          </a:lstStyle>
          <a:p>
            <a:pPr lvl="0">
              <a:defRPr sz="1800" b="0"/>
            </a:pPr>
            <a:r>
              <a:rPr lang="cs-CZ" sz="3600" b="1" dirty="0"/>
              <a:t>Předvýjezdové poradenství</a:t>
            </a:r>
            <a:endParaRPr sz="3600" b="1" dirty="0"/>
          </a:p>
        </p:txBody>
      </p:sp>
      <p:sp>
        <p:nvSpPr>
          <p:cNvPr id="56" name="Shape 56"/>
          <p:cNvSpPr/>
          <p:nvPr/>
        </p:nvSpPr>
        <p:spPr>
          <a:xfrm>
            <a:off x="611186" y="1136650"/>
            <a:ext cx="5832000" cy="0"/>
          </a:xfrm>
          <a:prstGeom prst="line">
            <a:avLst/>
          </a:prstGeom>
          <a:ln>
            <a:solidFill>
              <a:srgbClr val="4A7EBB"/>
            </a:solidFill>
            <a:round/>
          </a:ln>
        </p:spPr>
        <p:txBody>
          <a:bodyPr lIns="0" tIns="0" rIns="0" bIns="0"/>
          <a:lstStyle/>
          <a:p>
            <a:pPr lvl="0" defTabSz="457200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 dirty="0"/>
          </a:p>
        </p:txBody>
      </p:sp>
      <p:sp>
        <p:nvSpPr>
          <p:cNvPr id="57" name="Shape 57"/>
          <p:cNvSpPr/>
          <p:nvPr/>
        </p:nvSpPr>
        <p:spPr>
          <a:xfrm>
            <a:off x="0" y="0"/>
            <a:ext cx="720725" cy="1412875"/>
          </a:xfrm>
          <a:prstGeom prst="rect">
            <a:avLst/>
          </a:prstGeom>
          <a:solidFill>
            <a:srgbClr val="0070C0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 sz="18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C20125F7-0F7F-6447-B170-07D1D44DB58E}"/>
              </a:ext>
            </a:extLst>
          </p:cNvPr>
          <p:cNvSpPr txBox="1"/>
          <p:nvPr/>
        </p:nvSpPr>
        <p:spPr>
          <a:xfrm>
            <a:off x="2564668" y="2544763"/>
            <a:ext cx="3562833" cy="830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cs-CZ" sz="2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44,1%</a:t>
            </a:r>
            <a:r>
              <a:rPr kumimoji="0" lang="cs-CZ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(445/934)</a:t>
            </a:r>
          </a:p>
          <a:p>
            <a:pPr marL="0" marR="0" indent="0" algn="ctr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cs-CZ" b="1" dirty="0">
                <a:solidFill>
                  <a:srgbClr val="000000"/>
                </a:solidFill>
              </a:rPr>
              <a:t>Předvýjezdové poradenství</a:t>
            </a:r>
            <a:endParaRPr kumimoji="0" lang="cs-CZ" sz="24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73F89AEF-B2A5-1846-8927-0ED9C24B63ED}"/>
              </a:ext>
            </a:extLst>
          </p:cNvPr>
          <p:cNvSpPr txBox="1"/>
          <p:nvPr/>
        </p:nvSpPr>
        <p:spPr>
          <a:xfrm>
            <a:off x="2354677" y="3840163"/>
            <a:ext cx="3982820" cy="830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cs-CZ" sz="2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33,4%</a:t>
            </a:r>
            <a:r>
              <a:rPr kumimoji="0" lang="cs-CZ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(312/934)</a:t>
            </a:r>
          </a:p>
          <a:p>
            <a:pPr marL="0" marR="0" indent="0" algn="ctr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cs-CZ" sz="2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Všechna doporučená očkování</a:t>
            </a: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2D212440-3D78-FF49-B36D-B07AF3606D1E}"/>
              </a:ext>
            </a:extLst>
          </p:cNvPr>
          <p:cNvSpPr txBox="1"/>
          <p:nvPr/>
        </p:nvSpPr>
        <p:spPr>
          <a:xfrm>
            <a:off x="1520311" y="5135563"/>
            <a:ext cx="5750931" cy="830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cs-CZ" sz="2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34,7%</a:t>
            </a:r>
            <a:r>
              <a:rPr kumimoji="0" lang="cs-CZ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(78/225)</a:t>
            </a:r>
          </a:p>
          <a:p>
            <a:pPr marL="0" marR="0" indent="0" algn="ctr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cs-CZ" sz="2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Antimalarická chemoprofylaxe (indikované)</a:t>
            </a:r>
          </a:p>
        </p:txBody>
      </p:sp>
    </p:spTree>
    <p:extLst>
      <p:ext uri="{BB962C8B-B14F-4D97-AF65-F5344CB8AC3E}">
        <p14:creationId xmlns:p14="http://schemas.microsoft.com/office/powerpoint/2010/main" val="2648693000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D06F4021-0FE8-3047-9BF3-48B063FF61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01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02558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image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1414463"/>
          </a:xfrm>
          <a:prstGeom prst="rect">
            <a:avLst/>
          </a:prstGeom>
          <a:ln w="12700">
            <a:miter lim="400000"/>
          </a:ln>
        </p:spPr>
      </p:pic>
      <p:pic>
        <p:nvPicPr>
          <p:cNvPr id="54" name="image.png"/>
          <p:cNvPicPr/>
          <p:nvPr/>
        </p:nvPicPr>
        <p:blipFill>
          <a:blip r:embed="rId4"/>
          <a:stretch>
            <a:fillRect/>
          </a:stretch>
        </p:blipFill>
        <p:spPr>
          <a:xfrm>
            <a:off x="0" y="1408112"/>
            <a:ext cx="9144000" cy="122238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/>
        </p:nvSpPr>
        <p:spPr>
          <a:xfrm>
            <a:off x="0" y="0"/>
            <a:ext cx="720725" cy="1412875"/>
          </a:xfrm>
          <a:prstGeom prst="rect">
            <a:avLst/>
          </a:prstGeom>
          <a:solidFill>
            <a:srgbClr val="0070C0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 sz="18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14" name="Shape 55">
            <a:extLst>
              <a:ext uri="{FF2B5EF4-FFF2-40B4-BE49-F238E27FC236}">
                <a16:creationId xmlns:a16="http://schemas.microsoft.com/office/drawing/2014/main" id="{B739C198-9DAE-3D47-ABA6-D0A34EF21E89}"/>
              </a:ext>
            </a:extLst>
          </p:cNvPr>
          <p:cNvSpPr/>
          <p:nvPr/>
        </p:nvSpPr>
        <p:spPr>
          <a:xfrm>
            <a:off x="1163637" y="650210"/>
            <a:ext cx="5204951" cy="5539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>
            <a:spAutoFit/>
          </a:bodyPr>
          <a:lstStyle>
            <a:lvl1pPr>
              <a:defRPr sz="4000" b="1"/>
            </a:lvl1pPr>
          </a:lstStyle>
          <a:p>
            <a:pPr lvl="0">
              <a:defRPr sz="1800" b="0"/>
            </a:pPr>
            <a:r>
              <a:rPr lang="cs-CZ" sz="3600" b="1" dirty="0"/>
              <a:t>Předvýjezdové poradenství</a:t>
            </a:r>
            <a:endParaRPr sz="3600" b="1" dirty="0"/>
          </a:p>
        </p:txBody>
      </p:sp>
      <p:sp>
        <p:nvSpPr>
          <p:cNvPr id="15" name="Shape 56">
            <a:extLst>
              <a:ext uri="{FF2B5EF4-FFF2-40B4-BE49-F238E27FC236}">
                <a16:creationId xmlns:a16="http://schemas.microsoft.com/office/drawing/2014/main" id="{A27C58A7-D242-FC4A-80A8-E062F776B04F}"/>
              </a:ext>
            </a:extLst>
          </p:cNvPr>
          <p:cNvSpPr/>
          <p:nvPr/>
        </p:nvSpPr>
        <p:spPr>
          <a:xfrm>
            <a:off x="611186" y="1136650"/>
            <a:ext cx="5832000" cy="0"/>
          </a:xfrm>
          <a:prstGeom prst="line">
            <a:avLst/>
          </a:prstGeom>
          <a:ln>
            <a:solidFill>
              <a:srgbClr val="4A7EBB"/>
            </a:solidFill>
            <a:round/>
          </a:ln>
        </p:spPr>
        <p:txBody>
          <a:bodyPr lIns="0" tIns="0" rIns="0" bIns="0"/>
          <a:lstStyle/>
          <a:p>
            <a:pPr lvl="0" defTabSz="457200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 dirty="0"/>
          </a:p>
        </p:txBody>
      </p:sp>
      <p:graphicFrame>
        <p:nvGraphicFramePr>
          <p:cNvPr id="3" name="Tabulka 2">
            <a:extLst>
              <a:ext uri="{FF2B5EF4-FFF2-40B4-BE49-F238E27FC236}">
                <a16:creationId xmlns:a16="http://schemas.microsoft.com/office/drawing/2014/main" id="{712E81DD-7D75-C34E-95EA-5B966C02CC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4975309"/>
              </p:ext>
            </p:extLst>
          </p:nvPr>
        </p:nvGraphicFramePr>
        <p:xfrm>
          <a:off x="465411" y="2064726"/>
          <a:ext cx="8395258" cy="4310315"/>
        </p:xfrm>
        <a:graphic>
          <a:graphicData uri="http://schemas.openxmlformats.org/drawingml/2006/table">
            <a:tbl>
              <a:tblPr firstRow="1" firstCol="1">
                <a:tableStyleId>{4C3C2611-4C71-4FC5-86AE-919BDF0F9419}</a:tableStyleId>
              </a:tblPr>
              <a:tblGrid>
                <a:gridCol w="2598298">
                  <a:extLst>
                    <a:ext uri="{9D8B030D-6E8A-4147-A177-3AD203B41FA5}">
                      <a16:colId xmlns:a16="http://schemas.microsoft.com/office/drawing/2014/main" val="2913470806"/>
                    </a:ext>
                  </a:extLst>
                </a:gridCol>
                <a:gridCol w="579696">
                  <a:extLst>
                    <a:ext uri="{9D8B030D-6E8A-4147-A177-3AD203B41FA5}">
                      <a16:colId xmlns:a16="http://schemas.microsoft.com/office/drawing/2014/main" val="1286794371"/>
                    </a:ext>
                  </a:extLst>
                </a:gridCol>
                <a:gridCol w="579696">
                  <a:extLst>
                    <a:ext uri="{9D8B030D-6E8A-4147-A177-3AD203B41FA5}">
                      <a16:colId xmlns:a16="http://schemas.microsoft.com/office/drawing/2014/main" val="1472018332"/>
                    </a:ext>
                  </a:extLst>
                </a:gridCol>
                <a:gridCol w="579696">
                  <a:extLst>
                    <a:ext uri="{9D8B030D-6E8A-4147-A177-3AD203B41FA5}">
                      <a16:colId xmlns:a16="http://schemas.microsoft.com/office/drawing/2014/main" val="476494136"/>
                    </a:ext>
                  </a:extLst>
                </a:gridCol>
                <a:gridCol w="579696">
                  <a:extLst>
                    <a:ext uri="{9D8B030D-6E8A-4147-A177-3AD203B41FA5}">
                      <a16:colId xmlns:a16="http://schemas.microsoft.com/office/drawing/2014/main" val="568079227"/>
                    </a:ext>
                  </a:extLst>
                </a:gridCol>
                <a:gridCol w="579696">
                  <a:extLst>
                    <a:ext uri="{9D8B030D-6E8A-4147-A177-3AD203B41FA5}">
                      <a16:colId xmlns:a16="http://schemas.microsoft.com/office/drawing/2014/main" val="2520117079"/>
                    </a:ext>
                  </a:extLst>
                </a:gridCol>
                <a:gridCol w="579696">
                  <a:extLst>
                    <a:ext uri="{9D8B030D-6E8A-4147-A177-3AD203B41FA5}">
                      <a16:colId xmlns:a16="http://schemas.microsoft.com/office/drawing/2014/main" val="1413345306"/>
                    </a:ext>
                  </a:extLst>
                </a:gridCol>
                <a:gridCol w="579696">
                  <a:extLst>
                    <a:ext uri="{9D8B030D-6E8A-4147-A177-3AD203B41FA5}">
                      <a16:colId xmlns:a16="http://schemas.microsoft.com/office/drawing/2014/main" val="2297612399"/>
                    </a:ext>
                  </a:extLst>
                </a:gridCol>
                <a:gridCol w="579696">
                  <a:extLst>
                    <a:ext uri="{9D8B030D-6E8A-4147-A177-3AD203B41FA5}">
                      <a16:colId xmlns:a16="http://schemas.microsoft.com/office/drawing/2014/main" val="730264633"/>
                    </a:ext>
                  </a:extLst>
                </a:gridCol>
                <a:gridCol w="579696">
                  <a:extLst>
                    <a:ext uri="{9D8B030D-6E8A-4147-A177-3AD203B41FA5}">
                      <a16:colId xmlns:a16="http://schemas.microsoft.com/office/drawing/2014/main" val="2917452001"/>
                    </a:ext>
                  </a:extLst>
                </a:gridCol>
                <a:gridCol w="579696">
                  <a:extLst>
                    <a:ext uri="{9D8B030D-6E8A-4147-A177-3AD203B41FA5}">
                      <a16:colId xmlns:a16="http://schemas.microsoft.com/office/drawing/2014/main" val="3654645012"/>
                    </a:ext>
                  </a:extLst>
                </a:gridCol>
              </a:tblGrid>
              <a:tr h="1095843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u="none" strike="noStrike" dirty="0">
                          <a:effectLst/>
                        </a:rPr>
                        <a:t> 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6" marR="5816" marT="5816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cs-CZ" sz="1800" i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Turistický</a:t>
                      </a:r>
                    </a:p>
                    <a:p>
                      <a:pPr algn="ctr" fontAlgn="ctr"/>
                      <a:r>
                        <a:rPr lang="cs-CZ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pobyt</a:t>
                      </a:r>
                    </a:p>
                  </a:txBody>
                  <a:tcPr marL="5816" marR="5816" marT="5816" marB="0" anchor="ctr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cs-CZ" sz="1800" i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Pracovní</a:t>
                      </a:r>
                    </a:p>
                    <a:p>
                      <a:pPr algn="ctr" fontAlgn="ctr"/>
                      <a:r>
                        <a:rPr lang="cs-CZ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pobyt</a:t>
                      </a:r>
                    </a:p>
                  </a:txBody>
                  <a:tcPr marL="5816" marR="5816" marT="5816" marB="0" anchor="ctr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cs-CZ" sz="1400" i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Dobrovolnictví</a:t>
                      </a:r>
                      <a:endParaRPr lang="cs-CZ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6" marR="5816" marT="5816" marB="0" anchor="ctr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cs-CZ" sz="1800" i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Studijní pobyt</a:t>
                      </a:r>
                      <a:endParaRPr lang="cs-CZ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6" marR="5816" marT="5816" marB="0" anchor="ctr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cs-CZ" sz="1800" i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VFR</a:t>
                      </a:r>
                      <a:endParaRPr lang="cs-CZ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6" marR="5816" marT="5816" marB="0" anchor="ctr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8400161"/>
                  </a:ext>
                </a:extLst>
              </a:tr>
              <a:tr h="803618">
                <a:tc>
                  <a:txBody>
                    <a:bodyPr/>
                    <a:lstStyle/>
                    <a:p>
                      <a:pPr algn="l" fontAlgn="ctr"/>
                      <a:r>
                        <a:rPr lang="cs-CZ" sz="1800" i="0" u="none" strike="noStrike" dirty="0">
                          <a:effectLst/>
                        </a:rPr>
                        <a:t>Konzultace</a:t>
                      </a:r>
                      <a:endParaRPr lang="cs-CZ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6" marR="5816" marT="58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effectLst/>
                        </a:rPr>
                        <a:t>338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6" marR="5816" marT="58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 dirty="0">
                          <a:effectLst/>
                        </a:rPr>
                        <a:t>43,8%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6" marR="5816" marT="58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effectLst/>
                        </a:rPr>
                        <a:t>41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6" marR="5816" marT="58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 dirty="0">
                          <a:effectLst/>
                        </a:rPr>
                        <a:t>36,9%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6" marR="5816" marT="58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effectLst/>
                        </a:rPr>
                        <a:t>16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6" marR="5816" marT="58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 dirty="0">
                          <a:effectLst/>
                        </a:rPr>
                        <a:t>84,2%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6" marR="5816" marT="58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effectLst/>
                        </a:rPr>
                        <a:t>8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6" marR="5816" marT="58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 dirty="0">
                          <a:effectLst/>
                        </a:rPr>
                        <a:t>80,0%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6" marR="5816" marT="58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effectLst/>
                        </a:rPr>
                        <a:t>9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5816" marR="5816" marT="58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 dirty="0">
                          <a:effectLst/>
                        </a:rPr>
                        <a:t>50,0%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6" marR="5816" marT="5816" marB="0" anchor="ctr"/>
                </a:tc>
                <a:extLst>
                  <a:ext uri="{0D108BD9-81ED-4DB2-BD59-A6C34878D82A}">
                    <a16:rowId xmlns:a16="http://schemas.microsoft.com/office/drawing/2014/main" val="572493294"/>
                  </a:ext>
                </a:extLst>
              </a:tr>
              <a:tr h="803618">
                <a:tc>
                  <a:txBody>
                    <a:bodyPr/>
                    <a:lstStyle/>
                    <a:p>
                      <a:pPr algn="l" fontAlgn="ctr"/>
                      <a:r>
                        <a:rPr lang="cs-CZ" sz="1800" i="0" u="none" strike="noStrike" dirty="0">
                          <a:effectLst/>
                        </a:rPr>
                        <a:t>Očkováno řádně</a:t>
                      </a:r>
                      <a:endParaRPr lang="cs-CZ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6" marR="5816" marT="58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effectLst/>
                        </a:rPr>
                        <a:t>268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6" marR="5816" marT="58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 dirty="0">
                          <a:effectLst/>
                        </a:rPr>
                        <a:t>34,7%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6" marR="5816" marT="58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effectLst/>
                        </a:rPr>
                        <a:t>29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6" marR="5816" marT="58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 dirty="0">
                          <a:effectLst/>
                        </a:rPr>
                        <a:t>26,1%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6" marR="5816" marT="58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effectLst/>
                        </a:rPr>
                        <a:t>7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6" marR="5816" marT="58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 dirty="0">
                          <a:effectLst/>
                        </a:rPr>
                        <a:t>36,8%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6" marR="5816" marT="58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effectLst/>
                        </a:rPr>
                        <a:t>4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6" marR="5816" marT="58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 dirty="0">
                          <a:effectLst/>
                        </a:rPr>
                        <a:t>40,0%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6" marR="5816" marT="58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effectLst/>
                        </a:rPr>
                        <a:t>4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6" marR="5816" marT="58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 dirty="0">
                          <a:effectLst/>
                        </a:rPr>
                        <a:t>22,2%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6" marR="5816" marT="5816" marB="0" anchor="ctr"/>
                </a:tc>
                <a:extLst>
                  <a:ext uri="{0D108BD9-81ED-4DB2-BD59-A6C34878D82A}">
                    <a16:rowId xmlns:a16="http://schemas.microsoft.com/office/drawing/2014/main" val="1334403060"/>
                  </a:ext>
                </a:extLst>
              </a:tr>
              <a:tr h="803618">
                <a:tc>
                  <a:txBody>
                    <a:bodyPr/>
                    <a:lstStyle/>
                    <a:p>
                      <a:pPr algn="l" fontAlgn="ctr"/>
                      <a:r>
                        <a:rPr lang="cs-CZ" sz="1800" i="0" u="none" strike="noStrike" dirty="0">
                          <a:effectLst/>
                        </a:rPr>
                        <a:t>Očkováno mimo vztekliny</a:t>
                      </a:r>
                      <a:endParaRPr lang="cs-CZ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6" marR="5816" marT="58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effectLst/>
                        </a:rPr>
                        <a:t>418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6" marR="5816" marT="58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 dirty="0">
                          <a:effectLst/>
                        </a:rPr>
                        <a:t>54,1%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6" marR="5816" marT="58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effectLst/>
                        </a:rPr>
                        <a:t>63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6" marR="5816" marT="58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 dirty="0">
                          <a:effectLst/>
                        </a:rPr>
                        <a:t>56,8%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6" marR="5816" marT="58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effectLst/>
                        </a:rPr>
                        <a:t>17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6" marR="5816" marT="58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 dirty="0">
                          <a:effectLst/>
                        </a:rPr>
                        <a:t>89,5%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6" marR="5816" marT="58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effectLst/>
                        </a:rPr>
                        <a:t>8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6" marR="5816" marT="58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 dirty="0">
                          <a:effectLst/>
                        </a:rPr>
                        <a:t>80,0%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6" marR="5816" marT="58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effectLst/>
                        </a:rPr>
                        <a:t>9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6" marR="5816" marT="58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 dirty="0">
                          <a:effectLst/>
                        </a:rPr>
                        <a:t>50,0%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6" marR="5816" marT="5816" marB="0" anchor="ctr"/>
                </a:tc>
                <a:extLst>
                  <a:ext uri="{0D108BD9-81ED-4DB2-BD59-A6C34878D82A}">
                    <a16:rowId xmlns:a16="http://schemas.microsoft.com/office/drawing/2014/main" val="2116899992"/>
                  </a:ext>
                </a:extLst>
              </a:tr>
              <a:tr h="803618">
                <a:tc>
                  <a:txBody>
                    <a:bodyPr/>
                    <a:lstStyle/>
                    <a:p>
                      <a:pPr algn="l" fontAlgn="ctr"/>
                      <a:r>
                        <a:rPr lang="cs-CZ" sz="1800" i="0" u="none" strike="noStrike" dirty="0">
                          <a:effectLst/>
                        </a:rPr>
                        <a:t>Antimalarika řádně</a:t>
                      </a:r>
                      <a:endParaRPr lang="cs-CZ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6" marR="5816" marT="58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effectLst/>
                        </a:rPr>
                        <a:t>54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6" marR="5816" marT="58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 dirty="0">
                          <a:effectLst/>
                        </a:rPr>
                        <a:t>7,0%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6" marR="5816" marT="58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effectLst/>
                        </a:rPr>
                        <a:t>14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6" marR="5816" marT="58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 dirty="0">
                          <a:effectLst/>
                        </a:rPr>
                        <a:t>12,6%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6" marR="5816" marT="58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effectLst/>
                        </a:rPr>
                        <a:t>5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6" marR="5816" marT="58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 dirty="0">
                          <a:effectLst/>
                        </a:rPr>
                        <a:t>26,3%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6" marR="5816" marT="58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effectLst/>
                        </a:rPr>
                        <a:t>1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6" marR="5816" marT="58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 dirty="0">
                          <a:effectLst/>
                        </a:rPr>
                        <a:t>10,0%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6" marR="5816" marT="58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effectLst/>
                        </a:rPr>
                        <a:t>2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6" marR="5816" marT="58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 dirty="0">
                          <a:effectLst/>
                        </a:rPr>
                        <a:t>11,1%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6" marR="5816" marT="5816" marB="0" anchor="ctr"/>
                </a:tc>
                <a:extLst>
                  <a:ext uri="{0D108BD9-81ED-4DB2-BD59-A6C34878D82A}">
                    <a16:rowId xmlns:a16="http://schemas.microsoft.com/office/drawing/2014/main" val="29954415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03200817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image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1414463"/>
          </a:xfrm>
          <a:prstGeom prst="rect">
            <a:avLst/>
          </a:prstGeom>
          <a:ln w="12700">
            <a:miter lim="400000"/>
          </a:ln>
        </p:spPr>
      </p:pic>
      <p:pic>
        <p:nvPicPr>
          <p:cNvPr id="54" name="image.png"/>
          <p:cNvPicPr/>
          <p:nvPr/>
        </p:nvPicPr>
        <p:blipFill>
          <a:blip r:embed="rId4"/>
          <a:stretch>
            <a:fillRect/>
          </a:stretch>
        </p:blipFill>
        <p:spPr>
          <a:xfrm>
            <a:off x="0" y="1408112"/>
            <a:ext cx="9144000" cy="122238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/>
        </p:nvSpPr>
        <p:spPr>
          <a:xfrm>
            <a:off x="0" y="0"/>
            <a:ext cx="720725" cy="1412875"/>
          </a:xfrm>
          <a:prstGeom prst="rect">
            <a:avLst/>
          </a:prstGeom>
          <a:solidFill>
            <a:srgbClr val="0070C0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 sz="18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14" name="Shape 55">
            <a:extLst>
              <a:ext uri="{FF2B5EF4-FFF2-40B4-BE49-F238E27FC236}">
                <a16:creationId xmlns:a16="http://schemas.microsoft.com/office/drawing/2014/main" id="{B739C198-9DAE-3D47-ABA6-D0A34EF21E89}"/>
              </a:ext>
            </a:extLst>
          </p:cNvPr>
          <p:cNvSpPr/>
          <p:nvPr/>
        </p:nvSpPr>
        <p:spPr>
          <a:xfrm>
            <a:off x="1163637" y="650210"/>
            <a:ext cx="5204951" cy="5539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>
            <a:spAutoFit/>
          </a:bodyPr>
          <a:lstStyle>
            <a:lvl1pPr>
              <a:defRPr sz="4000" b="1"/>
            </a:lvl1pPr>
          </a:lstStyle>
          <a:p>
            <a:pPr lvl="0">
              <a:defRPr sz="1800" b="0"/>
            </a:pPr>
            <a:r>
              <a:rPr lang="cs-CZ" sz="3600" b="1" dirty="0"/>
              <a:t>Předvýjezdové poradenství</a:t>
            </a:r>
            <a:endParaRPr sz="3600" b="1" dirty="0"/>
          </a:p>
        </p:txBody>
      </p:sp>
      <p:sp>
        <p:nvSpPr>
          <p:cNvPr id="15" name="Shape 56">
            <a:extLst>
              <a:ext uri="{FF2B5EF4-FFF2-40B4-BE49-F238E27FC236}">
                <a16:creationId xmlns:a16="http://schemas.microsoft.com/office/drawing/2014/main" id="{A27C58A7-D242-FC4A-80A8-E062F776B04F}"/>
              </a:ext>
            </a:extLst>
          </p:cNvPr>
          <p:cNvSpPr/>
          <p:nvPr/>
        </p:nvSpPr>
        <p:spPr>
          <a:xfrm>
            <a:off x="611186" y="1136650"/>
            <a:ext cx="5832000" cy="0"/>
          </a:xfrm>
          <a:prstGeom prst="line">
            <a:avLst/>
          </a:prstGeom>
          <a:ln>
            <a:solidFill>
              <a:srgbClr val="4A7EBB"/>
            </a:solidFill>
            <a:round/>
          </a:ln>
        </p:spPr>
        <p:txBody>
          <a:bodyPr lIns="0" tIns="0" rIns="0" bIns="0"/>
          <a:lstStyle/>
          <a:p>
            <a:pPr lvl="0" defTabSz="457200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 dirty="0"/>
          </a:p>
        </p:txBody>
      </p:sp>
      <p:graphicFrame>
        <p:nvGraphicFramePr>
          <p:cNvPr id="3" name="Tabulka 2">
            <a:extLst>
              <a:ext uri="{FF2B5EF4-FFF2-40B4-BE49-F238E27FC236}">
                <a16:creationId xmlns:a16="http://schemas.microsoft.com/office/drawing/2014/main" id="{712E81DD-7D75-C34E-95EA-5B966C02CC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1069520"/>
              </p:ext>
            </p:extLst>
          </p:nvPr>
        </p:nvGraphicFramePr>
        <p:xfrm>
          <a:off x="465411" y="2064726"/>
          <a:ext cx="8395258" cy="4310315"/>
        </p:xfrm>
        <a:graphic>
          <a:graphicData uri="http://schemas.openxmlformats.org/drawingml/2006/table">
            <a:tbl>
              <a:tblPr firstRow="1" firstCol="1">
                <a:tableStyleId>{4C3C2611-4C71-4FC5-86AE-919BDF0F9419}</a:tableStyleId>
              </a:tblPr>
              <a:tblGrid>
                <a:gridCol w="2598298">
                  <a:extLst>
                    <a:ext uri="{9D8B030D-6E8A-4147-A177-3AD203B41FA5}">
                      <a16:colId xmlns:a16="http://schemas.microsoft.com/office/drawing/2014/main" val="2913470806"/>
                    </a:ext>
                  </a:extLst>
                </a:gridCol>
                <a:gridCol w="579696">
                  <a:extLst>
                    <a:ext uri="{9D8B030D-6E8A-4147-A177-3AD203B41FA5}">
                      <a16:colId xmlns:a16="http://schemas.microsoft.com/office/drawing/2014/main" val="1286794371"/>
                    </a:ext>
                  </a:extLst>
                </a:gridCol>
                <a:gridCol w="579696">
                  <a:extLst>
                    <a:ext uri="{9D8B030D-6E8A-4147-A177-3AD203B41FA5}">
                      <a16:colId xmlns:a16="http://schemas.microsoft.com/office/drawing/2014/main" val="1472018332"/>
                    </a:ext>
                  </a:extLst>
                </a:gridCol>
                <a:gridCol w="579696">
                  <a:extLst>
                    <a:ext uri="{9D8B030D-6E8A-4147-A177-3AD203B41FA5}">
                      <a16:colId xmlns:a16="http://schemas.microsoft.com/office/drawing/2014/main" val="476494136"/>
                    </a:ext>
                  </a:extLst>
                </a:gridCol>
                <a:gridCol w="579696">
                  <a:extLst>
                    <a:ext uri="{9D8B030D-6E8A-4147-A177-3AD203B41FA5}">
                      <a16:colId xmlns:a16="http://schemas.microsoft.com/office/drawing/2014/main" val="568079227"/>
                    </a:ext>
                  </a:extLst>
                </a:gridCol>
                <a:gridCol w="579696">
                  <a:extLst>
                    <a:ext uri="{9D8B030D-6E8A-4147-A177-3AD203B41FA5}">
                      <a16:colId xmlns:a16="http://schemas.microsoft.com/office/drawing/2014/main" val="2520117079"/>
                    </a:ext>
                  </a:extLst>
                </a:gridCol>
                <a:gridCol w="579696">
                  <a:extLst>
                    <a:ext uri="{9D8B030D-6E8A-4147-A177-3AD203B41FA5}">
                      <a16:colId xmlns:a16="http://schemas.microsoft.com/office/drawing/2014/main" val="1413345306"/>
                    </a:ext>
                  </a:extLst>
                </a:gridCol>
                <a:gridCol w="579696">
                  <a:extLst>
                    <a:ext uri="{9D8B030D-6E8A-4147-A177-3AD203B41FA5}">
                      <a16:colId xmlns:a16="http://schemas.microsoft.com/office/drawing/2014/main" val="2297612399"/>
                    </a:ext>
                  </a:extLst>
                </a:gridCol>
                <a:gridCol w="579696">
                  <a:extLst>
                    <a:ext uri="{9D8B030D-6E8A-4147-A177-3AD203B41FA5}">
                      <a16:colId xmlns:a16="http://schemas.microsoft.com/office/drawing/2014/main" val="730264633"/>
                    </a:ext>
                  </a:extLst>
                </a:gridCol>
                <a:gridCol w="579696">
                  <a:extLst>
                    <a:ext uri="{9D8B030D-6E8A-4147-A177-3AD203B41FA5}">
                      <a16:colId xmlns:a16="http://schemas.microsoft.com/office/drawing/2014/main" val="2917452001"/>
                    </a:ext>
                  </a:extLst>
                </a:gridCol>
                <a:gridCol w="579696">
                  <a:extLst>
                    <a:ext uri="{9D8B030D-6E8A-4147-A177-3AD203B41FA5}">
                      <a16:colId xmlns:a16="http://schemas.microsoft.com/office/drawing/2014/main" val="3654645012"/>
                    </a:ext>
                  </a:extLst>
                </a:gridCol>
              </a:tblGrid>
              <a:tr h="1095843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u="none" strike="noStrike" dirty="0">
                          <a:effectLst/>
                        </a:rPr>
                        <a:t> 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6" marR="5816" marT="5816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cs-CZ" sz="1800" i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Turistický</a:t>
                      </a:r>
                    </a:p>
                    <a:p>
                      <a:pPr algn="ctr" fontAlgn="ctr"/>
                      <a:r>
                        <a:rPr lang="cs-CZ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pobyt</a:t>
                      </a:r>
                    </a:p>
                  </a:txBody>
                  <a:tcPr marL="5816" marR="5816" marT="5816" marB="0" anchor="ctr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cs-CZ" sz="1800" i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Pracovní</a:t>
                      </a:r>
                    </a:p>
                    <a:p>
                      <a:pPr algn="ctr" fontAlgn="ctr"/>
                      <a:r>
                        <a:rPr lang="cs-CZ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pobyt</a:t>
                      </a:r>
                    </a:p>
                  </a:txBody>
                  <a:tcPr marL="5816" marR="5816" marT="5816" marB="0" anchor="ctr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cs-CZ" sz="1400" i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Dobrovolnictví</a:t>
                      </a:r>
                      <a:endParaRPr lang="cs-CZ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6" marR="5816" marT="5816" marB="0" anchor="ctr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cs-CZ" sz="1800" i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Studijní pobyt</a:t>
                      </a:r>
                      <a:endParaRPr lang="cs-CZ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6" marR="5816" marT="5816" marB="0" anchor="ctr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cs-CZ" sz="1800" i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VFR</a:t>
                      </a:r>
                      <a:endParaRPr lang="cs-CZ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6" marR="5816" marT="5816" marB="0" anchor="ctr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8400161"/>
                  </a:ext>
                </a:extLst>
              </a:tr>
              <a:tr h="803618">
                <a:tc>
                  <a:txBody>
                    <a:bodyPr/>
                    <a:lstStyle/>
                    <a:p>
                      <a:pPr algn="l" fontAlgn="ctr"/>
                      <a:r>
                        <a:rPr lang="cs-CZ" sz="1800" i="0" u="none" strike="noStrike" dirty="0">
                          <a:effectLst/>
                        </a:rPr>
                        <a:t>Konzultace</a:t>
                      </a:r>
                      <a:endParaRPr lang="cs-CZ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6" marR="5816" marT="58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effectLst/>
                        </a:rPr>
                        <a:t>338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6" marR="5816" marT="58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 dirty="0">
                          <a:effectLst/>
                        </a:rPr>
                        <a:t>43,8%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6" marR="5816" marT="58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effectLst/>
                        </a:rPr>
                        <a:t>41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6" marR="5816" marT="5816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 dirty="0">
                          <a:effectLst/>
                        </a:rPr>
                        <a:t>36,9%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6" marR="5816" marT="5816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effectLst/>
                        </a:rPr>
                        <a:t>16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6" marR="5816" marT="58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 dirty="0">
                          <a:effectLst/>
                        </a:rPr>
                        <a:t>84,2%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6" marR="5816" marT="58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effectLst/>
                        </a:rPr>
                        <a:t>8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6" marR="5816" marT="58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 dirty="0">
                          <a:effectLst/>
                        </a:rPr>
                        <a:t>80,0%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6" marR="5816" marT="58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effectLst/>
                        </a:rPr>
                        <a:t>9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5816" marR="5816" marT="58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 dirty="0">
                          <a:effectLst/>
                        </a:rPr>
                        <a:t>50,0%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6" marR="5816" marT="5816" marB="0" anchor="ctr"/>
                </a:tc>
                <a:extLst>
                  <a:ext uri="{0D108BD9-81ED-4DB2-BD59-A6C34878D82A}">
                    <a16:rowId xmlns:a16="http://schemas.microsoft.com/office/drawing/2014/main" val="572493294"/>
                  </a:ext>
                </a:extLst>
              </a:tr>
              <a:tr h="803618">
                <a:tc>
                  <a:txBody>
                    <a:bodyPr/>
                    <a:lstStyle/>
                    <a:p>
                      <a:pPr algn="l" fontAlgn="ctr"/>
                      <a:r>
                        <a:rPr lang="cs-CZ" sz="1800" i="0" u="none" strike="noStrike" dirty="0">
                          <a:effectLst/>
                        </a:rPr>
                        <a:t>Očkováno řádně</a:t>
                      </a:r>
                      <a:endParaRPr lang="cs-CZ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6" marR="5816" marT="58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effectLst/>
                        </a:rPr>
                        <a:t>268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6" marR="5816" marT="58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 dirty="0">
                          <a:effectLst/>
                        </a:rPr>
                        <a:t>34,7%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6" marR="5816" marT="58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effectLst/>
                        </a:rPr>
                        <a:t>29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6" marR="5816" marT="5816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 dirty="0">
                          <a:effectLst/>
                        </a:rPr>
                        <a:t>26,1%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6" marR="5816" marT="5816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effectLst/>
                        </a:rPr>
                        <a:t>7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6" marR="5816" marT="58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 dirty="0">
                          <a:effectLst/>
                        </a:rPr>
                        <a:t>36,8%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6" marR="5816" marT="58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effectLst/>
                        </a:rPr>
                        <a:t>4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6" marR="5816" marT="58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 dirty="0">
                          <a:effectLst/>
                        </a:rPr>
                        <a:t>40,0%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6" marR="5816" marT="58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effectLst/>
                        </a:rPr>
                        <a:t>4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6" marR="5816" marT="58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 dirty="0">
                          <a:effectLst/>
                        </a:rPr>
                        <a:t>22,2%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6" marR="5816" marT="5816" marB="0" anchor="ctr"/>
                </a:tc>
                <a:extLst>
                  <a:ext uri="{0D108BD9-81ED-4DB2-BD59-A6C34878D82A}">
                    <a16:rowId xmlns:a16="http://schemas.microsoft.com/office/drawing/2014/main" val="1334403060"/>
                  </a:ext>
                </a:extLst>
              </a:tr>
              <a:tr h="803618">
                <a:tc>
                  <a:txBody>
                    <a:bodyPr/>
                    <a:lstStyle/>
                    <a:p>
                      <a:pPr algn="l" fontAlgn="ctr"/>
                      <a:r>
                        <a:rPr lang="cs-CZ" sz="1800" i="0" u="none" strike="noStrike" dirty="0">
                          <a:effectLst/>
                        </a:rPr>
                        <a:t>Očkováno mimo vztekliny</a:t>
                      </a:r>
                      <a:endParaRPr lang="cs-CZ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6" marR="5816" marT="58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effectLst/>
                        </a:rPr>
                        <a:t>418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6" marR="5816" marT="58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 dirty="0">
                          <a:effectLst/>
                        </a:rPr>
                        <a:t>54,1%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6" marR="5816" marT="58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effectLst/>
                        </a:rPr>
                        <a:t>63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6" marR="5816" marT="5816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 dirty="0">
                          <a:effectLst/>
                        </a:rPr>
                        <a:t>56,8%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6" marR="5816" marT="5816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effectLst/>
                        </a:rPr>
                        <a:t>17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6" marR="5816" marT="58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 dirty="0">
                          <a:effectLst/>
                        </a:rPr>
                        <a:t>89,5%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6" marR="5816" marT="58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effectLst/>
                        </a:rPr>
                        <a:t>8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6" marR="5816" marT="58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 dirty="0">
                          <a:effectLst/>
                        </a:rPr>
                        <a:t>80,0%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6" marR="5816" marT="58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effectLst/>
                        </a:rPr>
                        <a:t>9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6" marR="5816" marT="58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 dirty="0">
                          <a:effectLst/>
                        </a:rPr>
                        <a:t>50,0%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6" marR="5816" marT="5816" marB="0" anchor="ctr"/>
                </a:tc>
                <a:extLst>
                  <a:ext uri="{0D108BD9-81ED-4DB2-BD59-A6C34878D82A}">
                    <a16:rowId xmlns:a16="http://schemas.microsoft.com/office/drawing/2014/main" val="2116899992"/>
                  </a:ext>
                </a:extLst>
              </a:tr>
              <a:tr h="803618">
                <a:tc>
                  <a:txBody>
                    <a:bodyPr/>
                    <a:lstStyle/>
                    <a:p>
                      <a:pPr algn="l" fontAlgn="ctr"/>
                      <a:r>
                        <a:rPr lang="cs-CZ" sz="1800" i="0" u="none" strike="noStrike" dirty="0">
                          <a:effectLst/>
                        </a:rPr>
                        <a:t>Antimalarika řádně</a:t>
                      </a:r>
                      <a:endParaRPr lang="cs-CZ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6" marR="5816" marT="58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effectLst/>
                        </a:rPr>
                        <a:t>54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6" marR="5816" marT="58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 dirty="0">
                          <a:effectLst/>
                        </a:rPr>
                        <a:t>7,0%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6" marR="5816" marT="58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effectLst/>
                        </a:rPr>
                        <a:t>14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6" marR="5816" marT="5816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 dirty="0">
                          <a:effectLst/>
                        </a:rPr>
                        <a:t>12,6%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6" marR="5816" marT="5816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effectLst/>
                        </a:rPr>
                        <a:t>5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6" marR="5816" marT="58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 dirty="0">
                          <a:effectLst/>
                        </a:rPr>
                        <a:t>26,3%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6" marR="5816" marT="58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effectLst/>
                        </a:rPr>
                        <a:t>1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6" marR="5816" marT="58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 dirty="0">
                          <a:effectLst/>
                        </a:rPr>
                        <a:t>10,0%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6" marR="5816" marT="58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effectLst/>
                        </a:rPr>
                        <a:t>2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6" marR="5816" marT="58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 dirty="0">
                          <a:effectLst/>
                        </a:rPr>
                        <a:t>11,1%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16" marR="5816" marT="5816" marB="0" anchor="ctr"/>
                </a:tc>
                <a:extLst>
                  <a:ext uri="{0D108BD9-81ED-4DB2-BD59-A6C34878D82A}">
                    <a16:rowId xmlns:a16="http://schemas.microsoft.com/office/drawing/2014/main" val="29954415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8320197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image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414463"/>
          </a:xfrm>
          <a:prstGeom prst="rect">
            <a:avLst/>
          </a:prstGeom>
          <a:ln w="12700">
            <a:miter lim="400000"/>
          </a:ln>
        </p:spPr>
      </p:pic>
      <p:pic>
        <p:nvPicPr>
          <p:cNvPr id="54" name="image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1408112"/>
            <a:ext cx="9144000" cy="122238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/>
        </p:nvSpPr>
        <p:spPr>
          <a:xfrm>
            <a:off x="0" y="0"/>
            <a:ext cx="720725" cy="1412875"/>
          </a:xfrm>
          <a:prstGeom prst="rect">
            <a:avLst/>
          </a:prstGeom>
          <a:solidFill>
            <a:srgbClr val="0070C0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 sz="18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8" name="Shape 55">
            <a:extLst>
              <a:ext uri="{FF2B5EF4-FFF2-40B4-BE49-F238E27FC236}">
                <a16:creationId xmlns:a16="http://schemas.microsoft.com/office/drawing/2014/main" id="{84943317-7D44-CF40-9FF0-C01C98EF6123}"/>
              </a:ext>
            </a:extLst>
          </p:cNvPr>
          <p:cNvSpPr/>
          <p:nvPr/>
        </p:nvSpPr>
        <p:spPr>
          <a:xfrm>
            <a:off x="1163637" y="650210"/>
            <a:ext cx="4491614" cy="5539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>
            <a:spAutoFit/>
          </a:bodyPr>
          <a:lstStyle>
            <a:lvl1pPr>
              <a:defRPr sz="4000" b="1"/>
            </a:lvl1pPr>
          </a:lstStyle>
          <a:p>
            <a:pPr lvl="0">
              <a:defRPr sz="1800" b="0"/>
            </a:pPr>
            <a:r>
              <a:rPr lang="cs-CZ" sz="3600" b="1" dirty="0"/>
              <a:t>Rizika během cestování</a:t>
            </a:r>
            <a:endParaRPr sz="3600" b="1" dirty="0"/>
          </a:p>
        </p:txBody>
      </p:sp>
      <p:sp>
        <p:nvSpPr>
          <p:cNvPr id="9" name="Shape 56">
            <a:extLst>
              <a:ext uri="{FF2B5EF4-FFF2-40B4-BE49-F238E27FC236}">
                <a16:creationId xmlns:a16="http://schemas.microsoft.com/office/drawing/2014/main" id="{984F9F1C-87DC-A44B-B335-38D3D42C1304}"/>
              </a:ext>
            </a:extLst>
          </p:cNvPr>
          <p:cNvSpPr/>
          <p:nvPr/>
        </p:nvSpPr>
        <p:spPr>
          <a:xfrm>
            <a:off x="611186" y="1136650"/>
            <a:ext cx="5220000" cy="0"/>
          </a:xfrm>
          <a:prstGeom prst="line">
            <a:avLst/>
          </a:prstGeom>
          <a:ln>
            <a:solidFill>
              <a:srgbClr val="4A7EBB"/>
            </a:solidFill>
            <a:round/>
          </a:ln>
        </p:spPr>
        <p:txBody>
          <a:bodyPr lIns="0" tIns="0" rIns="0" bIns="0"/>
          <a:lstStyle/>
          <a:p>
            <a:pPr lvl="0" defTabSz="457200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 dirty="0"/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E6DA890A-96E9-4E48-9DAF-F9204B3E0232}"/>
              </a:ext>
            </a:extLst>
          </p:cNvPr>
          <p:cNvSpPr txBox="1"/>
          <p:nvPr/>
        </p:nvSpPr>
        <p:spPr>
          <a:xfrm>
            <a:off x="808651" y="2410252"/>
            <a:ext cx="3022620" cy="830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cs-CZ" sz="2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33,9%</a:t>
            </a:r>
            <a:r>
              <a:rPr kumimoji="0" lang="cs-CZ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(317/934)</a:t>
            </a:r>
          </a:p>
          <a:p>
            <a:pPr marL="0" marR="0" indent="0" algn="ctr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cs-CZ" b="1" dirty="0">
                <a:solidFill>
                  <a:srgbClr val="000000"/>
                </a:solidFill>
              </a:rPr>
              <a:t>Chronická onemocnění</a:t>
            </a:r>
            <a:endParaRPr kumimoji="0" lang="cs-CZ" sz="24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C80B7B8E-5ED9-D544-AE37-1A27A5B7D188}"/>
              </a:ext>
            </a:extLst>
          </p:cNvPr>
          <p:cNvSpPr txBox="1"/>
          <p:nvPr/>
        </p:nvSpPr>
        <p:spPr>
          <a:xfrm>
            <a:off x="1038681" y="3705652"/>
            <a:ext cx="2562558" cy="830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cs-CZ" sz="2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89,1%</a:t>
            </a:r>
            <a:r>
              <a:rPr kumimoji="0" lang="cs-CZ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(832/934)</a:t>
            </a:r>
          </a:p>
          <a:p>
            <a:pPr marL="0" marR="0" indent="0" algn="ctr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cs-CZ" sz="2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Rizikové stravování</a:t>
            </a: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6BF57CBB-FFD7-2C4A-B6BF-672B0D6A4545}"/>
              </a:ext>
            </a:extLst>
          </p:cNvPr>
          <p:cNvSpPr txBox="1"/>
          <p:nvPr/>
        </p:nvSpPr>
        <p:spPr>
          <a:xfrm>
            <a:off x="5237230" y="5001049"/>
            <a:ext cx="2171426" cy="830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cs-CZ" sz="2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15,4%</a:t>
            </a:r>
            <a:r>
              <a:rPr kumimoji="0" lang="cs-CZ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(144/934)</a:t>
            </a:r>
          </a:p>
          <a:p>
            <a:pPr marL="0" marR="0" indent="0" algn="ctr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cs-CZ" b="1" dirty="0">
                <a:solidFill>
                  <a:srgbClr val="000000"/>
                </a:solidFill>
              </a:rPr>
              <a:t>Kempování</a:t>
            </a:r>
            <a:endParaRPr kumimoji="0" lang="cs-CZ" sz="24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6F57660A-6700-5D4B-BEF0-D865A324CAFC}"/>
              </a:ext>
            </a:extLst>
          </p:cNvPr>
          <p:cNvSpPr txBox="1"/>
          <p:nvPr/>
        </p:nvSpPr>
        <p:spPr>
          <a:xfrm>
            <a:off x="4053417" y="2410251"/>
            <a:ext cx="4539061" cy="830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cs-CZ" sz="2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65,2%</a:t>
            </a:r>
            <a:r>
              <a:rPr kumimoji="0" lang="cs-CZ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(609/934)</a:t>
            </a:r>
          </a:p>
          <a:p>
            <a:pPr marL="0" marR="0" indent="0" algn="ctr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cs-CZ" sz="2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Divoká příroda</a:t>
            </a:r>
            <a:r>
              <a:rPr lang="cs-CZ" b="1" dirty="0">
                <a:solidFill>
                  <a:srgbClr val="000000"/>
                </a:solidFill>
              </a:rPr>
              <a:t> a kontakt se zvířaty</a:t>
            </a:r>
            <a:endParaRPr kumimoji="0" lang="cs-CZ" sz="24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856F7E68-56A6-944C-BDF9-A0E072706D9C}"/>
              </a:ext>
            </a:extLst>
          </p:cNvPr>
          <p:cNvSpPr txBox="1"/>
          <p:nvPr/>
        </p:nvSpPr>
        <p:spPr>
          <a:xfrm>
            <a:off x="4769155" y="3705650"/>
            <a:ext cx="3107580" cy="830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cs-CZ" sz="2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41,8%</a:t>
            </a:r>
            <a:r>
              <a:rPr kumimoji="0" lang="cs-CZ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(390/934)</a:t>
            </a:r>
          </a:p>
          <a:p>
            <a:pPr marL="0" marR="0" indent="0" algn="ctr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cs-CZ" sz="2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Koupání ve sladké vodě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A94DE864-7195-A14E-8664-A88D667BDB23}"/>
              </a:ext>
            </a:extLst>
          </p:cNvPr>
          <p:cNvSpPr txBox="1"/>
          <p:nvPr/>
        </p:nvSpPr>
        <p:spPr>
          <a:xfrm>
            <a:off x="572203" y="5001052"/>
            <a:ext cx="3495507" cy="830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cs-CZ" sz="2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81,3%</a:t>
            </a:r>
            <a:r>
              <a:rPr kumimoji="0" lang="cs-CZ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(759/934)</a:t>
            </a:r>
          </a:p>
          <a:p>
            <a:pPr marL="0" marR="0" indent="0" algn="ctr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cs-CZ" sz="2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Poštípání komáry/členovci</a:t>
            </a:r>
          </a:p>
        </p:txBody>
      </p:sp>
    </p:spTree>
    <p:extLst>
      <p:ext uri="{BB962C8B-B14F-4D97-AF65-F5344CB8AC3E}">
        <p14:creationId xmlns:p14="http://schemas.microsoft.com/office/powerpoint/2010/main" val="2350880166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image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414463"/>
          </a:xfrm>
          <a:prstGeom prst="rect">
            <a:avLst/>
          </a:prstGeom>
          <a:ln w="12700">
            <a:miter lim="400000"/>
          </a:ln>
        </p:spPr>
      </p:pic>
      <p:pic>
        <p:nvPicPr>
          <p:cNvPr id="54" name="image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1408112"/>
            <a:ext cx="9144000" cy="122238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/>
        </p:nvSpPr>
        <p:spPr>
          <a:xfrm>
            <a:off x="0" y="0"/>
            <a:ext cx="720725" cy="1412875"/>
          </a:xfrm>
          <a:prstGeom prst="rect">
            <a:avLst/>
          </a:prstGeom>
          <a:solidFill>
            <a:srgbClr val="0070C0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 sz="18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8" name="Shape 55">
            <a:extLst>
              <a:ext uri="{FF2B5EF4-FFF2-40B4-BE49-F238E27FC236}">
                <a16:creationId xmlns:a16="http://schemas.microsoft.com/office/drawing/2014/main" id="{84943317-7D44-CF40-9FF0-C01C98EF6123}"/>
              </a:ext>
            </a:extLst>
          </p:cNvPr>
          <p:cNvSpPr/>
          <p:nvPr/>
        </p:nvSpPr>
        <p:spPr>
          <a:xfrm>
            <a:off x="1163637" y="650210"/>
            <a:ext cx="3140283" cy="5539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>
            <a:spAutoFit/>
          </a:bodyPr>
          <a:lstStyle>
            <a:lvl1pPr>
              <a:defRPr sz="4000" b="1"/>
            </a:lvl1pPr>
          </a:lstStyle>
          <a:p>
            <a:pPr lvl="0">
              <a:defRPr sz="1800" b="0"/>
            </a:pPr>
            <a:r>
              <a:rPr lang="cs-CZ" sz="3600" b="1" dirty="0"/>
              <a:t>Zdravotní obtíže</a:t>
            </a:r>
            <a:endParaRPr sz="3600" b="1" dirty="0"/>
          </a:p>
        </p:txBody>
      </p:sp>
      <p:sp>
        <p:nvSpPr>
          <p:cNvPr id="9" name="Shape 56">
            <a:extLst>
              <a:ext uri="{FF2B5EF4-FFF2-40B4-BE49-F238E27FC236}">
                <a16:creationId xmlns:a16="http://schemas.microsoft.com/office/drawing/2014/main" id="{984F9F1C-87DC-A44B-B335-38D3D42C1304}"/>
              </a:ext>
            </a:extLst>
          </p:cNvPr>
          <p:cNvSpPr/>
          <p:nvPr/>
        </p:nvSpPr>
        <p:spPr>
          <a:xfrm>
            <a:off x="611186" y="1136650"/>
            <a:ext cx="3888000" cy="0"/>
          </a:xfrm>
          <a:prstGeom prst="line">
            <a:avLst/>
          </a:prstGeom>
          <a:ln>
            <a:solidFill>
              <a:srgbClr val="4A7EBB"/>
            </a:solidFill>
            <a:round/>
          </a:ln>
        </p:spPr>
        <p:txBody>
          <a:bodyPr lIns="0" tIns="0" rIns="0" bIns="0"/>
          <a:lstStyle/>
          <a:p>
            <a:pPr lvl="0" defTabSz="457200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 dirty="0"/>
          </a:p>
        </p:txBody>
      </p: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48586CED-23A1-0142-95D1-8564FD40B4D4}"/>
              </a:ext>
            </a:extLst>
          </p:cNvPr>
          <p:cNvSpPr txBox="1"/>
          <p:nvPr/>
        </p:nvSpPr>
        <p:spPr>
          <a:xfrm>
            <a:off x="591029" y="2910726"/>
            <a:ext cx="3928316" cy="267765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cs-CZ" sz="2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76,3%</a:t>
            </a:r>
            <a:r>
              <a:rPr kumimoji="0" lang="cs-CZ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(713/934)</a:t>
            </a:r>
          </a:p>
          <a:p>
            <a:pPr marL="0" marR="0" indent="0" algn="ctr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cs-CZ" sz="2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Zdravotní obtíže</a:t>
            </a:r>
          </a:p>
          <a:p>
            <a:pPr marL="0" marR="0" indent="0" algn="ctr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cs-CZ" sz="2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související s cestováním</a:t>
            </a:r>
          </a:p>
          <a:p>
            <a:pPr marL="0" marR="0" indent="0" algn="ctr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cs-CZ" b="1" dirty="0">
              <a:solidFill>
                <a:srgbClr val="000000"/>
              </a:solidFill>
            </a:endParaRPr>
          </a:p>
          <a:p>
            <a:pPr marL="0" marR="0" indent="0" algn="ctr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cs-CZ" b="1" dirty="0">
              <a:solidFill>
                <a:srgbClr val="000000"/>
              </a:solidFill>
            </a:endParaRPr>
          </a:p>
          <a:p>
            <a:pPr marL="0" marR="0" indent="0" algn="ctr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cs-CZ" b="1" dirty="0">
                <a:solidFill>
                  <a:srgbClr val="000000"/>
                </a:solidFill>
              </a:rPr>
              <a:t>21,3%</a:t>
            </a:r>
            <a:r>
              <a:rPr lang="cs-CZ" dirty="0">
                <a:solidFill>
                  <a:srgbClr val="000000"/>
                </a:solidFill>
              </a:rPr>
              <a:t> (199/934)</a:t>
            </a:r>
          </a:p>
          <a:p>
            <a:pPr marL="0" marR="0" indent="0" algn="ctr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cs-CZ" b="1" dirty="0">
                <a:solidFill>
                  <a:srgbClr val="000000"/>
                </a:solidFill>
              </a:rPr>
              <a:t>Tropické infekční onemocnění</a:t>
            </a:r>
          </a:p>
        </p:txBody>
      </p:sp>
      <p:graphicFrame>
        <p:nvGraphicFramePr>
          <p:cNvPr id="18" name="Tabulka 17">
            <a:extLst>
              <a:ext uri="{FF2B5EF4-FFF2-40B4-BE49-F238E27FC236}">
                <a16:creationId xmlns:a16="http://schemas.microsoft.com/office/drawing/2014/main" id="{306E6A90-2801-D74D-AB45-A1C2534B15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8418027"/>
              </p:ext>
            </p:extLst>
          </p:nvPr>
        </p:nvGraphicFramePr>
        <p:xfrm>
          <a:off x="4998967" y="2064673"/>
          <a:ext cx="3486150" cy="4267200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2345462">
                  <a:extLst>
                    <a:ext uri="{9D8B030D-6E8A-4147-A177-3AD203B41FA5}">
                      <a16:colId xmlns:a16="http://schemas.microsoft.com/office/drawing/2014/main" val="2128478078"/>
                    </a:ext>
                  </a:extLst>
                </a:gridCol>
                <a:gridCol w="551119">
                  <a:extLst>
                    <a:ext uri="{9D8B030D-6E8A-4147-A177-3AD203B41FA5}">
                      <a16:colId xmlns:a16="http://schemas.microsoft.com/office/drawing/2014/main" val="1343192038"/>
                    </a:ext>
                  </a:extLst>
                </a:gridCol>
                <a:gridCol w="589569">
                  <a:extLst>
                    <a:ext uri="{9D8B030D-6E8A-4147-A177-3AD203B41FA5}">
                      <a16:colId xmlns:a16="http://schemas.microsoft.com/office/drawing/2014/main" val="3371012566"/>
                    </a:ext>
                  </a:extLst>
                </a:gridCol>
              </a:tblGrid>
              <a:tr h="199337">
                <a:tc>
                  <a:txBody>
                    <a:bodyPr/>
                    <a:lstStyle/>
                    <a:p>
                      <a:pPr algn="l"/>
                      <a:r>
                        <a:rPr lang="cs-CZ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Onemocnění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82049754"/>
                  </a:ext>
                </a:extLst>
              </a:tr>
              <a:tr h="199337">
                <a:tc>
                  <a:txBody>
                    <a:bodyPr/>
                    <a:lstStyle/>
                    <a:p>
                      <a:pPr algn="l"/>
                      <a:r>
                        <a:rPr lang="cs-CZ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Horečka dengue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8,4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46185653"/>
                  </a:ext>
                </a:extLst>
              </a:tr>
              <a:tr h="199337">
                <a:tc>
                  <a:txBody>
                    <a:bodyPr/>
                    <a:lstStyle/>
                    <a:p>
                      <a:pPr algn="l"/>
                      <a:r>
                        <a:rPr lang="cs-CZ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Larva migrans cutanea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4,3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51002657"/>
                  </a:ext>
                </a:extLst>
              </a:tr>
              <a:tr h="199337">
                <a:tc>
                  <a:txBody>
                    <a:bodyPr/>
                    <a:lstStyle/>
                    <a:p>
                      <a:pPr algn="l"/>
                      <a:r>
                        <a:rPr lang="cs-CZ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Malárie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2,9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11188293"/>
                  </a:ext>
                </a:extLst>
              </a:tr>
              <a:tr h="199337">
                <a:tc>
                  <a:txBody>
                    <a:bodyPr/>
                    <a:lstStyle/>
                    <a:p>
                      <a:pPr algn="l"/>
                      <a:r>
                        <a:rPr lang="cs-CZ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Giardióza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2,6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59901925"/>
                  </a:ext>
                </a:extLst>
              </a:tr>
              <a:tr h="199337">
                <a:tc>
                  <a:txBody>
                    <a:bodyPr/>
                    <a:lstStyle/>
                    <a:p>
                      <a:pPr algn="l"/>
                      <a:r>
                        <a:rPr lang="cs-CZ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Horečka Zika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3,8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97942420"/>
                  </a:ext>
                </a:extLst>
              </a:tr>
              <a:tr h="199337">
                <a:tc>
                  <a:txBody>
                    <a:bodyPr/>
                    <a:lstStyle/>
                    <a:p>
                      <a:pPr algn="l"/>
                      <a:r>
                        <a:rPr lang="cs-CZ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Horečka chikungunya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1,0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81852159"/>
                  </a:ext>
                </a:extLst>
              </a:tr>
              <a:tr h="199337">
                <a:tc>
                  <a:txBody>
                    <a:bodyPr/>
                    <a:lstStyle/>
                    <a:p>
                      <a:pPr algn="l"/>
                      <a:r>
                        <a:rPr lang="cs-CZ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Africký klíšťový tyfus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0,4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09072749"/>
                  </a:ext>
                </a:extLst>
              </a:tr>
              <a:tr h="199337">
                <a:tc>
                  <a:txBody>
                    <a:bodyPr/>
                    <a:lstStyle/>
                    <a:p>
                      <a:pPr algn="l"/>
                      <a:r>
                        <a:rPr lang="cs-CZ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Myiáze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0,4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53055783"/>
                  </a:ext>
                </a:extLst>
              </a:tr>
              <a:tr h="199337">
                <a:tc>
                  <a:txBody>
                    <a:bodyPr/>
                    <a:lstStyle/>
                    <a:p>
                      <a:pPr algn="l"/>
                      <a:r>
                        <a:rPr lang="cs-CZ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Břišní tyfus a paratyfus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0,3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1506881"/>
                  </a:ext>
                </a:extLst>
              </a:tr>
              <a:tr h="199337">
                <a:tc>
                  <a:txBody>
                    <a:bodyPr/>
                    <a:lstStyle/>
                    <a:p>
                      <a:pPr algn="l"/>
                      <a:r>
                        <a:rPr lang="cs-CZ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Ankylostomóza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0,2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30011864"/>
                  </a:ext>
                </a:extLst>
              </a:tr>
              <a:tr h="199337">
                <a:tc>
                  <a:txBody>
                    <a:bodyPr/>
                    <a:lstStyle/>
                    <a:p>
                      <a:pPr algn="l"/>
                      <a:r>
                        <a:rPr lang="cs-CZ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Schistosomóza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0,1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16098325"/>
                  </a:ext>
                </a:extLst>
              </a:tr>
              <a:tr h="199337">
                <a:tc>
                  <a:txBody>
                    <a:bodyPr/>
                    <a:lstStyle/>
                    <a:p>
                      <a:pPr algn="l"/>
                      <a:r>
                        <a:rPr lang="cs-CZ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Leishmanióza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0,1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67759775"/>
                  </a:ext>
                </a:extLst>
              </a:tr>
              <a:tr h="199337">
                <a:tc>
                  <a:txBody>
                    <a:bodyPr/>
                    <a:lstStyle/>
                    <a:p>
                      <a:pPr algn="l"/>
                      <a:r>
                        <a:rPr lang="cs-CZ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Histoplazmóza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0,1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874145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48241723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11A2A1BD-B371-3145-8846-B10436BB4D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574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768548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image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414463"/>
          </a:xfrm>
          <a:prstGeom prst="rect">
            <a:avLst/>
          </a:prstGeom>
          <a:ln w="12700">
            <a:miter lim="400000"/>
          </a:ln>
        </p:spPr>
      </p:pic>
      <p:pic>
        <p:nvPicPr>
          <p:cNvPr id="54" name="image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1408112"/>
            <a:ext cx="9144000" cy="122238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/>
        </p:nvSpPr>
        <p:spPr>
          <a:xfrm>
            <a:off x="0" y="0"/>
            <a:ext cx="720725" cy="1412875"/>
          </a:xfrm>
          <a:prstGeom prst="rect">
            <a:avLst/>
          </a:prstGeom>
          <a:solidFill>
            <a:srgbClr val="0070C0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 sz="18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10" name="Shape 55">
            <a:extLst>
              <a:ext uri="{FF2B5EF4-FFF2-40B4-BE49-F238E27FC236}">
                <a16:creationId xmlns:a16="http://schemas.microsoft.com/office/drawing/2014/main" id="{1B263BCC-C262-344E-A2C2-E31023E812E5}"/>
              </a:ext>
            </a:extLst>
          </p:cNvPr>
          <p:cNvSpPr/>
          <p:nvPr/>
        </p:nvSpPr>
        <p:spPr>
          <a:xfrm>
            <a:off x="1163637" y="650210"/>
            <a:ext cx="3140283" cy="5539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>
            <a:spAutoFit/>
          </a:bodyPr>
          <a:lstStyle>
            <a:lvl1pPr>
              <a:defRPr sz="4000" b="1"/>
            </a:lvl1pPr>
          </a:lstStyle>
          <a:p>
            <a:pPr lvl="0">
              <a:defRPr sz="1800" b="0"/>
            </a:pPr>
            <a:r>
              <a:rPr lang="cs-CZ" sz="3600" b="1" dirty="0"/>
              <a:t>Zdravotní obtíže</a:t>
            </a:r>
            <a:endParaRPr sz="3600" b="1" dirty="0"/>
          </a:p>
        </p:txBody>
      </p:sp>
      <p:sp>
        <p:nvSpPr>
          <p:cNvPr id="11" name="Shape 56">
            <a:extLst>
              <a:ext uri="{FF2B5EF4-FFF2-40B4-BE49-F238E27FC236}">
                <a16:creationId xmlns:a16="http://schemas.microsoft.com/office/drawing/2014/main" id="{4915E41C-2A9D-EE40-B9BA-6BCF6133C5CC}"/>
              </a:ext>
            </a:extLst>
          </p:cNvPr>
          <p:cNvSpPr/>
          <p:nvPr/>
        </p:nvSpPr>
        <p:spPr>
          <a:xfrm>
            <a:off x="611186" y="1136650"/>
            <a:ext cx="3888000" cy="0"/>
          </a:xfrm>
          <a:prstGeom prst="line">
            <a:avLst/>
          </a:prstGeom>
          <a:ln>
            <a:solidFill>
              <a:srgbClr val="4A7EBB"/>
            </a:solidFill>
            <a:round/>
          </a:ln>
        </p:spPr>
        <p:txBody>
          <a:bodyPr lIns="0" tIns="0" rIns="0" bIns="0"/>
          <a:lstStyle/>
          <a:p>
            <a:pPr lvl="0" defTabSz="457200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 dirty="0"/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00578879-B447-214F-9039-F0A41BF9588C}"/>
              </a:ext>
            </a:extLst>
          </p:cNvPr>
          <p:cNvSpPr txBox="1"/>
          <p:nvPr/>
        </p:nvSpPr>
        <p:spPr>
          <a:xfrm>
            <a:off x="2850819" y="1916501"/>
            <a:ext cx="3296734" cy="1200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cs-CZ" b="1" dirty="0">
                <a:solidFill>
                  <a:srgbClr val="000000"/>
                </a:solidFill>
              </a:rPr>
              <a:t>6,9 %</a:t>
            </a:r>
            <a:r>
              <a:rPr lang="cs-CZ" dirty="0">
                <a:solidFill>
                  <a:srgbClr val="000000"/>
                </a:solidFill>
              </a:rPr>
              <a:t> (64/934)</a:t>
            </a:r>
          </a:p>
          <a:p>
            <a:pPr marL="0" marR="0" indent="0" algn="ctr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cs-CZ" b="1" dirty="0">
                <a:solidFill>
                  <a:srgbClr val="000000"/>
                </a:solidFill>
              </a:rPr>
              <a:t>Preventabilní infekce</a:t>
            </a:r>
          </a:p>
          <a:p>
            <a:pPr marL="0" marR="0" indent="0" algn="ctr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cs-CZ" dirty="0">
                <a:solidFill>
                  <a:srgbClr val="000000"/>
                </a:solidFill>
              </a:rPr>
              <a:t>(očkování &amp; antimalarika)</a:t>
            </a:r>
            <a:endParaRPr kumimoji="0" lang="cs-CZ" sz="24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9" name="Tabulka 8">
            <a:extLst>
              <a:ext uri="{FF2B5EF4-FFF2-40B4-BE49-F238E27FC236}">
                <a16:creationId xmlns:a16="http://schemas.microsoft.com/office/drawing/2014/main" id="{E56F8BCA-A0AA-3B41-826A-5220B4DA21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5406643"/>
              </p:ext>
            </p:extLst>
          </p:nvPr>
        </p:nvGraphicFramePr>
        <p:xfrm>
          <a:off x="1754981" y="3502979"/>
          <a:ext cx="5634037" cy="2926080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3790548">
                  <a:extLst>
                    <a:ext uri="{9D8B030D-6E8A-4147-A177-3AD203B41FA5}">
                      <a16:colId xmlns:a16="http://schemas.microsoft.com/office/drawing/2014/main" val="2128478078"/>
                    </a:ext>
                  </a:extLst>
                </a:gridCol>
                <a:gridCol w="890675">
                  <a:extLst>
                    <a:ext uri="{9D8B030D-6E8A-4147-A177-3AD203B41FA5}">
                      <a16:colId xmlns:a16="http://schemas.microsoft.com/office/drawing/2014/main" val="1343192038"/>
                    </a:ext>
                  </a:extLst>
                </a:gridCol>
                <a:gridCol w="952814">
                  <a:extLst>
                    <a:ext uri="{9D8B030D-6E8A-4147-A177-3AD203B41FA5}">
                      <a16:colId xmlns:a16="http://schemas.microsoft.com/office/drawing/2014/main" val="3371012566"/>
                    </a:ext>
                  </a:extLst>
                </a:gridCol>
              </a:tblGrid>
              <a:tr h="199337">
                <a:tc>
                  <a:txBody>
                    <a:bodyPr/>
                    <a:lstStyle/>
                    <a:p>
                      <a:pPr algn="l"/>
                      <a:r>
                        <a:rPr lang="cs-CZ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Onemocnění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82049754"/>
                  </a:ext>
                </a:extLst>
              </a:tr>
              <a:tr h="199337">
                <a:tc>
                  <a:txBody>
                    <a:bodyPr/>
                    <a:lstStyle/>
                    <a:p>
                      <a:pPr algn="l"/>
                      <a:r>
                        <a:rPr lang="cs-CZ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Malárie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2,9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11188293"/>
                  </a:ext>
                </a:extLst>
              </a:tr>
              <a:tr h="199337">
                <a:tc>
                  <a:txBody>
                    <a:bodyPr/>
                    <a:lstStyle/>
                    <a:p>
                      <a:pPr algn="l"/>
                      <a:r>
                        <a:rPr lang="cs-CZ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Chřipka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1,8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97942420"/>
                  </a:ext>
                </a:extLst>
              </a:tr>
              <a:tr h="199337">
                <a:tc>
                  <a:txBody>
                    <a:bodyPr/>
                    <a:lstStyle/>
                    <a:p>
                      <a:pPr algn="l"/>
                      <a:r>
                        <a:rPr lang="cs-CZ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Vzteklina (postexpoziční profylaxe)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1,5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96410448"/>
                  </a:ext>
                </a:extLst>
              </a:tr>
              <a:tr h="199337">
                <a:tc>
                  <a:txBody>
                    <a:bodyPr/>
                    <a:lstStyle/>
                    <a:p>
                      <a:pPr algn="l"/>
                      <a:r>
                        <a:rPr lang="cs-CZ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Epidemická parotitida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0,3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45226810"/>
                  </a:ext>
                </a:extLst>
              </a:tr>
              <a:tr h="199337">
                <a:tc>
                  <a:txBody>
                    <a:bodyPr/>
                    <a:lstStyle/>
                    <a:p>
                      <a:pPr algn="l"/>
                      <a:r>
                        <a:rPr lang="cs-CZ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Virová hepatitida 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0,1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81852159"/>
                  </a:ext>
                </a:extLst>
              </a:tr>
              <a:tr h="199337">
                <a:tc>
                  <a:txBody>
                    <a:bodyPr/>
                    <a:lstStyle/>
                    <a:p>
                      <a:pPr algn="l"/>
                      <a:r>
                        <a:rPr lang="cs-CZ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Břišní tyfus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0,1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09072749"/>
                  </a:ext>
                </a:extLst>
              </a:tr>
              <a:tr h="199337">
                <a:tc>
                  <a:txBody>
                    <a:bodyPr/>
                    <a:lstStyle/>
                    <a:p>
                      <a:pPr algn="l"/>
                      <a:r>
                        <a:rPr lang="cs-CZ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Zarděnky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0,1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530557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3164108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8" name="image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414463"/>
          </a:xfrm>
          <a:prstGeom prst="rect">
            <a:avLst/>
          </a:prstGeom>
          <a:ln w="12700">
            <a:miter lim="400000"/>
          </a:ln>
        </p:spPr>
      </p:pic>
      <p:pic>
        <p:nvPicPr>
          <p:cNvPr id="459" name="image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1408112"/>
            <a:ext cx="9144000" cy="122238"/>
          </a:xfrm>
          <a:prstGeom prst="rect">
            <a:avLst/>
          </a:prstGeom>
          <a:ln w="12700">
            <a:miter lim="400000"/>
          </a:ln>
        </p:spPr>
      </p:pic>
      <p:sp>
        <p:nvSpPr>
          <p:cNvPr id="460" name="Shape 460"/>
          <p:cNvSpPr/>
          <p:nvPr/>
        </p:nvSpPr>
        <p:spPr>
          <a:xfrm>
            <a:off x="1163637" y="577850"/>
            <a:ext cx="1155122" cy="646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4000" b="1"/>
            </a:lvl1pPr>
          </a:lstStyle>
          <a:p>
            <a:pPr lvl="0">
              <a:defRPr sz="1800" b="0"/>
            </a:pPr>
            <a:r>
              <a:rPr sz="3600" b="1" dirty="0"/>
              <a:t>Závěr</a:t>
            </a:r>
          </a:p>
        </p:txBody>
      </p:sp>
      <p:sp>
        <p:nvSpPr>
          <p:cNvPr id="461" name="Shape 461"/>
          <p:cNvSpPr/>
          <p:nvPr/>
        </p:nvSpPr>
        <p:spPr>
          <a:xfrm>
            <a:off x="611187" y="1136650"/>
            <a:ext cx="1928814" cy="0"/>
          </a:xfrm>
          <a:prstGeom prst="line">
            <a:avLst/>
          </a:prstGeom>
          <a:ln>
            <a:solidFill>
              <a:srgbClr val="4A7EBB"/>
            </a:solidFill>
            <a:round/>
          </a:ln>
        </p:spPr>
        <p:txBody>
          <a:bodyPr lIns="0" tIns="0" rIns="0" bIns="0"/>
          <a:lstStyle/>
          <a:p>
            <a:pPr lvl="0" defTabSz="457200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 dirty="0"/>
          </a:p>
        </p:txBody>
      </p:sp>
      <p:sp>
        <p:nvSpPr>
          <p:cNvPr id="462" name="Shape 462"/>
          <p:cNvSpPr/>
          <p:nvPr/>
        </p:nvSpPr>
        <p:spPr>
          <a:xfrm>
            <a:off x="0" y="0"/>
            <a:ext cx="720725" cy="1412875"/>
          </a:xfrm>
          <a:prstGeom prst="rect">
            <a:avLst/>
          </a:prstGeom>
          <a:solidFill>
            <a:srgbClr val="0070C0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 sz="18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463" name="Shape 463"/>
          <p:cNvSpPr/>
          <p:nvPr/>
        </p:nvSpPr>
        <p:spPr>
          <a:xfrm>
            <a:off x="720725" y="2498416"/>
            <a:ext cx="8242971" cy="32229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/>
          <a:p>
            <a:pPr lvl="0">
              <a:lnSpc>
                <a:spcPct val="150000"/>
              </a:lnSpc>
              <a:defRPr sz="1800"/>
            </a:pPr>
            <a:r>
              <a:rPr sz="2300" b="1" dirty="0"/>
              <a:t>Narůst</a:t>
            </a:r>
            <a:r>
              <a:rPr sz="2300" dirty="0"/>
              <a:t> počtu </a:t>
            </a:r>
            <a:r>
              <a:rPr sz="2300" b="1" dirty="0"/>
              <a:t>cestovatelů</a:t>
            </a:r>
            <a:endParaRPr lang="cs-CZ" sz="2300" b="1" dirty="0"/>
          </a:p>
          <a:p>
            <a:pPr lvl="0">
              <a:lnSpc>
                <a:spcPct val="150000"/>
              </a:lnSpc>
              <a:defRPr sz="1800"/>
            </a:pPr>
            <a:r>
              <a:rPr lang="cs-CZ" sz="2300" b="1" dirty="0"/>
              <a:t>Pouze třetina </a:t>
            </a:r>
            <a:r>
              <a:rPr lang="cs-CZ" sz="2300" dirty="0"/>
              <a:t>cestovatelů do rizikových oblastí je řádně připravena</a:t>
            </a:r>
          </a:p>
          <a:p>
            <a:pPr>
              <a:lnSpc>
                <a:spcPct val="150000"/>
              </a:lnSpc>
              <a:defRPr sz="1800"/>
            </a:pPr>
            <a:r>
              <a:rPr lang="cs-CZ" sz="2300" dirty="0"/>
              <a:t>Problém představují zejména </a:t>
            </a:r>
            <a:r>
              <a:rPr lang="cs-CZ" sz="2300" b="1" dirty="0"/>
              <a:t>pracovní pobyty</a:t>
            </a:r>
            <a:endParaRPr lang="cs-CZ" sz="2300" dirty="0"/>
          </a:p>
          <a:p>
            <a:pPr lvl="0">
              <a:lnSpc>
                <a:spcPct val="150000"/>
              </a:lnSpc>
              <a:defRPr sz="1800"/>
            </a:pPr>
            <a:r>
              <a:rPr lang="cs-CZ" sz="2300" dirty="0"/>
              <a:t>Nutnost komplexního </a:t>
            </a:r>
            <a:r>
              <a:rPr lang="cs-CZ" sz="2300" dirty="0" err="1"/>
              <a:t>předvýjezdové</a:t>
            </a:r>
            <a:r>
              <a:rPr lang="cs-CZ" sz="2300" dirty="0"/>
              <a:t> poradenství</a:t>
            </a:r>
          </a:p>
          <a:p>
            <a:pPr lvl="0">
              <a:lnSpc>
                <a:spcPct val="150000"/>
              </a:lnSpc>
              <a:defRPr sz="1800"/>
            </a:pPr>
            <a:r>
              <a:rPr lang="cs-CZ" sz="2300" dirty="0"/>
              <a:t>Nejčastější </a:t>
            </a:r>
            <a:r>
              <a:rPr lang="cs-CZ" sz="2300" dirty="0" err="1"/>
              <a:t>preventabilní</a:t>
            </a:r>
            <a:r>
              <a:rPr lang="cs-CZ" sz="2300" dirty="0"/>
              <a:t> infekce představuje </a:t>
            </a:r>
            <a:r>
              <a:rPr lang="cs-CZ" sz="2300" b="1" dirty="0"/>
              <a:t>malárie</a:t>
            </a:r>
            <a:r>
              <a:rPr lang="cs-CZ" sz="2300" dirty="0"/>
              <a:t> a </a:t>
            </a:r>
            <a:r>
              <a:rPr lang="cs-CZ" sz="2300" b="1" dirty="0"/>
              <a:t>chřipka</a:t>
            </a:r>
          </a:p>
          <a:p>
            <a:pPr lvl="0">
              <a:lnSpc>
                <a:spcPct val="150000"/>
              </a:lnSpc>
              <a:defRPr sz="1800"/>
            </a:pPr>
            <a:endParaRPr lang="cs-CZ" sz="2300" dirty="0"/>
          </a:p>
        </p:txBody>
      </p:sp>
    </p:spTree>
    <p:extLst>
      <p:ext uri="{BB962C8B-B14F-4D97-AF65-F5344CB8AC3E}">
        <p14:creationId xmlns:p14="http://schemas.microsoft.com/office/powerpoint/2010/main" val="3907844403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8F8F8F"/>
      </a:accent3>
      <a:accent4>
        <a:srgbClr val="707070"/>
      </a:accent4>
      <a:accent5>
        <a:srgbClr val="B2C0D9"/>
      </a:accent5>
      <a:accent6>
        <a:srgbClr val="AE4846"/>
      </a:accent6>
      <a:hlink>
        <a:srgbClr val="0000FF"/>
      </a:hlink>
      <a:folHlink>
        <a:srgbClr val="FF00FF"/>
      </a:folHlink>
    </a:clrScheme>
    <a:fontScheme name="Default">
      <a:majorFont>
        <a:latin typeface="Avenir Roman"/>
        <a:ea typeface="Avenir Roman"/>
        <a:cs typeface="Avenir Roman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>
            <a:lumOff val="44000"/>
          </a:schemeClr>
        </a:solidFill>
        <a:ln w="25400" cap="flat">
          <a:solidFill>
            <a:schemeClr val="accent1"/>
          </a:solidFill>
          <a:prstDash val="solid"/>
          <a:bevel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bevel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8F8F8F"/>
      </a:accent3>
      <a:accent4>
        <a:srgbClr val="707070"/>
      </a:accent4>
      <a:accent5>
        <a:srgbClr val="B2C0D9"/>
      </a:accent5>
      <a:accent6>
        <a:srgbClr val="AE4846"/>
      </a:accent6>
      <a:hlink>
        <a:srgbClr val="0000FF"/>
      </a:hlink>
      <a:folHlink>
        <a:srgbClr val="FF00FF"/>
      </a:folHlink>
    </a:clrScheme>
    <a:fontScheme name="Default">
      <a:majorFont>
        <a:latin typeface="Avenir Roman"/>
        <a:ea typeface="Avenir Roman"/>
        <a:cs typeface="Avenir Roman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>
            <a:lumOff val="44000"/>
          </a:schemeClr>
        </a:solidFill>
        <a:ln w="25400" cap="flat">
          <a:solidFill>
            <a:schemeClr val="accent1"/>
          </a:solidFill>
          <a:prstDash val="solid"/>
          <a:bevel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bevel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8469</TotalTime>
  <Words>630</Words>
  <Application>Microsoft Macintosh PowerPoint</Application>
  <PresentationFormat>Předvádění na obrazovce (4:3)</PresentationFormat>
  <Paragraphs>278</Paragraphs>
  <Slides>21</Slides>
  <Notes>3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21</vt:i4>
      </vt:variant>
    </vt:vector>
  </HeadingPairs>
  <TitlesOfParts>
    <vt:vector size="26" baseType="lpstr">
      <vt:lpstr>Arial</vt:lpstr>
      <vt:lpstr>Avenir Roman</vt:lpstr>
      <vt:lpstr>Calibri</vt:lpstr>
      <vt:lpstr>Helvetica</vt:lpstr>
      <vt:lpstr>Default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Milan Trojánek</cp:lastModifiedBy>
  <cp:revision>620</cp:revision>
  <dcterms:modified xsi:type="dcterms:W3CDTF">2020-02-05T09:40:35Z</dcterms:modified>
</cp:coreProperties>
</file>