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3" r:id="rId1"/>
    <p:sldMasterId id="2147483854" r:id="rId2"/>
    <p:sldMasterId id="2147483694" r:id="rId3"/>
    <p:sldMasterId id="2147483842" r:id="rId4"/>
  </p:sldMasterIdLst>
  <p:notesMasterIdLst>
    <p:notesMasterId r:id="rId24"/>
  </p:notesMasterIdLst>
  <p:handoutMasterIdLst>
    <p:handoutMasterId r:id="rId25"/>
  </p:handoutMasterIdLst>
  <p:sldIdLst>
    <p:sldId id="281" r:id="rId5"/>
    <p:sldId id="308" r:id="rId6"/>
    <p:sldId id="311" r:id="rId7"/>
    <p:sldId id="406" r:id="rId8"/>
    <p:sldId id="366" r:id="rId9"/>
    <p:sldId id="445" r:id="rId10"/>
    <p:sldId id="416" r:id="rId11"/>
    <p:sldId id="435" r:id="rId12"/>
    <p:sldId id="423" r:id="rId13"/>
    <p:sldId id="447" r:id="rId14"/>
    <p:sldId id="448" r:id="rId15"/>
    <p:sldId id="449" r:id="rId16"/>
    <p:sldId id="450" r:id="rId17"/>
    <p:sldId id="451" r:id="rId18"/>
    <p:sldId id="454" r:id="rId19"/>
    <p:sldId id="452" r:id="rId20"/>
    <p:sldId id="453" r:id="rId21"/>
    <p:sldId id="446" r:id="rId22"/>
    <p:sldId id="368" r:id="rId23"/>
  </p:sldIdLst>
  <p:sldSz cx="9144000" cy="5143500" type="screen16x9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0" userDrawn="1">
          <p15:clr>
            <a:srgbClr val="A4A3A4"/>
          </p15:clr>
        </p15:guide>
        <p15:guide id="3" pos="31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BABA"/>
    <a:srgbClr val="000000"/>
    <a:srgbClr val="787878"/>
    <a:srgbClr val="A1C46B"/>
    <a:srgbClr val="281051"/>
    <a:srgbClr val="FBB040"/>
    <a:srgbClr val="ED6737"/>
    <a:srgbClr val="10253F"/>
    <a:srgbClr val="008BCA"/>
    <a:srgbClr val="E7E8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Styl s motivem 1 – zvýraznění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Střední styl 3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Střední styl 3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 Středně sytá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Střední styl 4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Střední styl 4 – zvýraznění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Střední styl 4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Tmavý styl 2 – zvýraznění 3/zvýraznění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Styl Tmavá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505E3EF-67EA-436B-97B2-0124C06EBD24}" styleName="Střední styl 4 – zvýraznění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25E5076-3810-47DD-B79F-674D7AD40C01}" styleName="Tmavý styl 1 – zvýraznění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04" autoAdjust="0"/>
    <p:restoredTop sz="93692" autoAdjust="0"/>
  </p:normalViewPr>
  <p:slideViewPr>
    <p:cSldViewPr showGuides="1">
      <p:cViewPr varScale="1">
        <p:scale>
          <a:sx n="141" d="100"/>
          <a:sy n="141" d="100"/>
        </p:scale>
        <p:origin x="690" y="150"/>
      </p:cViewPr>
      <p:guideLst>
        <p:guide orient="horz" pos="2890"/>
        <p:guide pos="31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08"/>
    </p:cViewPr>
  </p:sorterViewPr>
  <p:notesViewPr>
    <p:cSldViewPr showGuides="1">
      <p:cViewPr varScale="1">
        <p:scale>
          <a:sx n="84" d="100"/>
          <a:sy n="84" d="100"/>
        </p:scale>
        <p:origin x="3924" y="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94300344742905E-2"/>
          <c:y val="0"/>
          <c:w val="0.9384056996552571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404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B5-4F54-AA1A-1C998C0C9D2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40404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Inovace a výzkum</c:v>
                </c:pt>
                <c:pt idx="1">
                  <c:v>Zaměstnanci (např. školení nebo tréninky)</c:v>
                </c:pt>
                <c:pt idx="2">
                  <c:v>Zvýšení velikosti firmy</c:v>
                </c:pt>
                <c:pt idx="3">
                  <c:v>Expanze firmy na jiné trhy</c:v>
                </c:pt>
                <c:pt idx="4">
                  <c:v>Jiné (UVEĎTE)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>
                  <c:v>25</c:v>
                </c:pt>
                <c:pt idx="1">
                  <c:v>23.25</c:v>
                </c:pt>
                <c:pt idx="2">
                  <c:v>18.5</c:v>
                </c:pt>
                <c:pt idx="3">
                  <c:v>7.5</c:v>
                </c:pt>
                <c:pt idx="4">
                  <c:v>25.75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B5-4F54-AA1A-1C998C0C9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60566832"/>
        <c:axId val="668720360"/>
      </c:barChart>
      <c:catAx>
        <c:axId val="660566832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one"/>
        <c:crossAx val="668720360"/>
        <c:crosses val="autoZero"/>
        <c:auto val="1"/>
        <c:lblAlgn val="ctr"/>
        <c:lblOffset val="100"/>
        <c:noMultiLvlLbl val="0"/>
      </c:catAx>
      <c:valAx>
        <c:axId val="668720360"/>
        <c:scaling>
          <c:orientation val="minMax"/>
          <c:max val="90"/>
        </c:scaling>
        <c:delete val="1"/>
        <c:axPos val="t"/>
        <c:numFmt formatCode="General" sourceLinked="1"/>
        <c:majorTickMark val="out"/>
        <c:minorTickMark val="none"/>
        <c:tickLblPos val="nextTo"/>
        <c:crossAx val="66056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554310988717881"/>
          <c:w val="0.56483547964640402"/>
          <c:h val="0.82893330576032864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>
                <a:lumMod val="75000"/>
              </a:srgbClr>
            </a:solidFill>
            <a:ln w="22355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C0-4820-ABD7-AF392E303D0B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32.75</c:v>
                </c:pt>
                <c:pt idx="1">
                  <c:v>45.024000000000001</c:v>
                </c:pt>
                <c:pt idx="2">
                  <c:v>20.588000000000001</c:v>
                </c:pt>
                <c:pt idx="3">
                  <c:v>15.093999999999999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C0-4820-ABD7-AF392E303D0B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Sheet1!$B$4:$E$4</c:f>
              <c:numCache>
                <c:formatCode>General</c:formatCode>
                <c:ptCount val="4"/>
                <c:pt idx="0">
                  <c:v>31</c:v>
                </c:pt>
                <c:pt idx="1">
                  <c:v>29.384</c:v>
                </c:pt>
                <c:pt idx="2">
                  <c:v>33.088000000000001</c:v>
                </c:pt>
                <c:pt idx="3">
                  <c:v>32.075000000000003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C0-4820-ABD7-AF392E303D0B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D9D9D9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Sheet1!$B$5:$E$5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CFC0-4820-ABD7-AF392E303D0B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Sheet1!$B$6:$E$6</c:f>
              <c:numCache>
                <c:formatCode>General</c:formatCode>
                <c:ptCount val="4"/>
                <c:pt idx="0">
                  <c:v>19</c:v>
                </c:pt>
                <c:pt idx="1">
                  <c:v>11.374000000000001</c:v>
                </c:pt>
                <c:pt idx="2">
                  <c:v>24.265000000000001</c:v>
                </c:pt>
                <c:pt idx="3">
                  <c:v>35.848999999999997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C0-4820-ABD7-AF392E303D0B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  <a:ln w="22355">
              <a:noFill/>
            </a:ln>
          </c:spPr>
          <c:invertIfNegative val="0"/>
          <c:dLbls>
            <c:dLbl>
              <c:idx val="0"/>
              <c:layout>
                <c:manualLayout>
                  <c:x val="-1.8385048452113934E-17"/>
                  <c:y val="8.57811062047774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C0-4820-ABD7-AF392E303D0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Sheet1!$B$7:$E$7</c:f>
              <c:numCache>
                <c:formatCode>General</c:formatCode>
                <c:ptCount val="4"/>
                <c:pt idx="0">
                  <c:v>17.25</c:v>
                </c:pt>
                <c:pt idx="1">
                  <c:v>14.218</c:v>
                </c:pt>
                <c:pt idx="2">
                  <c:v>22.059000000000001</c:v>
                </c:pt>
                <c:pt idx="3">
                  <c:v>16.981000000000002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C0-4820-ABD7-AF392E303D0B}"/>
            </c:ext>
          </c:extLst>
        </c:ser>
        <c:ser>
          <c:idx val="0"/>
          <c:order val="6"/>
          <c:tx>
            <c:strRef>
              <c:f>Sheet1!$A$8</c:f>
              <c:strCache>
                <c:ptCount val="1"/>
                <c:pt idx="0">
                  <c:v>box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Sheet1!$B$8:$E$8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7-CFC0-4820-ABD7-AF392E303D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legend>
      <c:legendPos val="r"/>
      <c:legendEntry>
        <c:idx val="0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3009113140815831"/>
          <c:y val="0.1686088001044716"/>
          <c:w val="0.28674516133362493"/>
          <c:h val="0.74682247633943943"/>
        </c:manualLayout>
      </c:layout>
      <c:overlay val="0"/>
      <c:txPr>
        <a:bodyPr/>
        <a:lstStyle/>
        <a:p>
          <a:pPr>
            <a:defRPr sz="1100" b="0"/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404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B5-4F54-AA1A-1C998C0C9D2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40404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Do 1 roku</c:v>
                </c:pt>
                <c:pt idx="1">
                  <c:v>Do 2 let</c:v>
                </c:pt>
                <c:pt idx="2">
                  <c:v>Do 3 let</c:v>
                </c:pt>
                <c:pt idx="3">
                  <c:v>Do 5 let</c:v>
                </c:pt>
                <c:pt idx="4">
                  <c:v>Do 10 let</c:v>
                </c:pt>
                <c:pt idx="5">
                  <c:v>Za delší dobu</c:v>
                </c:pt>
                <c:pt idx="6">
                  <c:v>Nikdy</c:v>
                </c:pt>
                <c:pt idx="7">
                  <c:v>Nevím, neumím posoudit</c:v>
                </c:pt>
              </c:strCache>
            </c:strRef>
          </c:cat>
          <c:val>
            <c:numRef>
              <c:f>List1!$B$2:$B$9</c:f>
              <c:numCache>
                <c:formatCode>General</c:formatCode>
                <c:ptCount val="8"/>
                <c:pt idx="0">
                  <c:v>4.3140000000000001</c:v>
                </c:pt>
                <c:pt idx="1">
                  <c:v>3.9220000000000002</c:v>
                </c:pt>
                <c:pt idx="2">
                  <c:v>3.5289999999999999</c:v>
                </c:pt>
                <c:pt idx="3">
                  <c:v>11.372999999999999</c:v>
                </c:pt>
                <c:pt idx="4">
                  <c:v>12.548999999999999</c:v>
                </c:pt>
                <c:pt idx="5">
                  <c:v>16.863</c:v>
                </c:pt>
                <c:pt idx="6">
                  <c:v>43.921999999999997</c:v>
                </c:pt>
                <c:pt idx="7">
                  <c:v>3.5289999999999999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B5-4F54-AA1A-1C998C0C9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60566832"/>
        <c:axId val="668720360"/>
      </c:barChart>
      <c:catAx>
        <c:axId val="660566832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one"/>
        <c:crossAx val="668720360"/>
        <c:crosses val="autoZero"/>
        <c:auto val="1"/>
        <c:lblAlgn val="ctr"/>
        <c:lblOffset val="100"/>
        <c:noMultiLvlLbl val="0"/>
      </c:catAx>
      <c:valAx>
        <c:axId val="668720360"/>
        <c:scaling>
          <c:orientation val="minMax"/>
          <c:max val="90"/>
        </c:scaling>
        <c:delete val="1"/>
        <c:axPos val="t"/>
        <c:numFmt formatCode="General" sourceLinked="1"/>
        <c:majorTickMark val="out"/>
        <c:minorTickMark val="none"/>
        <c:tickLblPos val="nextTo"/>
        <c:crossAx val="66056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554310988717881"/>
          <c:w val="0.57051447753370332"/>
          <c:h val="0.82893330576032864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>
                <a:lumMod val="75000"/>
              </a:srgbClr>
            </a:solidFill>
            <a:ln w="22355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C0-4820-ABD7-AF392E303D0B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30.25</c:v>
                </c:pt>
                <c:pt idx="1">
                  <c:v>34.597000000000001</c:v>
                </c:pt>
                <c:pt idx="2">
                  <c:v>25</c:v>
                </c:pt>
                <c:pt idx="3">
                  <c:v>26.414999999999999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C0-4820-ABD7-AF392E303D0B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Sheet1!$B$4:$E$4</c:f>
              <c:numCache>
                <c:formatCode>General</c:formatCode>
                <c:ptCount val="4"/>
                <c:pt idx="0">
                  <c:v>27.75</c:v>
                </c:pt>
                <c:pt idx="1">
                  <c:v>28.91</c:v>
                </c:pt>
                <c:pt idx="2">
                  <c:v>25.734999999999999</c:v>
                </c:pt>
                <c:pt idx="3">
                  <c:v>28.302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C0-4820-ABD7-AF392E303D0B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D9D9D9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Sheet1!$B$5:$E$5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CFC0-4820-ABD7-AF392E303D0B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Sheet1!$B$6:$E$6</c:f>
              <c:numCache>
                <c:formatCode>General</c:formatCode>
                <c:ptCount val="4"/>
                <c:pt idx="0">
                  <c:v>26</c:v>
                </c:pt>
                <c:pt idx="1">
                  <c:v>24.170999999999999</c:v>
                </c:pt>
                <c:pt idx="2">
                  <c:v>27.206</c:v>
                </c:pt>
                <c:pt idx="3">
                  <c:v>30.189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C0-4820-ABD7-AF392E303D0B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  <a:ln w="22355">
              <a:noFill/>
            </a:ln>
          </c:spPr>
          <c:invertIfNegative val="0"/>
          <c:dLbls>
            <c:dLbl>
              <c:idx val="0"/>
              <c:layout>
                <c:manualLayout>
                  <c:x val="-1.8385048452113934E-17"/>
                  <c:y val="8.57811062047774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C0-4820-ABD7-AF392E303D0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Sheet1!$B$7:$E$7</c:f>
              <c:numCache>
                <c:formatCode>General</c:formatCode>
                <c:ptCount val="4"/>
                <c:pt idx="0">
                  <c:v>14.25</c:v>
                </c:pt>
                <c:pt idx="1">
                  <c:v>11.374000000000001</c:v>
                </c:pt>
                <c:pt idx="2">
                  <c:v>18.382000000000001</c:v>
                </c:pt>
                <c:pt idx="3">
                  <c:v>15.093999999999999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C0-4820-ABD7-AF392E303D0B}"/>
            </c:ext>
          </c:extLst>
        </c:ser>
        <c:ser>
          <c:idx val="0"/>
          <c:order val="6"/>
          <c:tx>
            <c:strRef>
              <c:f>Sheet1!$A$8</c:f>
              <c:strCache>
                <c:ptCount val="1"/>
                <c:pt idx="0">
                  <c:v>box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Sheet1!$B$8:$E$8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7-CFC0-4820-ABD7-AF392E303D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legend>
      <c:legendPos val="r"/>
      <c:legendEntry>
        <c:idx val="0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3009113140815831"/>
          <c:y val="0.1686088001044716"/>
          <c:w val="0.28674516133362493"/>
          <c:h val="0.74682247633943943"/>
        </c:manualLayout>
      </c:layout>
      <c:overlay val="0"/>
      <c:txPr>
        <a:bodyPr/>
        <a:lstStyle/>
        <a:p>
          <a:pPr>
            <a:defRPr sz="1100" b="0"/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2F-411C-9659-2E91885887FD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2F-411C-9659-2E91885887FD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2F-411C-9659-2E91885887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List1!$A$2:$A$4</c:f>
              <c:strCache>
                <c:ptCount val="3"/>
                <c:pt idx="0">
                  <c:v>Už takové produkty využíváme</c:v>
                </c:pt>
                <c:pt idx="1">
                  <c:v>Uvažujeme o tom takové produkty využívat</c:v>
                </c:pt>
                <c:pt idx="2">
                  <c:v>Neuvažujeme o tom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25</c:v>
                </c:pt>
                <c:pt idx="1">
                  <c:v>12</c:v>
                </c:pt>
                <c:pt idx="2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2F-411C-9659-2E91885887F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090334223026877"/>
          <c:y val="0.21041953135853839"/>
          <c:w val="0.36084978324805361"/>
          <c:h val="0.544947809210655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3840569965525711"/>
          <c:h val="0.759614734616289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404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B5-4F54-AA1A-1C998C0C9D2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40404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Úrokový SWAP pro uzamčení úrokové sazby (IRS)</c:v>
                </c:pt>
                <c:pt idx="1">
                  <c:v>Úrokové opce (CAP i FLOOR)</c:v>
                </c:pt>
                <c:pt idx="2">
                  <c:v>Úrokové SWAPCE pro zajištění</c:v>
                </c:pt>
                <c:pt idx="3">
                  <c:v>Ani jedno z uvedeného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29.702999999999999</c:v>
                </c:pt>
                <c:pt idx="1">
                  <c:v>7.9210000000000003</c:v>
                </c:pt>
                <c:pt idx="2">
                  <c:v>5.9409999999999998</c:v>
                </c:pt>
                <c:pt idx="3">
                  <c:v>61.386000000000003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B5-4F54-AA1A-1C998C0C9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60566832"/>
        <c:axId val="668720360"/>
      </c:barChart>
      <c:catAx>
        <c:axId val="660566832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one"/>
        <c:crossAx val="668720360"/>
        <c:crosses val="autoZero"/>
        <c:auto val="1"/>
        <c:lblAlgn val="ctr"/>
        <c:lblOffset val="100"/>
        <c:noMultiLvlLbl val="0"/>
      </c:catAx>
      <c:valAx>
        <c:axId val="668720360"/>
        <c:scaling>
          <c:orientation val="minMax"/>
          <c:max val="90"/>
        </c:scaling>
        <c:delete val="1"/>
        <c:axPos val="t"/>
        <c:numFmt formatCode="General" sourceLinked="1"/>
        <c:majorTickMark val="out"/>
        <c:minorTickMark val="none"/>
        <c:tickLblPos val="nextTo"/>
        <c:crossAx val="66056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94300344742905E-2"/>
          <c:y val="0"/>
          <c:w val="0.9384056996552571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404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B5-4F54-AA1A-1C998C0C9D2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40404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Zpráva na kontaktní e-mail</c:v>
                </c:pt>
                <c:pt idx="1">
                  <c:v>Přímý kontakt od bankéře</c:v>
                </c:pt>
                <c:pt idx="2">
                  <c:v>Zpráva umístěná přímo do IB</c:v>
                </c:pt>
                <c:pt idx="3">
                  <c:v>Zpráva od Call centra</c:v>
                </c:pt>
                <c:pt idx="4">
                  <c:v>Klasický poštovní dopis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>
                  <c:v>50</c:v>
                </c:pt>
                <c:pt idx="1">
                  <c:v>29.25</c:v>
                </c:pt>
                <c:pt idx="2">
                  <c:v>19.25</c:v>
                </c:pt>
                <c:pt idx="3">
                  <c:v>0.75</c:v>
                </c:pt>
                <c:pt idx="4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B5-4F54-AA1A-1C998C0C9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60566832"/>
        <c:axId val="668720360"/>
      </c:barChart>
      <c:catAx>
        <c:axId val="660566832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one"/>
        <c:crossAx val="668720360"/>
        <c:crosses val="autoZero"/>
        <c:auto val="1"/>
        <c:lblAlgn val="ctr"/>
        <c:lblOffset val="100"/>
        <c:noMultiLvlLbl val="0"/>
      </c:catAx>
      <c:valAx>
        <c:axId val="668720360"/>
        <c:scaling>
          <c:orientation val="minMax"/>
          <c:max val="90"/>
        </c:scaling>
        <c:delete val="1"/>
        <c:axPos val="t"/>
        <c:numFmt formatCode="General" sourceLinked="1"/>
        <c:majorTickMark val="out"/>
        <c:minorTickMark val="none"/>
        <c:tickLblPos val="nextTo"/>
        <c:crossAx val="66056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410149802938338E-2"/>
          <c:y val="0"/>
          <c:w val="0.83938733026096846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4040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B5-4F54-AA1A-1C998C0C9D2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40404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Banka</c:v>
                </c:pt>
                <c:pt idx="1">
                  <c:v>Technologické firmy</c:v>
                </c:pt>
                <c:pt idx="2">
                  <c:v>Nebankovní finanční instituce</c:v>
                </c:pt>
                <c:pt idx="3">
                  <c:v>Fintech</c:v>
                </c:pt>
                <c:pt idx="4">
                  <c:v>Jiné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>
                  <c:v>82</c:v>
                </c:pt>
                <c:pt idx="1">
                  <c:v>11</c:v>
                </c:pt>
                <c:pt idx="2">
                  <c:v>7</c:v>
                </c:pt>
                <c:pt idx="3">
                  <c:v>3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B5-4F54-AA1A-1C998C0C9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60566832"/>
        <c:axId val="668720360"/>
      </c:barChart>
      <c:catAx>
        <c:axId val="660566832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one"/>
        <c:crossAx val="668720360"/>
        <c:crosses val="autoZero"/>
        <c:auto val="1"/>
        <c:lblAlgn val="ctr"/>
        <c:lblOffset val="100"/>
        <c:noMultiLvlLbl val="0"/>
      </c:catAx>
      <c:valAx>
        <c:axId val="668720360"/>
        <c:scaling>
          <c:orientation val="minMax"/>
          <c:max val="90"/>
        </c:scaling>
        <c:delete val="1"/>
        <c:axPos val="t"/>
        <c:numFmt formatCode="General" sourceLinked="1"/>
        <c:majorTickMark val="out"/>
        <c:minorTickMark val="none"/>
        <c:tickLblPos val="nextTo"/>
        <c:crossAx val="66056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28425475321"/>
          <c:y val="3.6520657749078693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(n=100)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1DD-4A55-AAC2-990310113FE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1DD-4A55-AAC2-990310113FEC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1DD-4A55-AAC2-990310113FE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1DD-4A55-AAC2-990310113FEC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1DD-4A55-AAC2-990310113FEC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1DD-4A55-AAC2-990310113FE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E1DD-4A55-AAC2-990310113FEC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E1DD-4A55-AAC2-990310113FEC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E1DD-4A55-AAC2-990310113FE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40404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5 – 24</c:v>
                </c:pt>
                <c:pt idx="1">
                  <c:v>25 – 49</c:v>
                </c:pt>
                <c:pt idx="2">
                  <c:v>50 – 99</c:v>
                </c:pt>
                <c:pt idx="3">
                  <c:v>100 – 249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53</c:v>
                </c:pt>
                <c:pt idx="1">
                  <c:v>19</c:v>
                </c:pt>
                <c:pt idx="2">
                  <c:v>15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1DD-4A55-AAC2-990310113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59144"/>
        <c:axId val="188359536"/>
      </c:barChart>
      <c:catAx>
        <c:axId val="1883591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rgbClr val="003399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404040"/>
                </a:solidFill>
                <a:latin typeface="+mn-lt"/>
                <a:ea typeface="+mn-ea"/>
                <a:cs typeface="Arial" pitchFamily="34" charset="0"/>
              </a:defRPr>
            </a:pPr>
            <a:endParaRPr lang="cs-CZ"/>
          </a:p>
        </c:txPr>
        <c:crossAx val="188359536"/>
        <c:crosses val="autoZero"/>
        <c:auto val="1"/>
        <c:lblAlgn val="ctr"/>
        <c:lblOffset val="0"/>
        <c:noMultiLvlLbl val="0"/>
      </c:catAx>
      <c:valAx>
        <c:axId val="188359536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59144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0B1-40B9-AF20-62055E380EC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0B1-40B9-AF20-62055E380EC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0B1-40B9-AF20-62055E380EC4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0B1-40B9-AF20-62055E380EC4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50B1-40B9-AF20-62055E380EC4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0B1-40B9-AF20-62055E380EC4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50B1-40B9-AF20-62055E380EC4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50B1-40B9-AF20-62055E380EC4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50B1-40B9-AF20-62055E380EC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40404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Sheet1!$B$4:$H$4</c:f>
              <c:strCache>
                <c:ptCount val="7"/>
                <c:pt idx="0">
                  <c:v>Do 4,9 mil. Kč</c:v>
                </c:pt>
                <c:pt idx="1">
                  <c:v>5 - 29,9 mil. Kč</c:v>
                </c:pt>
                <c:pt idx="2">
                  <c:v>30 - 59,9 mil. Kč</c:v>
                </c:pt>
                <c:pt idx="3">
                  <c:v>60 - 249,9 mil. Kč</c:v>
                </c:pt>
                <c:pt idx="4">
                  <c:v>250 - 499,9 mil. Kč</c:v>
                </c:pt>
                <c:pt idx="5">
                  <c:v>500 mil. Kč a více</c:v>
                </c:pt>
                <c:pt idx="6">
                  <c:v>Nevím, nechci odpovědět</c:v>
                </c:pt>
              </c:strCache>
            </c:strRef>
          </c:cat>
          <c:val>
            <c:numRef>
              <c:f>Sheet1!$B$5:$H$5</c:f>
              <c:numCache>
                <c:formatCode>General</c:formatCode>
                <c:ptCount val="7"/>
                <c:pt idx="0">
                  <c:v>11</c:v>
                </c:pt>
                <c:pt idx="1">
                  <c:v>30</c:v>
                </c:pt>
                <c:pt idx="2">
                  <c:v>10</c:v>
                </c:pt>
                <c:pt idx="3">
                  <c:v>30</c:v>
                </c:pt>
                <c:pt idx="4">
                  <c:v>7</c:v>
                </c:pt>
                <c:pt idx="5">
                  <c:v>5</c:v>
                </c:pt>
                <c:pt idx="6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0B1-40B9-AF20-62055E380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59144"/>
        <c:axId val="188359536"/>
      </c:barChart>
      <c:catAx>
        <c:axId val="1883591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rgbClr val="003399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404040"/>
                </a:solidFill>
                <a:latin typeface="+mn-lt"/>
                <a:ea typeface="+mn-ea"/>
                <a:cs typeface="Arial" pitchFamily="34" charset="0"/>
              </a:defRPr>
            </a:pPr>
            <a:endParaRPr lang="cs-CZ"/>
          </a:p>
        </c:txPr>
        <c:crossAx val="188359536"/>
        <c:crosses val="autoZero"/>
        <c:auto val="1"/>
        <c:lblAlgn val="ctr"/>
        <c:lblOffset val="0"/>
        <c:noMultiLvlLbl val="0"/>
      </c:catAx>
      <c:valAx>
        <c:axId val="188359536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59144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1F3-4979-B713-6869F42899C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1F3-4979-B713-6869F42899C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1F3-4979-B713-6869F42899C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1F3-4979-B713-6869F42899C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1F3-4979-B713-6869F42899C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1F3-4979-B713-6869F42899CE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A1F3-4979-B713-6869F42899CE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A1F3-4979-B713-6869F42899CE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A1F3-4979-B713-6869F42899C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40404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Sheet1!$B$4:$M$4</c:f>
              <c:strCache>
                <c:ptCount val="12"/>
                <c:pt idx="0">
                  <c:v>Zěmědělství, lesnictví a rybářství</c:v>
                </c:pt>
                <c:pt idx="1">
                  <c:v>Zpracovatelský průmysl</c:v>
                </c:pt>
                <c:pt idx="2">
                  <c:v>Výroba a rozvod elektřiny, plynu, tepla</c:v>
                </c:pt>
                <c:pt idx="3">
                  <c:v>Stavebnictví</c:v>
                </c:pt>
                <c:pt idx="4">
                  <c:v>Velkoobchod a maloobchod</c:v>
                </c:pt>
                <c:pt idx="5">
                  <c:v>Doprava a skladování</c:v>
                </c:pt>
                <c:pt idx="6">
                  <c:v>Ubytování, stravování a pohostinství</c:v>
                </c:pt>
                <c:pt idx="7">
                  <c:v>Informační a komunikační činnosti</c:v>
                </c:pt>
                <c:pt idx="8">
                  <c:v>Profesní, věděcké a technické činnosti</c:v>
                </c:pt>
                <c:pt idx="9">
                  <c:v>Vzdělávání</c:v>
                </c:pt>
                <c:pt idx="10">
                  <c:v>Zdravotní a sociální péče</c:v>
                </c:pt>
                <c:pt idx="11">
                  <c:v>Něco jiného</c:v>
                </c:pt>
              </c:strCache>
            </c:strRef>
          </c:cat>
          <c:val>
            <c:numRef>
              <c:f>Sheet1!$B$5:$M$5</c:f>
              <c:numCache>
                <c:formatCode>General</c:formatCode>
                <c:ptCount val="12"/>
                <c:pt idx="0">
                  <c:v>5</c:v>
                </c:pt>
                <c:pt idx="1">
                  <c:v>16</c:v>
                </c:pt>
                <c:pt idx="2">
                  <c:v>7</c:v>
                </c:pt>
                <c:pt idx="3">
                  <c:v>17</c:v>
                </c:pt>
                <c:pt idx="4">
                  <c:v>13</c:v>
                </c:pt>
                <c:pt idx="5">
                  <c:v>6</c:v>
                </c:pt>
                <c:pt idx="6">
                  <c:v>2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1F3-4979-B713-6869F42899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59144"/>
        <c:axId val="188359536"/>
      </c:barChart>
      <c:catAx>
        <c:axId val="1883591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rgbClr val="003399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404040"/>
                </a:solidFill>
                <a:latin typeface="+mn-lt"/>
                <a:ea typeface="+mn-ea"/>
                <a:cs typeface="Arial" pitchFamily="34" charset="0"/>
              </a:defRPr>
            </a:pPr>
            <a:endParaRPr lang="cs-CZ"/>
          </a:p>
        </c:txPr>
        <c:crossAx val="188359536"/>
        <c:crosses val="autoZero"/>
        <c:auto val="1"/>
        <c:lblAlgn val="ctr"/>
        <c:lblOffset val="0"/>
        <c:noMultiLvlLbl val="0"/>
      </c:catAx>
      <c:valAx>
        <c:axId val="188359536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59144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0.189</cdr:x>
      <cdr:y>0.15524</cdr:y>
    </cdr:from>
    <cdr:to>
      <cdr:x>0.189</cdr:x>
      <cdr:y>0.99993</cdr:y>
    </cdr:to>
    <cdr:cxnSp macro="">
      <cdr:nvCxnSpPr>
        <cdr:cNvPr id="4" name="Přímá spojnice 3">
          <a:extLst xmlns:a="http://schemas.openxmlformats.org/drawingml/2006/main">
            <a:ext uri="{FF2B5EF4-FFF2-40B4-BE49-F238E27FC236}">
              <a16:creationId xmlns:a16="http://schemas.microsoft.com/office/drawing/2014/main" id="{A157B735-8FD9-42D5-B1D5-E12489326027}"/>
            </a:ext>
          </a:extLst>
        </cdr:cNvPr>
        <cdr:cNvCxnSpPr/>
      </cdr:nvCxnSpPr>
      <cdr:spPr>
        <a:xfrm xmlns:a="http://schemas.openxmlformats.org/drawingml/2006/main">
          <a:off x="1196760" y="419630"/>
          <a:ext cx="0" cy="2283304"/>
        </a:xfrm>
        <a:prstGeom xmlns:a="http://schemas.openxmlformats.org/drawingml/2006/main" prst="line">
          <a:avLst/>
        </a:prstGeom>
        <a:ln xmlns:a="http://schemas.openxmlformats.org/drawingml/2006/main" w="9525" cap="flat" cmpd="sng" algn="ctr">
          <a:solidFill>
            <a:schemeClr val="bg2">
              <a:lumMod val="75000"/>
            </a:schemeClr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0.62113</cdr:x>
      <cdr:y>0.04419</cdr:y>
    </cdr:from>
    <cdr:to>
      <cdr:x>0.88458</cdr:x>
      <cdr:y>0.16406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id="{71A705E6-5212-47B5-9044-9D8DA506C3C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933064" y="119462"/>
          <a:ext cx="1668170" cy="324000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0.189</cdr:x>
      <cdr:y>0.15524</cdr:y>
    </cdr:from>
    <cdr:to>
      <cdr:x>0.189</cdr:x>
      <cdr:y>0.99993</cdr:y>
    </cdr:to>
    <cdr:cxnSp macro="">
      <cdr:nvCxnSpPr>
        <cdr:cNvPr id="4" name="Přímá spojnice 3">
          <a:extLst xmlns:a="http://schemas.openxmlformats.org/drawingml/2006/main">
            <a:ext uri="{FF2B5EF4-FFF2-40B4-BE49-F238E27FC236}">
              <a16:creationId xmlns:a16="http://schemas.microsoft.com/office/drawing/2014/main" id="{A157B735-8FD9-42D5-B1D5-E12489326027}"/>
            </a:ext>
          </a:extLst>
        </cdr:cNvPr>
        <cdr:cNvCxnSpPr/>
      </cdr:nvCxnSpPr>
      <cdr:spPr>
        <a:xfrm xmlns:a="http://schemas.openxmlformats.org/drawingml/2006/main">
          <a:off x="1196760" y="419630"/>
          <a:ext cx="0" cy="2283304"/>
        </a:xfrm>
        <a:prstGeom xmlns:a="http://schemas.openxmlformats.org/drawingml/2006/main" prst="line">
          <a:avLst/>
        </a:prstGeom>
        <a:ln xmlns:a="http://schemas.openxmlformats.org/drawingml/2006/main" w="9525" cap="flat" cmpd="sng" algn="ctr">
          <a:solidFill>
            <a:schemeClr val="bg2">
              <a:lumMod val="75000"/>
            </a:schemeClr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0.62113</cdr:x>
      <cdr:y>0.04419</cdr:y>
    </cdr:from>
    <cdr:to>
      <cdr:x>0.88458</cdr:x>
      <cdr:y>0.16406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id="{71A705E6-5212-47B5-9044-9D8DA506C3C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933064" y="119462"/>
          <a:ext cx="1668170" cy="324000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2D534-B974-4760-86F4-F05073FAA40C}" type="datetimeFigureOut">
              <a:rPr lang="cs-CZ" smtClean="0"/>
              <a:pPr/>
              <a:t>27.8.2019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254B1-55D3-406F-BCAA-9CD0B79F27E7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5708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51E23-EB4A-440C-969E-EE9D6D626A15}" type="datetimeFigureOut">
              <a:rPr lang="cs-CZ" smtClean="0"/>
              <a:pPr/>
              <a:t>27.8.2019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1549-E5CD-497E-ABAA-6CECD864B53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986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D91549-E5CD-497E-ABAA-6CECD864B536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353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558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01354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641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5375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38248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02521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67066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87104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93811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10204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3967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62655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296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32801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rc 3"/>
          <p:cNvSpPr/>
          <p:nvPr userDrawn="1"/>
        </p:nvSpPr>
        <p:spPr>
          <a:xfrm>
            <a:off x="0" y="1"/>
            <a:ext cx="1776413" cy="4251722"/>
          </a:xfrm>
          <a:custGeom>
            <a:avLst/>
            <a:gdLst/>
            <a:ahLst/>
            <a:cxnLst/>
            <a:rect l="l" t="t" r="r" b="b"/>
            <a:pathLst>
              <a:path w="1777200" h="5668420">
                <a:moveTo>
                  <a:pt x="0" y="0"/>
                </a:moveTo>
                <a:lnTo>
                  <a:pt x="1768724" y="0"/>
                </a:lnTo>
                <a:cubicBezTo>
                  <a:pt x="1842864" y="1684551"/>
                  <a:pt x="1430582" y="3384278"/>
                  <a:pt x="535352" y="4882011"/>
                </a:cubicBezTo>
                <a:cubicBezTo>
                  <a:pt x="371375" y="5156347"/>
                  <a:pt x="193756" y="5419621"/>
                  <a:pt x="0" y="566842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81" name="Group 4"/>
          <p:cNvGrpSpPr>
            <a:grpSpLocks noChangeAspect="1"/>
          </p:cNvGrpSpPr>
          <p:nvPr userDrawn="1"/>
        </p:nvGrpSpPr>
        <p:grpSpPr bwMode="auto">
          <a:xfrm>
            <a:off x="381000" y="381000"/>
            <a:ext cx="1079500" cy="968375"/>
            <a:chOff x="1352" y="681"/>
            <a:chExt cx="3519" cy="3153"/>
          </a:xfrm>
        </p:grpSpPr>
        <p:sp>
          <p:nvSpPr>
            <p:cNvPr id="82" name="Freeform 5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215 h 3449"/>
                <a:gd name="T2" fmla="*/ 0 w 3862"/>
                <a:gd name="T3" fmla="*/ 215 h 3449"/>
                <a:gd name="T4" fmla="*/ 0 w 3862"/>
                <a:gd name="T5" fmla="*/ 0 h 3449"/>
                <a:gd name="T6" fmla="*/ 207 w 3862"/>
                <a:gd name="T7" fmla="*/ 0 h 3449"/>
                <a:gd name="T8" fmla="*/ 186 w 3862"/>
                <a:gd name="T9" fmla="*/ 215 h 3449"/>
                <a:gd name="T10" fmla="*/ 0 w 3862"/>
                <a:gd name="T11" fmla="*/ 215 h 3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62"/>
                <a:gd name="T19" fmla="*/ 0 h 3449"/>
                <a:gd name="T20" fmla="*/ 3862 w 3862"/>
                <a:gd name="T21" fmla="*/ 3449 h 3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3" name="Freeform 6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6 w 81"/>
                <a:gd name="T1" fmla="*/ 2 h 66"/>
                <a:gd name="T2" fmla="*/ 6 w 81"/>
                <a:gd name="T3" fmla="*/ 2 h 66"/>
                <a:gd name="T4" fmla="*/ 0 w 81"/>
                <a:gd name="T5" fmla="*/ 2 h 66"/>
                <a:gd name="T6" fmla="*/ 6 w 81"/>
                <a:gd name="T7" fmla="*/ 2 h 66"/>
                <a:gd name="T8" fmla="*/ 7 w 81"/>
                <a:gd name="T9" fmla="*/ 0 h 66"/>
                <a:gd name="T10" fmla="*/ 6 w 81"/>
                <a:gd name="T11" fmla="*/ 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6"/>
                <a:gd name="T20" fmla="*/ 81 w 8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4" name="Freeform 7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 w 81"/>
                <a:gd name="T1" fmla="*/ 1 h 63"/>
                <a:gd name="T2" fmla="*/ 2 w 81"/>
                <a:gd name="T3" fmla="*/ 1 h 63"/>
                <a:gd name="T4" fmla="*/ 0 w 81"/>
                <a:gd name="T5" fmla="*/ 0 h 63"/>
                <a:gd name="T6" fmla="*/ 2 w 81"/>
                <a:gd name="T7" fmla="*/ 3 h 63"/>
                <a:gd name="T8" fmla="*/ 2 w 81"/>
                <a:gd name="T9" fmla="*/ 3 h 63"/>
                <a:gd name="T10" fmla="*/ 2 w 81"/>
                <a:gd name="T11" fmla="*/ 1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3"/>
                <a:gd name="T20" fmla="*/ 81 w 81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5" name="Freeform 8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4 w 96"/>
                <a:gd name="T1" fmla="*/ 9 h 79"/>
                <a:gd name="T2" fmla="*/ 4 w 96"/>
                <a:gd name="T3" fmla="*/ 9 h 79"/>
                <a:gd name="T4" fmla="*/ 0 w 96"/>
                <a:gd name="T5" fmla="*/ 13 h 79"/>
                <a:gd name="T6" fmla="*/ 4 w 96"/>
                <a:gd name="T7" fmla="*/ 9 h 79"/>
                <a:gd name="T8" fmla="*/ 4 w 96"/>
                <a:gd name="T9" fmla="*/ 0 h 79"/>
                <a:gd name="T10" fmla="*/ 4 w 96"/>
                <a:gd name="T11" fmla="*/ 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79"/>
                <a:gd name="T20" fmla="*/ 96 w 96"/>
                <a:gd name="T21" fmla="*/ 79 h 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6" name="Freeform 9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36 w 77"/>
                <a:gd name="T1" fmla="*/ 22 h 77"/>
                <a:gd name="T2" fmla="*/ 36 w 77"/>
                <a:gd name="T3" fmla="*/ 22 h 77"/>
                <a:gd name="T4" fmla="*/ 33 w 77"/>
                <a:gd name="T5" fmla="*/ 0 h 77"/>
                <a:gd name="T6" fmla="*/ 0 w 77"/>
                <a:gd name="T7" fmla="*/ 38 h 77"/>
                <a:gd name="T8" fmla="*/ 0 w 77"/>
                <a:gd name="T9" fmla="*/ 38 h 77"/>
                <a:gd name="T10" fmla="*/ 36 w 77"/>
                <a:gd name="T11" fmla="*/ 22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77"/>
                <a:gd name="T20" fmla="*/ 77 w 7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7" name="Freeform 10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3 h 74"/>
                <a:gd name="T2" fmla="*/ 0 w 90"/>
                <a:gd name="T3" fmla="*/ 3 h 74"/>
                <a:gd name="T4" fmla="*/ 11 w 90"/>
                <a:gd name="T5" fmla="*/ 3 h 74"/>
                <a:gd name="T6" fmla="*/ 19 w 90"/>
                <a:gd name="T7" fmla="*/ 3 h 74"/>
                <a:gd name="T8" fmla="*/ 23 w 90"/>
                <a:gd name="T9" fmla="*/ 3 h 74"/>
                <a:gd name="T10" fmla="*/ 0 w 90"/>
                <a:gd name="T11" fmla="*/ 3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4"/>
                <a:gd name="T20" fmla="*/ 90 w 90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8" name="Freeform 11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28 h 72"/>
                <a:gd name="T6" fmla="*/ 45 w 88"/>
                <a:gd name="T7" fmla="*/ 172 h 72"/>
                <a:gd name="T8" fmla="*/ 46 w 88"/>
                <a:gd name="T9" fmla="*/ 74 h 72"/>
                <a:gd name="T10" fmla="*/ 16 w 88"/>
                <a:gd name="T11" fmla="*/ 4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8"/>
                <a:gd name="T19" fmla="*/ 0 h 72"/>
                <a:gd name="T20" fmla="*/ 88 w 88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9" name="Freeform 12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 w 86"/>
                <a:gd name="T1" fmla="*/ 7 h 92"/>
                <a:gd name="T2" fmla="*/ 4 w 86"/>
                <a:gd name="T3" fmla="*/ 7 h 92"/>
                <a:gd name="T4" fmla="*/ 4 w 86"/>
                <a:gd name="T5" fmla="*/ 0 h 92"/>
                <a:gd name="T6" fmla="*/ 4 w 86"/>
                <a:gd name="T7" fmla="*/ 11 h 92"/>
                <a:gd name="T8" fmla="*/ 4 w 86"/>
                <a:gd name="T9" fmla="*/ 17 h 92"/>
                <a:gd name="T10" fmla="*/ 4 w 86"/>
                <a:gd name="T11" fmla="*/ 7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92"/>
                <a:gd name="T20" fmla="*/ 86 w 86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0" name="Freeform 13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36 w 724"/>
                <a:gd name="T1" fmla="*/ 43 h 1845"/>
                <a:gd name="T2" fmla="*/ 36 w 724"/>
                <a:gd name="T3" fmla="*/ 43 h 1845"/>
                <a:gd name="T4" fmla="*/ 26 w 724"/>
                <a:gd name="T5" fmla="*/ 41 h 1845"/>
                <a:gd name="T6" fmla="*/ 38 w 724"/>
                <a:gd name="T7" fmla="*/ 39 h 1845"/>
                <a:gd name="T8" fmla="*/ 39 w 724"/>
                <a:gd name="T9" fmla="*/ 41 h 1845"/>
                <a:gd name="T10" fmla="*/ 36 w 724"/>
                <a:gd name="T11" fmla="*/ 43 h 1845"/>
                <a:gd name="T12" fmla="*/ 36 w 724"/>
                <a:gd name="T13" fmla="*/ 43 h 1845"/>
                <a:gd name="T14" fmla="*/ 50 w 724"/>
                <a:gd name="T15" fmla="*/ 45 h 1845"/>
                <a:gd name="T16" fmla="*/ 50 w 724"/>
                <a:gd name="T17" fmla="*/ 45 h 1845"/>
                <a:gd name="T18" fmla="*/ 46 w 724"/>
                <a:gd name="T19" fmla="*/ 37 h 1845"/>
                <a:gd name="T20" fmla="*/ 50 w 724"/>
                <a:gd name="T21" fmla="*/ 34 h 1845"/>
                <a:gd name="T22" fmla="*/ 50 w 724"/>
                <a:gd name="T23" fmla="*/ 25 h 1845"/>
                <a:gd name="T24" fmla="*/ 50 w 724"/>
                <a:gd name="T25" fmla="*/ 24 h 1845"/>
                <a:gd name="T26" fmla="*/ 50 w 724"/>
                <a:gd name="T27" fmla="*/ 22 h 1845"/>
                <a:gd name="T28" fmla="*/ 49 w 724"/>
                <a:gd name="T29" fmla="*/ 18 h 1845"/>
                <a:gd name="T30" fmla="*/ 46 w 724"/>
                <a:gd name="T31" fmla="*/ 15 h 1845"/>
                <a:gd name="T32" fmla="*/ 47 w 724"/>
                <a:gd name="T33" fmla="*/ 14 h 1845"/>
                <a:gd name="T34" fmla="*/ 44 w 724"/>
                <a:gd name="T35" fmla="*/ 13 h 1845"/>
                <a:gd name="T36" fmla="*/ 41 w 724"/>
                <a:gd name="T37" fmla="*/ 12 h 1845"/>
                <a:gd name="T38" fmla="*/ 41 w 724"/>
                <a:gd name="T39" fmla="*/ 10 h 1845"/>
                <a:gd name="T40" fmla="*/ 38 w 724"/>
                <a:gd name="T41" fmla="*/ 11 h 1845"/>
                <a:gd name="T42" fmla="*/ 38 w 724"/>
                <a:gd name="T43" fmla="*/ 8 h 1845"/>
                <a:gd name="T44" fmla="*/ 34 w 724"/>
                <a:gd name="T45" fmla="*/ 9 h 1845"/>
                <a:gd name="T46" fmla="*/ 32 w 724"/>
                <a:gd name="T47" fmla="*/ 5 h 1845"/>
                <a:gd name="T48" fmla="*/ 30 w 724"/>
                <a:gd name="T49" fmla="*/ 6 h 1845"/>
                <a:gd name="T50" fmla="*/ 28 w 724"/>
                <a:gd name="T51" fmla="*/ 8 h 1845"/>
                <a:gd name="T52" fmla="*/ 28 w 724"/>
                <a:gd name="T53" fmla="*/ 5 h 1845"/>
                <a:gd name="T54" fmla="*/ 27 w 724"/>
                <a:gd name="T55" fmla="*/ 5 h 1845"/>
                <a:gd name="T56" fmla="*/ 25 w 724"/>
                <a:gd name="T57" fmla="*/ 5 h 1845"/>
                <a:gd name="T58" fmla="*/ 22 w 724"/>
                <a:gd name="T59" fmla="*/ 5 h 1845"/>
                <a:gd name="T60" fmla="*/ 23 w 724"/>
                <a:gd name="T61" fmla="*/ 5 h 1845"/>
                <a:gd name="T62" fmla="*/ 19 w 724"/>
                <a:gd name="T63" fmla="*/ 5 h 1845"/>
                <a:gd name="T64" fmla="*/ 17 w 724"/>
                <a:gd name="T65" fmla="*/ 5 h 1845"/>
                <a:gd name="T66" fmla="*/ 21 w 724"/>
                <a:gd name="T67" fmla="*/ 5 h 1845"/>
                <a:gd name="T68" fmla="*/ 17 w 724"/>
                <a:gd name="T69" fmla="*/ 5 h 1845"/>
                <a:gd name="T70" fmla="*/ 14 w 724"/>
                <a:gd name="T71" fmla="*/ 5 h 1845"/>
                <a:gd name="T72" fmla="*/ 15 w 724"/>
                <a:gd name="T73" fmla="*/ 5 h 1845"/>
                <a:gd name="T74" fmla="*/ 14 w 724"/>
                <a:gd name="T75" fmla="*/ 5 h 1845"/>
                <a:gd name="T76" fmla="*/ 14 w 724"/>
                <a:gd name="T77" fmla="*/ 5 h 1845"/>
                <a:gd name="T78" fmla="*/ 12 w 724"/>
                <a:gd name="T79" fmla="*/ 5 h 1845"/>
                <a:gd name="T80" fmla="*/ 11 w 724"/>
                <a:gd name="T81" fmla="*/ 5 h 1845"/>
                <a:gd name="T82" fmla="*/ 6 w 724"/>
                <a:gd name="T83" fmla="*/ 5 h 1845"/>
                <a:gd name="T84" fmla="*/ 6 w 724"/>
                <a:gd name="T85" fmla="*/ 5 h 1845"/>
                <a:gd name="T86" fmla="*/ 6 w 724"/>
                <a:gd name="T87" fmla="*/ 5 h 1845"/>
                <a:gd name="T88" fmla="*/ 5 w 724"/>
                <a:gd name="T89" fmla="*/ 96 h 1845"/>
                <a:gd name="T90" fmla="*/ 0 w 724"/>
                <a:gd name="T91" fmla="*/ 96 h 1845"/>
                <a:gd name="T92" fmla="*/ 14 w 724"/>
                <a:gd name="T93" fmla="*/ 96 h 1845"/>
                <a:gd name="T94" fmla="*/ 42 w 724"/>
                <a:gd name="T95" fmla="*/ 96 h 1845"/>
                <a:gd name="T96" fmla="*/ 49 w 724"/>
                <a:gd name="T97" fmla="*/ 96 h 1845"/>
                <a:gd name="T98" fmla="*/ 33 w 724"/>
                <a:gd name="T99" fmla="*/ 95 h 1845"/>
                <a:gd name="T100" fmla="*/ 21 w 724"/>
                <a:gd name="T101" fmla="*/ 87 h 1845"/>
                <a:gd name="T102" fmla="*/ 18 w 724"/>
                <a:gd name="T103" fmla="*/ 84 h 1845"/>
                <a:gd name="T104" fmla="*/ 18 w 724"/>
                <a:gd name="T105" fmla="*/ 76 h 1845"/>
                <a:gd name="T106" fmla="*/ 25 w 724"/>
                <a:gd name="T107" fmla="*/ 74 h 1845"/>
                <a:gd name="T108" fmla="*/ 46 w 724"/>
                <a:gd name="T109" fmla="*/ 72 h 1845"/>
                <a:gd name="T110" fmla="*/ 47 w 724"/>
                <a:gd name="T111" fmla="*/ 68 h 1845"/>
                <a:gd name="T112" fmla="*/ 48 w 724"/>
                <a:gd name="T113" fmla="*/ 65 h 1845"/>
                <a:gd name="T114" fmla="*/ 50 w 724"/>
                <a:gd name="T115" fmla="*/ 62 h 1845"/>
                <a:gd name="T116" fmla="*/ 46 w 724"/>
                <a:gd name="T117" fmla="*/ 59 h 1845"/>
                <a:gd name="T118" fmla="*/ 50 w 724"/>
                <a:gd name="T119" fmla="*/ 57 h 1845"/>
                <a:gd name="T120" fmla="*/ 49 w 724"/>
                <a:gd name="T121" fmla="*/ 54 h 1845"/>
                <a:gd name="T122" fmla="*/ 54 w 724"/>
                <a:gd name="T123" fmla="*/ 50 h 1845"/>
                <a:gd name="T124" fmla="*/ 50 w 724"/>
                <a:gd name="T125" fmla="*/ 45 h 1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24"/>
                <a:gd name="T190" fmla="*/ 0 h 1845"/>
                <a:gd name="T191" fmla="*/ 724 w 724"/>
                <a:gd name="T192" fmla="*/ 1845 h 18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1" name="Freeform 14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06 w 2011"/>
                <a:gd name="T1" fmla="*/ 131 h 3449"/>
                <a:gd name="T2" fmla="*/ 0 w 2011"/>
                <a:gd name="T3" fmla="*/ 215 h 3449"/>
                <a:gd name="T4" fmla="*/ 105 w 2011"/>
                <a:gd name="T5" fmla="*/ 0 h 3449"/>
                <a:gd name="T6" fmla="*/ 106 w 2011"/>
                <a:gd name="T7" fmla="*/ 22 h 3449"/>
                <a:gd name="T8" fmla="*/ 106 w 2011"/>
                <a:gd name="T9" fmla="*/ 24 h 3449"/>
                <a:gd name="T10" fmla="*/ 101 w 2011"/>
                <a:gd name="T11" fmla="*/ 20 h 3449"/>
                <a:gd name="T12" fmla="*/ 100 w 2011"/>
                <a:gd name="T13" fmla="*/ 24 h 3449"/>
                <a:gd name="T14" fmla="*/ 98 w 2011"/>
                <a:gd name="T15" fmla="*/ 26 h 3449"/>
                <a:gd name="T16" fmla="*/ 96 w 2011"/>
                <a:gd name="T17" fmla="*/ 22 h 3449"/>
                <a:gd name="T18" fmla="*/ 94 w 2011"/>
                <a:gd name="T19" fmla="*/ 22 h 3449"/>
                <a:gd name="T20" fmla="*/ 91 w 2011"/>
                <a:gd name="T21" fmla="*/ 31 h 3449"/>
                <a:gd name="T22" fmla="*/ 87 w 2011"/>
                <a:gd name="T23" fmla="*/ 26 h 3449"/>
                <a:gd name="T24" fmla="*/ 85 w 2011"/>
                <a:gd name="T25" fmla="*/ 26 h 3449"/>
                <a:gd name="T26" fmla="*/ 86 w 2011"/>
                <a:gd name="T27" fmla="*/ 31 h 3449"/>
                <a:gd name="T28" fmla="*/ 79 w 2011"/>
                <a:gd name="T29" fmla="*/ 31 h 3449"/>
                <a:gd name="T30" fmla="*/ 79 w 2011"/>
                <a:gd name="T31" fmla="*/ 34 h 3449"/>
                <a:gd name="T32" fmla="*/ 75 w 2011"/>
                <a:gd name="T33" fmla="*/ 31 h 3449"/>
                <a:gd name="T34" fmla="*/ 79 w 2011"/>
                <a:gd name="T35" fmla="*/ 36 h 3449"/>
                <a:gd name="T36" fmla="*/ 77 w 2011"/>
                <a:gd name="T37" fmla="*/ 37 h 3449"/>
                <a:gd name="T38" fmla="*/ 76 w 2011"/>
                <a:gd name="T39" fmla="*/ 37 h 3449"/>
                <a:gd name="T40" fmla="*/ 74 w 2011"/>
                <a:gd name="T41" fmla="*/ 40 h 3449"/>
                <a:gd name="T42" fmla="*/ 76 w 2011"/>
                <a:gd name="T43" fmla="*/ 39 h 3449"/>
                <a:gd name="T44" fmla="*/ 76 w 2011"/>
                <a:gd name="T45" fmla="*/ 44 h 3449"/>
                <a:gd name="T46" fmla="*/ 73 w 2011"/>
                <a:gd name="T47" fmla="*/ 45 h 3449"/>
                <a:gd name="T48" fmla="*/ 75 w 2011"/>
                <a:gd name="T49" fmla="*/ 49 h 3449"/>
                <a:gd name="T50" fmla="*/ 70 w 2011"/>
                <a:gd name="T51" fmla="*/ 47 h 3449"/>
                <a:gd name="T52" fmla="*/ 65 w 2011"/>
                <a:gd name="T53" fmla="*/ 47 h 3449"/>
                <a:gd name="T54" fmla="*/ 64 w 2011"/>
                <a:gd name="T55" fmla="*/ 51 h 3449"/>
                <a:gd name="T56" fmla="*/ 71 w 2011"/>
                <a:gd name="T57" fmla="*/ 53 h 3449"/>
                <a:gd name="T58" fmla="*/ 69 w 2011"/>
                <a:gd name="T59" fmla="*/ 54 h 3449"/>
                <a:gd name="T60" fmla="*/ 69 w 2011"/>
                <a:gd name="T61" fmla="*/ 59 h 3449"/>
                <a:gd name="T62" fmla="*/ 72 w 2011"/>
                <a:gd name="T63" fmla="*/ 59 h 3449"/>
                <a:gd name="T64" fmla="*/ 69 w 2011"/>
                <a:gd name="T65" fmla="*/ 65 h 3449"/>
                <a:gd name="T66" fmla="*/ 70 w 2011"/>
                <a:gd name="T67" fmla="*/ 69 h 3449"/>
                <a:gd name="T68" fmla="*/ 68 w 2011"/>
                <a:gd name="T69" fmla="*/ 73 h 3449"/>
                <a:gd name="T70" fmla="*/ 65 w 2011"/>
                <a:gd name="T71" fmla="*/ 77 h 3449"/>
                <a:gd name="T72" fmla="*/ 68 w 2011"/>
                <a:gd name="T73" fmla="*/ 78 h 3449"/>
                <a:gd name="T74" fmla="*/ 69 w 2011"/>
                <a:gd name="T75" fmla="*/ 81 h 3449"/>
                <a:gd name="T76" fmla="*/ 72 w 2011"/>
                <a:gd name="T77" fmla="*/ 85 h 3449"/>
                <a:gd name="T78" fmla="*/ 76 w 2011"/>
                <a:gd name="T79" fmla="*/ 88 h 3449"/>
                <a:gd name="T80" fmla="*/ 79 w 2011"/>
                <a:gd name="T81" fmla="*/ 85 h 3449"/>
                <a:gd name="T82" fmla="*/ 79 w 2011"/>
                <a:gd name="T83" fmla="*/ 92 h 3449"/>
                <a:gd name="T84" fmla="*/ 85 w 2011"/>
                <a:gd name="T85" fmla="*/ 92 h 3449"/>
                <a:gd name="T86" fmla="*/ 84 w 2011"/>
                <a:gd name="T87" fmla="*/ 93 h 3449"/>
                <a:gd name="T88" fmla="*/ 86 w 2011"/>
                <a:gd name="T89" fmla="*/ 96 h 3449"/>
                <a:gd name="T90" fmla="*/ 87 w 2011"/>
                <a:gd name="T91" fmla="*/ 100 h 3449"/>
                <a:gd name="T92" fmla="*/ 89 w 2011"/>
                <a:gd name="T93" fmla="*/ 99 h 3449"/>
                <a:gd name="T94" fmla="*/ 92 w 2011"/>
                <a:gd name="T95" fmla="*/ 94 h 3449"/>
                <a:gd name="T96" fmla="*/ 95 w 2011"/>
                <a:gd name="T97" fmla="*/ 98 h 3449"/>
                <a:gd name="T98" fmla="*/ 96 w 2011"/>
                <a:gd name="T99" fmla="*/ 105 h 3449"/>
                <a:gd name="T100" fmla="*/ 99 w 2011"/>
                <a:gd name="T101" fmla="*/ 105 h 3449"/>
                <a:gd name="T102" fmla="*/ 96 w 2011"/>
                <a:gd name="T103" fmla="*/ 115 h 3449"/>
                <a:gd name="T104" fmla="*/ 76 w 2011"/>
                <a:gd name="T105" fmla="*/ 129 h 3449"/>
                <a:gd name="T106" fmla="*/ 87 w 2011"/>
                <a:gd name="T107" fmla="*/ 131 h 3449"/>
                <a:gd name="T108" fmla="*/ 106 w 2011"/>
                <a:gd name="T109" fmla="*/ 131 h 34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1"/>
                <a:gd name="T166" fmla="*/ 0 h 3449"/>
                <a:gd name="T167" fmla="*/ 2011 w 2011"/>
                <a:gd name="T168" fmla="*/ 3449 h 34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2" name="Freeform 15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17 w 639"/>
                <a:gd name="T1" fmla="*/ 43 h 621"/>
                <a:gd name="T2" fmla="*/ 17 w 639"/>
                <a:gd name="T3" fmla="*/ 43 h 621"/>
                <a:gd name="T4" fmla="*/ 34 w 639"/>
                <a:gd name="T5" fmla="*/ 22 h 621"/>
                <a:gd name="T6" fmla="*/ 17 w 639"/>
                <a:gd name="T7" fmla="*/ 0 h 621"/>
                <a:gd name="T8" fmla="*/ 0 w 639"/>
                <a:gd name="T9" fmla="*/ 22 h 621"/>
                <a:gd name="T10" fmla="*/ 17 w 639"/>
                <a:gd name="T11" fmla="*/ 43 h 621"/>
                <a:gd name="T12" fmla="*/ 17 w 639"/>
                <a:gd name="T13" fmla="*/ 43 h 621"/>
                <a:gd name="T14" fmla="*/ 9 w 639"/>
                <a:gd name="T15" fmla="*/ 22 h 621"/>
                <a:gd name="T16" fmla="*/ 9 w 639"/>
                <a:gd name="T17" fmla="*/ 22 h 621"/>
                <a:gd name="T18" fmla="*/ 17 w 639"/>
                <a:gd name="T19" fmla="*/ 9 h 621"/>
                <a:gd name="T20" fmla="*/ 25 w 639"/>
                <a:gd name="T21" fmla="*/ 22 h 621"/>
                <a:gd name="T22" fmla="*/ 17 w 639"/>
                <a:gd name="T23" fmla="*/ 35 h 621"/>
                <a:gd name="T24" fmla="*/ 9 w 639"/>
                <a:gd name="T25" fmla="*/ 22 h 6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9"/>
                <a:gd name="T40" fmla="*/ 0 h 621"/>
                <a:gd name="T41" fmla="*/ 639 w 639"/>
                <a:gd name="T42" fmla="*/ 621 h 6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3" name="Freeform 16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6 w 441"/>
                <a:gd name="T1" fmla="*/ 10 h 621"/>
                <a:gd name="T2" fmla="*/ 36 w 441"/>
                <a:gd name="T3" fmla="*/ 10 h 621"/>
                <a:gd name="T4" fmla="*/ 27 w 441"/>
                <a:gd name="T5" fmla="*/ 8 h 621"/>
                <a:gd name="T6" fmla="*/ 16 w 441"/>
                <a:gd name="T7" fmla="*/ 12 h 621"/>
                <a:gd name="T8" fmla="*/ 29 w 441"/>
                <a:gd name="T9" fmla="*/ 18 h 621"/>
                <a:gd name="T10" fmla="*/ 43 w 441"/>
                <a:gd name="T11" fmla="*/ 30 h 621"/>
                <a:gd name="T12" fmla="*/ 18 w 441"/>
                <a:gd name="T13" fmla="*/ 43 h 621"/>
                <a:gd name="T14" fmla="*/ 6 w 441"/>
                <a:gd name="T15" fmla="*/ 42 h 621"/>
                <a:gd name="T16" fmla="*/ 6 w 441"/>
                <a:gd name="T17" fmla="*/ 33 h 621"/>
                <a:gd name="T18" fmla="*/ 19 w 441"/>
                <a:gd name="T19" fmla="*/ 36 h 621"/>
                <a:gd name="T20" fmla="*/ 27 w 441"/>
                <a:gd name="T21" fmla="*/ 31 h 621"/>
                <a:gd name="T22" fmla="*/ 15 w 441"/>
                <a:gd name="T23" fmla="*/ 25 h 621"/>
                <a:gd name="T24" fmla="*/ 0 w 441"/>
                <a:gd name="T25" fmla="*/ 12 h 621"/>
                <a:gd name="T26" fmla="*/ 24 w 441"/>
                <a:gd name="T27" fmla="*/ 0 h 621"/>
                <a:gd name="T28" fmla="*/ 36 w 441"/>
                <a:gd name="T29" fmla="*/ 6 h 621"/>
                <a:gd name="T30" fmla="*/ 36 w 441"/>
                <a:gd name="T31" fmla="*/ 10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1"/>
                <a:gd name="T49" fmla="*/ 0 h 621"/>
                <a:gd name="T50" fmla="*/ 441 w 441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4" name="Freeform 17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8 w 229"/>
                <a:gd name="T1" fmla="*/ 43 h 817"/>
                <a:gd name="T2" fmla="*/ 8 w 229"/>
                <a:gd name="T3" fmla="*/ 43 h 817"/>
                <a:gd name="T4" fmla="*/ 8 w 229"/>
                <a:gd name="T5" fmla="*/ 32 h 817"/>
                <a:gd name="T6" fmla="*/ 8 w 229"/>
                <a:gd name="T7" fmla="*/ 15 h 817"/>
                <a:gd name="T8" fmla="*/ 0 w 229"/>
                <a:gd name="T9" fmla="*/ 0 h 817"/>
                <a:gd name="T10" fmla="*/ 31 w 229"/>
                <a:gd name="T11" fmla="*/ 0 h 817"/>
                <a:gd name="T12" fmla="*/ 29 w 229"/>
                <a:gd name="T13" fmla="*/ 13 h 817"/>
                <a:gd name="T14" fmla="*/ 29 w 229"/>
                <a:gd name="T15" fmla="*/ 28 h 817"/>
                <a:gd name="T16" fmla="*/ 33 w 229"/>
                <a:gd name="T17" fmla="*/ 43 h 817"/>
                <a:gd name="T18" fmla="*/ 8 w 229"/>
                <a:gd name="T19" fmla="*/ 43 h 8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9"/>
                <a:gd name="T31" fmla="*/ 0 h 817"/>
                <a:gd name="T32" fmla="*/ 229 w 229"/>
                <a:gd name="T33" fmla="*/ 817 h 8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5" name="Freeform 18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11 w 662"/>
                <a:gd name="T1" fmla="*/ 45 h 863"/>
                <a:gd name="T2" fmla="*/ 11 w 662"/>
                <a:gd name="T3" fmla="*/ 45 h 863"/>
                <a:gd name="T4" fmla="*/ 11 w 662"/>
                <a:gd name="T5" fmla="*/ 34 h 863"/>
                <a:gd name="T6" fmla="*/ 11 w 662"/>
                <a:gd name="T7" fmla="*/ 31 h 863"/>
                <a:gd name="T8" fmla="*/ 21 w 662"/>
                <a:gd name="T9" fmla="*/ 34 h 863"/>
                <a:gd name="T10" fmla="*/ 35 w 662"/>
                <a:gd name="T11" fmla="*/ 17 h 863"/>
                <a:gd name="T12" fmla="*/ 20 w 662"/>
                <a:gd name="T13" fmla="*/ 0 h 863"/>
                <a:gd name="T14" fmla="*/ 9 w 662"/>
                <a:gd name="T15" fmla="*/ 5 h 863"/>
                <a:gd name="T16" fmla="*/ 8 w 662"/>
                <a:gd name="T17" fmla="*/ 5 h 863"/>
                <a:gd name="T18" fmla="*/ 0 w 662"/>
                <a:gd name="T19" fmla="*/ 5 h 863"/>
                <a:gd name="T20" fmla="*/ 5 w 662"/>
                <a:gd name="T21" fmla="*/ 17 h 863"/>
                <a:gd name="T22" fmla="*/ 5 w 662"/>
                <a:gd name="T23" fmla="*/ 31 h 863"/>
                <a:gd name="T24" fmla="*/ 5 w 662"/>
                <a:gd name="T25" fmla="*/ 45 h 863"/>
                <a:gd name="T26" fmla="*/ 11 w 662"/>
                <a:gd name="T27" fmla="*/ 45 h 863"/>
                <a:gd name="T28" fmla="*/ 11 w 662"/>
                <a:gd name="T29" fmla="*/ 45 h 863"/>
                <a:gd name="T30" fmla="*/ 10 w 662"/>
                <a:gd name="T31" fmla="*/ 17 h 863"/>
                <a:gd name="T32" fmla="*/ 10 w 662"/>
                <a:gd name="T33" fmla="*/ 17 h 863"/>
                <a:gd name="T34" fmla="*/ 17 w 662"/>
                <a:gd name="T35" fmla="*/ 6 h 863"/>
                <a:gd name="T36" fmla="*/ 26 w 662"/>
                <a:gd name="T37" fmla="*/ 17 h 863"/>
                <a:gd name="T38" fmla="*/ 18 w 662"/>
                <a:gd name="T39" fmla="*/ 25 h 863"/>
                <a:gd name="T40" fmla="*/ 10 w 662"/>
                <a:gd name="T41" fmla="*/ 17 h 8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2"/>
                <a:gd name="T64" fmla="*/ 0 h 863"/>
                <a:gd name="T65" fmla="*/ 662 w 662"/>
                <a:gd name="T66" fmla="*/ 863 h 8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6" name="Freeform 19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16 w 440"/>
                <a:gd name="T1" fmla="*/ 9 h 621"/>
                <a:gd name="T2" fmla="*/ 16 w 440"/>
                <a:gd name="T3" fmla="*/ 9 h 621"/>
                <a:gd name="T4" fmla="*/ 12 w 440"/>
                <a:gd name="T5" fmla="*/ 8 h 621"/>
                <a:gd name="T6" fmla="*/ 7 w 440"/>
                <a:gd name="T7" fmla="*/ 12 h 621"/>
                <a:gd name="T8" fmla="*/ 13 w 440"/>
                <a:gd name="T9" fmla="*/ 18 h 621"/>
                <a:gd name="T10" fmla="*/ 20 w 440"/>
                <a:gd name="T11" fmla="*/ 30 h 621"/>
                <a:gd name="T12" fmla="*/ 8 w 440"/>
                <a:gd name="T13" fmla="*/ 43 h 621"/>
                <a:gd name="T14" fmla="*/ 5 w 440"/>
                <a:gd name="T15" fmla="*/ 42 h 621"/>
                <a:gd name="T16" fmla="*/ 5 w 440"/>
                <a:gd name="T17" fmla="*/ 33 h 621"/>
                <a:gd name="T18" fmla="*/ 9 w 440"/>
                <a:gd name="T19" fmla="*/ 36 h 621"/>
                <a:gd name="T20" fmla="*/ 12 w 440"/>
                <a:gd name="T21" fmla="*/ 31 h 621"/>
                <a:gd name="T22" fmla="*/ 6 w 440"/>
                <a:gd name="T23" fmla="*/ 25 h 621"/>
                <a:gd name="T24" fmla="*/ 0 w 440"/>
                <a:gd name="T25" fmla="*/ 12 h 621"/>
                <a:gd name="T26" fmla="*/ 11 w 440"/>
                <a:gd name="T27" fmla="*/ 0 h 621"/>
                <a:gd name="T28" fmla="*/ 18 w 440"/>
                <a:gd name="T29" fmla="*/ 6 h 621"/>
                <a:gd name="T30" fmla="*/ 16 w 440"/>
                <a:gd name="T31" fmla="*/ 9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0"/>
                <a:gd name="T49" fmla="*/ 0 h 621"/>
                <a:gd name="T50" fmla="*/ 440 w 440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grpSp>
        <p:nvGrpSpPr>
          <p:cNvPr id="43" name="Group 29"/>
          <p:cNvGrpSpPr/>
          <p:nvPr userDrawn="1"/>
        </p:nvGrpSpPr>
        <p:grpSpPr>
          <a:xfrm>
            <a:off x="423343" y="540"/>
            <a:ext cx="4512063" cy="5142960"/>
            <a:chOff x="622299" y="794"/>
            <a:chExt cx="6632576" cy="7562056"/>
          </a:xfrm>
        </p:grpSpPr>
        <p:sp>
          <p:nvSpPr>
            <p:cNvPr id="44" name="Freeform 49"/>
            <p:cNvSpPr>
              <a:spLocks/>
            </p:cNvSpPr>
            <p:nvPr userDrawn="1"/>
          </p:nvSpPr>
          <p:spPr bwMode="ltGray">
            <a:xfrm flipH="1">
              <a:off x="622299" y="794"/>
              <a:ext cx="5346701" cy="7562056"/>
            </a:xfrm>
            <a:custGeom>
              <a:avLst/>
              <a:gdLst/>
              <a:ahLst/>
              <a:cxnLst/>
              <a:rect l="l" t="t" r="r" b="b"/>
              <a:pathLst>
                <a:path w="5346701" h="7562056">
                  <a:moveTo>
                    <a:pt x="5346701" y="0"/>
                  </a:moveTo>
                  <a:lnTo>
                    <a:pt x="0" y="0"/>
                  </a:lnTo>
                  <a:lnTo>
                    <a:pt x="0" y="7562056"/>
                  </a:lnTo>
                  <a:lnTo>
                    <a:pt x="474459" y="75620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5" name="Freeform 51"/>
            <p:cNvSpPr>
              <a:spLocks/>
            </p:cNvSpPr>
            <p:nvPr userDrawn="1"/>
          </p:nvSpPr>
          <p:spPr bwMode="ltGray">
            <a:xfrm flipH="1">
              <a:off x="622300" y="794"/>
              <a:ext cx="6632575" cy="4038600"/>
            </a:xfrm>
            <a:custGeom>
              <a:avLst/>
              <a:gdLst>
                <a:gd name="T0" fmla="*/ 0 w 4178"/>
                <a:gd name="T1" fmla="*/ 0 h 2544"/>
                <a:gd name="T2" fmla="*/ 2544 w 4178"/>
                <a:gd name="T3" fmla="*/ 2544 h 2544"/>
                <a:gd name="T4" fmla="*/ 4178 w 4178"/>
                <a:gd name="T5" fmla="*/ 0 h 2544"/>
                <a:gd name="T6" fmla="*/ 0 w 4178"/>
                <a:gd name="T7" fmla="*/ 0 h 2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78" h="2544">
                  <a:moveTo>
                    <a:pt x="0" y="0"/>
                  </a:moveTo>
                  <a:lnTo>
                    <a:pt x="2544" y="2544"/>
                  </a:lnTo>
                  <a:lnTo>
                    <a:pt x="41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6" name="Freeform 53"/>
            <p:cNvSpPr>
              <a:spLocks/>
            </p:cNvSpPr>
            <p:nvPr/>
          </p:nvSpPr>
          <p:spPr bwMode="ltGray">
            <a:xfrm flipH="1">
              <a:off x="1730375" y="1470819"/>
              <a:ext cx="2584450" cy="3092450"/>
            </a:xfrm>
            <a:custGeom>
              <a:avLst/>
              <a:gdLst>
                <a:gd name="T0" fmla="*/ 490 w 1628"/>
                <a:gd name="T1" fmla="*/ 1948 h 1948"/>
                <a:gd name="T2" fmla="*/ 402 w 1628"/>
                <a:gd name="T3" fmla="*/ 1886 h 1948"/>
                <a:gd name="T4" fmla="*/ 322 w 1628"/>
                <a:gd name="T5" fmla="*/ 1816 h 1948"/>
                <a:gd name="T6" fmla="*/ 250 w 1628"/>
                <a:gd name="T7" fmla="*/ 1740 h 1948"/>
                <a:gd name="T8" fmla="*/ 188 w 1628"/>
                <a:gd name="T9" fmla="*/ 1658 h 1948"/>
                <a:gd name="T10" fmla="*/ 134 w 1628"/>
                <a:gd name="T11" fmla="*/ 1570 h 1948"/>
                <a:gd name="T12" fmla="*/ 88 w 1628"/>
                <a:gd name="T13" fmla="*/ 1480 h 1948"/>
                <a:gd name="T14" fmla="*/ 52 w 1628"/>
                <a:gd name="T15" fmla="*/ 1384 h 1948"/>
                <a:gd name="T16" fmla="*/ 26 w 1628"/>
                <a:gd name="T17" fmla="*/ 1286 h 1948"/>
                <a:gd name="T18" fmla="*/ 8 w 1628"/>
                <a:gd name="T19" fmla="*/ 1186 h 1948"/>
                <a:gd name="T20" fmla="*/ 0 w 1628"/>
                <a:gd name="T21" fmla="*/ 1086 h 1948"/>
                <a:gd name="T22" fmla="*/ 2 w 1628"/>
                <a:gd name="T23" fmla="*/ 984 h 1948"/>
                <a:gd name="T24" fmla="*/ 14 w 1628"/>
                <a:gd name="T25" fmla="*/ 882 h 1948"/>
                <a:gd name="T26" fmla="*/ 36 w 1628"/>
                <a:gd name="T27" fmla="*/ 780 h 1948"/>
                <a:gd name="T28" fmla="*/ 70 w 1628"/>
                <a:gd name="T29" fmla="*/ 682 h 1948"/>
                <a:gd name="T30" fmla="*/ 112 w 1628"/>
                <a:gd name="T31" fmla="*/ 584 h 1948"/>
                <a:gd name="T32" fmla="*/ 166 w 1628"/>
                <a:gd name="T33" fmla="*/ 490 h 1948"/>
                <a:gd name="T34" fmla="*/ 196 w 1628"/>
                <a:gd name="T35" fmla="*/ 444 h 1948"/>
                <a:gd name="T36" fmla="*/ 262 w 1628"/>
                <a:gd name="T37" fmla="*/ 360 h 1948"/>
                <a:gd name="T38" fmla="*/ 334 w 1628"/>
                <a:gd name="T39" fmla="*/ 284 h 1948"/>
                <a:gd name="T40" fmla="*/ 414 w 1628"/>
                <a:gd name="T41" fmla="*/ 218 h 1948"/>
                <a:gd name="T42" fmla="*/ 498 w 1628"/>
                <a:gd name="T43" fmla="*/ 160 h 1948"/>
                <a:gd name="T44" fmla="*/ 588 w 1628"/>
                <a:gd name="T45" fmla="*/ 110 h 1948"/>
                <a:gd name="T46" fmla="*/ 682 w 1628"/>
                <a:gd name="T47" fmla="*/ 68 h 1948"/>
                <a:gd name="T48" fmla="*/ 778 w 1628"/>
                <a:gd name="T49" fmla="*/ 38 h 1948"/>
                <a:gd name="T50" fmla="*/ 876 w 1628"/>
                <a:gd name="T51" fmla="*/ 16 h 1948"/>
                <a:gd name="T52" fmla="*/ 978 w 1628"/>
                <a:gd name="T53" fmla="*/ 2 h 1948"/>
                <a:gd name="T54" fmla="*/ 1080 w 1628"/>
                <a:gd name="T55" fmla="*/ 0 h 1948"/>
                <a:gd name="T56" fmla="*/ 1182 w 1628"/>
                <a:gd name="T57" fmla="*/ 8 h 1948"/>
                <a:gd name="T58" fmla="*/ 1282 w 1628"/>
                <a:gd name="T59" fmla="*/ 24 h 1948"/>
                <a:gd name="T60" fmla="*/ 1382 w 1628"/>
                <a:gd name="T61" fmla="*/ 52 h 1948"/>
                <a:gd name="T62" fmla="*/ 1482 w 1628"/>
                <a:gd name="T63" fmla="*/ 88 h 1948"/>
                <a:gd name="T64" fmla="*/ 1576 w 1628"/>
                <a:gd name="T65" fmla="*/ 136 h 1948"/>
                <a:gd name="T66" fmla="*/ 1624 w 1628"/>
                <a:gd name="T67" fmla="*/ 164 h 1948"/>
                <a:gd name="T68" fmla="*/ 490 w 1628"/>
                <a:gd name="T69" fmla="*/ 1948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8" h="1948">
                  <a:moveTo>
                    <a:pt x="490" y="1948"/>
                  </a:moveTo>
                  <a:lnTo>
                    <a:pt x="490" y="1948"/>
                  </a:lnTo>
                  <a:lnTo>
                    <a:pt x="444" y="1918"/>
                  </a:lnTo>
                  <a:lnTo>
                    <a:pt x="402" y="1886"/>
                  </a:lnTo>
                  <a:lnTo>
                    <a:pt x="360" y="1852"/>
                  </a:lnTo>
                  <a:lnTo>
                    <a:pt x="322" y="1816"/>
                  </a:lnTo>
                  <a:lnTo>
                    <a:pt x="286" y="1778"/>
                  </a:lnTo>
                  <a:lnTo>
                    <a:pt x="250" y="1740"/>
                  </a:lnTo>
                  <a:lnTo>
                    <a:pt x="218" y="1700"/>
                  </a:lnTo>
                  <a:lnTo>
                    <a:pt x="188" y="1658"/>
                  </a:lnTo>
                  <a:lnTo>
                    <a:pt x="160" y="1614"/>
                  </a:lnTo>
                  <a:lnTo>
                    <a:pt x="134" y="1570"/>
                  </a:lnTo>
                  <a:lnTo>
                    <a:pt x="110" y="1526"/>
                  </a:lnTo>
                  <a:lnTo>
                    <a:pt x="88" y="1480"/>
                  </a:lnTo>
                  <a:lnTo>
                    <a:pt x="70" y="1432"/>
                  </a:lnTo>
                  <a:lnTo>
                    <a:pt x="52" y="1384"/>
                  </a:lnTo>
                  <a:lnTo>
                    <a:pt x="38" y="1336"/>
                  </a:lnTo>
                  <a:lnTo>
                    <a:pt x="26" y="1286"/>
                  </a:lnTo>
                  <a:lnTo>
                    <a:pt x="16" y="1236"/>
                  </a:lnTo>
                  <a:lnTo>
                    <a:pt x="8" y="1186"/>
                  </a:lnTo>
                  <a:lnTo>
                    <a:pt x="4" y="1136"/>
                  </a:lnTo>
                  <a:lnTo>
                    <a:pt x="0" y="1086"/>
                  </a:lnTo>
                  <a:lnTo>
                    <a:pt x="0" y="1034"/>
                  </a:lnTo>
                  <a:lnTo>
                    <a:pt x="2" y="984"/>
                  </a:lnTo>
                  <a:lnTo>
                    <a:pt x="8" y="932"/>
                  </a:lnTo>
                  <a:lnTo>
                    <a:pt x="14" y="882"/>
                  </a:lnTo>
                  <a:lnTo>
                    <a:pt x="24" y="830"/>
                  </a:lnTo>
                  <a:lnTo>
                    <a:pt x="36" y="780"/>
                  </a:lnTo>
                  <a:lnTo>
                    <a:pt x="52" y="730"/>
                  </a:lnTo>
                  <a:lnTo>
                    <a:pt x="70" y="682"/>
                  </a:lnTo>
                  <a:lnTo>
                    <a:pt x="90" y="632"/>
                  </a:lnTo>
                  <a:lnTo>
                    <a:pt x="112" y="584"/>
                  </a:lnTo>
                  <a:lnTo>
                    <a:pt x="138" y="536"/>
                  </a:lnTo>
                  <a:lnTo>
                    <a:pt x="166" y="490"/>
                  </a:lnTo>
                  <a:lnTo>
                    <a:pt x="166" y="490"/>
                  </a:lnTo>
                  <a:lnTo>
                    <a:pt x="196" y="444"/>
                  </a:lnTo>
                  <a:lnTo>
                    <a:pt x="228" y="402"/>
                  </a:lnTo>
                  <a:lnTo>
                    <a:pt x="262" y="360"/>
                  </a:lnTo>
                  <a:lnTo>
                    <a:pt x="298" y="322"/>
                  </a:lnTo>
                  <a:lnTo>
                    <a:pt x="334" y="284"/>
                  </a:lnTo>
                  <a:lnTo>
                    <a:pt x="374" y="250"/>
                  </a:lnTo>
                  <a:lnTo>
                    <a:pt x="414" y="218"/>
                  </a:lnTo>
                  <a:lnTo>
                    <a:pt x="456" y="188"/>
                  </a:lnTo>
                  <a:lnTo>
                    <a:pt x="498" y="160"/>
                  </a:lnTo>
                  <a:lnTo>
                    <a:pt x="542" y="134"/>
                  </a:lnTo>
                  <a:lnTo>
                    <a:pt x="588" y="110"/>
                  </a:lnTo>
                  <a:lnTo>
                    <a:pt x="634" y="88"/>
                  </a:lnTo>
                  <a:lnTo>
                    <a:pt x="682" y="68"/>
                  </a:lnTo>
                  <a:lnTo>
                    <a:pt x="730" y="52"/>
                  </a:lnTo>
                  <a:lnTo>
                    <a:pt x="778" y="38"/>
                  </a:lnTo>
                  <a:lnTo>
                    <a:pt x="828" y="26"/>
                  </a:lnTo>
                  <a:lnTo>
                    <a:pt x="876" y="16"/>
                  </a:lnTo>
                  <a:lnTo>
                    <a:pt x="926" y="8"/>
                  </a:lnTo>
                  <a:lnTo>
                    <a:pt x="978" y="2"/>
                  </a:lnTo>
                  <a:lnTo>
                    <a:pt x="1028" y="0"/>
                  </a:lnTo>
                  <a:lnTo>
                    <a:pt x="1080" y="0"/>
                  </a:lnTo>
                  <a:lnTo>
                    <a:pt x="1130" y="2"/>
                  </a:lnTo>
                  <a:lnTo>
                    <a:pt x="1182" y="8"/>
                  </a:lnTo>
                  <a:lnTo>
                    <a:pt x="1232" y="14"/>
                  </a:lnTo>
                  <a:lnTo>
                    <a:pt x="1282" y="24"/>
                  </a:lnTo>
                  <a:lnTo>
                    <a:pt x="1332" y="36"/>
                  </a:lnTo>
                  <a:lnTo>
                    <a:pt x="1382" y="52"/>
                  </a:lnTo>
                  <a:lnTo>
                    <a:pt x="1432" y="68"/>
                  </a:lnTo>
                  <a:lnTo>
                    <a:pt x="1482" y="88"/>
                  </a:lnTo>
                  <a:lnTo>
                    <a:pt x="1530" y="112"/>
                  </a:lnTo>
                  <a:lnTo>
                    <a:pt x="1576" y="136"/>
                  </a:lnTo>
                  <a:lnTo>
                    <a:pt x="1624" y="164"/>
                  </a:lnTo>
                  <a:lnTo>
                    <a:pt x="1624" y="164"/>
                  </a:lnTo>
                  <a:lnTo>
                    <a:pt x="1628" y="168"/>
                  </a:lnTo>
                  <a:lnTo>
                    <a:pt x="490" y="1948"/>
                  </a:lnTo>
                  <a:close/>
                </a:path>
              </a:pathLst>
            </a:custGeom>
            <a:solidFill>
              <a:srgbClr val="1F4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7" name="Freeform 55"/>
            <p:cNvSpPr>
              <a:spLocks/>
            </p:cNvSpPr>
            <p:nvPr userDrawn="1"/>
          </p:nvSpPr>
          <p:spPr bwMode="ltGray">
            <a:xfrm flipH="1">
              <a:off x="4149725" y="858044"/>
              <a:ext cx="863600" cy="863600"/>
            </a:xfrm>
            <a:custGeom>
              <a:avLst/>
              <a:gdLst>
                <a:gd name="T0" fmla="*/ 0 w 544"/>
                <a:gd name="T1" fmla="*/ 272 h 544"/>
                <a:gd name="T2" fmla="*/ 4 w 544"/>
                <a:gd name="T3" fmla="*/ 218 h 544"/>
                <a:gd name="T4" fmla="*/ 20 w 544"/>
                <a:gd name="T5" fmla="*/ 166 h 544"/>
                <a:gd name="T6" fmla="*/ 46 w 544"/>
                <a:gd name="T7" fmla="*/ 120 h 544"/>
                <a:gd name="T8" fmla="*/ 80 w 544"/>
                <a:gd name="T9" fmla="*/ 80 h 544"/>
                <a:gd name="T10" fmla="*/ 120 w 544"/>
                <a:gd name="T11" fmla="*/ 46 h 544"/>
                <a:gd name="T12" fmla="*/ 166 w 544"/>
                <a:gd name="T13" fmla="*/ 20 h 544"/>
                <a:gd name="T14" fmla="*/ 216 w 544"/>
                <a:gd name="T15" fmla="*/ 4 h 544"/>
                <a:gd name="T16" fmla="*/ 272 w 544"/>
                <a:gd name="T17" fmla="*/ 0 h 544"/>
                <a:gd name="T18" fmla="*/ 300 w 544"/>
                <a:gd name="T19" fmla="*/ 0 h 544"/>
                <a:gd name="T20" fmla="*/ 352 w 544"/>
                <a:gd name="T21" fmla="*/ 12 h 544"/>
                <a:gd name="T22" fmla="*/ 402 w 544"/>
                <a:gd name="T23" fmla="*/ 32 h 544"/>
                <a:gd name="T24" fmla="*/ 446 w 544"/>
                <a:gd name="T25" fmla="*/ 62 h 544"/>
                <a:gd name="T26" fmla="*/ 482 w 544"/>
                <a:gd name="T27" fmla="*/ 98 h 544"/>
                <a:gd name="T28" fmla="*/ 512 w 544"/>
                <a:gd name="T29" fmla="*/ 142 h 544"/>
                <a:gd name="T30" fmla="*/ 532 w 544"/>
                <a:gd name="T31" fmla="*/ 190 h 544"/>
                <a:gd name="T32" fmla="*/ 544 w 544"/>
                <a:gd name="T33" fmla="*/ 244 h 544"/>
                <a:gd name="T34" fmla="*/ 544 w 544"/>
                <a:gd name="T35" fmla="*/ 272 h 544"/>
                <a:gd name="T36" fmla="*/ 538 w 544"/>
                <a:gd name="T37" fmla="*/ 326 h 544"/>
                <a:gd name="T38" fmla="*/ 524 w 544"/>
                <a:gd name="T39" fmla="*/ 378 h 544"/>
                <a:gd name="T40" fmla="*/ 498 w 544"/>
                <a:gd name="T41" fmla="*/ 424 h 544"/>
                <a:gd name="T42" fmla="*/ 464 w 544"/>
                <a:gd name="T43" fmla="*/ 464 h 544"/>
                <a:gd name="T44" fmla="*/ 424 w 544"/>
                <a:gd name="T45" fmla="*/ 498 h 544"/>
                <a:gd name="T46" fmla="*/ 378 w 544"/>
                <a:gd name="T47" fmla="*/ 524 h 544"/>
                <a:gd name="T48" fmla="*/ 326 w 544"/>
                <a:gd name="T49" fmla="*/ 540 h 544"/>
                <a:gd name="T50" fmla="*/ 272 w 544"/>
                <a:gd name="T51" fmla="*/ 544 h 544"/>
                <a:gd name="T52" fmla="*/ 244 w 544"/>
                <a:gd name="T53" fmla="*/ 544 h 544"/>
                <a:gd name="T54" fmla="*/ 190 w 544"/>
                <a:gd name="T55" fmla="*/ 532 h 544"/>
                <a:gd name="T56" fmla="*/ 142 w 544"/>
                <a:gd name="T57" fmla="*/ 512 h 544"/>
                <a:gd name="T58" fmla="*/ 98 w 544"/>
                <a:gd name="T59" fmla="*/ 482 h 544"/>
                <a:gd name="T60" fmla="*/ 62 w 544"/>
                <a:gd name="T61" fmla="*/ 446 h 544"/>
                <a:gd name="T62" fmla="*/ 32 w 544"/>
                <a:gd name="T63" fmla="*/ 402 h 544"/>
                <a:gd name="T64" fmla="*/ 12 w 544"/>
                <a:gd name="T65" fmla="*/ 354 h 544"/>
                <a:gd name="T66" fmla="*/ 0 w 544"/>
                <a:gd name="T67" fmla="*/ 300 h 544"/>
                <a:gd name="T68" fmla="*/ 0 w 544"/>
                <a:gd name="T69" fmla="*/ 27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4" h="544">
                  <a:moveTo>
                    <a:pt x="0" y="272"/>
                  </a:moveTo>
                  <a:lnTo>
                    <a:pt x="0" y="272"/>
                  </a:lnTo>
                  <a:lnTo>
                    <a:pt x="0" y="244"/>
                  </a:lnTo>
                  <a:lnTo>
                    <a:pt x="4" y="218"/>
                  </a:lnTo>
                  <a:lnTo>
                    <a:pt x="12" y="190"/>
                  </a:lnTo>
                  <a:lnTo>
                    <a:pt x="20" y="166"/>
                  </a:lnTo>
                  <a:lnTo>
                    <a:pt x="32" y="142"/>
                  </a:lnTo>
                  <a:lnTo>
                    <a:pt x="46" y="120"/>
                  </a:lnTo>
                  <a:lnTo>
                    <a:pt x="62" y="98"/>
                  </a:lnTo>
                  <a:lnTo>
                    <a:pt x="80" y="80"/>
                  </a:lnTo>
                  <a:lnTo>
                    <a:pt x="98" y="62"/>
                  </a:lnTo>
                  <a:lnTo>
                    <a:pt x="120" y="46"/>
                  </a:lnTo>
                  <a:lnTo>
                    <a:pt x="142" y="32"/>
                  </a:lnTo>
                  <a:lnTo>
                    <a:pt x="166" y="20"/>
                  </a:lnTo>
                  <a:lnTo>
                    <a:pt x="190" y="12"/>
                  </a:lnTo>
                  <a:lnTo>
                    <a:pt x="216" y="4"/>
                  </a:lnTo>
                  <a:lnTo>
                    <a:pt x="244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300" y="0"/>
                  </a:lnTo>
                  <a:lnTo>
                    <a:pt x="326" y="4"/>
                  </a:lnTo>
                  <a:lnTo>
                    <a:pt x="352" y="12"/>
                  </a:lnTo>
                  <a:lnTo>
                    <a:pt x="378" y="20"/>
                  </a:lnTo>
                  <a:lnTo>
                    <a:pt x="402" y="32"/>
                  </a:lnTo>
                  <a:lnTo>
                    <a:pt x="424" y="46"/>
                  </a:lnTo>
                  <a:lnTo>
                    <a:pt x="446" y="62"/>
                  </a:lnTo>
                  <a:lnTo>
                    <a:pt x="464" y="80"/>
                  </a:lnTo>
                  <a:lnTo>
                    <a:pt x="482" y="98"/>
                  </a:lnTo>
                  <a:lnTo>
                    <a:pt x="498" y="120"/>
                  </a:lnTo>
                  <a:lnTo>
                    <a:pt x="512" y="142"/>
                  </a:lnTo>
                  <a:lnTo>
                    <a:pt x="524" y="166"/>
                  </a:lnTo>
                  <a:lnTo>
                    <a:pt x="532" y="190"/>
                  </a:lnTo>
                  <a:lnTo>
                    <a:pt x="538" y="218"/>
                  </a:lnTo>
                  <a:lnTo>
                    <a:pt x="544" y="244"/>
                  </a:lnTo>
                  <a:lnTo>
                    <a:pt x="544" y="272"/>
                  </a:lnTo>
                  <a:lnTo>
                    <a:pt x="544" y="272"/>
                  </a:lnTo>
                  <a:lnTo>
                    <a:pt x="544" y="300"/>
                  </a:lnTo>
                  <a:lnTo>
                    <a:pt x="538" y="326"/>
                  </a:lnTo>
                  <a:lnTo>
                    <a:pt x="532" y="354"/>
                  </a:lnTo>
                  <a:lnTo>
                    <a:pt x="524" y="378"/>
                  </a:lnTo>
                  <a:lnTo>
                    <a:pt x="512" y="402"/>
                  </a:lnTo>
                  <a:lnTo>
                    <a:pt x="498" y="424"/>
                  </a:lnTo>
                  <a:lnTo>
                    <a:pt x="482" y="446"/>
                  </a:lnTo>
                  <a:lnTo>
                    <a:pt x="464" y="464"/>
                  </a:lnTo>
                  <a:lnTo>
                    <a:pt x="446" y="482"/>
                  </a:lnTo>
                  <a:lnTo>
                    <a:pt x="424" y="498"/>
                  </a:lnTo>
                  <a:lnTo>
                    <a:pt x="402" y="512"/>
                  </a:lnTo>
                  <a:lnTo>
                    <a:pt x="378" y="524"/>
                  </a:lnTo>
                  <a:lnTo>
                    <a:pt x="352" y="532"/>
                  </a:lnTo>
                  <a:lnTo>
                    <a:pt x="326" y="540"/>
                  </a:lnTo>
                  <a:lnTo>
                    <a:pt x="300" y="544"/>
                  </a:lnTo>
                  <a:lnTo>
                    <a:pt x="272" y="544"/>
                  </a:lnTo>
                  <a:lnTo>
                    <a:pt x="272" y="544"/>
                  </a:lnTo>
                  <a:lnTo>
                    <a:pt x="244" y="544"/>
                  </a:lnTo>
                  <a:lnTo>
                    <a:pt x="216" y="540"/>
                  </a:lnTo>
                  <a:lnTo>
                    <a:pt x="190" y="532"/>
                  </a:lnTo>
                  <a:lnTo>
                    <a:pt x="166" y="524"/>
                  </a:lnTo>
                  <a:lnTo>
                    <a:pt x="142" y="512"/>
                  </a:lnTo>
                  <a:lnTo>
                    <a:pt x="120" y="498"/>
                  </a:lnTo>
                  <a:lnTo>
                    <a:pt x="98" y="482"/>
                  </a:lnTo>
                  <a:lnTo>
                    <a:pt x="80" y="464"/>
                  </a:lnTo>
                  <a:lnTo>
                    <a:pt x="62" y="446"/>
                  </a:lnTo>
                  <a:lnTo>
                    <a:pt x="46" y="424"/>
                  </a:lnTo>
                  <a:lnTo>
                    <a:pt x="32" y="402"/>
                  </a:lnTo>
                  <a:lnTo>
                    <a:pt x="20" y="378"/>
                  </a:lnTo>
                  <a:lnTo>
                    <a:pt x="12" y="354"/>
                  </a:lnTo>
                  <a:lnTo>
                    <a:pt x="4" y="326"/>
                  </a:lnTo>
                  <a:lnTo>
                    <a:pt x="0" y="300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8" name="Freeform 61"/>
            <p:cNvSpPr>
              <a:spLocks/>
            </p:cNvSpPr>
            <p:nvPr userDrawn="1"/>
          </p:nvSpPr>
          <p:spPr bwMode="ltGray">
            <a:xfrm flipH="1">
              <a:off x="5730875" y="972344"/>
              <a:ext cx="654050" cy="647700"/>
            </a:xfrm>
            <a:custGeom>
              <a:avLst/>
              <a:gdLst>
                <a:gd name="T0" fmla="*/ 412 w 412"/>
                <a:gd name="T1" fmla="*/ 336 h 408"/>
                <a:gd name="T2" fmla="*/ 412 w 412"/>
                <a:gd name="T3" fmla="*/ 336 h 408"/>
                <a:gd name="T4" fmla="*/ 394 w 412"/>
                <a:gd name="T5" fmla="*/ 352 h 408"/>
                <a:gd name="T6" fmla="*/ 374 w 412"/>
                <a:gd name="T7" fmla="*/ 368 h 408"/>
                <a:gd name="T8" fmla="*/ 354 w 412"/>
                <a:gd name="T9" fmla="*/ 380 h 408"/>
                <a:gd name="T10" fmla="*/ 334 w 412"/>
                <a:gd name="T11" fmla="*/ 390 h 408"/>
                <a:gd name="T12" fmla="*/ 312 w 412"/>
                <a:gd name="T13" fmla="*/ 398 h 408"/>
                <a:gd name="T14" fmla="*/ 288 w 412"/>
                <a:gd name="T15" fmla="*/ 404 h 408"/>
                <a:gd name="T16" fmla="*/ 266 w 412"/>
                <a:gd name="T17" fmla="*/ 406 h 408"/>
                <a:gd name="T18" fmla="*/ 244 w 412"/>
                <a:gd name="T19" fmla="*/ 408 h 408"/>
                <a:gd name="T20" fmla="*/ 220 w 412"/>
                <a:gd name="T21" fmla="*/ 408 h 408"/>
                <a:gd name="T22" fmla="*/ 198 w 412"/>
                <a:gd name="T23" fmla="*/ 404 h 408"/>
                <a:gd name="T24" fmla="*/ 174 w 412"/>
                <a:gd name="T25" fmla="*/ 400 h 408"/>
                <a:gd name="T26" fmla="*/ 152 w 412"/>
                <a:gd name="T27" fmla="*/ 392 h 408"/>
                <a:gd name="T28" fmla="*/ 132 w 412"/>
                <a:gd name="T29" fmla="*/ 382 h 408"/>
                <a:gd name="T30" fmla="*/ 110 w 412"/>
                <a:gd name="T31" fmla="*/ 370 h 408"/>
                <a:gd name="T32" fmla="*/ 92 w 412"/>
                <a:gd name="T33" fmla="*/ 356 h 408"/>
                <a:gd name="T34" fmla="*/ 72 w 412"/>
                <a:gd name="T35" fmla="*/ 340 h 408"/>
                <a:gd name="T36" fmla="*/ 72 w 412"/>
                <a:gd name="T37" fmla="*/ 340 h 408"/>
                <a:gd name="T38" fmla="*/ 56 w 412"/>
                <a:gd name="T39" fmla="*/ 322 h 408"/>
                <a:gd name="T40" fmla="*/ 42 w 412"/>
                <a:gd name="T41" fmla="*/ 302 h 408"/>
                <a:gd name="T42" fmla="*/ 30 w 412"/>
                <a:gd name="T43" fmla="*/ 282 h 408"/>
                <a:gd name="T44" fmla="*/ 20 w 412"/>
                <a:gd name="T45" fmla="*/ 262 h 408"/>
                <a:gd name="T46" fmla="*/ 12 w 412"/>
                <a:gd name="T47" fmla="*/ 240 h 408"/>
                <a:gd name="T48" fmla="*/ 6 w 412"/>
                <a:gd name="T49" fmla="*/ 218 h 408"/>
                <a:gd name="T50" fmla="*/ 2 w 412"/>
                <a:gd name="T51" fmla="*/ 194 h 408"/>
                <a:gd name="T52" fmla="*/ 0 w 412"/>
                <a:gd name="T53" fmla="*/ 172 h 408"/>
                <a:gd name="T54" fmla="*/ 2 w 412"/>
                <a:gd name="T55" fmla="*/ 148 h 408"/>
                <a:gd name="T56" fmla="*/ 4 w 412"/>
                <a:gd name="T57" fmla="*/ 126 h 408"/>
                <a:gd name="T58" fmla="*/ 10 w 412"/>
                <a:gd name="T59" fmla="*/ 104 h 408"/>
                <a:gd name="T60" fmla="*/ 18 w 412"/>
                <a:gd name="T61" fmla="*/ 80 h 408"/>
                <a:gd name="T62" fmla="*/ 26 w 412"/>
                <a:gd name="T63" fmla="*/ 60 h 408"/>
                <a:gd name="T64" fmla="*/ 38 w 412"/>
                <a:gd name="T65" fmla="*/ 40 h 408"/>
                <a:gd name="T66" fmla="*/ 52 w 412"/>
                <a:gd name="T67" fmla="*/ 20 h 408"/>
                <a:gd name="T68" fmla="*/ 68 w 412"/>
                <a:gd name="T69" fmla="*/ 2 h 408"/>
                <a:gd name="T70" fmla="*/ 70 w 412"/>
                <a:gd name="T71" fmla="*/ 0 h 408"/>
                <a:gd name="T72" fmla="*/ 412 w 412"/>
                <a:gd name="T73" fmla="*/ 3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2" h="408">
                  <a:moveTo>
                    <a:pt x="412" y="336"/>
                  </a:moveTo>
                  <a:lnTo>
                    <a:pt x="412" y="336"/>
                  </a:lnTo>
                  <a:lnTo>
                    <a:pt x="394" y="352"/>
                  </a:lnTo>
                  <a:lnTo>
                    <a:pt x="374" y="368"/>
                  </a:lnTo>
                  <a:lnTo>
                    <a:pt x="354" y="380"/>
                  </a:lnTo>
                  <a:lnTo>
                    <a:pt x="334" y="390"/>
                  </a:lnTo>
                  <a:lnTo>
                    <a:pt x="312" y="398"/>
                  </a:lnTo>
                  <a:lnTo>
                    <a:pt x="288" y="404"/>
                  </a:lnTo>
                  <a:lnTo>
                    <a:pt x="266" y="406"/>
                  </a:lnTo>
                  <a:lnTo>
                    <a:pt x="244" y="408"/>
                  </a:lnTo>
                  <a:lnTo>
                    <a:pt x="220" y="408"/>
                  </a:lnTo>
                  <a:lnTo>
                    <a:pt x="198" y="404"/>
                  </a:lnTo>
                  <a:lnTo>
                    <a:pt x="174" y="400"/>
                  </a:lnTo>
                  <a:lnTo>
                    <a:pt x="152" y="392"/>
                  </a:lnTo>
                  <a:lnTo>
                    <a:pt x="132" y="382"/>
                  </a:lnTo>
                  <a:lnTo>
                    <a:pt x="110" y="370"/>
                  </a:lnTo>
                  <a:lnTo>
                    <a:pt x="92" y="356"/>
                  </a:lnTo>
                  <a:lnTo>
                    <a:pt x="72" y="340"/>
                  </a:lnTo>
                  <a:lnTo>
                    <a:pt x="72" y="340"/>
                  </a:lnTo>
                  <a:lnTo>
                    <a:pt x="56" y="322"/>
                  </a:lnTo>
                  <a:lnTo>
                    <a:pt x="42" y="302"/>
                  </a:lnTo>
                  <a:lnTo>
                    <a:pt x="30" y="282"/>
                  </a:lnTo>
                  <a:lnTo>
                    <a:pt x="20" y="262"/>
                  </a:lnTo>
                  <a:lnTo>
                    <a:pt x="12" y="240"/>
                  </a:lnTo>
                  <a:lnTo>
                    <a:pt x="6" y="218"/>
                  </a:lnTo>
                  <a:lnTo>
                    <a:pt x="2" y="194"/>
                  </a:lnTo>
                  <a:lnTo>
                    <a:pt x="0" y="172"/>
                  </a:lnTo>
                  <a:lnTo>
                    <a:pt x="2" y="148"/>
                  </a:lnTo>
                  <a:lnTo>
                    <a:pt x="4" y="126"/>
                  </a:lnTo>
                  <a:lnTo>
                    <a:pt x="10" y="104"/>
                  </a:lnTo>
                  <a:lnTo>
                    <a:pt x="18" y="80"/>
                  </a:lnTo>
                  <a:lnTo>
                    <a:pt x="26" y="60"/>
                  </a:lnTo>
                  <a:lnTo>
                    <a:pt x="38" y="40"/>
                  </a:lnTo>
                  <a:lnTo>
                    <a:pt x="52" y="2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412" y="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9" name="Freeform 62"/>
            <p:cNvSpPr>
              <a:spLocks/>
            </p:cNvSpPr>
            <p:nvPr userDrawn="1"/>
          </p:nvSpPr>
          <p:spPr bwMode="ltGray">
            <a:xfrm flipH="1">
              <a:off x="3006725" y="4140994"/>
              <a:ext cx="944562" cy="1122604"/>
            </a:xfrm>
            <a:custGeom>
              <a:avLst/>
              <a:gdLst>
                <a:gd name="T0" fmla="*/ 718 w 1008"/>
                <a:gd name="T1" fmla="*/ 0 h 1206"/>
                <a:gd name="T2" fmla="*/ 772 w 1008"/>
                <a:gd name="T3" fmla="*/ 38 h 1206"/>
                <a:gd name="T4" fmla="*/ 820 w 1008"/>
                <a:gd name="T5" fmla="*/ 82 h 1206"/>
                <a:gd name="T6" fmla="*/ 864 w 1008"/>
                <a:gd name="T7" fmla="*/ 128 h 1206"/>
                <a:gd name="T8" fmla="*/ 902 w 1008"/>
                <a:gd name="T9" fmla="*/ 180 h 1206"/>
                <a:gd name="T10" fmla="*/ 934 w 1008"/>
                <a:gd name="T11" fmla="*/ 234 h 1206"/>
                <a:gd name="T12" fmla="*/ 960 w 1008"/>
                <a:gd name="T13" fmla="*/ 290 h 1206"/>
                <a:gd name="T14" fmla="*/ 982 w 1008"/>
                <a:gd name="T15" fmla="*/ 350 h 1206"/>
                <a:gd name="T16" fmla="*/ 996 w 1008"/>
                <a:gd name="T17" fmla="*/ 410 h 1206"/>
                <a:gd name="T18" fmla="*/ 1006 w 1008"/>
                <a:gd name="T19" fmla="*/ 472 h 1206"/>
                <a:gd name="T20" fmla="*/ 1008 w 1008"/>
                <a:gd name="T21" fmla="*/ 534 h 1206"/>
                <a:gd name="T22" fmla="*/ 1006 w 1008"/>
                <a:gd name="T23" fmla="*/ 598 h 1206"/>
                <a:gd name="T24" fmla="*/ 998 w 1008"/>
                <a:gd name="T25" fmla="*/ 662 h 1206"/>
                <a:gd name="T26" fmla="*/ 984 w 1008"/>
                <a:gd name="T27" fmla="*/ 724 h 1206"/>
                <a:gd name="T28" fmla="*/ 962 w 1008"/>
                <a:gd name="T29" fmla="*/ 786 h 1206"/>
                <a:gd name="T30" fmla="*/ 936 w 1008"/>
                <a:gd name="T31" fmla="*/ 846 h 1206"/>
                <a:gd name="T32" fmla="*/ 902 w 1008"/>
                <a:gd name="T33" fmla="*/ 904 h 1206"/>
                <a:gd name="T34" fmla="*/ 884 w 1008"/>
                <a:gd name="T35" fmla="*/ 932 h 1206"/>
                <a:gd name="T36" fmla="*/ 842 w 1008"/>
                <a:gd name="T37" fmla="*/ 984 h 1206"/>
                <a:gd name="T38" fmla="*/ 798 w 1008"/>
                <a:gd name="T39" fmla="*/ 1030 h 1206"/>
                <a:gd name="T40" fmla="*/ 748 w 1008"/>
                <a:gd name="T41" fmla="*/ 1072 h 1206"/>
                <a:gd name="T42" fmla="*/ 696 w 1008"/>
                <a:gd name="T43" fmla="*/ 1108 h 1206"/>
                <a:gd name="T44" fmla="*/ 640 w 1008"/>
                <a:gd name="T45" fmla="*/ 1138 h 1206"/>
                <a:gd name="T46" fmla="*/ 582 w 1008"/>
                <a:gd name="T47" fmla="*/ 1164 h 1206"/>
                <a:gd name="T48" fmla="*/ 524 w 1008"/>
                <a:gd name="T49" fmla="*/ 1182 h 1206"/>
                <a:gd name="T50" fmla="*/ 462 w 1008"/>
                <a:gd name="T51" fmla="*/ 1196 h 1206"/>
                <a:gd name="T52" fmla="*/ 400 w 1008"/>
                <a:gd name="T53" fmla="*/ 1204 h 1206"/>
                <a:gd name="T54" fmla="*/ 336 w 1008"/>
                <a:gd name="T55" fmla="*/ 1206 h 1206"/>
                <a:gd name="T56" fmla="*/ 274 w 1008"/>
                <a:gd name="T57" fmla="*/ 1200 h 1206"/>
                <a:gd name="T58" fmla="*/ 210 w 1008"/>
                <a:gd name="T59" fmla="*/ 1190 h 1206"/>
                <a:gd name="T60" fmla="*/ 148 w 1008"/>
                <a:gd name="T61" fmla="*/ 1174 h 1206"/>
                <a:gd name="T62" fmla="*/ 88 w 1008"/>
                <a:gd name="T63" fmla="*/ 1150 h 1206"/>
                <a:gd name="T64" fmla="*/ 28 w 1008"/>
                <a:gd name="T65" fmla="*/ 1120 h 1206"/>
                <a:gd name="T66" fmla="*/ 718 w 1008"/>
                <a:gd name="T67" fmla="*/ 0 h 1206"/>
                <a:gd name="connsiteX0" fmla="*/ 7240 w 10000"/>
                <a:gd name="connsiteY0" fmla="*/ 65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7240 w 10000"/>
                <a:gd name="connsiteY67" fmla="*/ 65 h 10000"/>
                <a:gd name="connsiteX0" fmla="*/ 6927 w 10000"/>
                <a:gd name="connsiteY0" fmla="*/ 9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6927 w 10000"/>
                <a:gd name="connsiteY67" fmla="*/ 98 h 10000"/>
                <a:gd name="connsiteX0" fmla="*/ 0 w 10000"/>
                <a:gd name="connsiteY0" fmla="*/ 913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0" fmla="*/ 0 w 10000"/>
                <a:gd name="connsiteY0" fmla="*/ 9073 h 9935"/>
                <a:gd name="connsiteX1" fmla="*/ 7221 w 10000"/>
                <a:gd name="connsiteY1" fmla="*/ 0 h 9935"/>
                <a:gd name="connsiteX2" fmla="*/ 7401 w 10000"/>
                <a:gd name="connsiteY2" fmla="*/ 84 h 9935"/>
                <a:gd name="connsiteX3" fmla="*/ 7659 w 10000"/>
                <a:gd name="connsiteY3" fmla="*/ 250 h 9935"/>
                <a:gd name="connsiteX4" fmla="*/ 7897 w 10000"/>
                <a:gd name="connsiteY4" fmla="*/ 433 h 9935"/>
                <a:gd name="connsiteX5" fmla="*/ 8135 w 10000"/>
                <a:gd name="connsiteY5" fmla="*/ 615 h 9935"/>
                <a:gd name="connsiteX6" fmla="*/ 8353 w 10000"/>
                <a:gd name="connsiteY6" fmla="*/ 797 h 9935"/>
                <a:gd name="connsiteX7" fmla="*/ 8571 w 10000"/>
                <a:gd name="connsiteY7" fmla="*/ 996 h 9935"/>
                <a:gd name="connsiteX8" fmla="*/ 8770 w 10000"/>
                <a:gd name="connsiteY8" fmla="*/ 1212 h 9935"/>
                <a:gd name="connsiteX9" fmla="*/ 8948 w 10000"/>
                <a:gd name="connsiteY9" fmla="*/ 1428 h 9935"/>
                <a:gd name="connsiteX10" fmla="*/ 9107 w 10000"/>
                <a:gd name="connsiteY10" fmla="*/ 1643 h 9935"/>
                <a:gd name="connsiteX11" fmla="*/ 9266 w 10000"/>
                <a:gd name="connsiteY11" fmla="*/ 1875 h 9935"/>
                <a:gd name="connsiteX12" fmla="*/ 9405 w 10000"/>
                <a:gd name="connsiteY12" fmla="*/ 2107 h 9935"/>
                <a:gd name="connsiteX13" fmla="*/ 9524 w 10000"/>
                <a:gd name="connsiteY13" fmla="*/ 2340 h 9935"/>
                <a:gd name="connsiteX14" fmla="*/ 9643 w 10000"/>
                <a:gd name="connsiteY14" fmla="*/ 2588 h 9935"/>
                <a:gd name="connsiteX15" fmla="*/ 9742 w 10000"/>
                <a:gd name="connsiteY15" fmla="*/ 2837 h 9935"/>
                <a:gd name="connsiteX16" fmla="*/ 9821 w 10000"/>
                <a:gd name="connsiteY16" fmla="*/ 3086 h 9935"/>
                <a:gd name="connsiteX17" fmla="*/ 9881 w 10000"/>
                <a:gd name="connsiteY17" fmla="*/ 3335 h 9935"/>
                <a:gd name="connsiteX18" fmla="*/ 9940 w 10000"/>
                <a:gd name="connsiteY18" fmla="*/ 3583 h 9935"/>
                <a:gd name="connsiteX19" fmla="*/ 9980 w 10000"/>
                <a:gd name="connsiteY19" fmla="*/ 3849 h 9935"/>
                <a:gd name="connsiteX20" fmla="*/ 10000 w 10000"/>
                <a:gd name="connsiteY20" fmla="*/ 4114 h 9935"/>
                <a:gd name="connsiteX21" fmla="*/ 10000 w 10000"/>
                <a:gd name="connsiteY21" fmla="*/ 4363 h 9935"/>
                <a:gd name="connsiteX22" fmla="*/ 10000 w 10000"/>
                <a:gd name="connsiteY22" fmla="*/ 4628 h 9935"/>
                <a:gd name="connsiteX23" fmla="*/ 9980 w 10000"/>
                <a:gd name="connsiteY23" fmla="*/ 4894 h 9935"/>
                <a:gd name="connsiteX24" fmla="*/ 9940 w 10000"/>
                <a:gd name="connsiteY24" fmla="*/ 5159 h 9935"/>
                <a:gd name="connsiteX25" fmla="*/ 9901 w 10000"/>
                <a:gd name="connsiteY25" fmla="*/ 5424 h 9935"/>
                <a:gd name="connsiteX26" fmla="*/ 9841 w 10000"/>
                <a:gd name="connsiteY26" fmla="*/ 5673 h 9935"/>
                <a:gd name="connsiteX27" fmla="*/ 9762 w 10000"/>
                <a:gd name="connsiteY27" fmla="*/ 5938 h 9935"/>
                <a:gd name="connsiteX28" fmla="*/ 9663 w 10000"/>
                <a:gd name="connsiteY28" fmla="*/ 6187 h 9935"/>
                <a:gd name="connsiteX29" fmla="*/ 9544 w 10000"/>
                <a:gd name="connsiteY29" fmla="*/ 6452 h 9935"/>
                <a:gd name="connsiteX30" fmla="*/ 9425 w 10000"/>
                <a:gd name="connsiteY30" fmla="*/ 6701 h 9935"/>
                <a:gd name="connsiteX31" fmla="*/ 9286 w 10000"/>
                <a:gd name="connsiteY31" fmla="*/ 6950 h 9935"/>
                <a:gd name="connsiteX32" fmla="*/ 9127 w 10000"/>
                <a:gd name="connsiteY32" fmla="*/ 7182 h 9935"/>
                <a:gd name="connsiteX33" fmla="*/ 8948 w 10000"/>
                <a:gd name="connsiteY33" fmla="*/ 7431 h 9935"/>
                <a:gd name="connsiteX34" fmla="*/ 8948 w 10000"/>
                <a:gd name="connsiteY34" fmla="*/ 7431 h 9935"/>
                <a:gd name="connsiteX35" fmla="*/ 8770 w 10000"/>
                <a:gd name="connsiteY35" fmla="*/ 7663 h 9935"/>
                <a:gd name="connsiteX36" fmla="*/ 8571 w 10000"/>
                <a:gd name="connsiteY36" fmla="*/ 7879 h 9935"/>
                <a:gd name="connsiteX37" fmla="*/ 8353 w 10000"/>
                <a:gd name="connsiteY37" fmla="*/ 8094 h 9935"/>
                <a:gd name="connsiteX38" fmla="*/ 8135 w 10000"/>
                <a:gd name="connsiteY38" fmla="*/ 8293 h 9935"/>
                <a:gd name="connsiteX39" fmla="*/ 7917 w 10000"/>
                <a:gd name="connsiteY39" fmla="*/ 8476 h 9935"/>
                <a:gd name="connsiteX40" fmla="*/ 7679 w 10000"/>
                <a:gd name="connsiteY40" fmla="*/ 8658 h 9935"/>
                <a:gd name="connsiteX41" fmla="*/ 7421 w 10000"/>
                <a:gd name="connsiteY41" fmla="*/ 8824 h 9935"/>
                <a:gd name="connsiteX42" fmla="*/ 7163 w 10000"/>
                <a:gd name="connsiteY42" fmla="*/ 8973 h 9935"/>
                <a:gd name="connsiteX43" fmla="*/ 6905 w 10000"/>
                <a:gd name="connsiteY43" fmla="*/ 9122 h 9935"/>
                <a:gd name="connsiteX44" fmla="*/ 6627 w 10000"/>
                <a:gd name="connsiteY44" fmla="*/ 9255 h 9935"/>
                <a:gd name="connsiteX45" fmla="*/ 6349 w 10000"/>
                <a:gd name="connsiteY45" fmla="*/ 9371 h 9935"/>
                <a:gd name="connsiteX46" fmla="*/ 6071 w 10000"/>
                <a:gd name="connsiteY46" fmla="*/ 9487 h 9935"/>
                <a:gd name="connsiteX47" fmla="*/ 5774 w 10000"/>
                <a:gd name="connsiteY47" fmla="*/ 9587 h 9935"/>
                <a:gd name="connsiteX48" fmla="*/ 5496 w 10000"/>
                <a:gd name="connsiteY48" fmla="*/ 9670 h 9935"/>
                <a:gd name="connsiteX49" fmla="*/ 5198 w 10000"/>
                <a:gd name="connsiteY49" fmla="*/ 9736 h 9935"/>
                <a:gd name="connsiteX50" fmla="*/ 4881 w 10000"/>
                <a:gd name="connsiteY50" fmla="*/ 9802 h 9935"/>
                <a:gd name="connsiteX51" fmla="*/ 4583 w 10000"/>
                <a:gd name="connsiteY51" fmla="*/ 9852 h 9935"/>
                <a:gd name="connsiteX52" fmla="*/ 4266 w 10000"/>
                <a:gd name="connsiteY52" fmla="*/ 9885 h 9935"/>
                <a:gd name="connsiteX53" fmla="*/ 3968 w 10000"/>
                <a:gd name="connsiteY53" fmla="*/ 9918 h 9935"/>
                <a:gd name="connsiteX54" fmla="*/ 3651 w 10000"/>
                <a:gd name="connsiteY54" fmla="*/ 9935 h 9935"/>
                <a:gd name="connsiteX55" fmla="*/ 3333 w 10000"/>
                <a:gd name="connsiteY55" fmla="*/ 9935 h 9935"/>
                <a:gd name="connsiteX56" fmla="*/ 3036 w 10000"/>
                <a:gd name="connsiteY56" fmla="*/ 9918 h 9935"/>
                <a:gd name="connsiteX57" fmla="*/ 2718 w 10000"/>
                <a:gd name="connsiteY57" fmla="*/ 9885 h 9935"/>
                <a:gd name="connsiteX58" fmla="*/ 2401 w 10000"/>
                <a:gd name="connsiteY58" fmla="*/ 9852 h 9935"/>
                <a:gd name="connsiteX59" fmla="*/ 2083 w 10000"/>
                <a:gd name="connsiteY59" fmla="*/ 9802 h 9935"/>
                <a:gd name="connsiteX60" fmla="*/ 1786 w 10000"/>
                <a:gd name="connsiteY60" fmla="*/ 9736 h 9935"/>
                <a:gd name="connsiteX61" fmla="*/ 1468 w 10000"/>
                <a:gd name="connsiteY61" fmla="*/ 9670 h 9935"/>
                <a:gd name="connsiteX62" fmla="*/ 1171 w 10000"/>
                <a:gd name="connsiteY62" fmla="*/ 9570 h 9935"/>
                <a:gd name="connsiteX63" fmla="*/ 873 w 10000"/>
                <a:gd name="connsiteY63" fmla="*/ 9471 h 9935"/>
                <a:gd name="connsiteX64" fmla="*/ 575 w 10000"/>
                <a:gd name="connsiteY64" fmla="*/ 9355 h 9935"/>
                <a:gd name="connsiteX65" fmla="*/ 278 w 10000"/>
                <a:gd name="connsiteY65" fmla="*/ 9222 h 9935"/>
                <a:gd name="connsiteX66" fmla="*/ 0 w 10000"/>
                <a:gd name="connsiteY66" fmla="*/ 9073 h 9935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0000" h="10000">
                  <a:moveTo>
                    <a:pt x="0" y="9132"/>
                  </a:moveTo>
                  <a:cubicBezTo>
                    <a:pt x="-59" y="9118"/>
                    <a:pt x="7182" y="-52"/>
                    <a:pt x="7221" y="0"/>
                  </a:cubicBezTo>
                  <a:lnTo>
                    <a:pt x="7401" y="85"/>
                  </a:lnTo>
                  <a:lnTo>
                    <a:pt x="7659" y="252"/>
                  </a:lnTo>
                  <a:lnTo>
                    <a:pt x="7897" y="436"/>
                  </a:lnTo>
                  <a:lnTo>
                    <a:pt x="8135" y="619"/>
                  </a:lnTo>
                  <a:lnTo>
                    <a:pt x="8353" y="802"/>
                  </a:lnTo>
                  <a:lnTo>
                    <a:pt x="8571" y="1003"/>
                  </a:lnTo>
                  <a:lnTo>
                    <a:pt x="8770" y="1220"/>
                  </a:lnTo>
                  <a:lnTo>
                    <a:pt x="8948" y="1437"/>
                  </a:lnTo>
                  <a:lnTo>
                    <a:pt x="9107" y="1654"/>
                  </a:lnTo>
                  <a:lnTo>
                    <a:pt x="9266" y="1887"/>
                  </a:lnTo>
                  <a:cubicBezTo>
                    <a:pt x="9312" y="1965"/>
                    <a:pt x="9359" y="2043"/>
                    <a:pt x="9405" y="2121"/>
                  </a:cubicBezTo>
                  <a:cubicBezTo>
                    <a:pt x="9445" y="2199"/>
                    <a:pt x="9484" y="2277"/>
                    <a:pt x="9524" y="2355"/>
                  </a:cubicBezTo>
                  <a:cubicBezTo>
                    <a:pt x="9564" y="2438"/>
                    <a:pt x="9603" y="2522"/>
                    <a:pt x="9643" y="2605"/>
                  </a:cubicBezTo>
                  <a:cubicBezTo>
                    <a:pt x="9676" y="2689"/>
                    <a:pt x="9709" y="2772"/>
                    <a:pt x="9742" y="2856"/>
                  </a:cubicBezTo>
                  <a:cubicBezTo>
                    <a:pt x="9768" y="2939"/>
                    <a:pt x="9795" y="3023"/>
                    <a:pt x="9821" y="3106"/>
                  </a:cubicBezTo>
                  <a:cubicBezTo>
                    <a:pt x="9841" y="3190"/>
                    <a:pt x="9861" y="3273"/>
                    <a:pt x="9881" y="3357"/>
                  </a:cubicBezTo>
                  <a:cubicBezTo>
                    <a:pt x="9901" y="3440"/>
                    <a:pt x="9920" y="3523"/>
                    <a:pt x="9940" y="3606"/>
                  </a:cubicBezTo>
                  <a:cubicBezTo>
                    <a:pt x="9953" y="3696"/>
                    <a:pt x="9967" y="3785"/>
                    <a:pt x="9980" y="3874"/>
                  </a:cubicBezTo>
                  <a:cubicBezTo>
                    <a:pt x="9987" y="3963"/>
                    <a:pt x="9993" y="4052"/>
                    <a:pt x="10000" y="4141"/>
                  </a:cubicBezTo>
                  <a:lnTo>
                    <a:pt x="10000" y="4392"/>
                  </a:lnTo>
                  <a:lnTo>
                    <a:pt x="10000" y="4658"/>
                  </a:lnTo>
                  <a:cubicBezTo>
                    <a:pt x="9993" y="4748"/>
                    <a:pt x="9987" y="4836"/>
                    <a:pt x="9980" y="4926"/>
                  </a:cubicBezTo>
                  <a:cubicBezTo>
                    <a:pt x="9967" y="5015"/>
                    <a:pt x="9953" y="5104"/>
                    <a:pt x="9940" y="5193"/>
                  </a:cubicBezTo>
                  <a:cubicBezTo>
                    <a:pt x="9927" y="5281"/>
                    <a:pt x="9914" y="5371"/>
                    <a:pt x="9901" y="5459"/>
                  </a:cubicBezTo>
                  <a:cubicBezTo>
                    <a:pt x="9881" y="5543"/>
                    <a:pt x="9861" y="5626"/>
                    <a:pt x="9841" y="5710"/>
                  </a:cubicBezTo>
                  <a:cubicBezTo>
                    <a:pt x="9815" y="5799"/>
                    <a:pt x="9788" y="5888"/>
                    <a:pt x="9762" y="5977"/>
                  </a:cubicBezTo>
                  <a:cubicBezTo>
                    <a:pt x="9729" y="6060"/>
                    <a:pt x="9696" y="6144"/>
                    <a:pt x="9663" y="6227"/>
                  </a:cubicBezTo>
                  <a:cubicBezTo>
                    <a:pt x="9623" y="6316"/>
                    <a:pt x="9584" y="6406"/>
                    <a:pt x="9544" y="6494"/>
                  </a:cubicBezTo>
                  <a:lnTo>
                    <a:pt x="9425" y="6745"/>
                  </a:lnTo>
                  <a:lnTo>
                    <a:pt x="9286" y="6995"/>
                  </a:lnTo>
                  <a:lnTo>
                    <a:pt x="9127" y="7229"/>
                  </a:lnTo>
                  <a:lnTo>
                    <a:pt x="8948" y="7480"/>
                  </a:lnTo>
                  <a:lnTo>
                    <a:pt x="8948" y="7480"/>
                  </a:lnTo>
                  <a:cubicBezTo>
                    <a:pt x="8889" y="7558"/>
                    <a:pt x="8829" y="7635"/>
                    <a:pt x="8770" y="7713"/>
                  </a:cubicBezTo>
                  <a:cubicBezTo>
                    <a:pt x="8704" y="7786"/>
                    <a:pt x="8637" y="7858"/>
                    <a:pt x="8571" y="7931"/>
                  </a:cubicBezTo>
                  <a:lnTo>
                    <a:pt x="8353" y="8147"/>
                  </a:lnTo>
                  <a:lnTo>
                    <a:pt x="8135" y="8347"/>
                  </a:lnTo>
                  <a:lnTo>
                    <a:pt x="7917" y="8531"/>
                  </a:lnTo>
                  <a:lnTo>
                    <a:pt x="7679" y="8715"/>
                  </a:lnTo>
                  <a:lnTo>
                    <a:pt x="7421" y="8882"/>
                  </a:lnTo>
                  <a:lnTo>
                    <a:pt x="7163" y="9032"/>
                  </a:lnTo>
                  <a:lnTo>
                    <a:pt x="6905" y="9182"/>
                  </a:lnTo>
                  <a:lnTo>
                    <a:pt x="6627" y="9316"/>
                  </a:lnTo>
                  <a:lnTo>
                    <a:pt x="6349" y="9432"/>
                  </a:lnTo>
                  <a:lnTo>
                    <a:pt x="6071" y="9549"/>
                  </a:lnTo>
                  <a:lnTo>
                    <a:pt x="5774" y="9650"/>
                  </a:lnTo>
                  <a:lnTo>
                    <a:pt x="5496" y="9733"/>
                  </a:lnTo>
                  <a:lnTo>
                    <a:pt x="5198" y="9800"/>
                  </a:lnTo>
                  <a:lnTo>
                    <a:pt x="4881" y="9866"/>
                  </a:lnTo>
                  <a:lnTo>
                    <a:pt x="4583" y="9916"/>
                  </a:lnTo>
                  <a:lnTo>
                    <a:pt x="4266" y="9950"/>
                  </a:lnTo>
                  <a:lnTo>
                    <a:pt x="3968" y="9983"/>
                  </a:lnTo>
                  <a:lnTo>
                    <a:pt x="3651" y="10000"/>
                  </a:lnTo>
                  <a:lnTo>
                    <a:pt x="3333" y="10000"/>
                  </a:lnTo>
                  <a:lnTo>
                    <a:pt x="3036" y="9983"/>
                  </a:lnTo>
                  <a:lnTo>
                    <a:pt x="2718" y="9950"/>
                  </a:lnTo>
                  <a:lnTo>
                    <a:pt x="2401" y="9916"/>
                  </a:lnTo>
                  <a:lnTo>
                    <a:pt x="2083" y="9866"/>
                  </a:lnTo>
                  <a:lnTo>
                    <a:pt x="1786" y="9800"/>
                  </a:lnTo>
                  <a:lnTo>
                    <a:pt x="1468" y="9733"/>
                  </a:lnTo>
                  <a:lnTo>
                    <a:pt x="1171" y="9633"/>
                  </a:lnTo>
                  <a:lnTo>
                    <a:pt x="873" y="9533"/>
                  </a:lnTo>
                  <a:lnTo>
                    <a:pt x="575" y="9416"/>
                  </a:lnTo>
                  <a:lnTo>
                    <a:pt x="278" y="9282"/>
                  </a:lnTo>
                  <a:lnTo>
                    <a:pt x="0" y="913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51" name="Obdélník 17"/>
          <p:cNvSpPr/>
          <p:nvPr userDrawn="1"/>
        </p:nvSpPr>
        <p:spPr>
          <a:xfrm>
            <a:off x="-1" y="-8966"/>
            <a:ext cx="3748885" cy="5162740"/>
          </a:xfrm>
          <a:custGeom>
            <a:avLst/>
            <a:gdLst>
              <a:gd name="connsiteX0" fmla="*/ 0 w 4262593"/>
              <a:gd name="connsiteY0" fmla="*/ 0 h 5152466"/>
              <a:gd name="connsiteX1" fmla="*/ 4262593 w 4262593"/>
              <a:gd name="connsiteY1" fmla="*/ 0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4262593"/>
              <a:gd name="connsiteY0" fmla="*/ 0 h 5152466"/>
              <a:gd name="connsiteX1" fmla="*/ 337865 w 4262593"/>
              <a:gd name="connsiteY1" fmla="*/ 30822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3163258"/>
              <a:gd name="connsiteY0" fmla="*/ 0 h 5152466"/>
              <a:gd name="connsiteX1" fmla="*/ 337865 w 3163258"/>
              <a:gd name="connsiteY1" fmla="*/ 30822 h 5152466"/>
              <a:gd name="connsiteX2" fmla="*/ 3163258 w 3163258"/>
              <a:gd name="connsiteY2" fmla="*/ 5029176 h 5152466"/>
              <a:gd name="connsiteX3" fmla="*/ 0 w 3163258"/>
              <a:gd name="connsiteY3" fmla="*/ 5152466 h 5152466"/>
              <a:gd name="connsiteX4" fmla="*/ 0 w 3163258"/>
              <a:gd name="connsiteY4" fmla="*/ 0 h 5152466"/>
              <a:gd name="connsiteX0" fmla="*/ 0 w 3748885"/>
              <a:gd name="connsiteY0" fmla="*/ 0 h 5162740"/>
              <a:gd name="connsiteX1" fmla="*/ 337865 w 3748885"/>
              <a:gd name="connsiteY1" fmla="*/ 3082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30332 w 3748885"/>
              <a:gd name="connsiteY1" fmla="*/ 10274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686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38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8885" h="5162740">
                <a:moveTo>
                  <a:pt x="0" y="0"/>
                </a:moveTo>
                <a:lnTo>
                  <a:pt x="450804" y="38"/>
                </a:lnTo>
                <a:lnTo>
                  <a:pt x="3748885" y="5162740"/>
                </a:lnTo>
                <a:lnTo>
                  <a:pt x="0" y="5152466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Freeform 62"/>
          <p:cNvSpPr>
            <a:spLocks noChangeAspect="1"/>
          </p:cNvSpPr>
          <p:nvPr userDrawn="1"/>
        </p:nvSpPr>
        <p:spPr bwMode="ltGray">
          <a:xfrm flipH="1">
            <a:off x="1230670" y="1931376"/>
            <a:ext cx="1618770" cy="1987927"/>
          </a:xfrm>
          <a:custGeom>
            <a:avLst/>
            <a:gdLst>
              <a:gd name="T0" fmla="*/ 718 w 1008"/>
              <a:gd name="T1" fmla="*/ 0 h 1206"/>
              <a:gd name="T2" fmla="*/ 772 w 1008"/>
              <a:gd name="T3" fmla="*/ 38 h 1206"/>
              <a:gd name="T4" fmla="*/ 820 w 1008"/>
              <a:gd name="T5" fmla="*/ 82 h 1206"/>
              <a:gd name="T6" fmla="*/ 864 w 1008"/>
              <a:gd name="T7" fmla="*/ 128 h 1206"/>
              <a:gd name="T8" fmla="*/ 902 w 1008"/>
              <a:gd name="T9" fmla="*/ 180 h 1206"/>
              <a:gd name="T10" fmla="*/ 934 w 1008"/>
              <a:gd name="T11" fmla="*/ 234 h 1206"/>
              <a:gd name="T12" fmla="*/ 960 w 1008"/>
              <a:gd name="T13" fmla="*/ 290 h 1206"/>
              <a:gd name="T14" fmla="*/ 982 w 1008"/>
              <a:gd name="T15" fmla="*/ 350 h 1206"/>
              <a:gd name="T16" fmla="*/ 996 w 1008"/>
              <a:gd name="T17" fmla="*/ 410 h 1206"/>
              <a:gd name="T18" fmla="*/ 1006 w 1008"/>
              <a:gd name="T19" fmla="*/ 472 h 1206"/>
              <a:gd name="T20" fmla="*/ 1008 w 1008"/>
              <a:gd name="T21" fmla="*/ 534 h 1206"/>
              <a:gd name="T22" fmla="*/ 1006 w 1008"/>
              <a:gd name="T23" fmla="*/ 598 h 1206"/>
              <a:gd name="T24" fmla="*/ 998 w 1008"/>
              <a:gd name="T25" fmla="*/ 662 h 1206"/>
              <a:gd name="T26" fmla="*/ 984 w 1008"/>
              <a:gd name="T27" fmla="*/ 724 h 1206"/>
              <a:gd name="T28" fmla="*/ 962 w 1008"/>
              <a:gd name="T29" fmla="*/ 786 h 1206"/>
              <a:gd name="T30" fmla="*/ 936 w 1008"/>
              <a:gd name="T31" fmla="*/ 846 h 1206"/>
              <a:gd name="T32" fmla="*/ 902 w 1008"/>
              <a:gd name="T33" fmla="*/ 904 h 1206"/>
              <a:gd name="T34" fmla="*/ 884 w 1008"/>
              <a:gd name="T35" fmla="*/ 932 h 1206"/>
              <a:gd name="T36" fmla="*/ 842 w 1008"/>
              <a:gd name="T37" fmla="*/ 984 h 1206"/>
              <a:gd name="T38" fmla="*/ 798 w 1008"/>
              <a:gd name="T39" fmla="*/ 1030 h 1206"/>
              <a:gd name="T40" fmla="*/ 748 w 1008"/>
              <a:gd name="T41" fmla="*/ 1072 h 1206"/>
              <a:gd name="T42" fmla="*/ 696 w 1008"/>
              <a:gd name="T43" fmla="*/ 1108 h 1206"/>
              <a:gd name="T44" fmla="*/ 640 w 1008"/>
              <a:gd name="T45" fmla="*/ 1138 h 1206"/>
              <a:gd name="T46" fmla="*/ 582 w 1008"/>
              <a:gd name="T47" fmla="*/ 1164 h 1206"/>
              <a:gd name="T48" fmla="*/ 524 w 1008"/>
              <a:gd name="T49" fmla="*/ 1182 h 1206"/>
              <a:gd name="T50" fmla="*/ 462 w 1008"/>
              <a:gd name="T51" fmla="*/ 1196 h 1206"/>
              <a:gd name="T52" fmla="*/ 400 w 1008"/>
              <a:gd name="T53" fmla="*/ 1204 h 1206"/>
              <a:gd name="T54" fmla="*/ 336 w 1008"/>
              <a:gd name="T55" fmla="*/ 1206 h 1206"/>
              <a:gd name="T56" fmla="*/ 274 w 1008"/>
              <a:gd name="T57" fmla="*/ 1200 h 1206"/>
              <a:gd name="T58" fmla="*/ 210 w 1008"/>
              <a:gd name="T59" fmla="*/ 1190 h 1206"/>
              <a:gd name="T60" fmla="*/ 148 w 1008"/>
              <a:gd name="T61" fmla="*/ 1174 h 1206"/>
              <a:gd name="T62" fmla="*/ 88 w 1008"/>
              <a:gd name="T63" fmla="*/ 1150 h 1206"/>
              <a:gd name="T64" fmla="*/ 28 w 1008"/>
              <a:gd name="T65" fmla="*/ 1120 h 1206"/>
              <a:gd name="T66" fmla="*/ 718 w 1008"/>
              <a:gd name="T67" fmla="*/ 0 h 1206"/>
              <a:gd name="connsiteX0" fmla="*/ 7240 w 10000"/>
              <a:gd name="connsiteY0" fmla="*/ 65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7240 w 10000"/>
              <a:gd name="connsiteY67" fmla="*/ 65 h 10000"/>
              <a:gd name="connsiteX0" fmla="*/ 6927 w 10000"/>
              <a:gd name="connsiteY0" fmla="*/ 9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6927 w 10000"/>
              <a:gd name="connsiteY67" fmla="*/ 98 h 10000"/>
              <a:gd name="connsiteX0" fmla="*/ 0 w 10000"/>
              <a:gd name="connsiteY0" fmla="*/ 913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0" fmla="*/ 0 w 10000"/>
              <a:gd name="connsiteY0" fmla="*/ 9073 h 9935"/>
              <a:gd name="connsiteX1" fmla="*/ 7221 w 10000"/>
              <a:gd name="connsiteY1" fmla="*/ 0 h 9935"/>
              <a:gd name="connsiteX2" fmla="*/ 7401 w 10000"/>
              <a:gd name="connsiteY2" fmla="*/ 84 h 9935"/>
              <a:gd name="connsiteX3" fmla="*/ 7659 w 10000"/>
              <a:gd name="connsiteY3" fmla="*/ 250 h 9935"/>
              <a:gd name="connsiteX4" fmla="*/ 7897 w 10000"/>
              <a:gd name="connsiteY4" fmla="*/ 433 h 9935"/>
              <a:gd name="connsiteX5" fmla="*/ 8135 w 10000"/>
              <a:gd name="connsiteY5" fmla="*/ 615 h 9935"/>
              <a:gd name="connsiteX6" fmla="*/ 8353 w 10000"/>
              <a:gd name="connsiteY6" fmla="*/ 797 h 9935"/>
              <a:gd name="connsiteX7" fmla="*/ 8571 w 10000"/>
              <a:gd name="connsiteY7" fmla="*/ 996 h 9935"/>
              <a:gd name="connsiteX8" fmla="*/ 8770 w 10000"/>
              <a:gd name="connsiteY8" fmla="*/ 1212 h 9935"/>
              <a:gd name="connsiteX9" fmla="*/ 8948 w 10000"/>
              <a:gd name="connsiteY9" fmla="*/ 1428 h 9935"/>
              <a:gd name="connsiteX10" fmla="*/ 9107 w 10000"/>
              <a:gd name="connsiteY10" fmla="*/ 1643 h 9935"/>
              <a:gd name="connsiteX11" fmla="*/ 9266 w 10000"/>
              <a:gd name="connsiteY11" fmla="*/ 1875 h 9935"/>
              <a:gd name="connsiteX12" fmla="*/ 9405 w 10000"/>
              <a:gd name="connsiteY12" fmla="*/ 2107 h 9935"/>
              <a:gd name="connsiteX13" fmla="*/ 9524 w 10000"/>
              <a:gd name="connsiteY13" fmla="*/ 2340 h 9935"/>
              <a:gd name="connsiteX14" fmla="*/ 9643 w 10000"/>
              <a:gd name="connsiteY14" fmla="*/ 2588 h 9935"/>
              <a:gd name="connsiteX15" fmla="*/ 9742 w 10000"/>
              <a:gd name="connsiteY15" fmla="*/ 2837 h 9935"/>
              <a:gd name="connsiteX16" fmla="*/ 9821 w 10000"/>
              <a:gd name="connsiteY16" fmla="*/ 3086 h 9935"/>
              <a:gd name="connsiteX17" fmla="*/ 9881 w 10000"/>
              <a:gd name="connsiteY17" fmla="*/ 3335 h 9935"/>
              <a:gd name="connsiteX18" fmla="*/ 9940 w 10000"/>
              <a:gd name="connsiteY18" fmla="*/ 3583 h 9935"/>
              <a:gd name="connsiteX19" fmla="*/ 9980 w 10000"/>
              <a:gd name="connsiteY19" fmla="*/ 3849 h 9935"/>
              <a:gd name="connsiteX20" fmla="*/ 10000 w 10000"/>
              <a:gd name="connsiteY20" fmla="*/ 4114 h 9935"/>
              <a:gd name="connsiteX21" fmla="*/ 10000 w 10000"/>
              <a:gd name="connsiteY21" fmla="*/ 4363 h 9935"/>
              <a:gd name="connsiteX22" fmla="*/ 10000 w 10000"/>
              <a:gd name="connsiteY22" fmla="*/ 4628 h 9935"/>
              <a:gd name="connsiteX23" fmla="*/ 9980 w 10000"/>
              <a:gd name="connsiteY23" fmla="*/ 4894 h 9935"/>
              <a:gd name="connsiteX24" fmla="*/ 9940 w 10000"/>
              <a:gd name="connsiteY24" fmla="*/ 5159 h 9935"/>
              <a:gd name="connsiteX25" fmla="*/ 9901 w 10000"/>
              <a:gd name="connsiteY25" fmla="*/ 5424 h 9935"/>
              <a:gd name="connsiteX26" fmla="*/ 9841 w 10000"/>
              <a:gd name="connsiteY26" fmla="*/ 5673 h 9935"/>
              <a:gd name="connsiteX27" fmla="*/ 9762 w 10000"/>
              <a:gd name="connsiteY27" fmla="*/ 5938 h 9935"/>
              <a:gd name="connsiteX28" fmla="*/ 9663 w 10000"/>
              <a:gd name="connsiteY28" fmla="*/ 6187 h 9935"/>
              <a:gd name="connsiteX29" fmla="*/ 9544 w 10000"/>
              <a:gd name="connsiteY29" fmla="*/ 6452 h 9935"/>
              <a:gd name="connsiteX30" fmla="*/ 9425 w 10000"/>
              <a:gd name="connsiteY30" fmla="*/ 6701 h 9935"/>
              <a:gd name="connsiteX31" fmla="*/ 9286 w 10000"/>
              <a:gd name="connsiteY31" fmla="*/ 6950 h 9935"/>
              <a:gd name="connsiteX32" fmla="*/ 9127 w 10000"/>
              <a:gd name="connsiteY32" fmla="*/ 7182 h 9935"/>
              <a:gd name="connsiteX33" fmla="*/ 8948 w 10000"/>
              <a:gd name="connsiteY33" fmla="*/ 7431 h 9935"/>
              <a:gd name="connsiteX34" fmla="*/ 8948 w 10000"/>
              <a:gd name="connsiteY34" fmla="*/ 7431 h 9935"/>
              <a:gd name="connsiteX35" fmla="*/ 8770 w 10000"/>
              <a:gd name="connsiteY35" fmla="*/ 7663 h 9935"/>
              <a:gd name="connsiteX36" fmla="*/ 8571 w 10000"/>
              <a:gd name="connsiteY36" fmla="*/ 7879 h 9935"/>
              <a:gd name="connsiteX37" fmla="*/ 8353 w 10000"/>
              <a:gd name="connsiteY37" fmla="*/ 8094 h 9935"/>
              <a:gd name="connsiteX38" fmla="*/ 8135 w 10000"/>
              <a:gd name="connsiteY38" fmla="*/ 8293 h 9935"/>
              <a:gd name="connsiteX39" fmla="*/ 7917 w 10000"/>
              <a:gd name="connsiteY39" fmla="*/ 8476 h 9935"/>
              <a:gd name="connsiteX40" fmla="*/ 7679 w 10000"/>
              <a:gd name="connsiteY40" fmla="*/ 8658 h 9935"/>
              <a:gd name="connsiteX41" fmla="*/ 7421 w 10000"/>
              <a:gd name="connsiteY41" fmla="*/ 8824 h 9935"/>
              <a:gd name="connsiteX42" fmla="*/ 7163 w 10000"/>
              <a:gd name="connsiteY42" fmla="*/ 8973 h 9935"/>
              <a:gd name="connsiteX43" fmla="*/ 6905 w 10000"/>
              <a:gd name="connsiteY43" fmla="*/ 9122 h 9935"/>
              <a:gd name="connsiteX44" fmla="*/ 6627 w 10000"/>
              <a:gd name="connsiteY44" fmla="*/ 9255 h 9935"/>
              <a:gd name="connsiteX45" fmla="*/ 6349 w 10000"/>
              <a:gd name="connsiteY45" fmla="*/ 9371 h 9935"/>
              <a:gd name="connsiteX46" fmla="*/ 6071 w 10000"/>
              <a:gd name="connsiteY46" fmla="*/ 9487 h 9935"/>
              <a:gd name="connsiteX47" fmla="*/ 5774 w 10000"/>
              <a:gd name="connsiteY47" fmla="*/ 9587 h 9935"/>
              <a:gd name="connsiteX48" fmla="*/ 5496 w 10000"/>
              <a:gd name="connsiteY48" fmla="*/ 9670 h 9935"/>
              <a:gd name="connsiteX49" fmla="*/ 5198 w 10000"/>
              <a:gd name="connsiteY49" fmla="*/ 9736 h 9935"/>
              <a:gd name="connsiteX50" fmla="*/ 4881 w 10000"/>
              <a:gd name="connsiteY50" fmla="*/ 9802 h 9935"/>
              <a:gd name="connsiteX51" fmla="*/ 4583 w 10000"/>
              <a:gd name="connsiteY51" fmla="*/ 9852 h 9935"/>
              <a:gd name="connsiteX52" fmla="*/ 4266 w 10000"/>
              <a:gd name="connsiteY52" fmla="*/ 9885 h 9935"/>
              <a:gd name="connsiteX53" fmla="*/ 3968 w 10000"/>
              <a:gd name="connsiteY53" fmla="*/ 9918 h 9935"/>
              <a:gd name="connsiteX54" fmla="*/ 3651 w 10000"/>
              <a:gd name="connsiteY54" fmla="*/ 9935 h 9935"/>
              <a:gd name="connsiteX55" fmla="*/ 3333 w 10000"/>
              <a:gd name="connsiteY55" fmla="*/ 9935 h 9935"/>
              <a:gd name="connsiteX56" fmla="*/ 3036 w 10000"/>
              <a:gd name="connsiteY56" fmla="*/ 9918 h 9935"/>
              <a:gd name="connsiteX57" fmla="*/ 2718 w 10000"/>
              <a:gd name="connsiteY57" fmla="*/ 9885 h 9935"/>
              <a:gd name="connsiteX58" fmla="*/ 2401 w 10000"/>
              <a:gd name="connsiteY58" fmla="*/ 9852 h 9935"/>
              <a:gd name="connsiteX59" fmla="*/ 2083 w 10000"/>
              <a:gd name="connsiteY59" fmla="*/ 9802 h 9935"/>
              <a:gd name="connsiteX60" fmla="*/ 1786 w 10000"/>
              <a:gd name="connsiteY60" fmla="*/ 9736 h 9935"/>
              <a:gd name="connsiteX61" fmla="*/ 1468 w 10000"/>
              <a:gd name="connsiteY61" fmla="*/ 9670 h 9935"/>
              <a:gd name="connsiteX62" fmla="*/ 1171 w 10000"/>
              <a:gd name="connsiteY62" fmla="*/ 9570 h 9935"/>
              <a:gd name="connsiteX63" fmla="*/ 873 w 10000"/>
              <a:gd name="connsiteY63" fmla="*/ 9471 h 9935"/>
              <a:gd name="connsiteX64" fmla="*/ 575 w 10000"/>
              <a:gd name="connsiteY64" fmla="*/ 9355 h 9935"/>
              <a:gd name="connsiteX65" fmla="*/ 278 w 10000"/>
              <a:gd name="connsiteY65" fmla="*/ 9222 h 9935"/>
              <a:gd name="connsiteX66" fmla="*/ 0 w 10000"/>
              <a:gd name="connsiteY66" fmla="*/ 9073 h 9935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000" h="10000">
                <a:moveTo>
                  <a:pt x="0" y="9132"/>
                </a:moveTo>
                <a:cubicBezTo>
                  <a:pt x="-59" y="9118"/>
                  <a:pt x="7182" y="-52"/>
                  <a:pt x="7221" y="0"/>
                </a:cubicBezTo>
                <a:lnTo>
                  <a:pt x="7401" y="85"/>
                </a:lnTo>
                <a:lnTo>
                  <a:pt x="7659" y="252"/>
                </a:lnTo>
                <a:lnTo>
                  <a:pt x="7897" y="436"/>
                </a:lnTo>
                <a:lnTo>
                  <a:pt x="8135" y="619"/>
                </a:lnTo>
                <a:lnTo>
                  <a:pt x="8353" y="802"/>
                </a:lnTo>
                <a:lnTo>
                  <a:pt x="8571" y="1003"/>
                </a:lnTo>
                <a:lnTo>
                  <a:pt x="8770" y="1220"/>
                </a:lnTo>
                <a:lnTo>
                  <a:pt x="8948" y="1437"/>
                </a:lnTo>
                <a:lnTo>
                  <a:pt x="9107" y="1654"/>
                </a:lnTo>
                <a:lnTo>
                  <a:pt x="9266" y="1887"/>
                </a:lnTo>
                <a:cubicBezTo>
                  <a:pt x="9312" y="1965"/>
                  <a:pt x="9359" y="2043"/>
                  <a:pt x="9405" y="2121"/>
                </a:cubicBezTo>
                <a:cubicBezTo>
                  <a:pt x="9445" y="2199"/>
                  <a:pt x="9484" y="2277"/>
                  <a:pt x="9524" y="2355"/>
                </a:cubicBezTo>
                <a:cubicBezTo>
                  <a:pt x="9564" y="2438"/>
                  <a:pt x="9603" y="2522"/>
                  <a:pt x="9643" y="2605"/>
                </a:cubicBezTo>
                <a:cubicBezTo>
                  <a:pt x="9676" y="2689"/>
                  <a:pt x="9709" y="2772"/>
                  <a:pt x="9742" y="2856"/>
                </a:cubicBezTo>
                <a:cubicBezTo>
                  <a:pt x="9768" y="2939"/>
                  <a:pt x="9795" y="3023"/>
                  <a:pt x="9821" y="3106"/>
                </a:cubicBezTo>
                <a:cubicBezTo>
                  <a:pt x="9841" y="3190"/>
                  <a:pt x="9861" y="3273"/>
                  <a:pt x="9881" y="3357"/>
                </a:cubicBezTo>
                <a:cubicBezTo>
                  <a:pt x="9901" y="3440"/>
                  <a:pt x="9920" y="3523"/>
                  <a:pt x="9940" y="3606"/>
                </a:cubicBezTo>
                <a:cubicBezTo>
                  <a:pt x="9953" y="3696"/>
                  <a:pt x="9967" y="3785"/>
                  <a:pt x="9980" y="3874"/>
                </a:cubicBezTo>
                <a:cubicBezTo>
                  <a:pt x="9987" y="3963"/>
                  <a:pt x="9993" y="4052"/>
                  <a:pt x="10000" y="4141"/>
                </a:cubicBezTo>
                <a:lnTo>
                  <a:pt x="10000" y="4392"/>
                </a:lnTo>
                <a:lnTo>
                  <a:pt x="10000" y="4658"/>
                </a:lnTo>
                <a:cubicBezTo>
                  <a:pt x="9993" y="4748"/>
                  <a:pt x="9987" y="4836"/>
                  <a:pt x="9980" y="4926"/>
                </a:cubicBezTo>
                <a:cubicBezTo>
                  <a:pt x="9967" y="5015"/>
                  <a:pt x="9953" y="5104"/>
                  <a:pt x="9940" y="5193"/>
                </a:cubicBezTo>
                <a:cubicBezTo>
                  <a:pt x="9927" y="5281"/>
                  <a:pt x="9914" y="5371"/>
                  <a:pt x="9901" y="5459"/>
                </a:cubicBezTo>
                <a:cubicBezTo>
                  <a:pt x="9881" y="5543"/>
                  <a:pt x="9861" y="5626"/>
                  <a:pt x="9841" y="5710"/>
                </a:cubicBezTo>
                <a:cubicBezTo>
                  <a:pt x="9815" y="5799"/>
                  <a:pt x="9788" y="5888"/>
                  <a:pt x="9762" y="5977"/>
                </a:cubicBezTo>
                <a:cubicBezTo>
                  <a:pt x="9729" y="6060"/>
                  <a:pt x="9696" y="6144"/>
                  <a:pt x="9663" y="6227"/>
                </a:cubicBezTo>
                <a:cubicBezTo>
                  <a:pt x="9623" y="6316"/>
                  <a:pt x="9584" y="6406"/>
                  <a:pt x="9544" y="6494"/>
                </a:cubicBezTo>
                <a:lnTo>
                  <a:pt x="9425" y="6745"/>
                </a:lnTo>
                <a:lnTo>
                  <a:pt x="9286" y="6995"/>
                </a:lnTo>
                <a:lnTo>
                  <a:pt x="9127" y="7229"/>
                </a:lnTo>
                <a:lnTo>
                  <a:pt x="8948" y="7480"/>
                </a:lnTo>
                <a:lnTo>
                  <a:pt x="8948" y="7480"/>
                </a:lnTo>
                <a:cubicBezTo>
                  <a:pt x="8889" y="7558"/>
                  <a:pt x="8829" y="7635"/>
                  <a:pt x="8770" y="7713"/>
                </a:cubicBezTo>
                <a:cubicBezTo>
                  <a:pt x="8704" y="7786"/>
                  <a:pt x="8637" y="7858"/>
                  <a:pt x="8571" y="7931"/>
                </a:cubicBezTo>
                <a:lnTo>
                  <a:pt x="8353" y="8147"/>
                </a:lnTo>
                <a:lnTo>
                  <a:pt x="8135" y="8347"/>
                </a:lnTo>
                <a:lnTo>
                  <a:pt x="7917" y="8531"/>
                </a:lnTo>
                <a:lnTo>
                  <a:pt x="7679" y="8715"/>
                </a:lnTo>
                <a:lnTo>
                  <a:pt x="7421" y="8882"/>
                </a:lnTo>
                <a:lnTo>
                  <a:pt x="7163" y="9032"/>
                </a:lnTo>
                <a:lnTo>
                  <a:pt x="6905" y="9182"/>
                </a:lnTo>
                <a:lnTo>
                  <a:pt x="6627" y="9316"/>
                </a:lnTo>
                <a:lnTo>
                  <a:pt x="6349" y="9432"/>
                </a:lnTo>
                <a:lnTo>
                  <a:pt x="6071" y="9549"/>
                </a:lnTo>
                <a:lnTo>
                  <a:pt x="5774" y="9650"/>
                </a:lnTo>
                <a:lnTo>
                  <a:pt x="5496" y="9733"/>
                </a:lnTo>
                <a:lnTo>
                  <a:pt x="5198" y="9800"/>
                </a:lnTo>
                <a:lnTo>
                  <a:pt x="4881" y="9866"/>
                </a:lnTo>
                <a:lnTo>
                  <a:pt x="4583" y="9916"/>
                </a:lnTo>
                <a:lnTo>
                  <a:pt x="4266" y="9950"/>
                </a:lnTo>
                <a:lnTo>
                  <a:pt x="3968" y="9983"/>
                </a:lnTo>
                <a:lnTo>
                  <a:pt x="3651" y="10000"/>
                </a:lnTo>
                <a:lnTo>
                  <a:pt x="3333" y="10000"/>
                </a:lnTo>
                <a:lnTo>
                  <a:pt x="3036" y="9983"/>
                </a:lnTo>
                <a:lnTo>
                  <a:pt x="2718" y="9950"/>
                </a:lnTo>
                <a:lnTo>
                  <a:pt x="2401" y="9916"/>
                </a:lnTo>
                <a:lnTo>
                  <a:pt x="2083" y="9866"/>
                </a:lnTo>
                <a:lnTo>
                  <a:pt x="1786" y="9800"/>
                </a:lnTo>
                <a:lnTo>
                  <a:pt x="1468" y="9733"/>
                </a:lnTo>
                <a:lnTo>
                  <a:pt x="1171" y="9633"/>
                </a:lnTo>
                <a:lnTo>
                  <a:pt x="873" y="9533"/>
                </a:lnTo>
                <a:lnTo>
                  <a:pt x="575" y="9416"/>
                </a:lnTo>
                <a:lnTo>
                  <a:pt x="278" y="9282"/>
                </a:lnTo>
                <a:lnTo>
                  <a:pt x="0" y="9132"/>
                </a:lnTo>
                <a:close/>
              </a:path>
            </a:pathLst>
          </a:custGeom>
          <a:solidFill>
            <a:srgbClr val="038F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0352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62" name="Footer Placeholder 10"/>
          <p:cNvSpPr txBox="1">
            <a:spLocks/>
          </p:cNvSpPr>
          <p:nvPr userDrawn="1"/>
        </p:nvSpPr>
        <p:spPr>
          <a:xfrm>
            <a:off x="4203867" y="4080052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24282" rtl="0" eaLnBrk="1" latinLnBrk="0" hangingPunct="1">
              <a:defRPr sz="1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2140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428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642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4856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070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284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498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9712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2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201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sz="quarter" idx="15" hasCustomPrompt="1"/>
          </p:nvPr>
        </p:nvSpPr>
        <p:spPr>
          <a:xfrm>
            <a:off x="7520185" y="1000305"/>
            <a:ext cx="1368425" cy="91281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Logo klienta</a:t>
            </a:r>
          </a:p>
        </p:txBody>
      </p:sp>
      <p:pic>
        <p:nvPicPr>
          <p:cNvPr id="74" name="Picture 11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246" y="4771852"/>
            <a:ext cx="1380187" cy="277167"/>
          </a:xfrm>
          <a:prstGeom prst="rect">
            <a:avLst/>
          </a:prstGeom>
        </p:spPr>
      </p:pic>
      <p:sp>
        <p:nvSpPr>
          <p:cNvPr id="33" name="Zástupný symbol pro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4067944" y="2463589"/>
            <a:ext cx="4535487" cy="4321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600" b="1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NÁZEV STUDIE</a:t>
            </a:r>
            <a:endParaRPr lang="en-US" dirty="0"/>
          </a:p>
        </p:txBody>
      </p:sp>
      <p:sp>
        <p:nvSpPr>
          <p:cNvPr id="53" name="Zástupný symbol pro text 11"/>
          <p:cNvSpPr>
            <a:spLocks noGrp="1"/>
          </p:cNvSpPr>
          <p:nvPr>
            <p:ph type="body" sz="quarter" idx="14" hasCustomPrompt="1"/>
          </p:nvPr>
        </p:nvSpPr>
        <p:spPr>
          <a:xfrm>
            <a:off x="4091229" y="3665935"/>
            <a:ext cx="833437" cy="276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Datum</a:t>
            </a:r>
            <a:endParaRPr lang="en-US" dirty="0"/>
          </a:p>
        </p:txBody>
      </p:sp>
      <p:sp>
        <p:nvSpPr>
          <p:cNvPr id="34" name="Zástupný symbol pro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4067944" y="3075657"/>
            <a:ext cx="4535487" cy="43219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6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Doplňující podnadpis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21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5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lastní rozložení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2"/>
          <p:cNvGrpSpPr>
            <a:grpSpLocks noChangeAspect="1"/>
          </p:cNvGrpSpPr>
          <p:nvPr userDrawn="1"/>
        </p:nvGrpSpPr>
        <p:grpSpPr bwMode="auto">
          <a:xfrm flipH="1">
            <a:off x="2749549" y="0"/>
            <a:ext cx="2974579" cy="5143500"/>
            <a:chOff x="1049" y="-630"/>
            <a:chExt cx="2752" cy="4762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49" y="-630"/>
              <a:ext cx="2752" cy="4762"/>
            </a:xfrm>
            <a:custGeom>
              <a:avLst/>
              <a:gdLst>
                <a:gd name="T0" fmla="*/ 1192 w 2752"/>
                <a:gd name="T1" fmla="*/ 4762 h 4762"/>
                <a:gd name="T2" fmla="*/ 0 w 2752"/>
                <a:gd name="T3" fmla="*/ 4762 h 4762"/>
                <a:gd name="T4" fmla="*/ 0 w 2752"/>
                <a:gd name="T5" fmla="*/ 0 h 4762"/>
                <a:gd name="T6" fmla="*/ 2752 w 2752"/>
                <a:gd name="T7" fmla="*/ 0 h 4762"/>
                <a:gd name="T8" fmla="*/ 1192 w 2752"/>
                <a:gd name="T9" fmla="*/ 4762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2" h="4762">
                  <a:moveTo>
                    <a:pt x="1192" y="4762"/>
                  </a:moveTo>
                  <a:lnTo>
                    <a:pt x="0" y="4762"/>
                  </a:lnTo>
                  <a:lnTo>
                    <a:pt x="0" y="0"/>
                  </a:lnTo>
                  <a:lnTo>
                    <a:pt x="2752" y="0"/>
                  </a:lnTo>
                  <a:lnTo>
                    <a:pt x="1192" y="476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23" y="-630"/>
              <a:ext cx="2678" cy="2016"/>
            </a:xfrm>
            <a:custGeom>
              <a:avLst/>
              <a:gdLst>
                <a:gd name="T0" fmla="*/ 2678 w 2678"/>
                <a:gd name="T1" fmla="*/ 0 h 2016"/>
                <a:gd name="T2" fmla="*/ 0 w 2678"/>
                <a:gd name="T3" fmla="*/ 0 h 2016"/>
                <a:gd name="T4" fmla="*/ 2018 w 2678"/>
                <a:gd name="T5" fmla="*/ 2016 h 2016"/>
                <a:gd name="T6" fmla="*/ 2678 w 2678"/>
                <a:gd name="T7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8" h="2016">
                  <a:moveTo>
                    <a:pt x="2678" y="0"/>
                  </a:moveTo>
                  <a:lnTo>
                    <a:pt x="0" y="0"/>
                  </a:lnTo>
                  <a:lnTo>
                    <a:pt x="2018" y="2016"/>
                  </a:lnTo>
                  <a:lnTo>
                    <a:pt x="2678" y="0"/>
                  </a:lnTo>
                  <a:close/>
                </a:path>
              </a:pathLst>
            </a:custGeom>
            <a:solidFill>
              <a:srgbClr val="A9CCD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55976" y="1388444"/>
            <a:ext cx="4216925" cy="22478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b="1" baseline="0">
                <a:solidFill>
                  <a:schemeClr val="bg1"/>
                </a:solidFill>
              </a:defRPr>
            </a:lvl1pPr>
            <a:lvl2pPr marL="3628" indent="0" algn="l">
              <a:lnSpc>
                <a:spcPct val="90000"/>
              </a:lnSpc>
              <a:spcBef>
                <a:spcPts val="457"/>
              </a:spcBef>
              <a:buNone/>
              <a:tabLst/>
              <a:defRPr sz="2400" baseline="0">
                <a:solidFill>
                  <a:schemeClr val="bg1">
                    <a:alpha val="70000"/>
                  </a:schemeClr>
                </a:solidFill>
              </a:defRPr>
            </a:lvl2pPr>
            <a:lvl3pPr marL="1035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2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0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88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5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3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8494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3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Vlastní rozložení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24880" y="2479435"/>
            <a:ext cx="7093160" cy="812531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914"/>
              </a:spcBef>
              <a:defRPr sz="8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89060" y="1857552"/>
            <a:ext cx="6033722" cy="6218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71"/>
              </a:spcBef>
              <a:buNone/>
              <a:defRPr sz="3000" b="0" cap="none" baseline="0">
                <a:solidFill>
                  <a:srgbClr val="A1C46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1384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ílý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4" y="897731"/>
            <a:ext cx="8641655" cy="36183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55142" y="4927500"/>
            <a:ext cx="5120208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cs-CZ" noProof="0" dirty="0"/>
              <a:t>Ipsos pro AMSP: Výzkum provozovatelů pohostinství</a:t>
            </a:r>
          </a:p>
        </p:txBody>
      </p:sp>
      <p:sp>
        <p:nvSpPr>
          <p:cNvPr id="18" name="Zástupný symbol pro nadpis 1"/>
          <p:cNvSpPr>
            <a:spLocks noGrp="1"/>
          </p:cNvSpPr>
          <p:nvPr>
            <p:ph type="title"/>
          </p:nvPr>
        </p:nvSpPr>
        <p:spPr>
          <a:xfrm>
            <a:off x="212058" y="6356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6442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ílý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4" y="897731"/>
            <a:ext cx="8641655" cy="36183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55142" y="4927500"/>
            <a:ext cx="5120208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cs-CZ" noProof="0" dirty="0"/>
              <a:t>Ipsos pro AMSP: Výzkum provozovatelů pohostinství</a:t>
            </a:r>
          </a:p>
        </p:txBody>
      </p:sp>
      <p:sp>
        <p:nvSpPr>
          <p:cNvPr id="18" name="Zástupný symbol pro nadpis 1"/>
          <p:cNvSpPr>
            <a:spLocks noGrp="1"/>
          </p:cNvSpPr>
          <p:nvPr>
            <p:ph type="title"/>
          </p:nvPr>
        </p:nvSpPr>
        <p:spPr>
          <a:xfrm>
            <a:off x="212058" y="6356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8713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ZE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2730509" y="4367594"/>
            <a:ext cx="382840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noProof="1">
                <a:solidFill>
                  <a:srgbClr val="404040"/>
                </a:solidFill>
                <a:cs typeface="Calibri" pitchFamily="34" charset="0"/>
              </a:rPr>
              <a:t>Na Příkopě 22, Slovanský dům</a:t>
            </a:r>
            <a:r>
              <a:rPr lang="en-US" sz="1300" kern="0" noProof="1">
                <a:solidFill>
                  <a:srgbClr val="404040"/>
                </a:solidFill>
                <a:cs typeface="Calibri" pitchFamily="34" charset="0"/>
              </a:rPr>
              <a:t>, 110 00 Praha 1</a:t>
            </a: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1489305" y="4691345"/>
            <a:ext cx="6136597" cy="4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hangingPunct="0">
              <a:tabLst>
                <a:tab pos="1516063" algn="l"/>
              </a:tabLst>
            </a:pP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000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pic>
        <p:nvPicPr>
          <p:cNvPr id="23" name="Obrázek 22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42582" y="4377265"/>
            <a:ext cx="468000" cy="202238"/>
          </a:xfrm>
          <a:prstGeom prst="rect">
            <a:avLst/>
          </a:prstGeom>
        </p:spPr>
      </p:pic>
      <p:sp>
        <p:nvSpPr>
          <p:cNvPr id="26" name="Zástupný symbol pro nadpis 1"/>
          <p:cNvSpPr>
            <a:spLocks noGrp="1"/>
          </p:cNvSpPr>
          <p:nvPr>
            <p:ph type="title"/>
          </p:nvPr>
        </p:nvSpPr>
        <p:spPr>
          <a:xfrm>
            <a:off x="212058" y="6356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4496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/>
          <p:cNvSpPr>
            <a:spLocks noChangeArrowheads="1"/>
          </p:cNvSpPr>
          <p:nvPr userDrawn="1"/>
        </p:nvSpPr>
        <p:spPr bwMode="auto">
          <a:xfrm>
            <a:off x="1489305" y="4691345"/>
            <a:ext cx="6136597" cy="4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hangingPunct="0">
              <a:tabLst>
                <a:tab pos="1516063" algn="l"/>
              </a:tabLst>
            </a:pP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000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sp>
        <p:nvSpPr>
          <p:cNvPr id="29" name="Zástupný symbol pro nadpis 1"/>
          <p:cNvSpPr>
            <a:spLocks noGrp="1"/>
          </p:cNvSpPr>
          <p:nvPr>
            <p:ph type="title"/>
          </p:nvPr>
        </p:nvSpPr>
        <p:spPr>
          <a:xfrm>
            <a:off x="212058" y="6356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2730509" y="4367594"/>
            <a:ext cx="382840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noProof="1">
                <a:solidFill>
                  <a:srgbClr val="404040"/>
                </a:solidFill>
                <a:cs typeface="Calibri" pitchFamily="34" charset="0"/>
              </a:rPr>
              <a:t>Na Prikope 22, Slovansky dum</a:t>
            </a:r>
            <a:r>
              <a:rPr lang="en-US" sz="1300" kern="0" noProof="1">
                <a:solidFill>
                  <a:srgbClr val="404040"/>
                </a:solidFill>
                <a:cs typeface="Calibri" pitchFamily="34" charset="0"/>
              </a:rPr>
              <a:t>, 110 00 Praha 1</a:t>
            </a:r>
          </a:p>
        </p:txBody>
      </p:sp>
      <p:pic>
        <p:nvPicPr>
          <p:cNvPr id="31" name="Obrázek 30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42582" y="4377265"/>
            <a:ext cx="468000" cy="202238"/>
          </a:xfrm>
          <a:prstGeom prst="rect">
            <a:avLst/>
          </a:prstGeom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758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_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/>
          <p:cNvSpPr>
            <a:spLocks noChangeArrowheads="1"/>
          </p:cNvSpPr>
          <p:nvPr userDrawn="1"/>
        </p:nvSpPr>
        <p:spPr bwMode="auto">
          <a:xfrm>
            <a:off x="1489305" y="4691345"/>
            <a:ext cx="6136597" cy="4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hangingPunct="0">
              <a:tabLst>
                <a:tab pos="1516063" algn="l"/>
              </a:tabLst>
            </a:pP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sk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000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sp>
        <p:nvSpPr>
          <p:cNvPr id="29" name="Zástupný symbol pro nadpis 1"/>
          <p:cNvSpPr>
            <a:spLocks noGrp="1"/>
          </p:cNvSpPr>
          <p:nvPr>
            <p:ph type="title"/>
          </p:nvPr>
        </p:nvSpPr>
        <p:spPr>
          <a:xfrm>
            <a:off x="212058" y="6356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2831829" y="4367594"/>
            <a:ext cx="382840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63" algn="l"/>
              </a:tabLst>
              <a:defRPr/>
            </a:pPr>
            <a:r>
              <a:rPr lang="cs-CZ" sz="1300" kern="0" dirty="0">
                <a:solidFill>
                  <a:srgbClr val="404040"/>
                </a:solidFill>
                <a:cs typeface="Calibri" panose="020F0502020204030204" pitchFamily="34" charset="0"/>
              </a:rPr>
              <a:t>Heydukova 12, 811 08 Bratislava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2" name="Obrázek 11" descr="slovenska_vlajka_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032126" y="4385077"/>
            <a:ext cx="468000" cy="22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2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ílý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4" y="897731"/>
            <a:ext cx="8641655" cy="36183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55142" y="4927500"/>
            <a:ext cx="5120208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cs-CZ" noProof="0" dirty="0"/>
              <a:t>Ipsos pro AMSP: Výzkum provozovatelů pohostinství</a:t>
            </a:r>
          </a:p>
        </p:txBody>
      </p:sp>
      <p:sp>
        <p:nvSpPr>
          <p:cNvPr id="18" name="Zástupný symbol pro nadpis 1"/>
          <p:cNvSpPr>
            <a:spLocks noGrp="1"/>
          </p:cNvSpPr>
          <p:nvPr>
            <p:ph type="title"/>
          </p:nvPr>
        </p:nvSpPr>
        <p:spPr>
          <a:xfrm>
            <a:off x="212058" y="6356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9306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42989" y="1491853"/>
            <a:ext cx="7058025" cy="334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47600" y="4927980"/>
            <a:ext cx="4968000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cs-CZ" noProof="0" dirty="0"/>
              <a:t>Ipsos pro AMSP: Výzkum provozovatelů pohostinství</a:t>
            </a:r>
          </a:p>
        </p:txBody>
      </p:sp>
      <p:sp>
        <p:nvSpPr>
          <p:cNvPr id="6" name="Zástupný symbol pro nadpis 1"/>
          <p:cNvSpPr txBox="1">
            <a:spLocks/>
          </p:cNvSpPr>
          <p:nvPr userDrawn="1"/>
        </p:nvSpPr>
        <p:spPr>
          <a:xfrm>
            <a:off x="212058" y="123478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7" name="Picture 10" descr="IPSOS_GAMECHANGERS_blue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71" b="-1"/>
          <a:stretch/>
        </p:blipFill>
        <p:spPr>
          <a:xfrm>
            <a:off x="8617664" y="4737673"/>
            <a:ext cx="377327" cy="3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4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77800" indent="-177800" algn="l" defTabSz="914400" rtl="0" eaLnBrk="1" latinLnBrk="0" hangingPunct="1">
        <a:spcBef>
          <a:spcPct val="20000"/>
        </a:spcBef>
        <a:buFont typeface="Wingdings" pitchFamily="2" charset="2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444500" indent="-203200" algn="l" defTabSz="914400" rtl="0" eaLnBrk="1" latinLnBrk="0" hangingPunct="1">
        <a:spcBef>
          <a:spcPct val="20000"/>
        </a:spcBef>
        <a:buSzPct val="100000"/>
        <a:buFont typeface="Arial" pitchFamily="34" charset="0"/>
        <a:buNone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622300" indent="-127000" algn="l" defTabSz="914400" rtl="0" eaLnBrk="1" latinLnBrk="0" hangingPunct="1">
        <a:spcBef>
          <a:spcPct val="20000"/>
        </a:spcBef>
        <a:buSzPct val="80000"/>
        <a:buFont typeface="Wingdings" pitchFamily="2" charset="2"/>
        <a:buNone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9017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163638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28000" y="140400"/>
            <a:ext cx="8229600" cy="857250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55142" y="4927500"/>
            <a:ext cx="5120208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cs-CZ" noProof="0" dirty="0"/>
              <a:t>Ipsos pro AMSP: Výzkum provozovatelů pohostinství</a:t>
            </a:r>
          </a:p>
        </p:txBody>
      </p:sp>
      <p:pic>
        <p:nvPicPr>
          <p:cNvPr id="10" name="Picture 10" descr="IPSOS_GAMECHANGERS_blue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71" b="-1"/>
          <a:stretch/>
        </p:blipFill>
        <p:spPr>
          <a:xfrm>
            <a:off x="8617664" y="4737673"/>
            <a:ext cx="377327" cy="3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9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829" r:id="rId2"/>
    <p:sldLayoutId id="2147483927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404040"/>
          </a:solidFill>
          <a:latin typeface="+mj-lt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95144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nadpis 1"/>
          <p:cNvSpPr>
            <a:spLocks noGrp="1"/>
          </p:cNvSpPr>
          <p:nvPr>
            <p:ph type="title"/>
          </p:nvPr>
        </p:nvSpPr>
        <p:spPr>
          <a:xfrm>
            <a:off x="212058" y="123825"/>
            <a:ext cx="8680422" cy="469375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59904" y="4927500"/>
            <a:ext cx="5120208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300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cs-CZ" noProof="0" dirty="0"/>
              <a:t>Ipsos pro AMSP: Výzkum provozovatelů pohostinství</a:t>
            </a:r>
          </a:p>
        </p:txBody>
      </p:sp>
      <p:pic>
        <p:nvPicPr>
          <p:cNvPr id="13" name="Picture 10" descr="IPSOS_GAMECHANGERS_blue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71" b="-1"/>
          <a:stretch/>
        </p:blipFill>
        <p:spPr>
          <a:xfrm>
            <a:off x="8617664" y="4737673"/>
            <a:ext cx="377327" cy="3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2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74625" indent="-174625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444500" indent="-203200" algn="l" defTabSz="91440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622300" indent="-127000" algn="l" defTabSz="914400" rtl="0" eaLnBrk="1" latinLnBrk="0" hangingPunct="1">
        <a:spcBef>
          <a:spcPct val="20000"/>
        </a:spcBef>
        <a:buSzPct val="100000"/>
        <a:buFont typeface="Arial" pitchFamily="34" charset="0"/>
        <a:buNone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9017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2573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8" userDrawn="1">
          <p15:clr>
            <a:srgbClr val="F26B43"/>
          </p15:clr>
        </p15:guide>
        <p15:guide id="2" pos="15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IPSOS_GAMECHANGERS_blue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71" b="-1"/>
          <a:stretch/>
        </p:blipFill>
        <p:spPr>
          <a:xfrm>
            <a:off x="8617664" y="4737673"/>
            <a:ext cx="377327" cy="355982"/>
          </a:xfrm>
          <a:prstGeom prst="rect">
            <a:avLst/>
          </a:prstGeom>
        </p:spPr>
      </p:pic>
      <p:sp>
        <p:nvSpPr>
          <p:cNvPr id="4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9618" y="490924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781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5" r:id="rId2"/>
    <p:sldLayoutId id="2147483924" r:id="rId3"/>
    <p:sldLayoutId id="2147483929" r:id="rId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74625" indent="-174625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444500" indent="-203200" algn="l" defTabSz="91440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622300" indent="-127000" algn="l" defTabSz="914400" rtl="0" eaLnBrk="1" latinLnBrk="0" hangingPunct="1">
        <a:spcBef>
          <a:spcPct val="20000"/>
        </a:spcBef>
        <a:buSzPct val="100000"/>
        <a:buFont typeface="Arial" pitchFamily="34" charset="0"/>
        <a:buNone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9017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257300" indent="-139700" algn="l" defTabSz="914400" rtl="0" eaLnBrk="1" latinLnBrk="0" hangingPunct="1">
        <a:spcBef>
          <a:spcPct val="20000"/>
        </a:spcBef>
        <a:buFont typeface="Arial" pitchFamily="34" charset="0"/>
        <a:buNone/>
        <a:defRPr sz="1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flickr.com/photos/noivoseformandos/6140989632" TargetMode="Externa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11.xml"/><Relationship Id="rId5" Type="http://schemas.openxmlformats.org/officeDocument/2006/relationships/image" Target="../media/image6.jpeg"/><Relationship Id="rId4" Type="http://schemas.openxmlformats.org/officeDocument/2006/relationships/chart" Target="../charts/char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2"/>
          </p:nvPr>
        </p:nvSpPr>
        <p:spPr>
          <a:xfrm>
            <a:off x="4067944" y="2045905"/>
            <a:ext cx="4680520" cy="651934"/>
          </a:xfrm>
        </p:spPr>
        <p:txBody>
          <a:bodyPr/>
          <a:lstStyle/>
          <a:p>
            <a:r>
              <a:rPr lang="cs-CZ" sz="2800" dirty="0"/>
              <a:t>Inovace a role banky </a:t>
            </a:r>
            <a:br>
              <a:rPr lang="cs-CZ" sz="2800" dirty="0"/>
            </a:br>
            <a:r>
              <a:rPr lang="cs-CZ" sz="2800" dirty="0"/>
              <a:t>při implementaci inovací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091229" y="3665935"/>
            <a:ext cx="1992939" cy="276225"/>
          </a:xfrm>
        </p:spPr>
        <p:txBody>
          <a:bodyPr>
            <a:noAutofit/>
          </a:bodyPr>
          <a:lstStyle/>
          <a:p>
            <a:r>
              <a:rPr lang="cs-CZ" sz="1600" dirty="0"/>
              <a:t>Květen 2019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sz="2000" dirty="0"/>
              <a:t>Závěrečná zpráva</a:t>
            </a:r>
          </a:p>
        </p:txBody>
      </p:sp>
      <p:pic>
        <p:nvPicPr>
          <p:cNvPr id="6" name="Obrázek 5" descr="Ipsos Marketing-c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39502"/>
            <a:ext cx="3572263" cy="457201"/>
          </a:xfrm>
          <a:prstGeom prst="rect">
            <a:avLst/>
          </a:prstGeom>
        </p:spPr>
      </p:pic>
      <p:pic>
        <p:nvPicPr>
          <p:cNvPr id="10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6116" y="890427"/>
            <a:ext cx="936104" cy="997397"/>
          </a:xfrm>
          <a:prstGeom prst="rect">
            <a:avLst/>
          </a:prstGeom>
          <a:noFill/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6D3EC68-9929-40EE-A095-8FCB55F0CCC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610" y="1142874"/>
            <a:ext cx="1263854" cy="5446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2787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538" y="4909248"/>
            <a:ext cx="2133600" cy="273844"/>
          </a:xfrm>
        </p:spPr>
        <p:txBody>
          <a:bodyPr/>
          <a:lstStyle/>
          <a:p>
            <a:fld id="{2A2DB900-4F27-419C-B2D8-AAC4EB8D73BD}" type="slidenum">
              <a:rPr lang="cs-CZ" sz="1100" smtClean="0"/>
              <a:pPr/>
              <a:t>2</a:t>
            </a:fld>
            <a:endParaRPr lang="cs-CZ" sz="1100" dirty="0"/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>
          <a:xfrm>
            <a:off x="355142" y="4927500"/>
            <a:ext cx="5120208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cs-CZ" sz="1100" dirty="0">
                <a:solidFill>
                  <a:schemeClr val="bg1"/>
                </a:solidFill>
              </a:rPr>
              <a:t>Ipsos pro AMSP: Inovace a role banky při implementaci inovací, 05/2019</a:t>
            </a:r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356074" y="6356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noProof="0" dirty="0">
                <a:solidFill>
                  <a:schemeClr val="bg1"/>
                </a:solidFill>
              </a:rPr>
              <a:t>Výzkumné pozadí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313166" y="699542"/>
            <a:ext cx="82912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rgbClr val="FBB040"/>
                </a:solidFill>
              </a:rPr>
              <a:t>AMSP ČR</a:t>
            </a:r>
            <a:r>
              <a:rPr lang="cs-CZ" b="1" dirty="0">
                <a:solidFill>
                  <a:schemeClr val="bg1"/>
                </a:solidFill>
              </a:rPr>
              <a:t> sdružuje na otevřené, nepolitické platformě malé a střední podniky </a:t>
            </a:r>
            <a:br>
              <a:rPr lang="cs-CZ" b="1" dirty="0">
                <a:solidFill>
                  <a:schemeClr val="bg1"/>
                </a:solidFill>
              </a:rPr>
            </a:br>
            <a:r>
              <a:rPr lang="cs-CZ" b="1" dirty="0">
                <a:solidFill>
                  <a:schemeClr val="bg1"/>
                </a:solidFill>
              </a:rPr>
              <a:t>a živnostníky i jejich organizace z celé České republiky. Kromě návrhů legislativy se zabývá také tématy jako je export, inovace, financování či vzdělávání. </a:t>
            </a:r>
          </a:p>
          <a:p>
            <a:pPr algn="ctr"/>
            <a:endParaRPr lang="cs-CZ" b="1" dirty="0">
              <a:solidFill>
                <a:schemeClr val="bg1"/>
              </a:solidFill>
            </a:endParaRPr>
          </a:p>
          <a:p>
            <a:pPr algn="ctr"/>
            <a:endParaRPr lang="cs-CZ" b="1" dirty="0">
              <a:solidFill>
                <a:schemeClr val="bg1"/>
              </a:solidFill>
            </a:endParaRPr>
          </a:p>
          <a:p>
            <a:pPr algn="ctr"/>
            <a:r>
              <a:rPr lang="cs-CZ" b="1" dirty="0">
                <a:solidFill>
                  <a:schemeClr val="bg1"/>
                </a:solidFill>
              </a:rPr>
              <a:t>Ve spolupráci se svými partnery AMSP ČR průběžně realizuje projekty cílené </a:t>
            </a:r>
            <a:br>
              <a:rPr lang="cs-CZ" b="1" dirty="0">
                <a:solidFill>
                  <a:schemeClr val="bg1"/>
                </a:solidFill>
              </a:rPr>
            </a:br>
            <a:r>
              <a:rPr lang="cs-CZ" b="1" dirty="0">
                <a:solidFill>
                  <a:schemeClr val="bg1"/>
                </a:solidFill>
              </a:rPr>
              <a:t>na aktuální otázky ve své oblasti působení, podporované výzkumy trhu. </a:t>
            </a:r>
          </a:p>
        </p:txBody>
      </p:sp>
      <p:sp>
        <p:nvSpPr>
          <p:cNvPr id="8" name="Freeform 10"/>
          <p:cNvSpPr>
            <a:spLocks noChangeAspect="1"/>
          </p:cNvSpPr>
          <p:nvPr/>
        </p:nvSpPr>
        <p:spPr bwMode="auto">
          <a:xfrm flipH="1" flipV="1">
            <a:off x="4139952" y="2787774"/>
            <a:ext cx="457458" cy="717648"/>
          </a:xfrm>
          <a:custGeom>
            <a:avLst/>
            <a:gdLst>
              <a:gd name="connsiteX0" fmla="*/ 9457 w 10000"/>
              <a:gd name="connsiteY0" fmla="*/ 2318 h 15830"/>
              <a:gd name="connsiteX1" fmla="*/ 9457 w 10000"/>
              <a:gd name="connsiteY1" fmla="*/ 2318 h 15830"/>
              <a:gd name="connsiteX2" fmla="*/ 5986 w 10000"/>
              <a:gd name="connsiteY2" fmla="*/ 240 h 15830"/>
              <a:gd name="connsiteX3" fmla="*/ 4995 w 10000"/>
              <a:gd name="connsiteY3" fmla="*/ 0 h 15830"/>
              <a:gd name="connsiteX4" fmla="*/ 4003 w 10000"/>
              <a:gd name="connsiteY4" fmla="*/ 240 h 15830"/>
              <a:gd name="connsiteX5" fmla="*/ 533 w 10000"/>
              <a:gd name="connsiteY5" fmla="*/ 2318 h 15830"/>
              <a:gd name="connsiteX6" fmla="*/ 533 w 10000"/>
              <a:gd name="connsiteY6" fmla="*/ 3490 h 15830"/>
              <a:gd name="connsiteX7" fmla="*/ 2489 w 10000"/>
              <a:gd name="connsiteY7" fmla="*/ 3487 h 15830"/>
              <a:gd name="connsiteX8" fmla="*/ 3460 w 10000"/>
              <a:gd name="connsiteY8" fmla="*/ 2906 h 15830"/>
              <a:gd name="connsiteX9" fmla="*/ 3460 w 10000"/>
              <a:gd name="connsiteY9" fmla="*/ 9081 h 15830"/>
              <a:gd name="connsiteX10" fmla="*/ 5075 w 10000"/>
              <a:gd name="connsiteY10" fmla="*/ 15830 h 15830"/>
              <a:gd name="connsiteX11" fmla="*/ 6530 w 10000"/>
              <a:gd name="connsiteY11" fmla="*/ 9081 h 15830"/>
              <a:gd name="connsiteX12" fmla="*/ 6530 w 10000"/>
              <a:gd name="connsiteY12" fmla="*/ 2906 h 15830"/>
              <a:gd name="connsiteX13" fmla="*/ 7505 w 10000"/>
              <a:gd name="connsiteY13" fmla="*/ 3490 h 15830"/>
              <a:gd name="connsiteX14" fmla="*/ 9462 w 10000"/>
              <a:gd name="connsiteY14" fmla="*/ 3490 h 15830"/>
              <a:gd name="connsiteX15" fmla="*/ 9457 w 10000"/>
              <a:gd name="connsiteY15" fmla="*/ 2318 h 15830"/>
              <a:gd name="connsiteX0" fmla="*/ 9457 w 10000"/>
              <a:gd name="connsiteY0" fmla="*/ 2318 h 18848"/>
              <a:gd name="connsiteX1" fmla="*/ 9457 w 10000"/>
              <a:gd name="connsiteY1" fmla="*/ 2318 h 18848"/>
              <a:gd name="connsiteX2" fmla="*/ 5986 w 10000"/>
              <a:gd name="connsiteY2" fmla="*/ 240 h 18848"/>
              <a:gd name="connsiteX3" fmla="*/ 4995 w 10000"/>
              <a:gd name="connsiteY3" fmla="*/ 0 h 18848"/>
              <a:gd name="connsiteX4" fmla="*/ 4003 w 10000"/>
              <a:gd name="connsiteY4" fmla="*/ 240 h 18848"/>
              <a:gd name="connsiteX5" fmla="*/ 533 w 10000"/>
              <a:gd name="connsiteY5" fmla="*/ 2318 h 18848"/>
              <a:gd name="connsiteX6" fmla="*/ 533 w 10000"/>
              <a:gd name="connsiteY6" fmla="*/ 3490 h 18848"/>
              <a:gd name="connsiteX7" fmla="*/ 2489 w 10000"/>
              <a:gd name="connsiteY7" fmla="*/ 3487 h 18848"/>
              <a:gd name="connsiteX8" fmla="*/ 3460 w 10000"/>
              <a:gd name="connsiteY8" fmla="*/ 2906 h 18848"/>
              <a:gd name="connsiteX9" fmla="*/ 3460 w 10000"/>
              <a:gd name="connsiteY9" fmla="*/ 9081 h 18848"/>
              <a:gd name="connsiteX10" fmla="*/ 5075 w 10000"/>
              <a:gd name="connsiteY10" fmla="*/ 15830 h 18848"/>
              <a:gd name="connsiteX11" fmla="*/ 6450 w 10000"/>
              <a:gd name="connsiteY11" fmla="*/ 18343 h 18848"/>
              <a:gd name="connsiteX12" fmla="*/ 6530 w 10000"/>
              <a:gd name="connsiteY12" fmla="*/ 2906 h 18848"/>
              <a:gd name="connsiteX13" fmla="*/ 7505 w 10000"/>
              <a:gd name="connsiteY13" fmla="*/ 3490 h 18848"/>
              <a:gd name="connsiteX14" fmla="*/ 9462 w 10000"/>
              <a:gd name="connsiteY14" fmla="*/ 3490 h 18848"/>
              <a:gd name="connsiteX15" fmla="*/ 9457 w 10000"/>
              <a:gd name="connsiteY15" fmla="*/ 2318 h 18848"/>
              <a:gd name="connsiteX0" fmla="*/ 9457 w 10000"/>
              <a:gd name="connsiteY0" fmla="*/ 2318 h 21092"/>
              <a:gd name="connsiteX1" fmla="*/ 9457 w 10000"/>
              <a:gd name="connsiteY1" fmla="*/ 2318 h 21092"/>
              <a:gd name="connsiteX2" fmla="*/ 5986 w 10000"/>
              <a:gd name="connsiteY2" fmla="*/ 240 h 21092"/>
              <a:gd name="connsiteX3" fmla="*/ 4995 w 10000"/>
              <a:gd name="connsiteY3" fmla="*/ 0 h 21092"/>
              <a:gd name="connsiteX4" fmla="*/ 4003 w 10000"/>
              <a:gd name="connsiteY4" fmla="*/ 240 h 21092"/>
              <a:gd name="connsiteX5" fmla="*/ 533 w 10000"/>
              <a:gd name="connsiteY5" fmla="*/ 2318 h 21092"/>
              <a:gd name="connsiteX6" fmla="*/ 533 w 10000"/>
              <a:gd name="connsiteY6" fmla="*/ 3490 h 21092"/>
              <a:gd name="connsiteX7" fmla="*/ 2489 w 10000"/>
              <a:gd name="connsiteY7" fmla="*/ 3487 h 21092"/>
              <a:gd name="connsiteX8" fmla="*/ 3460 w 10000"/>
              <a:gd name="connsiteY8" fmla="*/ 2906 h 21092"/>
              <a:gd name="connsiteX9" fmla="*/ 3460 w 10000"/>
              <a:gd name="connsiteY9" fmla="*/ 20587 h 21092"/>
              <a:gd name="connsiteX10" fmla="*/ 5075 w 10000"/>
              <a:gd name="connsiteY10" fmla="*/ 15830 h 21092"/>
              <a:gd name="connsiteX11" fmla="*/ 6450 w 10000"/>
              <a:gd name="connsiteY11" fmla="*/ 18343 h 21092"/>
              <a:gd name="connsiteX12" fmla="*/ 6530 w 10000"/>
              <a:gd name="connsiteY12" fmla="*/ 2906 h 21092"/>
              <a:gd name="connsiteX13" fmla="*/ 7505 w 10000"/>
              <a:gd name="connsiteY13" fmla="*/ 3490 h 21092"/>
              <a:gd name="connsiteX14" fmla="*/ 9462 w 10000"/>
              <a:gd name="connsiteY14" fmla="*/ 3490 h 21092"/>
              <a:gd name="connsiteX15" fmla="*/ 9457 w 10000"/>
              <a:gd name="connsiteY15" fmla="*/ 2318 h 21092"/>
              <a:gd name="connsiteX0" fmla="*/ 9457 w 10000"/>
              <a:gd name="connsiteY0" fmla="*/ 2318 h 21466"/>
              <a:gd name="connsiteX1" fmla="*/ 9457 w 10000"/>
              <a:gd name="connsiteY1" fmla="*/ 2318 h 21466"/>
              <a:gd name="connsiteX2" fmla="*/ 5986 w 10000"/>
              <a:gd name="connsiteY2" fmla="*/ 240 h 21466"/>
              <a:gd name="connsiteX3" fmla="*/ 4995 w 10000"/>
              <a:gd name="connsiteY3" fmla="*/ 0 h 21466"/>
              <a:gd name="connsiteX4" fmla="*/ 4003 w 10000"/>
              <a:gd name="connsiteY4" fmla="*/ 240 h 21466"/>
              <a:gd name="connsiteX5" fmla="*/ 533 w 10000"/>
              <a:gd name="connsiteY5" fmla="*/ 2318 h 21466"/>
              <a:gd name="connsiteX6" fmla="*/ 533 w 10000"/>
              <a:gd name="connsiteY6" fmla="*/ 3490 h 21466"/>
              <a:gd name="connsiteX7" fmla="*/ 2489 w 10000"/>
              <a:gd name="connsiteY7" fmla="*/ 3487 h 21466"/>
              <a:gd name="connsiteX8" fmla="*/ 3460 w 10000"/>
              <a:gd name="connsiteY8" fmla="*/ 2906 h 21466"/>
              <a:gd name="connsiteX9" fmla="*/ 3460 w 10000"/>
              <a:gd name="connsiteY9" fmla="*/ 20587 h 21466"/>
              <a:gd name="connsiteX10" fmla="*/ 5155 w 10000"/>
              <a:gd name="connsiteY10" fmla="*/ 21092 h 21466"/>
              <a:gd name="connsiteX11" fmla="*/ 6450 w 10000"/>
              <a:gd name="connsiteY11" fmla="*/ 18343 h 21466"/>
              <a:gd name="connsiteX12" fmla="*/ 6530 w 10000"/>
              <a:gd name="connsiteY12" fmla="*/ 2906 h 21466"/>
              <a:gd name="connsiteX13" fmla="*/ 7505 w 10000"/>
              <a:gd name="connsiteY13" fmla="*/ 3490 h 21466"/>
              <a:gd name="connsiteX14" fmla="*/ 9462 w 10000"/>
              <a:gd name="connsiteY14" fmla="*/ 3490 h 21466"/>
              <a:gd name="connsiteX15" fmla="*/ 9457 w 10000"/>
              <a:gd name="connsiteY15" fmla="*/ 2318 h 21466"/>
              <a:gd name="connsiteX0" fmla="*/ 9457 w 10000"/>
              <a:gd name="connsiteY0" fmla="*/ 2318 h 21561"/>
              <a:gd name="connsiteX1" fmla="*/ 9457 w 10000"/>
              <a:gd name="connsiteY1" fmla="*/ 2318 h 21561"/>
              <a:gd name="connsiteX2" fmla="*/ 5986 w 10000"/>
              <a:gd name="connsiteY2" fmla="*/ 240 h 21561"/>
              <a:gd name="connsiteX3" fmla="*/ 4995 w 10000"/>
              <a:gd name="connsiteY3" fmla="*/ 0 h 21561"/>
              <a:gd name="connsiteX4" fmla="*/ 4003 w 10000"/>
              <a:gd name="connsiteY4" fmla="*/ 240 h 21561"/>
              <a:gd name="connsiteX5" fmla="*/ 533 w 10000"/>
              <a:gd name="connsiteY5" fmla="*/ 2318 h 21561"/>
              <a:gd name="connsiteX6" fmla="*/ 533 w 10000"/>
              <a:gd name="connsiteY6" fmla="*/ 3490 h 21561"/>
              <a:gd name="connsiteX7" fmla="*/ 2489 w 10000"/>
              <a:gd name="connsiteY7" fmla="*/ 3487 h 21561"/>
              <a:gd name="connsiteX8" fmla="*/ 3460 w 10000"/>
              <a:gd name="connsiteY8" fmla="*/ 2906 h 21561"/>
              <a:gd name="connsiteX9" fmla="*/ 3460 w 10000"/>
              <a:gd name="connsiteY9" fmla="*/ 20587 h 21561"/>
              <a:gd name="connsiteX10" fmla="*/ 5155 w 10000"/>
              <a:gd name="connsiteY10" fmla="*/ 21092 h 21561"/>
              <a:gd name="connsiteX11" fmla="*/ 5891 w 10000"/>
              <a:gd name="connsiteY11" fmla="*/ 17770 h 21561"/>
              <a:gd name="connsiteX12" fmla="*/ 6530 w 10000"/>
              <a:gd name="connsiteY12" fmla="*/ 2906 h 21561"/>
              <a:gd name="connsiteX13" fmla="*/ 7505 w 10000"/>
              <a:gd name="connsiteY13" fmla="*/ 3490 h 21561"/>
              <a:gd name="connsiteX14" fmla="*/ 9462 w 10000"/>
              <a:gd name="connsiteY14" fmla="*/ 3490 h 21561"/>
              <a:gd name="connsiteX15" fmla="*/ 9457 w 10000"/>
              <a:gd name="connsiteY15" fmla="*/ 2318 h 21561"/>
              <a:gd name="connsiteX0" fmla="*/ 9457 w 10679"/>
              <a:gd name="connsiteY0" fmla="*/ 2318 h 21561"/>
              <a:gd name="connsiteX1" fmla="*/ 9457 w 10679"/>
              <a:gd name="connsiteY1" fmla="*/ 2318 h 21561"/>
              <a:gd name="connsiteX2" fmla="*/ 5986 w 10679"/>
              <a:gd name="connsiteY2" fmla="*/ 240 h 21561"/>
              <a:gd name="connsiteX3" fmla="*/ 4995 w 10679"/>
              <a:gd name="connsiteY3" fmla="*/ 0 h 21561"/>
              <a:gd name="connsiteX4" fmla="*/ 4003 w 10679"/>
              <a:gd name="connsiteY4" fmla="*/ 240 h 21561"/>
              <a:gd name="connsiteX5" fmla="*/ 533 w 10679"/>
              <a:gd name="connsiteY5" fmla="*/ 2318 h 21561"/>
              <a:gd name="connsiteX6" fmla="*/ 533 w 10679"/>
              <a:gd name="connsiteY6" fmla="*/ 3490 h 21561"/>
              <a:gd name="connsiteX7" fmla="*/ 2489 w 10679"/>
              <a:gd name="connsiteY7" fmla="*/ 3487 h 21561"/>
              <a:gd name="connsiteX8" fmla="*/ 3460 w 10679"/>
              <a:gd name="connsiteY8" fmla="*/ 2906 h 21561"/>
              <a:gd name="connsiteX9" fmla="*/ 3460 w 10679"/>
              <a:gd name="connsiteY9" fmla="*/ 20587 h 21561"/>
              <a:gd name="connsiteX10" fmla="*/ 5155 w 10679"/>
              <a:gd name="connsiteY10" fmla="*/ 21092 h 21561"/>
              <a:gd name="connsiteX11" fmla="*/ 5891 w 10679"/>
              <a:gd name="connsiteY11" fmla="*/ 17770 h 21561"/>
              <a:gd name="connsiteX12" fmla="*/ 6530 w 10679"/>
              <a:gd name="connsiteY12" fmla="*/ 2906 h 21561"/>
              <a:gd name="connsiteX13" fmla="*/ 7505 w 10679"/>
              <a:gd name="connsiteY13" fmla="*/ 3490 h 21561"/>
              <a:gd name="connsiteX14" fmla="*/ 9462 w 10679"/>
              <a:gd name="connsiteY14" fmla="*/ 3490 h 21561"/>
              <a:gd name="connsiteX15" fmla="*/ 9457 w 10679"/>
              <a:gd name="connsiteY15" fmla="*/ 2318 h 21561"/>
              <a:gd name="connsiteX0" fmla="*/ 9457 w 10000"/>
              <a:gd name="connsiteY0" fmla="*/ 2318 h 24039"/>
              <a:gd name="connsiteX1" fmla="*/ 9457 w 10000"/>
              <a:gd name="connsiteY1" fmla="*/ 2318 h 24039"/>
              <a:gd name="connsiteX2" fmla="*/ 5986 w 10000"/>
              <a:gd name="connsiteY2" fmla="*/ 240 h 24039"/>
              <a:gd name="connsiteX3" fmla="*/ 4995 w 10000"/>
              <a:gd name="connsiteY3" fmla="*/ 0 h 24039"/>
              <a:gd name="connsiteX4" fmla="*/ 4003 w 10000"/>
              <a:gd name="connsiteY4" fmla="*/ 240 h 24039"/>
              <a:gd name="connsiteX5" fmla="*/ 533 w 10000"/>
              <a:gd name="connsiteY5" fmla="*/ 2318 h 24039"/>
              <a:gd name="connsiteX6" fmla="*/ 533 w 10000"/>
              <a:gd name="connsiteY6" fmla="*/ 3490 h 24039"/>
              <a:gd name="connsiteX7" fmla="*/ 2489 w 10000"/>
              <a:gd name="connsiteY7" fmla="*/ 3487 h 24039"/>
              <a:gd name="connsiteX8" fmla="*/ 3460 w 10000"/>
              <a:gd name="connsiteY8" fmla="*/ 2906 h 24039"/>
              <a:gd name="connsiteX9" fmla="*/ 3460 w 10000"/>
              <a:gd name="connsiteY9" fmla="*/ 20587 h 24039"/>
              <a:gd name="connsiteX10" fmla="*/ 5155 w 10000"/>
              <a:gd name="connsiteY10" fmla="*/ 21092 h 24039"/>
              <a:gd name="connsiteX11" fmla="*/ 6530 w 10000"/>
              <a:gd name="connsiteY11" fmla="*/ 2906 h 24039"/>
              <a:gd name="connsiteX12" fmla="*/ 7505 w 10000"/>
              <a:gd name="connsiteY12" fmla="*/ 3490 h 24039"/>
              <a:gd name="connsiteX13" fmla="*/ 9462 w 10000"/>
              <a:gd name="connsiteY13" fmla="*/ 3490 h 24039"/>
              <a:gd name="connsiteX14" fmla="*/ 9457 w 10000"/>
              <a:gd name="connsiteY14" fmla="*/ 2318 h 24039"/>
              <a:gd name="connsiteX0" fmla="*/ 9457 w 10000"/>
              <a:gd name="connsiteY0" fmla="*/ 2318 h 22845"/>
              <a:gd name="connsiteX1" fmla="*/ 9457 w 10000"/>
              <a:gd name="connsiteY1" fmla="*/ 2318 h 22845"/>
              <a:gd name="connsiteX2" fmla="*/ 5986 w 10000"/>
              <a:gd name="connsiteY2" fmla="*/ 240 h 22845"/>
              <a:gd name="connsiteX3" fmla="*/ 4995 w 10000"/>
              <a:gd name="connsiteY3" fmla="*/ 0 h 22845"/>
              <a:gd name="connsiteX4" fmla="*/ 4003 w 10000"/>
              <a:gd name="connsiteY4" fmla="*/ 240 h 22845"/>
              <a:gd name="connsiteX5" fmla="*/ 533 w 10000"/>
              <a:gd name="connsiteY5" fmla="*/ 2318 h 22845"/>
              <a:gd name="connsiteX6" fmla="*/ 533 w 10000"/>
              <a:gd name="connsiteY6" fmla="*/ 3490 h 22845"/>
              <a:gd name="connsiteX7" fmla="*/ 2489 w 10000"/>
              <a:gd name="connsiteY7" fmla="*/ 3487 h 22845"/>
              <a:gd name="connsiteX8" fmla="*/ 3460 w 10000"/>
              <a:gd name="connsiteY8" fmla="*/ 2906 h 22845"/>
              <a:gd name="connsiteX9" fmla="*/ 3460 w 10000"/>
              <a:gd name="connsiteY9" fmla="*/ 20587 h 22845"/>
              <a:gd name="connsiteX10" fmla="*/ 6592 w 10000"/>
              <a:gd name="connsiteY10" fmla="*/ 19898 h 22845"/>
              <a:gd name="connsiteX11" fmla="*/ 6530 w 10000"/>
              <a:gd name="connsiteY11" fmla="*/ 2906 h 22845"/>
              <a:gd name="connsiteX12" fmla="*/ 7505 w 10000"/>
              <a:gd name="connsiteY12" fmla="*/ 3490 h 22845"/>
              <a:gd name="connsiteX13" fmla="*/ 9462 w 10000"/>
              <a:gd name="connsiteY13" fmla="*/ 3490 h 22845"/>
              <a:gd name="connsiteX14" fmla="*/ 9457 w 10000"/>
              <a:gd name="connsiteY14" fmla="*/ 2318 h 22845"/>
              <a:gd name="connsiteX0" fmla="*/ 9457 w 10000"/>
              <a:gd name="connsiteY0" fmla="*/ 2318 h 22845"/>
              <a:gd name="connsiteX1" fmla="*/ 9457 w 10000"/>
              <a:gd name="connsiteY1" fmla="*/ 2318 h 22845"/>
              <a:gd name="connsiteX2" fmla="*/ 5986 w 10000"/>
              <a:gd name="connsiteY2" fmla="*/ 240 h 22845"/>
              <a:gd name="connsiteX3" fmla="*/ 4995 w 10000"/>
              <a:gd name="connsiteY3" fmla="*/ 0 h 22845"/>
              <a:gd name="connsiteX4" fmla="*/ 4003 w 10000"/>
              <a:gd name="connsiteY4" fmla="*/ 240 h 22845"/>
              <a:gd name="connsiteX5" fmla="*/ 533 w 10000"/>
              <a:gd name="connsiteY5" fmla="*/ 2318 h 22845"/>
              <a:gd name="connsiteX6" fmla="*/ 533 w 10000"/>
              <a:gd name="connsiteY6" fmla="*/ 3490 h 22845"/>
              <a:gd name="connsiteX7" fmla="*/ 2489 w 10000"/>
              <a:gd name="connsiteY7" fmla="*/ 3487 h 22845"/>
              <a:gd name="connsiteX8" fmla="*/ 3460 w 10000"/>
              <a:gd name="connsiteY8" fmla="*/ 2906 h 22845"/>
              <a:gd name="connsiteX9" fmla="*/ 3460 w 10000"/>
              <a:gd name="connsiteY9" fmla="*/ 20587 h 22845"/>
              <a:gd name="connsiteX10" fmla="*/ 6592 w 10000"/>
              <a:gd name="connsiteY10" fmla="*/ 19898 h 22845"/>
              <a:gd name="connsiteX11" fmla="*/ 6530 w 10000"/>
              <a:gd name="connsiteY11" fmla="*/ 2906 h 22845"/>
              <a:gd name="connsiteX12" fmla="*/ 7505 w 10000"/>
              <a:gd name="connsiteY12" fmla="*/ 3490 h 22845"/>
              <a:gd name="connsiteX13" fmla="*/ 9462 w 10000"/>
              <a:gd name="connsiteY13" fmla="*/ 3490 h 22845"/>
              <a:gd name="connsiteX14" fmla="*/ 9457 w 10000"/>
              <a:gd name="connsiteY14" fmla="*/ 2318 h 22845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30 w 10000"/>
              <a:gd name="connsiteY11" fmla="*/ 2906 h 22797"/>
              <a:gd name="connsiteX12" fmla="*/ 7505 w 10000"/>
              <a:gd name="connsiteY12" fmla="*/ 3490 h 22797"/>
              <a:gd name="connsiteX13" fmla="*/ 9462 w 10000"/>
              <a:gd name="connsiteY13" fmla="*/ 3490 h 22797"/>
              <a:gd name="connsiteX14" fmla="*/ 9457 w 10000"/>
              <a:gd name="connsiteY14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58 w 10000"/>
              <a:gd name="connsiteY11" fmla="*/ 2873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515 w 10000"/>
              <a:gd name="connsiteY9" fmla="*/ 20587 h 23307"/>
              <a:gd name="connsiteX10" fmla="*/ 6579 w 10000"/>
              <a:gd name="connsiteY10" fmla="*/ 19224 h 23307"/>
              <a:gd name="connsiteX11" fmla="*/ 6558 w 10000"/>
              <a:gd name="connsiteY11" fmla="*/ 2873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14 w 10000"/>
              <a:gd name="connsiteY9" fmla="*/ 4879 h 23307"/>
              <a:gd name="connsiteX10" fmla="*/ 3515 w 10000"/>
              <a:gd name="connsiteY10" fmla="*/ 20587 h 23307"/>
              <a:gd name="connsiteX11" fmla="*/ 6579 w 10000"/>
              <a:gd name="connsiteY11" fmla="*/ 19224 h 23307"/>
              <a:gd name="connsiteX12" fmla="*/ 6558 w 10000"/>
              <a:gd name="connsiteY12" fmla="*/ 2873 h 23307"/>
              <a:gd name="connsiteX13" fmla="*/ 7505 w 10000"/>
              <a:gd name="connsiteY13" fmla="*/ 3490 h 23307"/>
              <a:gd name="connsiteX14" fmla="*/ 9462 w 10000"/>
              <a:gd name="connsiteY14" fmla="*/ 3490 h 23307"/>
              <a:gd name="connsiteX15" fmla="*/ 9457 w 10000"/>
              <a:gd name="connsiteY15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14 w 10000"/>
              <a:gd name="connsiteY9" fmla="*/ 4879 h 23307"/>
              <a:gd name="connsiteX10" fmla="*/ 3515 w 10000"/>
              <a:gd name="connsiteY10" fmla="*/ 20587 h 23307"/>
              <a:gd name="connsiteX11" fmla="*/ 6579 w 10000"/>
              <a:gd name="connsiteY11" fmla="*/ 19224 h 23307"/>
              <a:gd name="connsiteX12" fmla="*/ 6526 w 10000"/>
              <a:gd name="connsiteY12" fmla="*/ 4926 h 23307"/>
              <a:gd name="connsiteX13" fmla="*/ 6558 w 10000"/>
              <a:gd name="connsiteY13" fmla="*/ 2873 h 23307"/>
              <a:gd name="connsiteX14" fmla="*/ 7505 w 10000"/>
              <a:gd name="connsiteY14" fmla="*/ 3490 h 23307"/>
              <a:gd name="connsiteX15" fmla="*/ 9462 w 10000"/>
              <a:gd name="connsiteY15" fmla="*/ 3490 h 23307"/>
              <a:gd name="connsiteX16" fmla="*/ 9457 w 10000"/>
              <a:gd name="connsiteY16" fmla="*/ 2318 h 23307"/>
              <a:gd name="connsiteX0" fmla="*/ 9457 w 10000"/>
              <a:gd name="connsiteY0" fmla="*/ 2318 h 19232"/>
              <a:gd name="connsiteX1" fmla="*/ 9457 w 10000"/>
              <a:gd name="connsiteY1" fmla="*/ 2318 h 19232"/>
              <a:gd name="connsiteX2" fmla="*/ 5986 w 10000"/>
              <a:gd name="connsiteY2" fmla="*/ 240 h 19232"/>
              <a:gd name="connsiteX3" fmla="*/ 4995 w 10000"/>
              <a:gd name="connsiteY3" fmla="*/ 0 h 19232"/>
              <a:gd name="connsiteX4" fmla="*/ 4003 w 10000"/>
              <a:gd name="connsiteY4" fmla="*/ 240 h 19232"/>
              <a:gd name="connsiteX5" fmla="*/ 533 w 10000"/>
              <a:gd name="connsiteY5" fmla="*/ 2318 h 19232"/>
              <a:gd name="connsiteX6" fmla="*/ 533 w 10000"/>
              <a:gd name="connsiteY6" fmla="*/ 3490 h 19232"/>
              <a:gd name="connsiteX7" fmla="*/ 2489 w 10000"/>
              <a:gd name="connsiteY7" fmla="*/ 3487 h 19232"/>
              <a:gd name="connsiteX8" fmla="*/ 3460 w 10000"/>
              <a:gd name="connsiteY8" fmla="*/ 2906 h 19232"/>
              <a:gd name="connsiteX9" fmla="*/ 3414 w 10000"/>
              <a:gd name="connsiteY9" fmla="*/ 4879 h 19232"/>
              <a:gd name="connsiteX10" fmla="*/ 6579 w 10000"/>
              <a:gd name="connsiteY10" fmla="*/ 19224 h 19232"/>
              <a:gd name="connsiteX11" fmla="*/ 6526 w 10000"/>
              <a:gd name="connsiteY11" fmla="*/ 4926 h 19232"/>
              <a:gd name="connsiteX12" fmla="*/ 6558 w 10000"/>
              <a:gd name="connsiteY12" fmla="*/ 2873 h 19232"/>
              <a:gd name="connsiteX13" fmla="*/ 7505 w 10000"/>
              <a:gd name="connsiteY13" fmla="*/ 3490 h 19232"/>
              <a:gd name="connsiteX14" fmla="*/ 9462 w 10000"/>
              <a:gd name="connsiteY14" fmla="*/ 3490 h 19232"/>
              <a:gd name="connsiteX15" fmla="*/ 9457 w 10000"/>
              <a:gd name="connsiteY15" fmla="*/ 2318 h 19232"/>
              <a:gd name="connsiteX0" fmla="*/ 9457 w 10000"/>
              <a:gd name="connsiteY0" fmla="*/ 2318 h 5260"/>
              <a:gd name="connsiteX1" fmla="*/ 9457 w 10000"/>
              <a:gd name="connsiteY1" fmla="*/ 2318 h 5260"/>
              <a:gd name="connsiteX2" fmla="*/ 5986 w 10000"/>
              <a:gd name="connsiteY2" fmla="*/ 240 h 5260"/>
              <a:gd name="connsiteX3" fmla="*/ 4995 w 10000"/>
              <a:gd name="connsiteY3" fmla="*/ 0 h 5260"/>
              <a:gd name="connsiteX4" fmla="*/ 4003 w 10000"/>
              <a:gd name="connsiteY4" fmla="*/ 240 h 5260"/>
              <a:gd name="connsiteX5" fmla="*/ 533 w 10000"/>
              <a:gd name="connsiteY5" fmla="*/ 2318 h 5260"/>
              <a:gd name="connsiteX6" fmla="*/ 533 w 10000"/>
              <a:gd name="connsiteY6" fmla="*/ 3490 h 5260"/>
              <a:gd name="connsiteX7" fmla="*/ 2489 w 10000"/>
              <a:gd name="connsiteY7" fmla="*/ 3487 h 5260"/>
              <a:gd name="connsiteX8" fmla="*/ 3460 w 10000"/>
              <a:gd name="connsiteY8" fmla="*/ 2906 h 5260"/>
              <a:gd name="connsiteX9" fmla="*/ 3414 w 10000"/>
              <a:gd name="connsiteY9" fmla="*/ 4879 h 5260"/>
              <a:gd name="connsiteX10" fmla="*/ 6526 w 10000"/>
              <a:gd name="connsiteY10" fmla="*/ 4926 h 5260"/>
              <a:gd name="connsiteX11" fmla="*/ 6558 w 10000"/>
              <a:gd name="connsiteY11" fmla="*/ 2873 h 5260"/>
              <a:gd name="connsiteX12" fmla="*/ 7505 w 10000"/>
              <a:gd name="connsiteY12" fmla="*/ 3490 h 5260"/>
              <a:gd name="connsiteX13" fmla="*/ 9462 w 10000"/>
              <a:gd name="connsiteY13" fmla="*/ 3490 h 5260"/>
              <a:gd name="connsiteX14" fmla="*/ 9457 w 10000"/>
              <a:gd name="connsiteY14" fmla="*/ 2318 h 526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9365"/>
              <a:gd name="connsiteX1" fmla="*/ 9457 w 10000"/>
              <a:gd name="connsiteY1" fmla="*/ 4407 h 9365"/>
              <a:gd name="connsiteX2" fmla="*/ 5986 w 10000"/>
              <a:gd name="connsiteY2" fmla="*/ 456 h 9365"/>
              <a:gd name="connsiteX3" fmla="*/ 4995 w 10000"/>
              <a:gd name="connsiteY3" fmla="*/ 0 h 9365"/>
              <a:gd name="connsiteX4" fmla="*/ 4003 w 10000"/>
              <a:gd name="connsiteY4" fmla="*/ 456 h 9365"/>
              <a:gd name="connsiteX5" fmla="*/ 533 w 10000"/>
              <a:gd name="connsiteY5" fmla="*/ 4407 h 9365"/>
              <a:gd name="connsiteX6" fmla="*/ 533 w 10000"/>
              <a:gd name="connsiteY6" fmla="*/ 6635 h 9365"/>
              <a:gd name="connsiteX7" fmla="*/ 2489 w 10000"/>
              <a:gd name="connsiteY7" fmla="*/ 6629 h 9365"/>
              <a:gd name="connsiteX8" fmla="*/ 3460 w 10000"/>
              <a:gd name="connsiteY8" fmla="*/ 5525 h 9365"/>
              <a:gd name="connsiteX9" fmla="*/ 3414 w 10000"/>
              <a:gd name="connsiteY9" fmla="*/ 9276 h 9365"/>
              <a:gd name="connsiteX10" fmla="*/ 6526 w 10000"/>
              <a:gd name="connsiteY10" fmla="*/ 9365 h 9365"/>
              <a:gd name="connsiteX11" fmla="*/ 6558 w 10000"/>
              <a:gd name="connsiteY11" fmla="*/ 5462 h 9365"/>
              <a:gd name="connsiteX12" fmla="*/ 7505 w 10000"/>
              <a:gd name="connsiteY12" fmla="*/ 6635 h 9365"/>
              <a:gd name="connsiteX13" fmla="*/ 9462 w 10000"/>
              <a:gd name="connsiteY13" fmla="*/ 6635 h 9365"/>
              <a:gd name="connsiteX14" fmla="*/ 9457 w 10000"/>
              <a:gd name="connsiteY14" fmla="*/ 4407 h 9365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9908"/>
              <a:gd name="connsiteX1" fmla="*/ 9457 w 10000"/>
              <a:gd name="connsiteY1" fmla="*/ 4706 h 9908"/>
              <a:gd name="connsiteX2" fmla="*/ 5986 w 10000"/>
              <a:gd name="connsiteY2" fmla="*/ 487 h 9908"/>
              <a:gd name="connsiteX3" fmla="*/ 4995 w 10000"/>
              <a:gd name="connsiteY3" fmla="*/ 0 h 9908"/>
              <a:gd name="connsiteX4" fmla="*/ 4003 w 10000"/>
              <a:gd name="connsiteY4" fmla="*/ 487 h 9908"/>
              <a:gd name="connsiteX5" fmla="*/ 533 w 10000"/>
              <a:gd name="connsiteY5" fmla="*/ 4706 h 9908"/>
              <a:gd name="connsiteX6" fmla="*/ 533 w 10000"/>
              <a:gd name="connsiteY6" fmla="*/ 7085 h 9908"/>
              <a:gd name="connsiteX7" fmla="*/ 2489 w 10000"/>
              <a:gd name="connsiteY7" fmla="*/ 7078 h 9908"/>
              <a:gd name="connsiteX8" fmla="*/ 3460 w 10000"/>
              <a:gd name="connsiteY8" fmla="*/ 5900 h 9908"/>
              <a:gd name="connsiteX9" fmla="*/ 3414 w 10000"/>
              <a:gd name="connsiteY9" fmla="*/ 9905 h 9908"/>
              <a:gd name="connsiteX10" fmla="*/ 5766 w 10000"/>
              <a:gd name="connsiteY10" fmla="*/ 9253 h 9908"/>
              <a:gd name="connsiteX11" fmla="*/ 6558 w 10000"/>
              <a:gd name="connsiteY11" fmla="*/ 5832 h 9908"/>
              <a:gd name="connsiteX12" fmla="*/ 7505 w 10000"/>
              <a:gd name="connsiteY12" fmla="*/ 7085 h 9908"/>
              <a:gd name="connsiteX13" fmla="*/ 9462 w 10000"/>
              <a:gd name="connsiteY13" fmla="*/ 7085 h 9908"/>
              <a:gd name="connsiteX14" fmla="*/ 9457 w 10000"/>
              <a:gd name="connsiteY14" fmla="*/ 4706 h 9908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14 w 10000"/>
              <a:gd name="connsiteY9" fmla="*/ 9997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57"/>
              <a:gd name="connsiteX1" fmla="*/ 9457 w 10000"/>
              <a:gd name="connsiteY1" fmla="*/ 4750 h 10057"/>
              <a:gd name="connsiteX2" fmla="*/ 5986 w 10000"/>
              <a:gd name="connsiteY2" fmla="*/ 492 h 10057"/>
              <a:gd name="connsiteX3" fmla="*/ 4995 w 10000"/>
              <a:gd name="connsiteY3" fmla="*/ 0 h 10057"/>
              <a:gd name="connsiteX4" fmla="*/ 4003 w 10000"/>
              <a:gd name="connsiteY4" fmla="*/ 492 h 10057"/>
              <a:gd name="connsiteX5" fmla="*/ 533 w 10000"/>
              <a:gd name="connsiteY5" fmla="*/ 4750 h 10057"/>
              <a:gd name="connsiteX6" fmla="*/ 533 w 10000"/>
              <a:gd name="connsiteY6" fmla="*/ 7151 h 10057"/>
              <a:gd name="connsiteX7" fmla="*/ 2489 w 10000"/>
              <a:gd name="connsiteY7" fmla="*/ 7144 h 10057"/>
              <a:gd name="connsiteX8" fmla="*/ 3460 w 10000"/>
              <a:gd name="connsiteY8" fmla="*/ 5955 h 10057"/>
              <a:gd name="connsiteX9" fmla="*/ 3414 w 10000"/>
              <a:gd name="connsiteY9" fmla="*/ 9997 h 10057"/>
              <a:gd name="connsiteX10" fmla="*/ 6502 w 10000"/>
              <a:gd name="connsiteY10" fmla="*/ 10000 h 10057"/>
              <a:gd name="connsiteX11" fmla="*/ 6558 w 10000"/>
              <a:gd name="connsiteY11" fmla="*/ 5886 h 10057"/>
              <a:gd name="connsiteX12" fmla="*/ 7505 w 10000"/>
              <a:gd name="connsiteY12" fmla="*/ 7151 h 10057"/>
              <a:gd name="connsiteX13" fmla="*/ 9462 w 10000"/>
              <a:gd name="connsiteY13" fmla="*/ 7151 h 10057"/>
              <a:gd name="connsiteX14" fmla="*/ 9457 w 10000"/>
              <a:gd name="connsiteY14" fmla="*/ 4750 h 10057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14 w 10000"/>
              <a:gd name="connsiteY9" fmla="*/ 9997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514 w 10000"/>
              <a:gd name="connsiteY9" fmla="*/ 1000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189 w 10000"/>
              <a:gd name="connsiteY9" fmla="*/ 1000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34 w 10000"/>
              <a:gd name="connsiteY9" fmla="*/ 994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34 w 10000"/>
              <a:gd name="connsiteY9" fmla="*/ 997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000" h="10000">
                <a:moveTo>
                  <a:pt x="9457" y="4750"/>
                </a:moveTo>
                <a:lnTo>
                  <a:pt x="9457" y="4750"/>
                </a:lnTo>
                <a:lnTo>
                  <a:pt x="5986" y="492"/>
                </a:lnTo>
                <a:cubicBezTo>
                  <a:pt x="5717" y="155"/>
                  <a:pt x="5353" y="0"/>
                  <a:pt x="4995" y="0"/>
                </a:cubicBezTo>
                <a:cubicBezTo>
                  <a:pt x="4636" y="0"/>
                  <a:pt x="4277" y="155"/>
                  <a:pt x="4003" y="492"/>
                </a:cubicBezTo>
                <a:lnTo>
                  <a:pt x="533" y="4750"/>
                </a:lnTo>
                <a:cubicBezTo>
                  <a:pt x="0" y="5411"/>
                  <a:pt x="0" y="6491"/>
                  <a:pt x="533" y="7151"/>
                </a:cubicBezTo>
                <a:cubicBezTo>
                  <a:pt x="1071" y="7810"/>
                  <a:pt x="1951" y="7810"/>
                  <a:pt x="2489" y="7144"/>
                </a:cubicBezTo>
                <a:lnTo>
                  <a:pt x="3460" y="5955"/>
                </a:lnTo>
                <a:cubicBezTo>
                  <a:pt x="3467" y="6790"/>
                  <a:pt x="3414" y="9280"/>
                  <a:pt x="3434" y="9970"/>
                </a:cubicBezTo>
                <a:lnTo>
                  <a:pt x="6502" y="10000"/>
                </a:lnTo>
                <a:cubicBezTo>
                  <a:pt x="6523" y="9257"/>
                  <a:pt x="6518" y="6376"/>
                  <a:pt x="6558" y="5886"/>
                </a:cubicBezTo>
                <a:lnTo>
                  <a:pt x="7505" y="7151"/>
                </a:lnTo>
                <a:cubicBezTo>
                  <a:pt x="8043" y="7810"/>
                  <a:pt x="8924" y="7810"/>
                  <a:pt x="9462" y="7151"/>
                </a:cubicBezTo>
                <a:cubicBezTo>
                  <a:pt x="10000" y="6491"/>
                  <a:pt x="9995" y="5411"/>
                  <a:pt x="9457" y="47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BB040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323510" y="3806644"/>
            <a:ext cx="82809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Hlavním cílem výzkumu bylo </a:t>
            </a:r>
            <a:r>
              <a:rPr lang="cs-CZ" b="1" dirty="0">
                <a:solidFill>
                  <a:srgbClr val="FBB040"/>
                </a:solidFill>
              </a:rPr>
              <a:t>zjistit, jak podnikatelské subjekty pohlížejí na oblast inovací a výzkumu a jaká je role banky při implementaci inovací.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A8E5C4CA-FB97-4430-A352-4278918A7F6A}"/>
              </a:ext>
            </a:extLst>
          </p:cNvPr>
          <p:cNvGrpSpPr/>
          <p:nvPr/>
        </p:nvGrpSpPr>
        <p:grpSpPr>
          <a:xfrm>
            <a:off x="8100391" y="6356"/>
            <a:ext cx="1035873" cy="549170"/>
            <a:chOff x="7992336" y="-1018"/>
            <a:chExt cx="1044160" cy="54917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74527CDA-9FDD-42F9-B7B3-F40F9D6FD409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F855849E-331B-412F-A776-B5EEC42954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36909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538" y="4909248"/>
            <a:ext cx="2133600" cy="273844"/>
          </a:xfrm>
        </p:spPr>
        <p:txBody>
          <a:bodyPr/>
          <a:lstStyle/>
          <a:p>
            <a:fld id="{2A2DB900-4F27-419C-B2D8-AAC4EB8D73BD}" type="slidenum">
              <a:rPr lang="cs-CZ" sz="1100" smtClean="0"/>
              <a:pPr/>
              <a:t>3</a:t>
            </a:fld>
            <a:endParaRPr lang="cs-CZ" sz="1100" dirty="0"/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356074" y="6356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noProof="0" dirty="0">
                <a:solidFill>
                  <a:schemeClr val="bg1"/>
                </a:solidFill>
              </a:rPr>
              <a:t>Metodika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</a:endParaRPr>
          </a:p>
        </p:txBody>
      </p:sp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800774"/>
              </p:ext>
            </p:extLst>
          </p:nvPr>
        </p:nvGraphicFramePr>
        <p:xfrm>
          <a:off x="1554143" y="521618"/>
          <a:ext cx="6505433" cy="4248472"/>
        </p:xfrm>
        <a:graphic>
          <a:graphicData uri="http://schemas.openxmlformats.org/drawingml/2006/table">
            <a:tbl>
              <a:tblPr firstRow="1" bandRow="1"/>
              <a:tblGrid>
                <a:gridCol w="1247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2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="1" kern="0" dirty="0">
                          <a:solidFill>
                            <a:schemeClr val="tx1">
                              <a:lumMod val="20000"/>
                              <a:lumOff val="80000"/>
                            </a:schemeClr>
                          </a:solidFill>
                        </a:rPr>
                        <a:t>Metoda</a:t>
                      </a:r>
                      <a:br>
                        <a:rPr lang="cs-CZ" sz="1700" b="1" kern="0" dirty="0">
                          <a:solidFill>
                            <a:schemeClr val="tx1">
                              <a:lumMod val="20000"/>
                              <a:lumOff val="80000"/>
                            </a:schemeClr>
                          </a:solidFill>
                        </a:rPr>
                      </a:br>
                      <a:r>
                        <a:rPr lang="cs-CZ" sz="1700" b="1" kern="0" dirty="0">
                          <a:solidFill>
                            <a:schemeClr val="tx1">
                              <a:lumMod val="20000"/>
                              <a:lumOff val="80000"/>
                            </a:schemeClr>
                          </a:solidFill>
                        </a:rPr>
                        <a:t>výzkumu</a:t>
                      </a:r>
                      <a:endParaRPr lang="en-GB" sz="1700" b="1" kern="0" dirty="0">
                        <a:solidFill>
                          <a:schemeClr val="tx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1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CATI telefonické dotazování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  <a:t>Cílová</a:t>
                      </a:r>
                      <a:br>
                        <a:rPr lang="cs-CZ" sz="17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</a:br>
                      <a:r>
                        <a:rPr lang="cs-CZ" sz="17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  <a:t>skupina</a:t>
                      </a:r>
                      <a:endParaRPr lang="en-GB" sz="1700" b="1" kern="0" dirty="0">
                        <a:solidFill>
                          <a:schemeClr val="accent6">
                            <a:lumMod val="25000"/>
                            <a:lumOff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solidFill>
                            <a:schemeClr val="bg1"/>
                          </a:solidFill>
                        </a:rPr>
                        <a:t>Majitelé, jednatelé, ředitelé nebo IT ředitelé malých a středních podniků od 5 do 250 zaměstnanců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700" b="1" kern="0" dirty="0">
                          <a:solidFill>
                            <a:schemeClr val="accent3"/>
                          </a:solidFill>
                        </a:rPr>
                        <a:t>Velikost</a:t>
                      </a:r>
                      <a:br>
                        <a:rPr lang="cs-CZ" sz="1700" b="1" kern="0" dirty="0">
                          <a:solidFill>
                            <a:schemeClr val="accent3"/>
                          </a:solidFill>
                        </a:rPr>
                      </a:br>
                      <a:r>
                        <a:rPr lang="cs-CZ" sz="1700" b="1" kern="0" dirty="0">
                          <a:solidFill>
                            <a:schemeClr val="accent3"/>
                          </a:solidFill>
                        </a:rPr>
                        <a:t>vzorku</a:t>
                      </a:r>
                      <a:endParaRPr lang="en-GB" sz="1700" b="1" kern="0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 podnikatelských subjektů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700" b="1" kern="0" dirty="0">
                          <a:solidFill>
                            <a:schemeClr val="accent2"/>
                          </a:solidFill>
                        </a:rPr>
                        <a:t>Výzkumný</a:t>
                      </a:r>
                      <a:r>
                        <a:rPr lang="cs-CZ" sz="1700" b="1" kern="0" baseline="0" dirty="0">
                          <a:solidFill>
                            <a:schemeClr val="accent2"/>
                          </a:solidFill>
                        </a:rPr>
                        <a:t> nástroj</a:t>
                      </a:r>
                      <a:endParaRPr lang="cs-CZ" sz="1700" b="1" kern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Strukturovaný dotazník o délce cca 10 minut</a:t>
                      </a:r>
                      <a:endParaRPr kumimoji="0" lang="en-US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1" name="Group 15"/>
          <p:cNvGrpSpPr>
            <a:grpSpLocks noChangeAspect="1"/>
          </p:cNvGrpSpPr>
          <p:nvPr/>
        </p:nvGrpSpPr>
        <p:grpSpPr>
          <a:xfrm>
            <a:off x="867009" y="903543"/>
            <a:ext cx="435205" cy="363697"/>
            <a:chOff x="5308593" y="2025650"/>
            <a:chExt cx="812804" cy="70485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5575297" y="2184400"/>
              <a:ext cx="546100" cy="546100"/>
            </a:xfrm>
            <a:custGeom>
              <a:avLst/>
              <a:gdLst/>
              <a:ahLst/>
              <a:cxnLst>
                <a:cxn ang="0">
                  <a:pos x="44" y="106"/>
                </a:cxn>
                <a:cxn ang="0">
                  <a:pos x="28" y="118"/>
                </a:cxn>
                <a:cxn ang="0">
                  <a:pos x="4" y="126"/>
                </a:cxn>
                <a:cxn ang="0">
                  <a:pos x="6" y="158"/>
                </a:cxn>
                <a:cxn ang="0">
                  <a:pos x="28" y="178"/>
                </a:cxn>
                <a:cxn ang="0">
                  <a:pos x="20" y="196"/>
                </a:cxn>
                <a:cxn ang="0">
                  <a:pos x="4" y="218"/>
                </a:cxn>
                <a:cxn ang="0">
                  <a:pos x="22" y="244"/>
                </a:cxn>
                <a:cxn ang="0">
                  <a:pos x="46" y="244"/>
                </a:cxn>
                <a:cxn ang="0">
                  <a:pos x="52" y="268"/>
                </a:cxn>
                <a:cxn ang="0">
                  <a:pos x="48" y="296"/>
                </a:cxn>
                <a:cxn ang="0">
                  <a:pos x="76" y="310"/>
                </a:cxn>
                <a:cxn ang="0">
                  <a:pos x="106" y="302"/>
                </a:cxn>
                <a:cxn ang="0">
                  <a:pos x="116" y="316"/>
                </a:cxn>
                <a:cxn ang="0">
                  <a:pos x="126" y="342"/>
                </a:cxn>
                <a:cxn ang="0">
                  <a:pos x="158" y="338"/>
                </a:cxn>
                <a:cxn ang="0">
                  <a:pos x="178" y="318"/>
                </a:cxn>
                <a:cxn ang="0">
                  <a:pos x="196" y="324"/>
                </a:cxn>
                <a:cxn ang="0">
                  <a:pos x="216" y="342"/>
                </a:cxn>
                <a:cxn ang="0">
                  <a:pos x="242" y="324"/>
                </a:cxn>
                <a:cxn ang="0">
                  <a:pos x="250" y="294"/>
                </a:cxn>
                <a:cxn ang="0">
                  <a:pos x="268" y="292"/>
                </a:cxn>
                <a:cxn ang="0">
                  <a:pos x="296" y="296"/>
                </a:cxn>
                <a:cxn ang="0">
                  <a:pos x="308" y="268"/>
                </a:cxn>
                <a:cxn ang="0">
                  <a:pos x="300" y="240"/>
                </a:cxn>
                <a:cxn ang="0">
                  <a:pos x="316" y="228"/>
                </a:cxn>
                <a:cxn ang="0">
                  <a:pos x="340" y="218"/>
                </a:cxn>
                <a:cxn ang="0">
                  <a:pos x="338" y="186"/>
                </a:cxn>
                <a:cxn ang="0">
                  <a:pos x="316" y="166"/>
                </a:cxn>
                <a:cxn ang="0">
                  <a:pos x="324" y="148"/>
                </a:cxn>
                <a:cxn ang="0">
                  <a:pos x="340" y="128"/>
                </a:cxn>
                <a:cxn ang="0">
                  <a:pos x="322" y="102"/>
                </a:cxn>
                <a:cxn ang="0">
                  <a:pos x="294" y="94"/>
                </a:cxn>
                <a:cxn ang="0">
                  <a:pos x="292" y="76"/>
                </a:cxn>
                <a:cxn ang="0">
                  <a:pos x="296" y="50"/>
                </a:cxn>
                <a:cxn ang="0">
                  <a:pos x="268" y="36"/>
                </a:cxn>
                <a:cxn ang="0">
                  <a:pos x="238" y="44"/>
                </a:cxn>
                <a:cxn ang="0">
                  <a:pos x="228" y="28"/>
                </a:cxn>
                <a:cxn ang="0">
                  <a:pos x="218" y="4"/>
                </a:cxn>
                <a:cxn ang="0">
                  <a:pos x="186" y="6"/>
                </a:cxn>
                <a:cxn ang="0">
                  <a:pos x="166" y="28"/>
                </a:cxn>
                <a:cxn ang="0">
                  <a:pos x="148" y="20"/>
                </a:cxn>
                <a:cxn ang="0">
                  <a:pos x="128" y="4"/>
                </a:cxn>
                <a:cxn ang="0">
                  <a:pos x="102" y="22"/>
                </a:cxn>
                <a:cxn ang="0">
                  <a:pos x="94" y="50"/>
                </a:cxn>
                <a:cxn ang="0">
                  <a:pos x="76" y="52"/>
                </a:cxn>
                <a:cxn ang="0">
                  <a:pos x="48" y="48"/>
                </a:cxn>
                <a:cxn ang="0">
                  <a:pos x="36" y="78"/>
                </a:cxn>
                <a:cxn ang="0">
                  <a:pos x="162" y="72"/>
                </a:cxn>
                <a:cxn ang="0">
                  <a:pos x="248" y="106"/>
                </a:cxn>
                <a:cxn ang="0">
                  <a:pos x="272" y="182"/>
                </a:cxn>
                <a:cxn ang="0">
                  <a:pos x="222" y="260"/>
                </a:cxn>
                <a:cxn ang="0">
                  <a:pos x="144" y="270"/>
                </a:cxn>
                <a:cxn ang="0">
                  <a:pos x="76" y="204"/>
                </a:cxn>
                <a:cxn ang="0">
                  <a:pos x="82" y="126"/>
                </a:cxn>
                <a:cxn ang="0">
                  <a:pos x="142" y="76"/>
                </a:cxn>
              </a:cxnLst>
              <a:rect l="0" t="0" r="r" b="b"/>
              <a:pathLst>
                <a:path w="344" h="344">
                  <a:moveTo>
                    <a:pt x="38" y="82"/>
                  </a:moveTo>
                  <a:lnTo>
                    <a:pt x="38" y="82"/>
                  </a:lnTo>
                  <a:lnTo>
                    <a:pt x="42" y="90"/>
                  </a:lnTo>
                  <a:lnTo>
                    <a:pt x="44" y="98"/>
                  </a:lnTo>
                  <a:lnTo>
                    <a:pt x="44" y="106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40" y="114"/>
                  </a:lnTo>
                  <a:lnTo>
                    <a:pt x="34" y="116"/>
                  </a:lnTo>
                  <a:lnTo>
                    <a:pt x="28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14" y="116"/>
                  </a:lnTo>
                  <a:lnTo>
                    <a:pt x="8" y="120"/>
                  </a:lnTo>
                  <a:lnTo>
                    <a:pt x="4" y="12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6" y="158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8" y="166"/>
                  </a:lnTo>
                  <a:lnTo>
                    <a:pt x="24" y="172"/>
                  </a:lnTo>
                  <a:lnTo>
                    <a:pt x="28" y="178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28" y="188"/>
                  </a:lnTo>
                  <a:lnTo>
                    <a:pt x="24" y="192"/>
                  </a:lnTo>
                  <a:lnTo>
                    <a:pt x="20" y="196"/>
                  </a:lnTo>
                  <a:lnTo>
                    <a:pt x="14" y="200"/>
                  </a:lnTo>
                  <a:lnTo>
                    <a:pt x="14" y="200"/>
                  </a:lnTo>
                  <a:lnTo>
                    <a:pt x="8" y="202"/>
                  </a:lnTo>
                  <a:lnTo>
                    <a:pt x="4" y="210"/>
                  </a:lnTo>
                  <a:lnTo>
                    <a:pt x="4" y="218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8" y="234"/>
                  </a:lnTo>
                  <a:lnTo>
                    <a:pt x="14" y="240"/>
                  </a:lnTo>
                  <a:lnTo>
                    <a:pt x="22" y="244"/>
                  </a:lnTo>
                  <a:lnTo>
                    <a:pt x="28" y="244"/>
                  </a:lnTo>
                  <a:lnTo>
                    <a:pt x="28" y="244"/>
                  </a:lnTo>
                  <a:lnTo>
                    <a:pt x="34" y="242"/>
                  </a:lnTo>
                  <a:lnTo>
                    <a:pt x="40" y="242"/>
                  </a:lnTo>
                  <a:lnTo>
                    <a:pt x="46" y="244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50" y="252"/>
                  </a:lnTo>
                  <a:lnTo>
                    <a:pt x="52" y="260"/>
                  </a:lnTo>
                  <a:lnTo>
                    <a:pt x="52" y="268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6" y="280"/>
                  </a:lnTo>
                  <a:lnTo>
                    <a:pt x="46" y="288"/>
                  </a:lnTo>
                  <a:lnTo>
                    <a:pt x="48" y="296"/>
                  </a:lnTo>
                  <a:lnTo>
                    <a:pt x="54" y="302"/>
                  </a:lnTo>
                  <a:lnTo>
                    <a:pt x="54" y="302"/>
                  </a:lnTo>
                  <a:lnTo>
                    <a:pt x="62" y="308"/>
                  </a:lnTo>
                  <a:lnTo>
                    <a:pt x="70" y="310"/>
                  </a:lnTo>
                  <a:lnTo>
                    <a:pt x="76" y="310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88" y="302"/>
                  </a:lnTo>
                  <a:lnTo>
                    <a:pt x="98" y="300"/>
                  </a:lnTo>
                  <a:lnTo>
                    <a:pt x="106" y="302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6" y="316"/>
                  </a:lnTo>
                  <a:lnTo>
                    <a:pt x="116" y="322"/>
                  </a:lnTo>
                  <a:lnTo>
                    <a:pt x="116" y="322"/>
                  </a:lnTo>
                  <a:lnTo>
                    <a:pt x="116" y="33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44" y="344"/>
                  </a:lnTo>
                  <a:lnTo>
                    <a:pt x="152" y="342"/>
                  </a:lnTo>
                  <a:lnTo>
                    <a:pt x="158" y="338"/>
                  </a:lnTo>
                  <a:lnTo>
                    <a:pt x="162" y="332"/>
                  </a:lnTo>
                  <a:lnTo>
                    <a:pt x="162" y="332"/>
                  </a:lnTo>
                  <a:lnTo>
                    <a:pt x="164" y="326"/>
                  </a:lnTo>
                  <a:lnTo>
                    <a:pt x="172" y="322"/>
                  </a:lnTo>
                  <a:lnTo>
                    <a:pt x="178" y="318"/>
                  </a:lnTo>
                  <a:lnTo>
                    <a:pt x="184" y="316"/>
                  </a:lnTo>
                  <a:lnTo>
                    <a:pt x="184" y="316"/>
                  </a:lnTo>
                  <a:lnTo>
                    <a:pt x="188" y="316"/>
                  </a:lnTo>
                  <a:lnTo>
                    <a:pt x="192" y="320"/>
                  </a:lnTo>
                  <a:lnTo>
                    <a:pt x="196" y="324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2" y="336"/>
                  </a:lnTo>
                  <a:lnTo>
                    <a:pt x="208" y="340"/>
                  </a:lnTo>
                  <a:lnTo>
                    <a:pt x="216" y="342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42" y="324"/>
                  </a:lnTo>
                  <a:lnTo>
                    <a:pt x="242" y="316"/>
                  </a:lnTo>
                  <a:lnTo>
                    <a:pt x="242" y="316"/>
                  </a:lnTo>
                  <a:lnTo>
                    <a:pt x="242" y="310"/>
                  </a:lnTo>
                  <a:lnTo>
                    <a:pt x="246" y="302"/>
                  </a:lnTo>
                  <a:lnTo>
                    <a:pt x="250" y="29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8" y="290"/>
                  </a:lnTo>
                  <a:lnTo>
                    <a:pt x="264" y="290"/>
                  </a:lnTo>
                  <a:lnTo>
                    <a:pt x="268" y="292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80" y="300"/>
                  </a:lnTo>
                  <a:lnTo>
                    <a:pt x="288" y="300"/>
                  </a:lnTo>
                  <a:lnTo>
                    <a:pt x="296" y="296"/>
                  </a:lnTo>
                  <a:lnTo>
                    <a:pt x="302" y="290"/>
                  </a:lnTo>
                  <a:lnTo>
                    <a:pt x="302" y="290"/>
                  </a:lnTo>
                  <a:lnTo>
                    <a:pt x="308" y="282"/>
                  </a:lnTo>
                  <a:lnTo>
                    <a:pt x="310" y="274"/>
                  </a:lnTo>
                  <a:lnTo>
                    <a:pt x="308" y="268"/>
                  </a:lnTo>
                  <a:lnTo>
                    <a:pt x="306" y="262"/>
                  </a:lnTo>
                  <a:lnTo>
                    <a:pt x="306" y="262"/>
                  </a:lnTo>
                  <a:lnTo>
                    <a:pt x="302" y="256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34"/>
                  </a:lnTo>
                  <a:lnTo>
                    <a:pt x="302" y="234"/>
                  </a:lnTo>
                  <a:lnTo>
                    <a:pt x="304" y="230"/>
                  </a:lnTo>
                  <a:lnTo>
                    <a:pt x="310" y="228"/>
                  </a:lnTo>
                  <a:lnTo>
                    <a:pt x="316" y="228"/>
                  </a:lnTo>
                  <a:lnTo>
                    <a:pt x="322" y="228"/>
                  </a:lnTo>
                  <a:lnTo>
                    <a:pt x="322" y="228"/>
                  </a:lnTo>
                  <a:lnTo>
                    <a:pt x="330" y="228"/>
                  </a:lnTo>
                  <a:lnTo>
                    <a:pt x="336" y="224"/>
                  </a:lnTo>
                  <a:lnTo>
                    <a:pt x="340" y="218"/>
                  </a:lnTo>
                  <a:lnTo>
                    <a:pt x="344" y="210"/>
                  </a:lnTo>
                  <a:lnTo>
                    <a:pt x="344" y="210"/>
                  </a:lnTo>
                  <a:lnTo>
                    <a:pt x="344" y="200"/>
                  </a:lnTo>
                  <a:lnTo>
                    <a:pt x="342" y="192"/>
                  </a:lnTo>
                  <a:lnTo>
                    <a:pt x="338" y="186"/>
                  </a:lnTo>
                  <a:lnTo>
                    <a:pt x="332" y="184"/>
                  </a:lnTo>
                  <a:lnTo>
                    <a:pt x="332" y="184"/>
                  </a:lnTo>
                  <a:lnTo>
                    <a:pt x="326" y="180"/>
                  </a:lnTo>
                  <a:lnTo>
                    <a:pt x="320" y="174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6" y="160"/>
                  </a:lnTo>
                  <a:lnTo>
                    <a:pt x="316" y="156"/>
                  </a:lnTo>
                  <a:lnTo>
                    <a:pt x="320" y="152"/>
                  </a:lnTo>
                  <a:lnTo>
                    <a:pt x="324" y="148"/>
                  </a:lnTo>
                  <a:lnTo>
                    <a:pt x="330" y="146"/>
                  </a:lnTo>
                  <a:lnTo>
                    <a:pt x="330" y="146"/>
                  </a:lnTo>
                  <a:lnTo>
                    <a:pt x="336" y="142"/>
                  </a:lnTo>
                  <a:lnTo>
                    <a:pt x="340" y="136"/>
                  </a:lnTo>
                  <a:lnTo>
                    <a:pt x="340" y="128"/>
                  </a:lnTo>
                  <a:lnTo>
                    <a:pt x="340" y="118"/>
                  </a:lnTo>
                  <a:lnTo>
                    <a:pt x="340" y="118"/>
                  </a:lnTo>
                  <a:lnTo>
                    <a:pt x="336" y="110"/>
                  </a:lnTo>
                  <a:lnTo>
                    <a:pt x="330" y="104"/>
                  </a:lnTo>
                  <a:lnTo>
                    <a:pt x="322" y="102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08" y="102"/>
                  </a:lnTo>
                  <a:lnTo>
                    <a:pt x="302" y="98"/>
                  </a:lnTo>
                  <a:lnTo>
                    <a:pt x="294" y="94"/>
                  </a:lnTo>
                  <a:lnTo>
                    <a:pt x="290" y="90"/>
                  </a:lnTo>
                  <a:lnTo>
                    <a:pt x="290" y="90"/>
                  </a:lnTo>
                  <a:lnTo>
                    <a:pt x="288" y="86"/>
                  </a:lnTo>
                  <a:lnTo>
                    <a:pt x="290" y="82"/>
                  </a:lnTo>
                  <a:lnTo>
                    <a:pt x="292" y="76"/>
                  </a:lnTo>
                  <a:lnTo>
                    <a:pt x="296" y="70"/>
                  </a:lnTo>
                  <a:lnTo>
                    <a:pt x="296" y="70"/>
                  </a:lnTo>
                  <a:lnTo>
                    <a:pt x="298" y="64"/>
                  </a:lnTo>
                  <a:lnTo>
                    <a:pt x="298" y="56"/>
                  </a:lnTo>
                  <a:lnTo>
                    <a:pt x="296" y="50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2" y="38"/>
                  </a:lnTo>
                  <a:lnTo>
                    <a:pt x="274" y="34"/>
                  </a:lnTo>
                  <a:lnTo>
                    <a:pt x="268" y="36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6" y="42"/>
                  </a:lnTo>
                  <a:lnTo>
                    <a:pt x="246" y="44"/>
                  </a:lnTo>
                  <a:lnTo>
                    <a:pt x="238" y="44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0" y="40"/>
                  </a:lnTo>
                  <a:lnTo>
                    <a:pt x="228" y="34"/>
                  </a:lnTo>
                  <a:lnTo>
                    <a:pt x="228" y="28"/>
                  </a:lnTo>
                  <a:lnTo>
                    <a:pt x="228" y="22"/>
                  </a:lnTo>
                  <a:lnTo>
                    <a:pt x="228" y="22"/>
                  </a:lnTo>
                  <a:lnTo>
                    <a:pt x="228" y="16"/>
                  </a:lnTo>
                  <a:lnTo>
                    <a:pt x="224" y="8"/>
                  </a:lnTo>
                  <a:lnTo>
                    <a:pt x="218" y="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80" y="18"/>
                  </a:lnTo>
                  <a:lnTo>
                    <a:pt x="172" y="24"/>
                  </a:lnTo>
                  <a:lnTo>
                    <a:pt x="166" y="28"/>
                  </a:lnTo>
                  <a:lnTo>
                    <a:pt x="160" y="30"/>
                  </a:lnTo>
                  <a:lnTo>
                    <a:pt x="160" y="30"/>
                  </a:lnTo>
                  <a:lnTo>
                    <a:pt x="156" y="28"/>
                  </a:lnTo>
                  <a:lnTo>
                    <a:pt x="152" y="26"/>
                  </a:lnTo>
                  <a:lnTo>
                    <a:pt x="148" y="20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42" y="8"/>
                  </a:lnTo>
                  <a:lnTo>
                    <a:pt x="136" y="4"/>
                  </a:lnTo>
                  <a:lnTo>
                    <a:pt x="128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0" y="10"/>
                  </a:lnTo>
                  <a:lnTo>
                    <a:pt x="104" y="14"/>
                  </a:lnTo>
                  <a:lnTo>
                    <a:pt x="102" y="22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36"/>
                  </a:lnTo>
                  <a:lnTo>
                    <a:pt x="98" y="44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54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64" y="46"/>
                  </a:lnTo>
                  <a:lnTo>
                    <a:pt x="56" y="46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62"/>
                  </a:lnTo>
                  <a:lnTo>
                    <a:pt x="34" y="70"/>
                  </a:lnTo>
                  <a:lnTo>
                    <a:pt x="36" y="78"/>
                  </a:lnTo>
                  <a:lnTo>
                    <a:pt x="38" y="82"/>
                  </a:lnTo>
                  <a:lnTo>
                    <a:pt x="38" y="82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62" y="72"/>
                  </a:lnTo>
                  <a:lnTo>
                    <a:pt x="180" y="72"/>
                  </a:lnTo>
                  <a:lnTo>
                    <a:pt x="200" y="76"/>
                  </a:lnTo>
                  <a:lnTo>
                    <a:pt x="218" y="82"/>
                  </a:lnTo>
                  <a:lnTo>
                    <a:pt x="234" y="94"/>
                  </a:lnTo>
                  <a:lnTo>
                    <a:pt x="248" y="106"/>
                  </a:lnTo>
                  <a:lnTo>
                    <a:pt x="260" y="122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72" y="162"/>
                  </a:lnTo>
                  <a:lnTo>
                    <a:pt x="272" y="182"/>
                  </a:lnTo>
                  <a:lnTo>
                    <a:pt x="268" y="200"/>
                  </a:lnTo>
                  <a:lnTo>
                    <a:pt x="262" y="218"/>
                  </a:lnTo>
                  <a:lnTo>
                    <a:pt x="252" y="234"/>
                  </a:lnTo>
                  <a:lnTo>
                    <a:pt x="238" y="248"/>
                  </a:lnTo>
                  <a:lnTo>
                    <a:pt x="222" y="260"/>
                  </a:lnTo>
                  <a:lnTo>
                    <a:pt x="202" y="268"/>
                  </a:lnTo>
                  <a:lnTo>
                    <a:pt x="202" y="268"/>
                  </a:lnTo>
                  <a:lnTo>
                    <a:pt x="182" y="272"/>
                  </a:lnTo>
                  <a:lnTo>
                    <a:pt x="164" y="272"/>
                  </a:lnTo>
                  <a:lnTo>
                    <a:pt x="144" y="270"/>
                  </a:lnTo>
                  <a:lnTo>
                    <a:pt x="126" y="262"/>
                  </a:lnTo>
                  <a:lnTo>
                    <a:pt x="110" y="252"/>
                  </a:lnTo>
                  <a:lnTo>
                    <a:pt x="96" y="238"/>
                  </a:lnTo>
                  <a:lnTo>
                    <a:pt x="84" y="222"/>
                  </a:lnTo>
                  <a:lnTo>
                    <a:pt x="76" y="204"/>
                  </a:lnTo>
                  <a:lnTo>
                    <a:pt x="76" y="204"/>
                  </a:lnTo>
                  <a:lnTo>
                    <a:pt x="72" y="184"/>
                  </a:lnTo>
                  <a:lnTo>
                    <a:pt x="72" y="164"/>
                  </a:lnTo>
                  <a:lnTo>
                    <a:pt x="76" y="144"/>
                  </a:lnTo>
                  <a:lnTo>
                    <a:pt x="82" y="126"/>
                  </a:lnTo>
                  <a:lnTo>
                    <a:pt x="92" y="110"/>
                  </a:lnTo>
                  <a:lnTo>
                    <a:pt x="106" y="96"/>
                  </a:lnTo>
                  <a:lnTo>
                    <a:pt x="122" y="84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5308593" y="2025650"/>
              <a:ext cx="352425" cy="349250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14" y="74"/>
                </a:cxn>
                <a:cxn ang="0">
                  <a:pos x="0" y="86"/>
                </a:cxn>
                <a:cxn ang="0">
                  <a:pos x="8" y="102"/>
                </a:cxn>
                <a:cxn ang="0">
                  <a:pos x="18" y="120"/>
                </a:cxn>
                <a:cxn ang="0">
                  <a:pos x="4" y="134"/>
                </a:cxn>
                <a:cxn ang="0">
                  <a:pos x="10" y="154"/>
                </a:cxn>
                <a:cxn ang="0">
                  <a:pos x="30" y="156"/>
                </a:cxn>
                <a:cxn ang="0">
                  <a:pos x="32" y="176"/>
                </a:cxn>
                <a:cxn ang="0">
                  <a:pos x="36" y="194"/>
                </a:cxn>
                <a:cxn ang="0">
                  <a:pos x="54" y="196"/>
                </a:cxn>
                <a:cxn ang="0">
                  <a:pos x="72" y="194"/>
                </a:cxn>
                <a:cxn ang="0">
                  <a:pos x="76" y="212"/>
                </a:cxn>
                <a:cxn ang="0">
                  <a:pos x="94" y="220"/>
                </a:cxn>
                <a:cxn ang="0">
                  <a:pos x="106" y="208"/>
                </a:cxn>
                <a:cxn ang="0">
                  <a:pos x="124" y="204"/>
                </a:cxn>
                <a:cxn ang="0">
                  <a:pos x="140" y="218"/>
                </a:cxn>
                <a:cxn ang="0">
                  <a:pos x="156" y="208"/>
                </a:cxn>
                <a:cxn ang="0">
                  <a:pos x="164" y="186"/>
                </a:cxn>
                <a:cxn ang="0">
                  <a:pos x="176" y="190"/>
                </a:cxn>
                <a:cxn ang="0">
                  <a:pos x="194" y="186"/>
                </a:cxn>
                <a:cxn ang="0">
                  <a:pos x="196" y="168"/>
                </a:cxn>
                <a:cxn ang="0">
                  <a:pos x="196" y="148"/>
                </a:cxn>
                <a:cxn ang="0">
                  <a:pos x="216" y="144"/>
                </a:cxn>
                <a:cxn ang="0">
                  <a:pos x="220" y="122"/>
                </a:cxn>
                <a:cxn ang="0">
                  <a:pos x="206" y="110"/>
                </a:cxn>
                <a:cxn ang="0">
                  <a:pos x="212" y="92"/>
                </a:cxn>
                <a:cxn ang="0">
                  <a:pos x="218" y="76"/>
                </a:cxn>
                <a:cxn ang="0">
                  <a:pos x="204" y="64"/>
                </a:cxn>
                <a:cxn ang="0">
                  <a:pos x="188" y="58"/>
                </a:cxn>
                <a:cxn ang="0">
                  <a:pos x="192" y="40"/>
                </a:cxn>
                <a:cxn ang="0">
                  <a:pos x="182" y="22"/>
                </a:cxn>
                <a:cxn ang="0">
                  <a:pos x="164" y="26"/>
                </a:cxn>
                <a:cxn ang="0">
                  <a:pos x="148" y="22"/>
                </a:cxn>
                <a:cxn ang="0">
                  <a:pos x="140" y="2"/>
                </a:cxn>
                <a:cxn ang="0">
                  <a:pos x="120" y="4"/>
                </a:cxn>
                <a:cxn ang="0">
                  <a:pos x="104" y="18"/>
                </a:cxn>
                <a:cxn ang="0">
                  <a:pos x="94" y="8"/>
                </a:cxn>
                <a:cxn ang="0">
                  <a:pos x="76" y="2"/>
                </a:cxn>
                <a:cxn ang="0">
                  <a:pos x="66" y="18"/>
                </a:cxn>
                <a:cxn ang="0">
                  <a:pos x="56" y="34"/>
                </a:cxn>
                <a:cxn ang="0">
                  <a:pos x="36" y="28"/>
                </a:cxn>
                <a:cxn ang="0">
                  <a:pos x="22" y="44"/>
                </a:cxn>
                <a:cxn ang="0">
                  <a:pos x="92" y="48"/>
                </a:cxn>
                <a:cxn ang="0">
                  <a:pos x="152" y="58"/>
                </a:cxn>
                <a:cxn ang="0">
                  <a:pos x="176" y="102"/>
                </a:cxn>
                <a:cxn ang="0">
                  <a:pos x="154" y="160"/>
                </a:cxn>
                <a:cxn ang="0">
                  <a:pos x="106" y="174"/>
                </a:cxn>
                <a:cxn ang="0">
                  <a:pos x="54" y="142"/>
                </a:cxn>
                <a:cxn ang="0">
                  <a:pos x="48" y="92"/>
                </a:cxn>
                <a:cxn ang="0">
                  <a:pos x="92" y="48"/>
                </a:cxn>
              </a:cxnLst>
              <a:rect l="0" t="0" r="r" b="b"/>
              <a:pathLst>
                <a:path w="222" h="220">
                  <a:moveTo>
                    <a:pt x="26" y="52"/>
                  </a:moveTo>
                  <a:lnTo>
                    <a:pt x="26" y="52"/>
                  </a:lnTo>
                  <a:lnTo>
                    <a:pt x="28" y="56"/>
                  </a:lnTo>
                  <a:lnTo>
                    <a:pt x="28" y="62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74"/>
                  </a:lnTo>
                  <a:lnTo>
                    <a:pt x="6" y="76"/>
                  </a:lnTo>
                  <a:lnTo>
                    <a:pt x="2" y="8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2" y="106"/>
                  </a:lnTo>
                  <a:lnTo>
                    <a:pt x="16" y="110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16" y="122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4" y="134"/>
                  </a:lnTo>
                  <a:lnTo>
                    <a:pt x="2" y="138"/>
                  </a:lnTo>
                  <a:lnTo>
                    <a:pt x="4" y="144"/>
                  </a:lnTo>
                  <a:lnTo>
                    <a:pt x="4" y="144"/>
                  </a:lnTo>
                  <a:lnTo>
                    <a:pt x="6" y="150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8" y="156"/>
                  </a:lnTo>
                  <a:lnTo>
                    <a:pt x="18" y="156"/>
                  </a:lnTo>
                  <a:lnTo>
                    <a:pt x="26" y="154"/>
                  </a:lnTo>
                  <a:lnTo>
                    <a:pt x="30" y="156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66"/>
                  </a:lnTo>
                  <a:lnTo>
                    <a:pt x="34" y="172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90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40" y="196"/>
                  </a:lnTo>
                  <a:lnTo>
                    <a:pt x="46" y="198"/>
                  </a:lnTo>
                  <a:lnTo>
                    <a:pt x="50" y="198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8" y="194"/>
                  </a:lnTo>
                  <a:lnTo>
                    <a:pt x="62" y="192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4" y="196"/>
                  </a:lnTo>
                  <a:lnTo>
                    <a:pt x="74" y="198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76" y="212"/>
                  </a:lnTo>
                  <a:lnTo>
                    <a:pt x="78" y="216"/>
                  </a:lnTo>
                  <a:lnTo>
                    <a:pt x="82" y="218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94" y="220"/>
                  </a:lnTo>
                  <a:lnTo>
                    <a:pt x="98" y="220"/>
                  </a:lnTo>
                  <a:lnTo>
                    <a:pt x="102" y="216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6" y="208"/>
                  </a:lnTo>
                  <a:lnTo>
                    <a:pt x="110" y="206"/>
                  </a:lnTo>
                  <a:lnTo>
                    <a:pt x="118" y="202"/>
                  </a:lnTo>
                  <a:lnTo>
                    <a:pt x="118" y="202"/>
                  </a:lnTo>
                  <a:lnTo>
                    <a:pt x="122" y="202"/>
                  </a:lnTo>
                  <a:lnTo>
                    <a:pt x="124" y="204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40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0" y="214"/>
                  </a:lnTo>
                  <a:lnTo>
                    <a:pt x="154" y="212"/>
                  </a:lnTo>
                  <a:lnTo>
                    <a:pt x="156" y="208"/>
                  </a:lnTo>
                  <a:lnTo>
                    <a:pt x="156" y="202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8" y="192"/>
                  </a:lnTo>
                  <a:lnTo>
                    <a:pt x="164" y="186"/>
                  </a:lnTo>
                  <a:lnTo>
                    <a:pt x="164" y="186"/>
                  </a:lnTo>
                  <a:lnTo>
                    <a:pt x="166" y="186"/>
                  </a:lnTo>
                  <a:lnTo>
                    <a:pt x="170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0" y="192"/>
                  </a:lnTo>
                  <a:lnTo>
                    <a:pt x="186" y="192"/>
                  </a:lnTo>
                  <a:lnTo>
                    <a:pt x="190" y="190"/>
                  </a:lnTo>
                  <a:lnTo>
                    <a:pt x="194" y="186"/>
                  </a:lnTo>
                  <a:lnTo>
                    <a:pt x="194" y="186"/>
                  </a:lnTo>
                  <a:lnTo>
                    <a:pt x="198" y="180"/>
                  </a:lnTo>
                  <a:lnTo>
                    <a:pt x="200" y="176"/>
                  </a:lnTo>
                  <a:lnTo>
                    <a:pt x="200" y="172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4" y="164"/>
                  </a:lnTo>
                  <a:lnTo>
                    <a:pt x="194" y="158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6" y="148"/>
                  </a:lnTo>
                  <a:lnTo>
                    <a:pt x="200" y="146"/>
                  </a:lnTo>
                  <a:lnTo>
                    <a:pt x="208" y="146"/>
                  </a:lnTo>
                  <a:lnTo>
                    <a:pt x="208" y="146"/>
                  </a:lnTo>
                  <a:lnTo>
                    <a:pt x="212" y="146"/>
                  </a:lnTo>
                  <a:lnTo>
                    <a:pt x="216" y="144"/>
                  </a:lnTo>
                  <a:lnTo>
                    <a:pt x="220" y="140"/>
                  </a:lnTo>
                  <a:lnTo>
                    <a:pt x="222" y="134"/>
                  </a:lnTo>
                  <a:lnTo>
                    <a:pt x="222" y="134"/>
                  </a:lnTo>
                  <a:lnTo>
                    <a:pt x="222" y="128"/>
                  </a:lnTo>
                  <a:lnTo>
                    <a:pt x="220" y="122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0" y="114"/>
                  </a:lnTo>
                  <a:lnTo>
                    <a:pt x="206" y="11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4" y="100"/>
                  </a:lnTo>
                  <a:lnTo>
                    <a:pt x="206" y="96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16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18" y="76"/>
                  </a:lnTo>
                  <a:lnTo>
                    <a:pt x="218" y="76"/>
                  </a:lnTo>
                  <a:lnTo>
                    <a:pt x="216" y="70"/>
                  </a:lnTo>
                  <a:lnTo>
                    <a:pt x="212" y="66"/>
                  </a:lnTo>
                  <a:lnTo>
                    <a:pt x="208" y="64"/>
                  </a:lnTo>
                  <a:lnTo>
                    <a:pt x="204" y="64"/>
                  </a:lnTo>
                  <a:lnTo>
                    <a:pt x="204" y="64"/>
                  </a:lnTo>
                  <a:lnTo>
                    <a:pt x="200" y="64"/>
                  </a:lnTo>
                  <a:lnTo>
                    <a:pt x="194" y="62"/>
                  </a:lnTo>
                  <a:lnTo>
                    <a:pt x="188" y="58"/>
                  </a:lnTo>
                  <a:lnTo>
                    <a:pt x="188" y="58"/>
                  </a:lnTo>
                  <a:lnTo>
                    <a:pt x="186" y="54"/>
                  </a:lnTo>
                  <a:lnTo>
                    <a:pt x="186" y="52"/>
                  </a:lnTo>
                  <a:lnTo>
                    <a:pt x="190" y="44"/>
                  </a:lnTo>
                  <a:lnTo>
                    <a:pt x="190" y="44"/>
                  </a:lnTo>
                  <a:lnTo>
                    <a:pt x="192" y="40"/>
                  </a:lnTo>
                  <a:lnTo>
                    <a:pt x="192" y="36"/>
                  </a:lnTo>
                  <a:lnTo>
                    <a:pt x="190" y="30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72" y="2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4" y="26"/>
                  </a:lnTo>
                  <a:lnTo>
                    <a:pt x="160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8"/>
                  </a:lnTo>
                  <a:lnTo>
                    <a:pt x="144" y="4"/>
                  </a:lnTo>
                  <a:lnTo>
                    <a:pt x="140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8"/>
                  </a:lnTo>
                  <a:lnTo>
                    <a:pt x="98" y="16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2" y="4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4" y="2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2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2" y="28"/>
                  </a:lnTo>
                  <a:lnTo>
                    <a:pt x="36" y="28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104" y="46"/>
                  </a:lnTo>
                  <a:lnTo>
                    <a:pt x="116" y="46"/>
                  </a:lnTo>
                  <a:lnTo>
                    <a:pt x="130" y="48"/>
                  </a:lnTo>
                  <a:lnTo>
                    <a:pt x="140" y="52"/>
                  </a:lnTo>
                  <a:lnTo>
                    <a:pt x="152" y="58"/>
                  </a:lnTo>
                  <a:lnTo>
                    <a:pt x="160" y="68"/>
                  </a:lnTo>
                  <a:lnTo>
                    <a:pt x="168" y="78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6" y="102"/>
                  </a:lnTo>
                  <a:lnTo>
                    <a:pt x="176" y="116"/>
                  </a:lnTo>
                  <a:lnTo>
                    <a:pt x="174" y="128"/>
                  </a:lnTo>
                  <a:lnTo>
                    <a:pt x="168" y="140"/>
                  </a:lnTo>
                  <a:lnTo>
                    <a:pt x="162" y="150"/>
                  </a:lnTo>
                  <a:lnTo>
                    <a:pt x="154" y="160"/>
                  </a:lnTo>
                  <a:lnTo>
                    <a:pt x="144" y="166"/>
                  </a:lnTo>
                  <a:lnTo>
                    <a:pt x="130" y="172"/>
                  </a:lnTo>
                  <a:lnTo>
                    <a:pt x="130" y="172"/>
                  </a:lnTo>
                  <a:lnTo>
                    <a:pt x="118" y="174"/>
                  </a:lnTo>
                  <a:lnTo>
                    <a:pt x="106" y="174"/>
                  </a:lnTo>
                  <a:lnTo>
                    <a:pt x="94" y="172"/>
                  </a:lnTo>
                  <a:lnTo>
                    <a:pt x="82" y="168"/>
                  </a:lnTo>
                  <a:lnTo>
                    <a:pt x="70" y="160"/>
                  </a:lnTo>
                  <a:lnTo>
                    <a:pt x="62" y="152"/>
                  </a:lnTo>
                  <a:lnTo>
                    <a:pt x="54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6" y="116"/>
                  </a:lnTo>
                  <a:lnTo>
                    <a:pt x="46" y="104"/>
                  </a:lnTo>
                  <a:lnTo>
                    <a:pt x="48" y="92"/>
                  </a:lnTo>
                  <a:lnTo>
                    <a:pt x="54" y="80"/>
                  </a:lnTo>
                  <a:lnTo>
                    <a:pt x="60" y="70"/>
                  </a:lnTo>
                  <a:lnTo>
                    <a:pt x="68" y="60"/>
                  </a:lnTo>
                  <a:lnTo>
                    <a:pt x="80" y="54"/>
                  </a:lnTo>
                  <a:lnTo>
                    <a:pt x="92" y="48"/>
                  </a:lnTo>
                  <a:lnTo>
                    <a:pt x="9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5311776" y="2378075"/>
              <a:ext cx="269874" cy="269875"/>
            </a:xfrm>
            <a:custGeom>
              <a:avLst/>
              <a:gdLst/>
              <a:ahLst/>
              <a:cxnLst>
                <a:cxn ang="0">
                  <a:pos x="20" y="48"/>
                </a:cxn>
                <a:cxn ang="0">
                  <a:pos x="10" y="58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8" y="82"/>
                </a:cxn>
                <a:cxn ang="0">
                  <a:pos x="12" y="96"/>
                </a:cxn>
                <a:cxn ang="0">
                  <a:pos x="2" y="104"/>
                </a:cxn>
                <a:cxn ang="0">
                  <a:pos x="4" y="116"/>
                </a:cxn>
                <a:cxn ang="0">
                  <a:pos x="14" y="120"/>
                </a:cxn>
                <a:cxn ang="0">
                  <a:pos x="24" y="128"/>
                </a:cxn>
                <a:cxn ang="0">
                  <a:pos x="22" y="138"/>
                </a:cxn>
                <a:cxn ang="0">
                  <a:pos x="26" y="150"/>
                </a:cxn>
                <a:cxn ang="0">
                  <a:pos x="40" y="152"/>
                </a:cxn>
                <a:cxn ang="0">
                  <a:pos x="54" y="150"/>
                </a:cxn>
                <a:cxn ang="0">
                  <a:pos x="56" y="160"/>
                </a:cxn>
                <a:cxn ang="0">
                  <a:pos x="66" y="170"/>
                </a:cxn>
                <a:cxn ang="0">
                  <a:pos x="78" y="168"/>
                </a:cxn>
                <a:cxn ang="0">
                  <a:pos x="84" y="158"/>
                </a:cxn>
                <a:cxn ang="0">
                  <a:pos x="98" y="164"/>
                </a:cxn>
                <a:cxn ang="0">
                  <a:pos x="106" y="168"/>
                </a:cxn>
                <a:cxn ang="0">
                  <a:pos x="118" y="164"/>
                </a:cxn>
                <a:cxn ang="0">
                  <a:pos x="120" y="154"/>
                </a:cxn>
                <a:cxn ang="0">
                  <a:pos x="130" y="144"/>
                </a:cxn>
                <a:cxn ang="0">
                  <a:pos x="142" y="148"/>
                </a:cxn>
                <a:cxn ang="0">
                  <a:pos x="152" y="140"/>
                </a:cxn>
                <a:cxn ang="0">
                  <a:pos x="150" y="130"/>
                </a:cxn>
                <a:cxn ang="0">
                  <a:pos x="148" y="116"/>
                </a:cxn>
                <a:cxn ang="0">
                  <a:pos x="162" y="112"/>
                </a:cxn>
                <a:cxn ang="0">
                  <a:pos x="170" y="104"/>
                </a:cxn>
                <a:cxn ang="0">
                  <a:pos x="164" y="90"/>
                </a:cxn>
                <a:cxn ang="0">
                  <a:pos x="156" y="80"/>
                </a:cxn>
                <a:cxn ang="0">
                  <a:pos x="162" y="72"/>
                </a:cxn>
                <a:cxn ang="0">
                  <a:pos x="168" y="58"/>
                </a:cxn>
                <a:cxn ang="0">
                  <a:pos x="160" y="50"/>
                </a:cxn>
                <a:cxn ang="0">
                  <a:pos x="148" y="48"/>
                </a:cxn>
                <a:cxn ang="0">
                  <a:pos x="146" y="34"/>
                </a:cxn>
                <a:cxn ang="0">
                  <a:pos x="146" y="24"/>
                </a:cxn>
                <a:cxn ang="0">
                  <a:pos x="136" y="18"/>
                </a:cxn>
                <a:cxn ang="0">
                  <a:pos x="126" y="22"/>
                </a:cxn>
                <a:cxn ang="0">
                  <a:pos x="112" y="18"/>
                </a:cxn>
                <a:cxn ang="0">
                  <a:pos x="110" y="4"/>
                </a:cxn>
                <a:cxn ang="0">
                  <a:pos x="98" y="0"/>
                </a:cxn>
                <a:cxn ang="0">
                  <a:pos x="90" y="6"/>
                </a:cxn>
                <a:cxn ang="0">
                  <a:pos x="78" y="14"/>
                </a:cxn>
                <a:cxn ang="0">
                  <a:pos x="70" y="4"/>
                </a:cxn>
                <a:cxn ang="0">
                  <a:pos x="58" y="2"/>
                </a:cxn>
                <a:cxn ang="0">
                  <a:pos x="50" y="14"/>
                </a:cxn>
                <a:cxn ang="0">
                  <a:pos x="44" y="26"/>
                </a:cxn>
                <a:cxn ang="0">
                  <a:pos x="34" y="24"/>
                </a:cxn>
                <a:cxn ang="0">
                  <a:pos x="20" y="28"/>
                </a:cxn>
                <a:cxn ang="0">
                  <a:pos x="16" y="38"/>
                </a:cxn>
                <a:cxn ang="0">
                  <a:pos x="70" y="38"/>
                </a:cxn>
                <a:cxn ang="0">
                  <a:pos x="108" y="40"/>
                </a:cxn>
                <a:cxn ang="0">
                  <a:pos x="132" y="70"/>
                </a:cxn>
                <a:cxn ang="0">
                  <a:pos x="132" y="100"/>
                </a:cxn>
                <a:cxn ang="0">
                  <a:pos x="108" y="128"/>
                </a:cxn>
                <a:cxn ang="0">
                  <a:pos x="80" y="136"/>
                </a:cxn>
                <a:cxn ang="0">
                  <a:pos x="46" y="118"/>
                </a:cxn>
                <a:cxn ang="0">
                  <a:pos x="34" y="90"/>
                </a:cxn>
                <a:cxn ang="0">
                  <a:pos x="46" y="54"/>
                </a:cxn>
                <a:cxn ang="0">
                  <a:pos x="70" y="38"/>
                </a:cxn>
              </a:cxnLst>
              <a:rect l="0" t="0" r="r" b="b"/>
              <a:pathLst>
                <a:path w="170" h="170">
                  <a:moveTo>
                    <a:pt x="18" y="42"/>
                  </a:moveTo>
                  <a:lnTo>
                    <a:pt x="18" y="42"/>
                  </a:lnTo>
                  <a:lnTo>
                    <a:pt x="20" y="44"/>
                  </a:lnTo>
                  <a:lnTo>
                    <a:pt x="20" y="4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4" y="100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0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24" y="128"/>
                  </a:lnTo>
                  <a:lnTo>
                    <a:pt x="24" y="132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4" y="146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30" y="152"/>
                  </a:lnTo>
                  <a:lnTo>
                    <a:pt x="34" y="154"/>
                  </a:lnTo>
                  <a:lnTo>
                    <a:pt x="38" y="154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4" y="150"/>
                  </a:lnTo>
                  <a:lnTo>
                    <a:pt x="48" y="148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6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4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70" y="170"/>
                  </a:lnTo>
                  <a:lnTo>
                    <a:pt x="74" y="170"/>
                  </a:lnTo>
                  <a:lnTo>
                    <a:pt x="78" y="168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0" y="162"/>
                  </a:lnTo>
                  <a:lnTo>
                    <a:pt x="84" y="158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0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6" y="166"/>
                  </a:lnTo>
                  <a:lnTo>
                    <a:pt x="118" y="164"/>
                  </a:lnTo>
                  <a:lnTo>
                    <a:pt x="120" y="160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20" y="154"/>
                  </a:lnTo>
                  <a:lnTo>
                    <a:pt x="120" y="150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30" y="144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6"/>
                  </a:lnTo>
                  <a:lnTo>
                    <a:pt x="148" y="144"/>
                  </a:lnTo>
                  <a:lnTo>
                    <a:pt x="148" y="144"/>
                  </a:lnTo>
                  <a:lnTo>
                    <a:pt x="152" y="140"/>
                  </a:lnTo>
                  <a:lnTo>
                    <a:pt x="152" y="136"/>
                  </a:lnTo>
                  <a:lnTo>
                    <a:pt x="152" y="132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48" y="126"/>
                  </a:lnTo>
                  <a:lnTo>
                    <a:pt x="148" y="122"/>
                  </a:lnTo>
                  <a:lnTo>
                    <a:pt x="148" y="116"/>
                  </a:lnTo>
                  <a:lnTo>
                    <a:pt x="148" y="116"/>
                  </a:lnTo>
                  <a:lnTo>
                    <a:pt x="152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62" y="112"/>
                  </a:lnTo>
                  <a:lnTo>
                    <a:pt x="166" y="112"/>
                  </a:lnTo>
                  <a:lnTo>
                    <a:pt x="168" y="108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0" y="100"/>
                  </a:lnTo>
                  <a:lnTo>
                    <a:pt x="168" y="96"/>
                  </a:lnTo>
                  <a:lnTo>
                    <a:pt x="166" y="92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60" y="90"/>
                  </a:lnTo>
                  <a:lnTo>
                    <a:pt x="158" y="86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6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8" y="58"/>
                  </a:lnTo>
                  <a:lnTo>
                    <a:pt x="168" y="58"/>
                  </a:lnTo>
                  <a:lnTo>
                    <a:pt x="166" y="54"/>
                  </a:lnTo>
                  <a:lnTo>
                    <a:pt x="162" y="52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2" y="44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46" y="24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2"/>
                  </a:lnTo>
                  <a:lnTo>
                    <a:pt x="122" y="22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18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2" y="8"/>
                  </a:lnTo>
                  <a:lnTo>
                    <a:pt x="110" y="4"/>
                  </a:lnTo>
                  <a:lnTo>
                    <a:pt x="106" y="2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8" y="2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0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close/>
                  <a:moveTo>
                    <a:pt x="70" y="38"/>
                  </a:moveTo>
                  <a:lnTo>
                    <a:pt x="70" y="38"/>
                  </a:lnTo>
                  <a:lnTo>
                    <a:pt x="78" y="36"/>
                  </a:lnTo>
                  <a:lnTo>
                    <a:pt x="88" y="36"/>
                  </a:lnTo>
                  <a:lnTo>
                    <a:pt x="98" y="38"/>
                  </a:lnTo>
                  <a:lnTo>
                    <a:pt x="108" y="40"/>
                  </a:lnTo>
                  <a:lnTo>
                    <a:pt x="116" y="46"/>
                  </a:lnTo>
                  <a:lnTo>
                    <a:pt x="122" y="52"/>
                  </a:lnTo>
                  <a:lnTo>
                    <a:pt x="128" y="60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4" y="80"/>
                  </a:lnTo>
                  <a:lnTo>
                    <a:pt x="134" y="90"/>
                  </a:lnTo>
                  <a:lnTo>
                    <a:pt x="132" y="100"/>
                  </a:lnTo>
                  <a:lnTo>
                    <a:pt x="128" y="108"/>
                  </a:lnTo>
                  <a:lnTo>
                    <a:pt x="124" y="116"/>
                  </a:lnTo>
                  <a:lnTo>
                    <a:pt x="116" y="124"/>
                  </a:lnTo>
                  <a:lnTo>
                    <a:pt x="108" y="12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90" y="134"/>
                  </a:lnTo>
                  <a:lnTo>
                    <a:pt x="80" y="136"/>
                  </a:lnTo>
                  <a:lnTo>
                    <a:pt x="70" y="134"/>
                  </a:lnTo>
                  <a:lnTo>
                    <a:pt x="62" y="130"/>
                  </a:lnTo>
                  <a:lnTo>
                    <a:pt x="54" y="124"/>
                  </a:lnTo>
                  <a:lnTo>
                    <a:pt x="46" y="118"/>
                  </a:lnTo>
                  <a:lnTo>
                    <a:pt x="40" y="11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0"/>
                  </a:lnTo>
                  <a:lnTo>
                    <a:pt x="34" y="80"/>
                  </a:lnTo>
                  <a:lnTo>
                    <a:pt x="36" y="72"/>
                  </a:lnTo>
                  <a:lnTo>
                    <a:pt x="40" y="62"/>
                  </a:lnTo>
                  <a:lnTo>
                    <a:pt x="46" y="54"/>
                  </a:lnTo>
                  <a:lnTo>
                    <a:pt x="52" y="48"/>
                  </a:lnTo>
                  <a:lnTo>
                    <a:pt x="60" y="42"/>
                  </a:lnTo>
                  <a:lnTo>
                    <a:pt x="70" y="38"/>
                  </a:lnTo>
                  <a:lnTo>
                    <a:pt x="7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Freeform 30"/>
          <p:cNvSpPr>
            <a:spLocks noEditPoints="1"/>
          </p:cNvSpPr>
          <p:nvPr/>
        </p:nvSpPr>
        <p:spPr bwMode="auto">
          <a:xfrm>
            <a:off x="867009" y="1898034"/>
            <a:ext cx="457829" cy="440073"/>
          </a:xfrm>
          <a:custGeom>
            <a:avLst/>
            <a:gdLst>
              <a:gd name="T0" fmla="*/ 773 w 1545"/>
              <a:gd name="T1" fmla="*/ 0 h 1545"/>
              <a:gd name="T2" fmla="*/ 0 w 1545"/>
              <a:gd name="T3" fmla="*/ 773 h 1545"/>
              <a:gd name="T4" fmla="*/ 773 w 1545"/>
              <a:gd name="T5" fmla="*/ 1545 h 1545"/>
              <a:gd name="T6" fmla="*/ 1545 w 1545"/>
              <a:gd name="T7" fmla="*/ 773 h 1545"/>
              <a:gd name="T8" fmla="*/ 773 w 1545"/>
              <a:gd name="T9" fmla="*/ 0 h 1545"/>
              <a:gd name="T10" fmla="*/ 1217 w 1545"/>
              <a:gd name="T11" fmla="*/ 1217 h 1545"/>
              <a:gd name="T12" fmla="*/ 845 w 1545"/>
              <a:gd name="T13" fmla="*/ 1397 h 1545"/>
              <a:gd name="T14" fmla="*/ 845 w 1545"/>
              <a:gd name="T15" fmla="*/ 1215 h 1545"/>
              <a:gd name="T16" fmla="*/ 701 w 1545"/>
              <a:gd name="T17" fmla="*/ 1215 h 1545"/>
              <a:gd name="T18" fmla="*/ 701 w 1545"/>
              <a:gd name="T19" fmla="*/ 1397 h 1545"/>
              <a:gd name="T20" fmla="*/ 328 w 1545"/>
              <a:gd name="T21" fmla="*/ 1217 h 1545"/>
              <a:gd name="T22" fmla="*/ 148 w 1545"/>
              <a:gd name="T23" fmla="*/ 845 h 1545"/>
              <a:gd name="T24" fmla="*/ 330 w 1545"/>
              <a:gd name="T25" fmla="*/ 845 h 1545"/>
              <a:gd name="T26" fmla="*/ 330 w 1545"/>
              <a:gd name="T27" fmla="*/ 701 h 1545"/>
              <a:gd name="T28" fmla="*/ 148 w 1545"/>
              <a:gd name="T29" fmla="*/ 701 h 1545"/>
              <a:gd name="T30" fmla="*/ 328 w 1545"/>
              <a:gd name="T31" fmla="*/ 328 h 1545"/>
              <a:gd name="T32" fmla="*/ 701 w 1545"/>
              <a:gd name="T33" fmla="*/ 149 h 1545"/>
              <a:gd name="T34" fmla="*/ 701 w 1545"/>
              <a:gd name="T35" fmla="*/ 330 h 1545"/>
              <a:gd name="T36" fmla="*/ 845 w 1545"/>
              <a:gd name="T37" fmla="*/ 330 h 1545"/>
              <a:gd name="T38" fmla="*/ 845 w 1545"/>
              <a:gd name="T39" fmla="*/ 149 h 1545"/>
              <a:gd name="T40" fmla="*/ 1217 w 1545"/>
              <a:gd name="T41" fmla="*/ 328 h 1545"/>
              <a:gd name="T42" fmla="*/ 1397 w 1545"/>
              <a:gd name="T43" fmla="*/ 701 h 1545"/>
              <a:gd name="T44" fmla="*/ 1215 w 1545"/>
              <a:gd name="T45" fmla="*/ 701 h 1545"/>
              <a:gd name="T46" fmla="*/ 1215 w 1545"/>
              <a:gd name="T47" fmla="*/ 845 h 1545"/>
              <a:gd name="T48" fmla="*/ 1397 w 1545"/>
              <a:gd name="T49" fmla="*/ 845 h 1545"/>
              <a:gd name="T50" fmla="*/ 1217 w 1545"/>
              <a:gd name="T51" fmla="*/ 1217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45" h="1545">
                <a:moveTo>
                  <a:pt x="773" y="0"/>
                </a:moveTo>
                <a:cubicBezTo>
                  <a:pt x="346" y="0"/>
                  <a:pt x="0" y="346"/>
                  <a:pt x="0" y="773"/>
                </a:cubicBezTo>
                <a:cubicBezTo>
                  <a:pt x="0" y="1199"/>
                  <a:pt x="346" y="1545"/>
                  <a:pt x="773" y="1545"/>
                </a:cubicBezTo>
                <a:cubicBezTo>
                  <a:pt x="1199" y="1545"/>
                  <a:pt x="1545" y="1199"/>
                  <a:pt x="1545" y="773"/>
                </a:cubicBezTo>
                <a:cubicBezTo>
                  <a:pt x="1545" y="346"/>
                  <a:pt x="1199" y="0"/>
                  <a:pt x="773" y="0"/>
                </a:cubicBezTo>
                <a:close/>
                <a:moveTo>
                  <a:pt x="1217" y="1217"/>
                </a:moveTo>
                <a:cubicBezTo>
                  <a:pt x="1115" y="1319"/>
                  <a:pt x="985" y="1381"/>
                  <a:pt x="845" y="1397"/>
                </a:cubicBezTo>
                <a:cubicBezTo>
                  <a:pt x="845" y="1215"/>
                  <a:pt x="845" y="1215"/>
                  <a:pt x="845" y="1215"/>
                </a:cubicBezTo>
                <a:cubicBezTo>
                  <a:pt x="701" y="1215"/>
                  <a:pt x="701" y="1215"/>
                  <a:pt x="701" y="1215"/>
                </a:cubicBezTo>
                <a:cubicBezTo>
                  <a:pt x="701" y="1397"/>
                  <a:pt x="701" y="1397"/>
                  <a:pt x="701" y="1397"/>
                </a:cubicBezTo>
                <a:cubicBezTo>
                  <a:pt x="560" y="1381"/>
                  <a:pt x="430" y="1319"/>
                  <a:pt x="328" y="1217"/>
                </a:cubicBezTo>
                <a:cubicBezTo>
                  <a:pt x="227" y="1115"/>
                  <a:pt x="164" y="985"/>
                  <a:pt x="148" y="845"/>
                </a:cubicBezTo>
                <a:cubicBezTo>
                  <a:pt x="330" y="845"/>
                  <a:pt x="330" y="845"/>
                  <a:pt x="330" y="845"/>
                </a:cubicBezTo>
                <a:cubicBezTo>
                  <a:pt x="330" y="701"/>
                  <a:pt x="330" y="701"/>
                  <a:pt x="330" y="701"/>
                </a:cubicBezTo>
                <a:cubicBezTo>
                  <a:pt x="148" y="701"/>
                  <a:pt x="148" y="701"/>
                  <a:pt x="148" y="701"/>
                </a:cubicBezTo>
                <a:cubicBezTo>
                  <a:pt x="164" y="560"/>
                  <a:pt x="227" y="430"/>
                  <a:pt x="328" y="328"/>
                </a:cubicBezTo>
                <a:cubicBezTo>
                  <a:pt x="430" y="227"/>
                  <a:pt x="560" y="164"/>
                  <a:pt x="701" y="149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845" y="330"/>
                  <a:pt x="845" y="330"/>
                  <a:pt x="845" y="330"/>
                </a:cubicBezTo>
                <a:cubicBezTo>
                  <a:pt x="845" y="149"/>
                  <a:pt x="845" y="149"/>
                  <a:pt x="845" y="149"/>
                </a:cubicBezTo>
                <a:cubicBezTo>
                  <a:pt x="985" y="164"/>
                  <a:pt x="1115" y="227"/>
                  <a:pt x="1217" y="328"/>
                </a:cubicBezTo>
                <a:cubicBezTo>
                  <a:pt x="1318" y="430"/>
                  <a:pt x="1381" y="560"/>
                  <a:pt x="1397" y="701"/>
                </a:cubicBezTo>
                <a:cubicBezTo>
                  <a:pt x="1215" y="701"/>
                  <a:pt x="1215" y="701"/>
                  <a:pt x="1215" y="701"/>
                </a:cubicBezTo>
                <a:cubicBezTo>
                  <a:pt x="1215" y="845"/>
                  <a:pt x="1215" y="845"/>
                  <a:pt x="1215" y="845"/>
                </a:cubicBezTo>
                <a:cubicBezTo>
                  <a:pt x="1397" y="845"/>
                  <a:pt x="1397" y="845"/>
                  <a:pt x="1397" y="845"/>
                </a:cubicBezTo>
                <a:cubicBezTo>
                  <a:pt x="1381" y="985"/>
                  <a:pt x="1318" y="1115"/>
                  <a:pt x="1217" y="1217"/>
                </a:cubicBezTo>
                <a:close/>
              </a:path>
            </a:pathLst>
          </a:custGeom>
          <a:solidFill>
            <a:srgbClr val="281051">
              <a:lumMod val="25000"/>
              <a:lumOff val="7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reeform 17"/>
          <p:cNvSpPr>
            <a:spLocks noChangeAspect="1" noEditPoints="1"/>
          </p:cNvSpPr>
          <p:nvPr/>
        </p:nvSpPr>
        <p:spPr bwMode="auto">
          <a:xfrm>
            <a:off x="926588" y="2956709"/>
            <a:ext cx="408035" cy="484082"/>
          </a:xfrm>
          <a:custGeom>
            <a:avLst/>
            <a:gdLst/>
            <a:ahLst/>
            <a:cxnLst>
              <a:cxn ang="0">
                <a:pos x="1" y="132"/>
              </a:cxn>
              <a:cxn ang="0">
                <a:pos x="7" y="95"/>
              </a:cxn>
              <a:cxn ang="0">
                <a:pos x="33" y="76"/>
              </a:cxn>
              <a:cxn ang="0">
                <a:pos x="37" y="76"/>
              </a:cxn>
              <a:cxn ang="0">
                <a:pos x="65" y="81"/>
              </a:cxn>
              <a:cxn ang="0">
                <a:pos x="63" y="86"/>
              </a:cxn>
              <a:cxn ang="0">
                <a:pos x="55" y="132"/>
              </a:cxn>
              <a:cxn ang="0">
                <a:pos x="55" y="183"/>
              </a:cxn>
              <a:cxn ang="0">
                <a:pos x="79" y="202"/>
              </a:cxn>
              <a:cxn ang="0">
                <a:pos x="80" y="278"/>
              </a:cxn>
              <a:cxn ang="0">
                <a:pos x="55" y="275"/>
              </a:cxn>
              <a:cxn ang="0">
                <a:pos x="23" y="266"/>
              </a:cxn>
              <a:cxn ang="0">
                <a:pos x="22" y="182"/>
              </a:cxn>
              <a:cxn ang="0">
                <a:pos x="1" y="177"/>
              </a:cxn>
              <a:cxn ang="0">
                <a:pos x="1" y="132"/>
              </a:cxn>
              <a:cxn ang="0">
                <a:pos x="79" y="39"/>
              </a:cxn>
              <a:cxn ang="0">
                <a:pos x="55" y="16"/>
              </a:cxn>
              <a:cxn ang="0">
                <a:pos x="30" y="39"/>
              </a:cxn>
              <a:cxn ang="0">
                <a:pos x="79" y="39"/>
              </a:cxn>
              <a:cxn ang="0">
                <a:pos x="185" y="81"/>
              </a:cxn>
              <a:cxn ang="0">
                <a:pos x="214" y="76"/>
              </a:cxn>
              <a:cxn ang="0">
                <a:pos x="218" y="76"/>
              </a:cxn>
              <a:cxn ang="0">
                <a:pos x="244" y="95"/>
              </a:cxn>
              <a:cxn ang="0">
                <a:pos x="250" y="132"/>
              </a:cxn>
              <a:cxn ang="0">
                <a:pos x="250" y="177"/>
              </a:cxn>
              <a:cxn ang="0">
                <a:pos x="229" y="182"/>
              </a:cxn>
              <a:cxn ang="0">
                <a:pos x="227" y="266"/>
              </a:cxn>
              <a:cxn ang="0">
                <a:pos x="196" y="275"/>
              </a:cxn>
              <a:cxn ang="0">
                <a:pos x="170" y="278"/>
              </a:cxn>
              <a:cxn ang="0">
                <a:pos x="172" y="202"/>
              </a:cxn>
              <a:cxn ang="0">
                <a:pos x="196" y="183"/>
              </a:cxn>
              <a:cxn ang="0">
                <a:pos x="196" y="132"/>
              </a:cxn>
              <a:cxn ang="0">
                <a:pos x="188" y="86"/>
              </a:cxn>
              <a:cxn ang="0">
                <a:pos x="185" y="81"/>
              </a:cxn>
              <a:cxn ang="0">
                <a:pos x="220" y="39"/>
              </a:cxn>
              <a:cxn ang="0">
                <a:pos x="196" y="16"/>
              </a:cxn>
              <a:cxn ang="0">
                <a:pos x="172" y="39"/>
              </a:cxn>
              <a:cxn ang="0">
                <a:pos x="220" y="39"/>
              </a:cxn>
              <a:cxn ang="0">
                <a:pos x="64" y="132"/>
              </a:cxn>
              <a:cxn ang="0">
                <a:pos x="71" y="90"/>
              </a:cxn>
              <a:cxn ang="0">
                <a:pos x="100" y="69"/>
              </a:cxn>
              <a:cxn ang="0">
                <a:pos x="105" y="69"/>
              </a:cxn>
              <a:cxn ang="0">
                <a:pos x="146" y="69"/>
              </a:cxn>
              <a:cxn ang="0">
                <a:pos x="150" y="69"/>
              </a:cxn>
              <a:cxn ang="0">
                <a:pos x="180" y="90"/>
              </a:cxn>
              <a:cxn ang="0">
                <a:pos x="187" y="132"/>
              </a:cxn>
              <a:cxn ang="0">
                <a:pos x="187" y="183"/>
              </a:cxn>
              <a:cxn ang="0">
                <a:pos x="163" y="189"/>
              </a:cxn>
              <a:cxn ang="0">
                <a:pos x="161" y="285"/>
              </a:cxn>
              <a:cxn ang="0">
                <a:pos x="125" y="295"/>
              </a:cxn>
              <a:cxn ang="0">
                <a:pos x="89" y="285"/>
              </a:cxn>
              <a:cxn ang="0">
                <a:pos x="88" y="189"/>
              </a:cxn>
              <a:cxn ang="0">
                <a:pos x="64" y="183"/>
              </a:cxn>
              <a:cxn ang="0">
                <a:pos x="64" y="132"/>
              </a:cxn>
              <a:cxn ang="0">
                <a:pos x="153" y="27"/>
              </a:cxn>
              <a:cxn ang="0">
                <a:pos x="125" y="0"/>
              </a:cxn>
              <a:cxn ang="0">
                <a:pos x="98" y="27"/>
              </a:cxn>
              <a:cxn ang="0">
                <a:pos x="153" y="27"/>
              </a:cxn>
            </a:cxnLst>
            <a:rect l="0" t="0" r="r" b="b"/>
            <a:pathLst>
              <a:path w="251" h="308">
                <a:moveTo>
                  <a:pt x="1" y="132"/>
                </a:moveTo>
                <a:cubicBezTo>
                  <a:pt x="1" y="119"/>
                  <a:pt x="1" y="105"/>
                  <a:pt x="7" y="95"/>
                </a:cubicBezTo>
                <a:cubicBezTo>
                  <a:pt x="12" y="85"/>
                  <a:pt x="21" y="76"/>
                  <a:pt x="33" y="76"/>
                </a:cubicBezTo>
                <a:cubicBezTo>
                  <a:pt x="37" y="76"/>
                  <a:pt x="37" y="76"/>
                  <a:pt x="37" y="76"/>
                </a:cubicBezTo>
                <a:cubicBezTo>
                  <a:pt x="44" y="84"/>
                  <a:pt x="56" y="86"/>
                  <a:pt x="65" y="81"/>
                </a:cubicBezTo>
                <a:cubicBezTo>
                  <a:pt x="65" y="83"/>
                  <a:pt x="64" y="84"/>
                  <a:pt x="63" y="86"/>
                </a:cubicBezTo>
                <a:cubicBezTo>
                  <a:pt x="56" y="100"/>
                  <a:pt x="55" y="117"/>
                  <a:pt x="55" y="132"/>
                </a:cubicBezTo>
                <a:cubicBezTo>
                  <a:pt x="55" y="149"/>
                  <a:pt x="56" y="166"/>
                  <a:pt x="55" y="183"/>
                </a:cubicBezTo>
                <a:cubicBezTo>
                  <a:pt x="54" y="195"/>
                  <a:pt x="67" y="202"/>
                  <a:pt x="79" y="202"/>
                </a:cubicBezTo>
                <a:cubicBezTo>
                  <a:pt x="80" y="278"/>
                  <a:pt x="80" y="278"/>
                  <a:pt x="80" y="278"/>
                </a:cubicBezTo>
                <a:cubicBezTo>
                  <a:pt x="73" y="283"/>
                  <a:pt x="61" y="283"/>
                  <a:pt x="55" y="275"/>
                </a:cubicBezTo>
                <a:cubicBezTo>
                  <a:pt x="45" y="286"/>
                  <a:pt x="23" y="282"/>
                  <a:pt x="23" y="266"/>
                </a:cubicBezTo>
                <a:cubicBezTo>
                  <a:pt x="22" y="182"/>
                  <a:pt x="22" y="182"/>
                  <a:pt x="22" y="182"/>
                </a:cubicBezTo>
                <a:cubicBezTo>
                  <a:pt x="17" y="187"/>
                  <a:pt x="0" y="185"/>
                  <a:pt x="1" y="177"/>
                </a:cubicBezTo>
                <a:cubicBezTo>
                  <a:pt x="1" y="158"/>
                  <a:pt x="1" y="150"/>
                  <a:pt x="1" y="132"/>
                </a:cubicBezTo>
                <a:close/>
                <a:moveTo>
                  <a:pt x="79" y="39"/>
                </a:moveTo>
                <a:cubicBezTo>
                  <a:pt x="78" y="26"/>
                  <a:pt x="69" y="16"/>
                  <a:pt x="55" y="16"/>
                </a:cubicBezTo>
                <a:cubicBezTo>
                  <a:pt x="39" y="16"/>
                  <a:pt x="31" y="26"/>
                  <a:pt x="30" y="39"/>
                </a:cubicBezTo>
                <a:cubicBezTo>
                  <a:pt x="30" y="90"/>
                  <a:pt x="79" y="89"/>
                  <a:pt x="79" y="39"/>
                </a:cubicBezTo>
                <a:close/>
                <a:moveTo>
                  <a:pt x="185" y="81"/>
                </a:moveTo>
                <a:cubicBezTo>
                  <a:pt x="195" y="86"/>
                  <a:pt x="206" y="84"/>
                  <a:pt x="214" y="76"/>
                </a:cubicBezTo>
                <a:cubicBezTo>
                  <a:pt x="218" y="76"/>
                  <a:pt x="218" y="76"/>
                  <a:pt x="218" y="76"/>
                </a:cubicBezTo>
                <a:cubicBezTo>
                  <a:pt x="229" y="76"/>
                  <a:pt x="239" y="85"/>
                  <a:pt x="244" y="95"/>
                </a:cubicBezTo>
                <a:cubicBezTo>
                  <a:pt x="249" y="105"/>
                  <a:pt x="250" y="119"/>
                  <a:pt x="250" y="132"/>
                </a:cubicBezTo>
                <a:cubicBezTo>
                  <a:pt x="250" y="150"/>
                  <a:pt x="250" y="158"/>
                  <a:pt x="250" y="177"/>
                </a:cubicBezTo>
                <a:cubicBezTo>
                  <a:pt x="251" y="185"/>
                  <a:pt x="233" y="187"/>
                  <a:pt x="229" y="182"/>
                </a:cubicBezTo>
                <a:cubicBezTo>
                  <a:pt x="227" y="266"/>
                  <a:pt x="227" y="266"/>
                  <a:pt x="227" y="266"/>
                </a:cubicBezTo>
                <a:cubicBezTo>
                  <a:pt x="227" y="282"/>
                  <a:pt x="205" y="286"/>
                  <a:pt x="196" y="275"/>
                </a:cubicBezTo>
                <a:cubicBezTo>
                  <a:pt x="190" y="283"/>
                  <a:pt x="177" y="283"/>
                  <a:pt x="170" y="278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83" y="202"/>
                  <a:pt x="196" y="195"/>
                  <a:pt x="196" y="183"/>
                </a:cubicBezTo>
                <a:cubicBezTo>
                  <a:pt x="195" y="166"/>
                  <a:pt x="196" y="149"/>
                  <a:pt x="196" y="132"/>
                </a:cubicBezTo>
                <a:cubicBezTo>
                  <a:pt x="196" y="117"/>
                  <a:pt x="195" y="100"/>
                  <a:pt x="188" y="86"/>
                </a:cubicBezTo>
                <a:cubicBezTo>
                  <a:pt x="187" y="84"/>
                  <a:pt x="186" y="83"/>
                  <a:pt x="185" y="81"/>
                </a:cubicBezTo>
                <a:close/>
                <a:moveTo>
                  <a:pt x="220" y="39"/>
                </a:moveTo>
                <a:cubicBezTo>
                  <a:pt x="220" y="26"/>
                  <a:pt x="210" y="16"/>
                  <a:pt x="196" y="16"/>
                </a:cubicBezTo>
                <a:cubicBezTo>
                  <a:pt x="181" y="16"/>
                  <a:pt x="172" y="26"/>
                  <a:pt x="172" y="39"/>
                </a:cubicBezTo>
                <a:cubicBezTo>
                  <a:pt x="172" y="90"/>
                  <a:pt x="220" y="89"/>
                  <a:pt x="220" y="39"/>
                </a:cubicBezTo>
                <a:close/>
                <a:moveTo>
                  <a:pt x="64" y="132"/>
                </a:moveTo>
                <a:cubicBezTo>
                  <a:pt x="64" y="118"/>
                  <a:pt x="65" y="102"/>
                  <a:pt x="71" y="90"/>
                </a:cubicBezTo>
                <a:cubicBezTo>
                  <a:pt x="77" y="79"/>
                  <a:pt x="88" y="69"/>
                  <a:pt x="100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17" y="80"/>
                  <a:pt x="134" y="80"/>
                  <a:pt x="146" y="69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3" y="69"/>
                  <a:pt x="174" y="79"/>
                  <a:pt x="180" y="90"/>
                </a:cubicBezTo>
                <a:cubicBezTo>
                  <a:pt x="186" y="102"/>
                  <a:pt x="187" y="118"/>
                  <a:pt x="187" y="132"/>
                </a:cubicBezTo>
                <a:cubicBezTo>
                  <a:pt x="187" y="153"/>
                  <a:pt x="187" y="162"/>
                  <a:pt x="187" y="183"/>
                </a:cubicBezTo>
                <a:cubicBezTo>
                  <a:pt x="187" y="193"/>
                  <a:pt x="168" y="196"/>
                  <a:pt x="163" y="189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1" y="304"/>
                  <a:pt x="136" y="308"/>
                  <a:pt x="125" y="295"/>
                </a:cubicBezTo>
                <a:cubicBezTo>
                  <a:pt x="115" y="308"/>
                  <a:pt x="89" y="304"/>
                  <a:pt x="89" y="285"/>
                </a:cubicBezTo>
                <a:cubicBezTo>
                  <a:pt x="88" y="189"/>
                  <a:pt x="88" y="189"/>
                  <a:pt x="88" y="189"/>
                </a:cubicBezTo>
                <a:cubicBezTo>
                  <a:pt x="83" y="196"/>
                  <a:pt x="63" y="193"/>
                  <a:pt x="64" y="183"/>
                </a:cubicBezTo>
                <a:cubicBezTo>
                  <a:pt x="64" y="162"/>
                  <a:pt x="64" y="153"/>
                  <a:pt x="64" y="132"/>
                </a:cubicBezTo>
                <a:close/>
                <a:moveTo>
                  <a:pt x="153" y="27"/>
                </a:moveTo>
                <a:cubicBezTo>
                  <a:pt x="153" y="12"/>
                  <a:pt x="142" y="0"/>
                  <a:pt x="125" y="0"/>
                </a:cubicBezTo>
                <a:cubicBezTo>
                  <a:pt x="108" y="0"/>
                  <a:pt x="98" y="12"/>
                  <a:pt x="98" y="27"/>
                </a:cubicBezTo>
                <a:cubicBezTo>
                  <a:pt x="98" y="84"/>
                  <a:pt x="153" y="83"/>
                  <a:pt x="153" y="27"/>
                </a:cubicBezTo>
                <a:close/>
              </a:path>
            </a:pathLst>
          </a:custGeom>
          <a:solidFill>
            <a:srgbClr val="ED67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" name="Group 205"/>
          <p:cNvGrpSpPr>
            <a:grpSpLocks noChangeAspect="1"/>
          </p:cNvGrpSpPr>
          <p:nvPr/>
        </p:nvGrpSpPr>
        <p:grpSpPr>
          <a:xfrm>
            <a:off x="903279" y="4059395"/>
            <a:ext cx="428361" cy="468763"/>
            <a:chOff x="2679700" y="2424113"/>
            <a:chExt cx="846138" cy="960684"/>
          </a:xfrm>
          <a:solidFill>
            <a:srgbClr val="FBB040"/>
          </a:solidFill>
        </p:grpSpPr>
        <p:sp>
          <p:nvSpPr>
            <p:cNvPr id="18" name="Freeform 51"/>
            <p:cNvSpPr>
              <a:spLocks/>
            </p:cNvSpPr>
            <p:nvPr/>
          </p:nvSpPr>
          <p:spPr bwMode="auto">
            <a:xfrm>
              <a:off x="3076575" y="2730500"/>
              <a:ext cx="9525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3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1"/>
                    <a:pt x="0" y="0"/>
                  </a:cubicBezTo>
                  <a:lnTo>
                    <a:pt x="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reeform 52"/>
            <p:cNvSpPr>
              <a:spLocks/>
            </p:cNvSpPr>
            <p:nvPr/>
          </p:nvSpPr>
          <p:spPr bwMode="auto">
            <a:xfrm>
              <a:off x="3074988" y="2732088"/>
              <a:ext cx="11113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reeform 53"/>
            <p:cNvSpPr>
              <a:spLocks/>
            </p:cNvSpPr>
            <p:nvPr/>
          </p:nvSpPr>
          <p:spPr bwMode="auto">
            <a:xfrm>
              <a:off x="2679700" y="2424113"/>
              <a:ext cx="496888" cy="442912"/>
            </a:xfrm>
            <a:custGeom>
              <a:avLst/>
              <a:gdLst/>
              <a:ahLst/>
              <a:cxnLst>
                <a:cxn ang="0">
                  <a:pos x="235" y="178"/>
                </a:cxn>
                <a:cxn ang="0">
                  <a:pos x="175" y="231"/>
                </a:cxn>
                <a:cxn ang="0">
                  <a:pos x="169" y="230"/>
                </a:cxn>
                <a:cxn ang="0">
                  <a:pos x="15" y="142"/>
                </a:cxn>
                <a:cxn ang="0">
                  <a:pos x="12" y="140"/>
                </a:cxn>
                <a:cxn ang="0">
                  <a:pos x="26" y="58"/>
                </a:cxn>
                <a:cxn ang="0">
                  <a:pos x="89" y="5"/>
                </a:cxn>
                <a:cxn ang="0">
                  <a:pos x="92" y="6"/>
                </a:cxn>
                <a:cxn ang="0">
                  <a:pos x="246" y="94"/>
                </a:cxn>
                <a:cxn ang="0">
                  <a:pos x="251" y="98"/>
                </a:cxn>
                <a:cxn ang="0">
                  <a:pos x="235" y="178"/>
                </a:cxn>
              </a:cxnLst>
              <a:rect l="0" t="0" r="r" b="b"/>
              <a:pathLst>
                <a:path w="260" h="232">
                  <a:moveTo>
                    <a:pt x="235" y="178"/>
                  </a:moveTo>
                  <a:cubicBezTo>
                    <a:pt x="217" y="210"/>
                    <a:pt x="191" y="232"/>
                    <a:pt x="175" y="231"/>
                  </a:cubicBezTo>
                  <a:cubicBezTo>
                    <a:pt x="173" y="231"/>
                    <a:pt x="171" y="231"/>
                    <a:pt x="169" y="230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41"/>
                    <a:pt x="13" y="141"/>
                    <a:pt x="12" y="140"/>
                  </a:cubicBezTo>
                  <a:cubicBezTo>
                    <a:pt x="0" y="128"/>
                    <a:pt x="6" y="93"/>
                    <a:pt x="26" y="58"/>
                  </a:cubicBezTo>
                  <a:cubicBezTo>
                    <a:pt x="45" y="23"/>
                    <a:pt x="73" y="0"/>
                    <a:pt x="89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8" y="95"/>
                    <a:pt x="250" y="96"/>
                    <a:pt x="251" y="98"/>
                  </a:cubicBezTo>
                  <a:cubicBezTo>
                    <a:pt x="260" y="112"/>
                    <a:pt x="254" y="145"/>
                    <a:pt x="235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Freeform 54"/>
            <p:cNvSpPr>
              <a:spLocks/>
            </p:cNvSpPr>
            <p:nvPr/>
          </p:nvSpPr>
          <p:spPr bwMode="auto">
            <a:xfrm>
              <a:off x="2979738" y="2647950"/>
              <a:ext cx="368300" cy="301625"/>
            </a:xfrm>
            <a:custGeom>
              <a:avLst/>
              <a:gdLst/>
              <a:ahLst/>
              <a:cxnLst>
                <a:cxn ang="0">
                  <a:pos x="42" y="113"/>
                </a:cxn>
                <a:cxn ang="0">
                  <a:pos x="94" y="69"/>
                </a:cxn>
                <a:cxn ang="0">
                  <a:pos x="106" y="1"/>
                </a:cxn>
                <a:cxn ang="0">
                  <a:pos x="105" y="0"/>
                </a:cxn>
                <a:cxn ang="0">
                  <a:pos x="106" y="0"/>
                </a:cxn>
                <a:cxn ang="0">
                  <a:pos x="179" y="42"/>
                </a:cxn>
                <a:cxn ang="0">
                  <a:pos x="176" y="115"/>
                </a:cxn>
                <a:cxn ang="0">
                  <a:pos x="115" y="155"/>
                </a:cxn>
                <a:cxn ang="0">
                  <a:pos x="0" y="90"/>
                </a:cxn>
                <a:cxn ang="0">
                  <a:pos x="40" y="113"/>
                </a:cxn>
                <a:cxn ang="0">
                  <a:pos x="42" y="113"/>
                </a:cxn>
              </a:cxnLst>
              <a:rect l="0" t="0" r="r" b="b"/>
              <a:pathLst>
                <a:path w="193" h="158">
                  <a:moveTo>
                    <a:pt x="42" y="113"/>
                  </a:moveTo>
                  <a:cubicBezTo>
                    <a:pt x="55" y="117"/>
                    <a:pt x="78" y="98"/>
                    <a:pt x="94" y="69"/>
                  </a:cubicBezTo>
                  <a:cubicBezTo>
                    <a:pt x="111" y="39"/>
                    <a:pt x="115" y="10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6" y="0"/>
                    <a:pt x="179" y="42"/>
                    <a:pt x="179" y="42"/>
                  </a:cubicBezTo>
                  <a:cubicBezTo>
                    <a:pt x="189" y="52"/>
                    <a:pt x="193" y="86"/>
                    <a:pt x="176" y="115"/>
                  </a:cubicBezTo>
                  <a:cubicBezTo>
                    <a:pt x="159" y="144"/>
                    <a:pt x="129" y="158"/>
                    <a:pt x="115" y="155"/>
                  </a:cubicBezTo>
                  <a:cubicBezTo>
                    <a:pt x="114" y="155"/>
                    <a:pt x="0" y="90"/>
                    <a:pt x="0" y="90"/>
                  </a:cubicBezTo>
                  <a:cubicBezTo>
                    <a:pt x="0" y="90"/>
                    <a:pt x="41" y="113"/>
                    <a:pt x="40" y="113"/>
                  </a:cubicBezTo>
                  <a:cubicBezTo>
                    <a:pt x="41" y="113"/>
                    <a:pt x="41" y="113"/>
                    <a:pt x="42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reeform 55"/>
            <p:cNvSpPr>
              <a:spLocks/>
            </p:cNvSpPr>
            <p:nvPr/>
          </p:nvSpPr>
          <p:spPr bwMode="auto">
            <a:xfrm>
              <a:off x="3263900" y="2792413"/>
              <a:ext cx="261938" cy="227012"/>
            </a:xfrm>
            <a:custGeom>
              <a:avLst/>
              <a:gdLst/>
              <a:ahLst/>
              <a:cxnLst>
                <a:cxn ang="0">
                  <a:pos x="129" y="98"/>
                </a:cxn>
                <a:cxn ang="0">
                  <a:pos x="98" y="113"/>
                </a:cxn>
                <a:cxn ang="0">
                  <a:pos x="81" y="104"/>
                </a:cxn>
                <a:cxn ang="0">
                  <a:pos x="77" y="100"/>
                </a:cxn>
                <a:cxn ang="0">
                  <a:pos x="54" y="107"/>
                </a:cxn>
                <a:cxn ang="0">
                  <a:pos x="0" y="76"/>
                </a:cxn>
                <a:cxn ang="0">
                  <a:pos x="3" y="78"/>
                </a:cxn>
                <a:cxn ang="0">
                  <a:pos x="3" y="78"/>
                </a:cxn>
                <a:cxn ang="0">
                  <a:pos x="40" y="47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8" y="0"/>
                </a:cxn>
                <a:cxn ang="0">
                  <a:pos x="99" y="29"/>
                </a:cxn>
                <a:cxn ang="0">
                  <a:pos x="104" y="53"/>
                </a:cxn>
                <a:cxn ang="0">
                  <a:pos x="109" y="54"/>
                </a:cxn>
                <a:cxn ang="0">
                  <a:pos x="126" y="64"/>
                </a:cxn>
                <a:cxn ang="0">
                  <a:pos x="129" y="98"/>
                </a:cxn>
              </a:cxnLst>
              <a:rect l="0" t="0" r="r" b="b"/>
              <a:pathLst>
                <a:path w="137" h="119">
                  <a:moveTo>
                    <a:pt x="129" y="98"/>
                  </a:moveTo>
                  <a:cubicBezTo>
                    <a:pt x="122" y="112"/>
                    <a:pt x="107" y="119"/>
                    <a:pt x="98" y="11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3"/>
                    <a:pt x="78" y="102"/>
                    <a:pt x="77" y="100"/>
                  </a:cubicBezTo>
                  <a:cubicBezTo>
                    <a:pt x="68" y="106"/>
                    <a:pt x="59" y="108"/>
                    <a:pt x="54" y="107"/>
                  </a:cubicBezTo>
                  <a:cubicBezTo>
                    <a:pt x="54" y="107"/>
                    <a:pt x="23" y="90"/>
                    <a:pt x="0" y="76"/>
                  </a:cubicBezTo>
                  <a:cubicBezTo>
                    <a:pt x="2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3" y="81"/>
                    <a:pt x="28" y="68"/>
                    <a:pt x="40" y="47"/>
                  </a:cubicBezTo>
                  <a:cubicBezTo>
                    <a:pt x="51" y="27"/>
                    <a:pt x="54" y="7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0"/>
                  </a:cubicBezTo>
                  <a:cubicBezTo>
                    <a:pt x="48" y="0"/>
                    <a:pt x="98" y="29"/>
                    <a:pt x="99" y="29"/>
                  </a:cubicBezTo>
                  <a:cubicBezTo>
                    <a:pt x="102" y="33"/>
                    <a:pt x="105" y="42"/>
                    <a:pt x="104" y="53"/>
                  </a:cubicBezTo>
                  <a:cubicBezTo>
                    <a:pt x="106" y="53"/>
                    <a:pt x="108" y="53"/>
                    <a:pt x="109" y="5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36" y="69"/>
                    <a:pt x="137" y="85"/>
                    <a:pt x="129" y="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56"/>
            <p:cNvSpPr>
              <a:spLocks/>
            </p:cNvSpPr>
            <p:nvPr/>
          </p:nvSpPr>
          <p:spPr bwMode="auto">
            <a:xfrm>
              <a:off x="2705100" y="2447925"/>
              <a:ext cx="179388" cy="249237"/>
            </a:xfrm>
            <a:custGeom>
              <a:avLst/>
              <a:gdLst/>
              <a:ahLst/>
              <a:cxnLst>
                <a:cxn ang="0">
                  <a:pos x="74" y="80"/>
                </a:cxn>
                <a:cxn ang="0">
                  <a:pos x="15" y="122"/>
                </a:cxn>
                <a:cxn ang="0">
                  <a:pos x="21" y="50"/>
                </a:cxn>
                <a:cxn ang="0">
                  <a:pos x="80" y="8"/>
                </a:cxn>
                <a:cxn ang="0">
                  <a:pos x="74" y="80"/>
                </a:cxn>
              </a:cxnLst>
              <a:rect l="0" t="0" r="r" b="b"/>
              <a:pathLst>
                <a:path w="94" h="130">
                  <a:moveTo>
                    <a:pt x="74" y="80"/>
                  </a:moveTo>
                  <a:cubicBezTo>
                    <a:pt x="56" y="111"/>
                    <a:pt x="29" y="130"/>
                    <a:pt x="15" y="122"/>
                  </a:cubicBezTo>
                  <a:cubicBezTo>
                    <a:pt x="0" y="114"/>
                    <a:pt x="3" y="81"/>
                    <a:pt x="21" y="50"/>
                  </a:cubicBezTo>
                  <a:cubicBezTo>
                    <a:pt x="39" y="18"/>
                    <a:pt x="65" y="0"/>
                    <a:pt x="80" y="8"/>
                  </a:cubicBezTo>
                  <a:cubicBezTo>
                    <a:pt x="94" y="16"/>
                    <a:pt x="92" y="48"/>
                    <a:pt x="74" y="80"/>
                  </a:cubicBez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57"/>
            <p:cNvSpPr>
              <a:spLocks/>
            </p:cNvSpPr>
            <p:nvPr/>
          </p:nvSpPr>
          <p:spPr bwMode="auto">
            <a:xfrm>
              <a:off x="2727325" y="2486025"/>
              <a:ext cx="107950" cy="158750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56" y="8"/>
                </a:cxn>
                <a:cxn ang="0">
                  <a:pos x="53" y="6"/>
                </a:cxn>
                <a:cxn ang="0">
                  <a:pos x="14" y="34"/>
                </a:cxn>
                <a:cxn ang="0">
                  <a:pos x="10" y="82"/>
                </a:cxn>
                <a:cxn ang="0">
                  <a:pos x="14" y="83"/>
                </a:cxn>
                <a:cxn ang="0">
                  <a:pos x="21" y="37"/>
                </a:cxn>
              </a:cxnLst>
              <a:rect l="0" t="0" r="r" b="b"/>
              <a:pathLst>
                <a:path w="56" h="83">
                  <a:moveTo>
                    <a:pt x="21" y="37"/>
                  </a:moveTo>
                  <a:cubicBezTo>
                    <a:pt x="31" y="19"/>
                    <a:pt x="46" y="7"/>
                    <a:pt x="56" y="8"/>
                  </a:cubicBezTo>
                  <a:cubicBezTo>
                    <a:pt x="55" y="7"/>
                    <a:pt x="54" y="6"/>
                    <a:pt x="53" y="6"/>
                  </a:cubicBezTo>
                  <a:cubicBezTo>
                    <a:pt x="44" y="0"/>
                    <a:pt x="26" y="13"/>
                    <a:pt x="14" y="34"/>
                  </a:cubicBezTo>
                  <a:cubicBezTo>
                    <a:pt x="2" y="55"/>
                    <a:pt x="0" y="76"/>
                    <a:pt x="10" y="82"/>
                  </a:cubicBezTo>
                  <a:cubicBezTo>
                    <a:pt x="11" y="83"/>
                    <a:pt x="13" y="83"/>
                    <a:pt x="14" y="83"/>
                  </a:cubicBezTo>
                  <a:cubicBezTo>
                    <a:pt x="7" y="76"/>
                    <a:pt x="10" y="56"/>
                    <a:pt x="21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val 58"/>
            <p:cNvSpPr>
              <a:spLocks noChangeArrowheads="1"/>
            </p:cNvSpPr>
            <p:nvPr/>
          </p:nvSpPr>
          <p:spPr bwMode="auto">
            <a:xfrm>
              <a:off x="3040064" y="2921248"/>
              <a:ext cx="115887" cy="1143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 59"/>
            <p:cNvSpPr>
              <a:spLocks/>
            </p:cNvSpPr>
            <p:nvPr/>
          </p:nvSpPr>
          <p:spPr bwMode="auto">
            <a:xfrm>
              <a:off x="2940050" y="3056185"/>
              <a:ext cx="331789" cy="328612"/>
            </a:xfrm>
            <a:custGeom>
              <a:avLst/>
              <a:gdLst/>
              <a:ahLst/>
              <a:cxnLst>
                <a:cxn ang="0">
                  <a:pos x="174" y="158"/>
                </a:cxn>
                <a:cxn ang="0">
                  <a:pos x="166" y="170"/>
                </a:cxn>
                <a:cxn ang="0">
                  <a:pos x="153" y="158"/>
                </a:cxn>
                <a:cxn ang="0">
                  <a:pos x="126" y="21"/>
                </a:cxn>
                <a:cxn ang="0">
                  <a:pos x="96" y="21"/>
                </a:cxn>
                <a:cxn ang="0">
                  <a:pos x="96" y="157"/>
                </a:cxn>
                <a:cxn ang="0">
                  <a:pos x="86" y="172"/>
                </a:cxn>
                <a:cxn ang="0">
                  <a:pos x="75" y="157"/>
                </a:cxn>
                <a:cxn ang="0">
                  <a:pos x="75" y="21"/>
                </a:cxn>
                <a:cxn ang="0">
                  <a:pos x="48" y="21"/>
                </a:cxn>
                <a:cxn ang="0">
                  <a:pos x="21" y="158"/>
                </a:cxn>
                <a:cxn ang="0">
                  <a:pos x="8" y="170"/>
                </a:cxn>
                <a:cxn ang="0">
                  <a:pos x="0" y="158"/>
                </a:cxn>
                <a:cxn ang="0">
                  <a:pos x="1" y="154"/>
                </a:cxn>
                <a:cxn ang="0">
                  <a:pos x="28" y="18"/>
                </a:cxn>
                <a:cxn ang="0">
                  <a:pos x="25" y="11"/>
                </a:cxn>
                <a:cxn ang="0">
                  <a:pos x="36" y="0"/>
                </a:cxn>
                <a:cxn ang="0">
                  <a:pos x="136" y="0"/>
                </a:cxn>
                <a:cxn ang="0">
                  <a:pos x="146" y="11"/>
                </a:cxn>
                <a:cxn ang="0">
                  <a:pos x="146" y="15"/>
                </a:cxn>
                <a:cxn ang="0">
                  <a:pos x="146" y="16"/>
                </a:cxn>
                <a:cxn ang="0">
                  <a:pos x="174" y="154"/>
                </a:cxn>
                <a:cxn ang="0">
                  <a:pos x="174" y="158"/>
                </a:cxn>
              </a:cxnLst>
              <a:rect l="0" t="0" r="r" b="b"/>
              <a:pathLst>
                <a:path w="174" h="172">
                  <a:moveTo>
                    <a:pt x="174" y="158"/>
                  </a:moveTo>
                  <a:cubicBezTo>
                    <a:pt x="174" y="164"/>
                    <a:pt x="171" y="169"/>
                    <a:pt x="166" y="170"/>
                  </a:cubicBezTo>
                  <a:cubicBezTo>
                    <a:pt x="161" y="172"/>
                    <a:pt x="155" y="166"/>
                    <a:pt x="153" y="158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157"/>
                    <a:pt x="96" y="157"/>
                    <a:pt x="96" y="157"/>
                  </a:cubicBezTo>
                  <a:cubicBezTo>
                    <a:pt x="96" y="165"/>
                    <a:pt x="92" y="172"/>
                    <a:pt x="86" y="172"/>
                  </a:cubicBezTo>
                  <a:cubicBezTo>
                    <a:pt x="80" y="172"/>
                    <a:pt x="75" y="166"/>
                    <a:pt x="75" y="157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19" y="166"/>
                    <a:pt x="13" y="172"/>
                    <a:pt x="8" y="170"/>
                  </a:cubicBezTo>
                  <a:cubicBezTo>
                    <a:pt x="3" y="169"/>
                    <a:pt x="0" y="164"/>
                    <a:pt x="0" y="158"/>
                  </a:cubicBezTo>
                  <a:cubicBezTo>
                    <a:pt x="0" y="157"/>
                    <a:pt x="0" y="155"/>
                    <a:pt x="1" y="15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6" y="16"/>
                    <a:pt x="25" y="13"/>
                    <a:pt x="25" y="11"/>
                  </a:cubicBezTo>
                  <a:cubicBezTo>
                    <a:pt x="25" y="5"/>
                    <a:pt x="30" y="0"/>
                    <a:pt x="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2" y="0"/>
                    <a:pt x="146" y="5"/>
                    <a:pt x="146" y="11"/>
                  </a:cubicBezTo>
                  <a:cubicBezTo>
                    <a:pt x="146" y="12"/>
                    <a:pt x="146" y="13"/>
                    <a:pt x="146" y="15"/>
                  </a:cubicBezTo>
                  <a:cubicBezTo>
                    <a:pt x="146" y="15"/>
                    <a:pt x="146" y="16"/>
                    <a:pt x="146" y="16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4" y="155"/>
                    <a:pt x="174" y="157"/>
                    <a:pt x="174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31" name="Přímá spojnice se šipkou 30"/>
          <p:cNvCxnSpPr/>
          <p:nvPr/>
        </p:nvCxnSpPr>
        <p:spPr>
          <a:xfrm flipH="1">
            <a:off x="863600" y="2635216"/>
            <a:ext cx="6692760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2" name="Přímá spojnice se šipkou 31"/>
          <p:cNvCxnSpPr/>
          <p:nvPr/>
        </p:nvCxnSpPr>
        <p:spPr>
          <a:xfrm flipH="1">
            <a:off x="863600" y="1576541"/>
            <a:ext cx="6692760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3" name="Přímá spojnice se šipkou 32"/>
          <p:cNvCxnSpPr/>
          <p:nvPr/>
        </p:nvCxnSpPr>
        <p:spPr>
          <a:xfrm flipH="1">
            <a:off x="863600" y="3737900"/>
            <a:ext cx="6692760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sp>
        <p:nvSpPr>
          <p:cNvPr id="45" name="Zástupný symbol pro zápatí 3">
            <a:extLst>
              <a:ext uri="{FF2B5EF4-FFF2-40B4-BE49-F238E27FC236}">
                <a16:creationId xmlns:a16="http://schemas.microsoft.com/office/drawing/2014/main" id="{19B0CB53-15C8-47DA-83F5-6CA095DC657F}"/>
              </a:ext>
            </a:extLst>
          </p:cNvPr>
          <p:cNvSpPr txBox="1">
            <a:spLocks/>
          </p:cNvSpPr>
          <p:nvPr/>
        </p:nvSpPr>
        <p:spPr>
          <a:xfrm>
            <a:off x="355142" y="4927500"/>
            <a:ext cx="5120208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cs-CZ" sz="1100" dirty="0">
                <a:solidFill>
                  <a:schemeClr val="bg1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44" name="Skupina 43">
            <a:extLst>
              <a:ext uri="{FF2B5EF4-FFF2-40B4-BE49-F238E27FC236}">
                <a16:creationId xmlns:a16="http://schemas.microsoft.com/office/drawing/2014/main" id="{55463710-9CF3-4DB5-9B89-BCFC533D5046}"/>
              </a:ext>
            </a:extLst>
          </p:cNvPr>
          <p:cNvGrpSpPr/>
          <p:nvPr/>
        </p:nvGrpSpPr>
        <p:grpSpPr>
          <a:xfrm>
            <a:off x="8100391" y="6356"/>
            <a:ext cx="1035873" cy="549170"/>
            <a:chOff x="7992336" y="-1018"/>
            <a:chExt cx="1044160" cy="549170"/>
          </a:xfrm>
        </p:grpSpPr>
        <p:sp>
          <p:nvSpPr>
            <p:cNvPr id="46" name="Obdélník 45">
              <a:extLst>
                <a:ext uri="{FF2B5EF4-FFF2-40B4-BE49-F238E27FC236}">
                  <a16:creationId xmlns:a16="http://schemas.microsoft.com/office/drawing/2014/main" id="{2E96059E-C463-4007-911F-29CF9FB68921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47" name="Picture 2" descr="http://www.aspectio.cz/Files/logoAMSP.jpg">
              <a:extLst>
                <a:ext uri="{FF2B5EF4-FFF2-40B4-BE49-F238E27FC236}">
                  <a16:creationId xmlns:a16="http://schemas.microsoft.com/office/drawing/2014/main" id="{159B97E6-AA72-4A5A-A080-CE844E5F93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98929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Ã½sledek obrÃ¡zku pro innovation and bank">
            <a:extLst>
              <a:ext uri="{FF2B5EF4-FFF2-40B4-BE49-F238E27FC236}">
                <a16:creationId xmlns:a16="http://schemas.microsoft.com/office/drawing/2014/main" id="{9BA7E89D-FC1D-4033-91E1-2177F7D8A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52D3AE0-6092-4C9B-9F8D-2C9C1D7E3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7" name="Podnadpis 1">
            <a:extLst>
              <a:ext uri="{FF2B5EF4-FFF2-40B4-BE49-F238E27FC236}">
                <a16:creationId xmlns:a16="http://schemas.microsoft.com/office/drawing/2014/main" id="{2A8FAE94-F395-47AB-8B40-3F2781CFE185}"/>
              </a:ext>
            </a:extLst>
          </p:cNvPr>
          <p:cNvSpPr txBox="1">
            <a:spLocks/>
          </p:cNvSpPr>
          <p:nvPr/>
        </p:nvSpPr>
        <p:spPr>
          <a:xfrm>
            <a:off x="-14529" y="2408599"/>
            <a:ext cx="9153617" cy="1151880"/>
          </a:xfrm>
          <a:prstGeom prst="rect">
            <a:avLst/>
          </a:prstGeom>
          <a:solidFill>
            <a:schemeClr val="tx2">
              <a:lumMod val="85000"/>
              <a:lumOff val="15000"/>
              <a:alpha val="84000"/>
            </a:schemeClr>
          </a:solidFill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28" indent="0" algn="l" defTabSz="914400" rtl="0" eaLnBrk="1" latinLnBrk="0" hangingPunct="1">
              <a:lnSpc>
                <a:spcPct val="90000"/>
              </a:lnSpc>
              <a:spcBef>
                <a:spcPts val="457"/>
              </a:spcBef>
              <a:buFont typeface="Arial" pitchFamily="34" charset="0"/>
              <a:buNone/>
              <a:tabLst/>
              <a:defRPr sz="2400" kern="1200" baseline="0">
                <a:solidFill>
                  <a:schemeClr val="bg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202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52804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70405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88006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05607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23208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40809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Hlavní závěry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336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25">
            <a:extLst>
              <a:ext uri="{FF2B5EF4-FFF2-40B4-BE49-F238E27FC236}">
                <a16:creationId xmlns:a16="http://schemas.microsoft.com/office/drawing/2014/main" id="{35989D80-C098-4716-AE75-B98F37F7DC4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082" y="1570858"/>
            <a:ext cx="358806" cy="346403"/>
          </a:xfrm>
          <a:custGeom>
            <a:avLst/>
            <a:gdLst/>
            <a:ahLst/>
            <a:cxnLst>
              <a:cxn ang="0">
                <a:pos x="206" y="139"/>
              </a:cxn>
              <a:cxn ang="0">
                <a:pos x="261" y="69"/>
              </a:cxn>
              <a:cxn ang="0">
                <a:pos x="304" y="0"/>
              </a:cxn>
              <a:cxn ang="0">
                <a:pos x="290" y="159"/>
              </a:cxn>
              <a:cxn ang="0">
                <a:pos x="420" y="159"/>
              </a:cxn>
              <a:cxn ang="0">
                <a:pos x="452" y="193"/>
              </a:cxn>
              <a:cxn ang="0">
                <a:pos x="433" y="228"/>
              </a:cxn>
              <a:cxn ang="0">
                <a:pos x="457" y="262"/>
              </a:cxn>
              <a:cxn ang="0">
                <a:pos x="431" y="296"/>
              </a:cxn>
              <a:cxn ang="0">
                <a:pos x="453" y="330"/>
              </a:cxn>
              <a:cxn ang="0">
                <a:pos x="420" y="364"/>
              </a:cxn>
              <a:cxn ang="0">
                <a:pos x="439" y="388"/>
              </a:cxn>
              <a:cxn ang="0">
                <a:pos x="389" y="434"/>
              </a:cxn>
              <a:cxn ang="0">
                <a:pos x="294" y="438"/>
              </a:cxn>
              <a:cxn ang="0">
                <a:pos x="138" y="409"/>
              </a:cxn>
              <a:cxn ang="0">
                <a:pos x="138" y="218"/>
              </a:cxn>
              <a:cxn ang="0">
                <a:pos x="206" y="139"/>
              </a:cxn>
              <a:cxn ang="0">
                <a:pos x="0" y="430"/>
              </a:cxn>
              <a:cxn ang="0">
                <a:pos x="9" y="440"/>
              </a:cxn>
              <a:cxn ang="0">
                <a:pos x="108" y="440"/>
              </a:cxn>
              <a:cxn ang="0">
                <a:pos x="118" y="430"/>
              </a:cxn>
              <a:cxn ang="0">
                <a:pos x="118" y="198"/>
              </a:cxn>
              <a:cxn ang="0">
                <a:pos x="108" y="188"/>
              </a:cxn>
              <a:cxn ang="0">
                <a:pos x="9" y="188"/>
              </a:cxn>
              <a:cxn ang="0">
                <a:pos x="0" y="198"/>
              </a:cxn>
              <a:cxn ang="0">
                <a:pos x="0" y="430"/>
              </a:cxn>
            </a:cxnLst>
            <a:rect l="0" t="0" r="r" b="b"/>
            <a:pathLst>
              <a:path w="457" h="441">
                <a:moveTo>
                  <a:pt x="206" y="139"/>
                </a:moveTo>
                <a:cubicBezTo>
                  <a:pt x="214" y="121"/>
                  <a:pt x="253" y="83"/>
                  <a:pt x="261" y="69"/>
                </a:cubicBezTo>
                <a:cubicBezTo>
                  <a:pt x="277" y="40"/>
                  <a:pt x="264" y="0"/>
                  <a:pt x="304" y="0"/>
                </a:cubicBezTo>
                <a:cubicBezTo>
                  <a:pt x="321" y="0"/>
                  <a:pt x="375" y="44"/>
                  <a:pt x="290" y="159"/>
                </a:cubicBezTo>
                <a:cubicBezTo>
                  <a:pt x="340" y="153"/>
                  <a:pt x="397" y="154"/>
                  <a:pt x="420" y="159"/>
                </a:cubicBezTo>
                <a:cubicBezTo>
                  <a:pt x="434" y="162"/>
                  <a:pt x="452" y="176"/>
                  <a:pt x="452" y="193"/>
                </a:cubicBezTo>
                <a:cubicBezTo>
                  <a:pt x="452" y="211"/>
                  <a:pt x="444" y="221"/>
                  <a:pt x="433" y="228"/>
                </a:cubicBezTo>
                <a:cubicBezTo>
                  <a:pt x="448" y="232"/>
                  <a:pt x="457" y="245"/>
                  <a:pt x="457" y="262"/>
                </a:cubicBezTo>
                <a:cubicBezTo>
                  <a:pt x="457" y="280"/>
                  <a:pt x="446" y="290"/>
                  <a:pt x="431" y="296"/>
                </a:cubicBezTo>
                <a:cubicBezTo>
                  <a:pt x="442" y="301"/>
                  <a:pt x="453" y="313"/>
                  <a:pt x="453" y="330"/>
                </a:cubicBezTo>
                <a:cubicBezTo>
                  <a:pt x="453" y="347"/>
                  <a:pt x="439" y="361"/>
                  <a:pt x="420" y="364"/>
                </a:cubicBezTo>
                <a:cubicBezTo>
                  <a:pt x="433" y="370"/>
                  <a:pt x="439" y="378"/>
                  <a:pt x="439" y="388"/>
                </a:cubicBezTo>
                <a:cubicBezTo>
                  <a:pt x="439" y="420"/>
                  <a:pt x="412" y="428"/>
                  <a:pt x="389" y="434"/>
                </a:cubicBezTo>
                <a:cubicBezTo>
                  <a:pt x="367" y="440"/>
                  <a:pt x="336" y="441"/>
                  <a:pt x="294" y="438"/>
                </a:cubicBezTo>
                <a:cubicBezTo>
                  <a:pt x="252" y="435"/>
                  <a:pt x="198" y="416"/>
                  <a:pt x="138" y="409"/>
                </a:cubicBezTo>
                <a:cubicBezTo>
                  <a:pt x="138" y="357"/>
                  <a:pt x="138" y="218"/>
                  <a:pt x="138" y="218"/>
                </a:cubicBezTo>
                <a:cubicBezTo>
                  <a:pt x="138" y="218"/>
                  <a:pt x="181" y="193"/>
                  <a:pt x="206" y="139"/>
                </a:cubicBezTo>
                <a:close/>
                <a:moveTo>
                  <a:pt x="0" y="430"/>
                </a:moveTo>
                <a:cubicBezTo>
                  <a:pt x="0" y="435"/>
                  <a:pt x="4" y="440"/>
                  <a:pt x="9" y="440"/>
                </a:cubicBezTo>
                <a:cubicBezTo>
                  <a:pt x="108" y="440"/>
                  <a:pt x="108" y="440"/>
                  <a:pt x="108" y="440"/>
                </a:cubicBezTo>
                <a:cubicBezTo>
                  <a:pt x="113" y="440"/>
                  <a:pt x="118" y="435"/>
                  <a:pt x="118" y="430"/>
                </a:cubicBezTo>
                <a:cubicBezTo>
                  <a:pt x="118" y="198"/>
                  <a:pt x="118" y="198"/>
                  <a:pt x="118" y="198"/>
                </a:cubicBezTo>
                <a:cubicBezTo>
                  <a:pt x="118" y="193"/>
                  <a:pt x="113" y="188"/>
                  <a:pt x="108" y="188"/>
                </a:cubicBezTo>
                <a:cubicBezTo>
                  <a:pt x="9" y="188"/>
                  <a:pt x="9" y="188"/>
                  <a:pt x="9" y="188"/>
                </a:cubicBezTo>
                <a:cubicBezTo>
                  <a:pt x="4" y="188"/>
                  <a:pt x="0" y="193"/>
                  <a:pt x="0" y="198"/>
                </a:cubicBezTo>
                <a:lnTo>
                  <a:pt x="0" y="43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538" y="4909248"/>
            <a:ext cx="2133600" cy="273844"/>
          </a:xfrm>
        </p:spPr>
        <p:txBody>
          <a:bodyPr/>
          <a:lstStyle/>
          <a:p>
            <a:fld id="{2A2DB900-4F27-419C-B2D8-AAC4EB8D73BD}" type="slidenum">
              <a:rPr lang="cs-CZ" sz="1100" smtClean="0"/>
              <a:pPr/>
              <a:t>5</a:t>
            </a:fld>
            <a:endParaRPr lang="cs-CZ" sz="1100" dirty="0"/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356074" y="6356"/>
            <a:ext cx="8680422" cy="469722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noProof="0" dirty="0">
                <a:solidFill>
                  <a:schemeClr val="bg1"/>
                </a:solidFill>
              </a:rPr>
              <a:t>Hlavn</a:t>
            </a:r>
            <a:r>
              <a:rPr lang="cs-CZ" dirty="0">
                <a:solidFill>
                  <a:schemeClr val="bg1"/>
                </a:solidFill>
              </a:rPr>
              <a:t>í závěry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86" name="Zástupný symbol pro zápatí 3">
            <a:extLst>
              <a:ext uri="{FF2B5EF4-FFF2-40B4-BE49-F238E27FC236}">
                <a16:creationId xmlns:a16="http://schemas.microsoft.com/office/drawing/2014/main" id="{4AD42D0F-DC7E-4D88-BBB9-6E65E83E5F80}"/>
              </a:ext>
            </a:extLst>
          </p:cNvPr>
          <p:cNvSpPr txBox="1">
            <a:spLocks/>
          </p:cNvSpPr>
          <p:nvPr/>
        </p:nvSpPr>
        <p:spPr>
          <a:xfrm>
            <a:off x="355142" y="4927500"/>
            <a:ext cx="5120208" cy="2295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cs-CZ" sz="1100" dirty="0">
                <a:solidFill>
                  <a:schemeClr val="bg1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5" name="Group 92">
            <a:extLst>
              <a:ext uri="{FF2B5EF4-FFF2-40B4-BE49-F238E27FC236}">
                <a16:creationId xmlns:a16="http://schemas.microsoft.com/office/drawing/2014/main" id="{1430E77C-FF79-49D7-B62F-701684E0566F}"/>
              </a:ext>
            </a:extLst>
          </p:cNvPr>
          <p:cNvGrpSpPr>
            <a:grpSpLocks noChangeAspect="1"/>
          </p:cNvGrpSpPr>
          <p:nvPr/>
        </p:nvGrpSpPr>
        <p:grpSpPr>
          <a:xfrm>
            <a:off x="560333" y="944281"/>
            <a:ext cx="358182" cy="359033"/>
            <a:chOff x="5140325" y="2913063"/>
            <a:chExt cx="668338" cy="669926"/>
          </a:xfrm>
          <a:solidFill>
            <a:schemeClr val="bg1"/>
          </a:solidFill>
        </p:grpSpPr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E72D4002-A4B7-4B79-AE77-E8497308C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0325" y="2913063"/>
              <a:ext cx="309563" cy="336550"/>
            </a:xfrm>
            <a:custGeom>
              <a:avLst/>
              <a:gdLst/>
              <a:ahLst/>
              <a:cxnLst>
                <a:cxn ang="0">
                  <a:pos x="64" y="100"/>
                </a:cxn>
                <a:cxn ang="0">
                  <a:pos x="80" y="57"/>
                </a:cxn>
                <a:cxn ang="0">
                  <a:pos x="58" y="35"/>
                </a:cxn>
                <a:cxn ang="0">
                  <a:pos x="36" y="57"/>
                </a:cxn>
                <a:cxn ang="0">
                  <a:pos x="52" y="100"/>
                </a:cxn>
                <a:cxn ang="0">
                  <a:pos x="48" y="108"/>
                </a:cxn>
                <a:cxn ang="0">
                  <a:pos x="37" y="81"/>
                </a:cxn>
                <a:cxn ang="0">
                  <a:pos x="37" y="36"/>
                </a:cxn>
                <a:cxn ang="0">
                  <a:pos x="79" y="36"/>
                </a:cxn>
                <a:cxn ang="0">
                  <a:pos x="79" y="81"/>
                </a:cxn>
                <a:cxn ang="0">
                  <a:pos x="68" y="108"/>
                </a:cxn>
                <a:cxn ang="0">
                  <a:pos x="50" y="123"/>
                </a:cxn>
                <a:cxn ang="0">
                  <a:pos x="48" y="122"/>
                </a:cxn>
                <a:cxn ang="0">
                  <a:pos x="46" y="116"/>
                </a:cxn>
                <a:cxn ang="0">
                  <a:pos x="48" y="111"/>
                </a:cxn>
                <a:cxn ang="0">
                  <a:pos x="71" y="114"/>
                </a:cxn>
                <a:cxn ang="0">
                  <a:pos x="71" y="119"/>
                </a:cxn>
                <a:cxn ang="0">
                  <a:pos x="66" y="122"/>
                </a:cxn>
                <a:cxn ang="0">
                  <a:pos x="63" y="126"/>
                </a:cxn>
                <a:cxn ang="0">
                  <a:pos x="55" y="70"/>
                </a:cxn>
                <a:cxn ang="0">
                  <a:pos x="53" y="42"/>
                </a:cxn>
                <a:cxn ang="0">
                  <a:pos x="63" y="55"/>
                </a:cxn>
                <a:cxn ang="0">
                  <a:pos x="55" y="70"/>
                </a:cxn>
                <a:cxn ang="0">
                  <a:pos x="54" y="77"/>
                </a:cxn>
                <a:cxn ang="0">
                  <a:pos x="62" y="85"/>
                </a:cxn>
                <a:cxn ang="0">
                  <a:pos x="61" y="19"/>
                </a:cxn>
                <a:cxn ang="0">
                  <a:pos x="54" y="5"/>
                </a:cxn>
                <a:cxn ang="0">
                  <a:pos x="61" y="19"/>
                </a:cxn>
                <a:cxn ang="0">
                  <a:pos x="83" y="29"/>
                </a:cxn>
                <a:cxn ang="0">
                  <a:pos x="98" y="24"/>
                </a:cxn>
                <a:cxn ang="0">
                  <a:pos x="29" y="33"/>
                </a:cxn>
                <a:cxn ang="0">
                  <a:pos x="23" y="18"/>
                </a:cxn>
                <a:cxn ang="0">
                  <a:pos x="29" y="33"/>
                </a:cxn>
                <a:cxn ang="0">
                  <a:pos x="96" y="55"/>
                </a:cxn>
                <a:cxn ang="0">
                  <a:pos x="111" y="62"/>
                </a:cxn>
                <a:cxn ang="0">
                  <a:pos x="19" y="61"/>
                </a:cxn>
                <a:cxn ang="0">
                  <a:pos x="5" y="54"/>
                </a:cxn>
                <a:cxn ang="0">
                  <a:pos x="19" y="61"/>
                </a:cxn>
                <a:cxn ang="0">
                  <a:pos x="87" y="83"/>
                </a:cxn>
                <a:cxn ang="0">
                  <a:pos x="92" y="98"/>
                </a:cxn>
                <a:cxn ang="0">
                  <a:pos x="33" y="87"/>
                </a:cxn>
                <a:cxn ang="0">
                  <a:pos x="18" y="92"/>
                </a:cxn>
                <a:cxn ang="0">
                  <a:pos x="33" y="87"/>
                </a:cxn>
              </a:cxnLst>
              <a:rect l="0" t="0" r="r" b="b"/>
              <a:pathLst>
                <a:path w="116" h="126">
                  <a:moveTo>
                    <a:pt x="52" y="100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4" y="91"/>
                    <a:pt x="68" y="85"/>
                    <a:pt x="73" y="77"/>
                  </a:cubicBezTo>
                  <a:cubicBezTo>
                    <a:pt x="77" y="70"/>
                    <a:pt x="80" y="65"/>
                    <a:pt x="80" y="57"/>
                  </a:cubicBezTo>
                  <a:cubicBezTo>
                    <a:pt x="80" y="51"/>
                    <a:pt x="78" y="46"/>
                    <a:pt x="73" y="42"/>
                  </a:cubicBezTo>
                  <a:cubicBezTo>
                    <a:pt x="69" y="37"/>
                    <a:pt x="64" y="35"/>
                    <a:pt x="58" y="35"/>
                  </a:cubicBezTo>
                  <a:cubicBezTo>
                    <a:pt x="52" y="35"/>
                    <a:pt x="46" y="37"/>
                    <a:pt x="42" y="42"/>
                  </a:cubicBezTo>
                  <a:cubicBezTo>
                    <a:pt x="38" y="46"/>
                    <a:pt x="36" y="51"/>
                    <a:pt x="36" y="57"/>
                  </a:cubicBezTo>
                  <a:cubicBezTo>
                    <a:pt x="36" y="65"/>
                    <a:pt x="39" y="70"/>
                    <a:pt x="43" y="77"/>
                  </a:cubicBezTo>
                  <a:cubicBezTo>
                    <a:pt x="48" y="85"/>
                    <a:pt x="51" y="91"/>
                    <a:pt x="52" y="100"/>
                  </a:cubicBezTo>
                  <a:close/>
                  <a:moveTo>
                    <a:pt x="68" y="108"/>
                  </a:moveTo>
                  <a:cubicBezTo>
                    <a:pt x="48" y="108"/>
                    <a:pt x="48" y="108"/>
                    <a:pt x="48" y="108"/>
                  </a:cubicBezTo>
                  <a:cubicBezTo>
                    <a:pt x="46" y="108"/>
                    <a:pt x="45" y="106"/>
                    <a:pt x="45" y="105"/>
                  </a:cubicBezTo>
                  <a:cubicBezTo>
                    <a:pt x="45" y="94"/>
                    <a:pt x="41" y="87"/>
                    <a:pt x="37" y="81"/>
                  </a:cubicBezTo>
                  <a:cubicBezTo>
                    <a:pt x="32" y="74"/>
                    <a:pt x="28" y="68"/>
                    <a:pt x="28" y="57"/>
                  </a:cubicBezTo>
                  <a:cubicBezTo>
                    <a:pt x="28" y="49"/>
                    <a:pt x="32" y="42"/>
                    <a:pt x="37" y="36"/>
                  </a:cubicBezTo>
                  <a:cubicBezTo>
                    <a:pt x="42" y="31"/>
                    <a:pt x="50" y="28"/>
                    <a:pt x="58" y="28"/>
                  </a:cubicBezTo>
                  <a:cubicBezTo>
                    <a:pt x="66" y="28"/>
                    <a:pt x="73" y="31"/>
                    <a:pt x="79" y="36"/>
                  </a:cubicBezTo>
                  <a:cubicBezTo>
                    <a:pt x="84" y="42"/>
                    <a:pt x="87" y="49"/>
                    <a:pt x="87" y="57"/>
                  </a:cubicBezTo>
                  <a:cubicBezTo>
                    <a:pt x="87" y="68"/>
                    <a:pt x="83" y="74"/>
                    <a:pt x="79" y="81"/>
                  </a:cubicBezTo>
                  <a:cubicBezTo>
                    <a:pt x="75" y="87"/>
                    <a:pt x="71" y="94"/>
                    <a:pt x="71" y="105"/>
                  </a:cubicBezTo>
                  <a:cubicBezTo>
                    <a:pt x="71" y="106"/>
                    <a:pt x="70" y="108"/>
                    <a:pt x="68" y="108"/>
                  </a:cubicBezTo>
                  <a:close/>
                  <a:moveTo>
                    <a:pt x="53" y="126"/>
                  </a:moveTo>
                  <a:cubicBezTo>
                    <a:pt x="51" y="126"/>
                    <a:pt x="50" y="125"/>
                    <a:pt x="50" y="123"/>
                  </a:cubicBezTo>
                  <a:cubicBezTo>
                    <a:pt x="50" y="123"/>
                    <a:pt x="50" y="122"/>
                    <a:pt x="50" y="122"/>
                  </a:cubicBezTo>
                  <a:cubicBezTo>
                    <a:pt x="48" y="122"/>
                    <a:pt x="48" y="122"/>
                    <a:pt x="48" y="122"/>
                  </a:cubicBezTo>
                  <a:cubicBezTo>
                    <a:pt x="46" y="122"/>
                    <a:pt x="45" y="120"/>
                    <a:pt x="45" y="119"/>
                  </a:cubicBezTo>
                  <a:cubicBezTo>
                    <a:pt x="45" y="118"/>
                    <a:pt x="45" y="117"/>
                    <a:pt x="46" y="116"/>
                  </a:cubicBezTo>
                  <a:cubicBezTo>
                    <a:pt x="45" y="116"/>
                    <a:pt x="45" y="115"/>
                    <a:pt x="45" y="114"/>
                  </a:cubicBezTo>
                  <a:cubicBezTo>
                    <a:pt x="45" y="112"/>
                    <a:pt x="46" y="111"/>
                    <a:pt x="48" y="111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70" y="111"/>
                    <a:pt x="71" y="112"/>
                    <a:pt x="71" y="114"/>
                  </a:cubicBezTo>
                  <a:cubicBezTo>
                    <a:pt x="71" y="115"/>
                    <a:pt x="71" y="116"/>
                    <a:pt x="70" y="116"/>
                  </a:cubicBezTo>
                  <a:cubicBezTo>
                    <a:pt x="71" y="117"/>
                    <a:pt x="71" y="118"/>
                    <a:pt x="71" y="119"/>
                  </a:cubicBezTo>
                  <a:cubicBezTo>
                    <a:pt x="71" y="120"/>
                    <a:pt x="70" y="122"/>
                    <a:pt x="68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6" y="122"/>
                    <a:pt x="66" y="123"/>
                    <a:pt x="66" y="123"/>
                  </a:cubicBezTo>
                  <a:cubicBezTo>
                    <a:pt x="66" y="125"/>
                    <a:pt x="65" y="126"/>
                    <a:pt x="63" y="126"/>
                  </a:cubicBezTo>
                  <a:cubicBezTo>
                    <a:pt x="53" y="126"/>
                    <a:pt x="53" y="126"/>
                    <a:pt x="53" y="126"/>
                  </a:cubicBezTo>
                  <a:close/>
                  <a:moveTo>
                    <a:pt x="55" y="70"/>
                  </a:moveTo>
                  <a:cubicBezTo>
                    <a:pt x="53" y="55"/>
                    <a:pt x="53" y="55"/>
                    <a:pt x="53" y="55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5" y="70"/>
                    <a:pt x="55" y="70"/>
                    <a:pt x="55" y="70"/>
                  </a:cubicBezTo>
                  <a:close/>
                  <a:moveTo>
                    <a:pt x="54" y="85"/>
                  </a:moveTo>
                  <a:cubicBezTo>
                    <a:pt x="54" y="77"/>
                    <a:pt x="54" y="77"/>
                    <a:pt x="54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54" y="85"/>
                    <a:pt x="54" y="85"/>
                    <a:pt x="54" y="85"/>
                  </a:cubicBezTo>
                  <a:close/>
                  <a:moveTo>
                    <a:pt x="61" y="19"/>
                  </a:moveTo>
                  <a:cubicBezTo>
                    <a:pt x="61" y="23"/>
                    <a:pt x="56" y="23"/>
                    <a:pt x="55" y="19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0"/>
                    <a:pt x="63" y="0"/>
                    <a:pt x="62" y="5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87" y="33"/>
                  </a:moveTo>
                  <a:cubicBezTo>
                    <a:pt x="84" y="35"/>
                    <a:pt x="81" y="32"/>
                    <a:pt x="83" y="29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6" y="14"/>
                    <a:pt x="102" y="20"/>
                    <a:pt x="98" y="24"/>
                  </a:cubicBezTo>
                  <a:cubicBezTo>
                    <a:pt x="87" y="33"/>
                    <a:pt x="87" y="33"/>
                    <a:pt x="87" y="33"/>
                  </a:cubicBezTo>
                  <a:close/>
                  <a:moveTo>
                    <a:pt x="29" y="33"/>
                  </a:moveTo>
                  <a:cubicBezTo>
                    <a:pt x="32" y="35"/>
                    <a:pt x="35" y="32"/>
                    <a:pt x="32" y="2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0" y="14"/>
                    <a:pt x="14" y="20"/>
                    <a:pt x="18" y="24"/>
                  </a:cubicBezTo>
                  <a:cubicBezTo>
                    <a:pt x="29" y="33"/>
                    <a:pt x="29" y="33"/>
                    <a:pt x="29" y="33"/>
                  </a:cubicBezTo>
                  <a:close/>
                  <a:moveTo>
                    <a:pt x="96" y="61"/>
                  </a:moveTo>
                  <a:cubicBezTo>
                    <a:pt x="93" y="60"/>
                    <a:pt x="93" y="56"/>
                    <a:pt x="96" y="55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6" y="53"/>
                    <a:pt x="116" y="63"/>
                    <a:pt x="111" y="62"/>
                  </a:cubicBezTo>
                  <a:cubicBezTo>
                    <a:pt x="96" y="61"/>
                    <a:pt x="96" y="61"/>
                    <a:pt x="96" y="61"/>
                  </a:cubicBezTo>
                  <a:close/>
                  <a:moveTo>
                    <a:pt x="19" y="61"/>
                  </a:moveTo>
                  <a:cubicBezTo>
                    <a:pt x="23" y="60"/>
                    <a:pt x="23" y="56"/>
                    <a:pt x="19" y="55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0" y="53"/>
                    <a:pt x="0" y="63"/>
                    <a:pt x="5" y="62"/>
                  </a:cubicBezTo>
                  <a:cubicBezTo>
                    <a:pt x="19" y="61"/>
                    <a:pt x="19" y="61"/>
                    <a:pt x="19" y="61"/>
                  </a:cubicBezTo>
                  <a:close/>
                  <a:moveTo>
                    <a:pt x="83" y="87"/>
                  </a:moveTo>
                  <a:cubicBezTo>
                    <a:pt x="80" y="84"/>
                    <a:pt x="84" y="81"/>
                    <a:pt x="87" y="83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2" y="95"/>
                    <a:pt x="95" y="102"/>
                    <a:pt x="92" y="98"/>
                  </a:cubicBezTo>
                  <a:cubicBezTo>
                    <a:pt x="83" y="87"/>
                    <a:pt x="83" y="87"/>
                    <a:pt x="83" y="87"/>
                  </a:cubicBezTo>
                  <a:close/>
                  <a:moveTo>
                    <a:pt x="33" y="87"/>
                  </a:moveTo>
                  <a:cubicBezTo>
                    <a:pt x="35" y="84"/>
                    <a:pt x="32" y="81"/>
                    <a:pt x="29" y="83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4" y="95"/>
                    <a:pt x="21" y="102"/>
                    <a:pt x="24" y="98"/>
                  </a:cubicBezTo>
                  <a:cubicBezTo>
                    <a:pt x="33" y="87"/>
                    <a:pt x="33" y="87"/>
                    <a:pt x="33" y="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7" name="Freeform 56">
              <a:extLst>
                <a:ext uri="{FF2B5EF4-FFF2-40B4-BE49-F238E27FC236}">
                  <a16:creationId xmlns:a16="http://schemas.microsoft.com/office/drawing/2014/main" id="{C299B54B-0CB1-47F9-8693-EB18C936E5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5275" y="3035301"/>
              <a:ext cx="433388" cy="547688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107" y="10"/>
                </a:cxn>
                <a:cxn ang="0">
                  <a:pos x="121" y="28"/>
                </a:cxn>
                <a:cxn ang="0">
                  <a:pos x="120" y="52"/>
                </a:cxn>
                <a:cxn ang="0">
                  <a:pos x="120" y="52"/>
                </a:cxn>
                <a:cxn ang="0">
                  <a:pos x="124" y="54"/>
                </a:cxn>
                <a:cxn ang="0">
                  <a:pos x="124" y="63"/>
                </a:cxn>
                <a:cxn ang="0">
                  <a:pos x="118" y="69"/>
                </a:cxn>
                <a:cxn ang="0">
                  <a:pos x="114" y="71"/>
                </a:cxn>
                <a:cxn ang="0">
                  <a:pos x="81" y="103"/>
                </a:cxn>
                <a:cxn ang="0">
                  <a:pos x="48" y="71"/>
                </a:cxn>
                <a:cxn ang="0">
                  <a:pos x="45" y="69"/>
                </a:cxn>
                <a:cxn ang="0">
                  <a:pos x="39" y="63"/>
                </a:cxn>
                <a:cxn ang="0">
                  <a:pos x="38" y="54"/>
                </a:cxn>
                <a:cxn ang="0">
                  <a:pos x="43" y="52"/>
                </a:cxn>
                <a:cxn ang="0">
                  <a:pos x="42" y="28"/>
                </a:cxn>
                <a:cxn ang="0">
                  <a:pos x="56" y="10"/>
                </a:cxn>
                <a:cxn ang="0">
                  <a:pos x="56" y="10"/>
                </a:cxn>
                <a:cxn ang="0">
                  <a:pos x="56" y="10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76" y="0"/>
                </a:cxn>
                <a:cxn ang="0">
                  <a:pos x="81" y="0"/>
                </a:cxn>
                <a:cxn ang="0">
                  <a:pos x="87" y="0"/>
                </a:cxn>
                <a:cxn ang="0">
                  <a:pos x="81" y="117"/>
                </a:cxn>
                <a:cxn ang="0">
                  <a:pos x="73" y="122"/>
                </a:cxn>
                <a:cxn ang="0">
                  <a:pos x="76" y="132"/>
                </a:cxn>
                <a:cxn ang="0">
                  <a:pos x="69" y="172"/>
                </a:cxn>
                <a:cxn ang="0">
                  <a:pos x="49" y="109"/>
                </a:cxn>
                <a:cxn ang="0">
                  <a:pos x="11" y="130"/>
                </a:cxn>
                <a:cxn ang="0">
                  <a:pos x="0" y="198"/>
                </a:cxn>
                <a:cxn ang="0">
                  <a:pos x="2" y="203"/>
                </a:cxn>
                <a:cxn ang="0">
                  <a:pos x="6" y="205"/>
                </a:cxn>
                <a:cxn ang="0">
                  <a:pos x="156" y="205"/>
                </a:cxn>
                <a:cxn ang="0">
                  <a:pos x="161" y="203"/>
                </a:cxn>
                <a:cxn ang="0">
                  <a:pos x="163" y="198"/>
                </a:cxn>
                <a:cxn ang="0">
                  <a:pos x="152" y="130"/>
                </a:cxn>
                <a:cxn ang="0">
                  <a:pos x="114" y="109"/>
                </a:cxn>
                <a:cxn ang="0">
                  <a:pos x="93" y="172"/>
                </a:cxn>
                <a:cxn ang="0">
                  <a:pos x="87" y="132"/>
                </a:cxn>
                <a:cxn ang="0">
                  <a:pos x="90" y="122"/>
                </a:cxn>
                <a:cxn ang="0">
                  <a:pos x="81" y="117"/>
                </a:cxn>
              </a:cxnLst>
              <a:rect l="0" t="0" r="r" b="b"/>
              <a:pathLst>
                <a:path w="163" h="205">
                  <a:moveTo>
                    <a:pt x="87" y="0"/>
                  </a:moveTo>
                  <a:cubicBezTo>
                    <a:pt x="95" y="2"/>
                    <a:pt x="102" y="5"/>
                    <a:pt x="107" y="10"/>
                  </a:cubicBezTo>
                  <a:cubicBezTo>
                    <a:pt x="113" y="15"/>
                    <a:pt x="119" y="18"/>
                    <a:pt x="121" y="28"/>
                  </a:cubicBezTo>
                  <a:cubicBezTo>
                    <a:pt x="123" y="36"/>
                    <a:pt x="121" y="45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2" y="52"/>
                    <a:pt x="124" y="52"/>
                    <a:pt x="124" y="54"/>
                  </a:cubicBezTo>
                  <a:cubicBezTo>
                    <a:pt x="125" y="57"/>
                    <a:pt x="125" y="60"/>
                    <a:pt x="124" y="63"/>
                  </a:cubicBezTo>
                  <a:cubicBezTo>
                    <a:pt x="123" y="65"/>
                    <a:pt x="120" y="67"/>
                    <a:pt x="118" y="69"/>
                  </a:cubicBezTo>
                  <a:cubicBezTo>
                    <a:pt x="117" y="70"/>
                    <a:pt x="116" y="71"/>
                    <a:pt x="114" y="71"/>
                  </a:cubicBezTo>
                  <a:cubicBezTo>
                    <a:pt x="108" y="88"/>
                    <a:pt x="96" y="103"/>
                    <a:pt x="81" y="103"/>
                  </a:cubicBezTo>
                  <a:cubicBezTo>
                    <a:pt x="67" y="103"/>
                    <a:pt x="55" y="88"/>
                    <a:pt x="48" y="71"/>
                  </a:cubicBezTo>
                  <a:cubicBezTo>
                    <a:pt x="47" y="71"/>
                    <a:pt x="46" y="70"/>
                    <a:pt x="45" y="69"/>
                  </a:cubicBezTo>
                  <a:cubicBezTo>
                    <a:pt x="43" y="67"/>
                    <a:pt x="39" y="65"/>
                    <a:pt x="39" y="63"/>
                  </a:cubicBezTo>
                  <a:cubicBezTo>
                    <a:pt x="38" y="60"/>
                    <a:pt x="37" y="57"/>
                    <a:pt x="38" y="54"/>
                  </a:cubicBezTo>
                  <a:cubicBezTo>
                    <a:pt x="39" y="52"/>
                    <a:pt x="41" y="52"/>
                    <a:pt x="43" y="52"/>
                  </a:cubicBezTo>
                  <a:cubicBezTo>
                    <a:pt x="41" y="45"/>
                    <a:pt x="40" y="36"/>
                    <a:pt x="42" y="28"/>
                  </a:cubicBezTo>
                  <a:cubicBezTo>
                    <a:pt x="44" y="18"/>
                    <a:pt x="50" y="15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62" y="5"/>
                    <a:pt x="68" y="1"/>
                    <a:pt x="76" y="0"/>
                  </a:cubicBezTo>
                  <a:cubicBezTo>
                    <a:pt x="77" y="0"/>
                    <a:pt x="79" y="0"/>
                    <a:pt x="81" y="0"/>
                  </a:cubicBezTo>
                  <a:cubicBezTo>
                    <a:pt x="84" y="0"/>
                    <a:pt x="85" y="0"/>
                    <a:pt x="87" y="0"/>
                  </a:cubicBezTo>
                  <a:close/>
                  <a:moveTo>
                    <a:pt x="81" y="117"/>
                  </a:moveTo>
                  <a:cubicBezTo>
                    <a:pt x="73" y="122"/>
                    <a:pt x="73" y="122"/>
                    <a:pt x="73" y="122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69" y="172"/>
                    <a:pt x="69" y="172"/>
                    <a:pt x="69" y="172"/>
                  </a:cubicBezTo>
                  <a:cubicBezTo>
                    <a:pt x="61" y="155"/>
                    <a:pt x="54" y="127"/>
                    <a:pt x="49" y="109"/>
                  </a:cubicBezTo>
                  <a:cubicBezTo>
                    <a:pt x="36" y="115"/>
                    <a:pt x="17" y="116"/>
                    <a:pt x="11" y="130"/>
                  </a:cubicBezTo>
                  <a:cubicBezTo>
                    <a:pt x="4" y="143"/>
                    <a:pt x="1" y="174"/>
                    <a:pt x="0" y="198"/>
                  </a:cubicBezTo>
                  <a:cubicBezTo>
                    <a:pt x="0" y="200"/>
                    <a:pt x="0" y="201"/>
                    <a:pt x="2" y="203"/>
                  </a:cubicBezTo>
                  <a:cubicBezTo>
                    <a:pt x="3" y="204"/>
                    <a:pt x="5" y="205"/>
                    <a:pt x="6" y="205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8" y="205"/>
                    <a:pt x="160" y="204"/>
                    <a:pt x="161" y="203"/>
                  </a:cubicBezTo>
                  <a:cubicBezTo>
                    <a:pt x="162" y="201"/>
                    <a:pt x="163" y="200"/>
                    <a:pt x="163" y="198"/>
                  </a:cubicBezTo>
                  <a:cubicBezTo>
                    <a:pt x="162" y="174"/>
                    <a:pt x="159" y="143"/>
                    <a:pt x="152" y="130"/>
                  </a:cubicBezTo>
                  <a:cubicBezTo>
                    <a:pt x="145" y="116"/>
                    <a:pt x="127" y="115"/>
                    <a:pt x="114" y="109"/>
                  </a:cubicBezTo>
                  <a:cubicBezTo>
                    <a:pt x="109" y="127"/>
                    <a:pt x="102" y="155"/>
                    <a:pt x="93" y="172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1" y="117"/>
                    <a:pt x="81" y="117"/>
                    <a:pt x="81" y="1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38" name="Group 101">
            <a:extLst>
              <a:ext uri="{FF2B5EF4-FFF2-40B4-BE49-F238E27FC236}">
                <a16:creationId xmlns:a16="http://schemas.microsoft.com/office/drawing/2014/main" id="{D3801C0F-32A9-4E8C-9653-99E02525FEA9}"/>
              </a:ext>
            </a:extLst>
          </p:cNvPr>
          <p:cNvGrpSpPr>
            <a:grpSpLocks noChangeAspect="1"/>
          </p:cNvGrpSpPr>
          <p:nvPr/>
        </p:nvGrpSpPr>
        <p:grpSpPr>
          <a:xfrm>
            <a:off x="569963" y="2169132"/>
            <a:ext cx="364960" cy="331661"/>
            <a:chOff x="6557963" y="3495675"/>
            <a:chExt cx="869950" cy="790575"/>
          </a:xfrm>
          <a:solidFill>
            <a:schemeClr val="bg1"/>
          </a:solidFill>
        </p:grpSpPr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5195DE18-D802-4553-B1E1-1810867D7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988" y="3987800"/>
              <a:ext cx="88900" cy="29845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188"/>
                </a:cxn>
                <a:cxn ang="0">
                  <a:pos x="56" y="188"/>
                </a:cxn>
                <a:cxn ang="0">
                  <a:pos x="56" y="22"/>
                </a:cxn>
                <a:cxn ang="0">
                  <a:pos x="34" y="0"/>
                </a:cxn>
                <a:cxn ang="0">
                  <a:pos x="0" y="34"/>
                </a:cxn>
              </a:cxnLst>
              <a:rect l="0" t="0" r="r" b="b"/>
              <a:pathLst>
                <a:path w="56" h="188">
                  <a:moveTo>
                    <a:pt x="0" y="34"/>
                  </a:moveTo>
                  <a:lnTo>
                    <a:pt x="0" y="188"/>
                  </a:lnTo>
                  <a:lnTo>
                    <a:pt x="56" y="188"/>
                  </a:lnTo>
                  <a:lnTo>
                    <a:pt x="56" y="22"/>
                  </a:lnTo>
                  <a:lnTo>
                    <a:pt x="34" y="0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C020F9C6-F131-4DFF-93FB-EE1C2FD77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9563" y="4083050"/>
              <a:ext cx="57150" cy="203200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36" y="128"/>
                </a:cxn>
                <a:cxn ang="0">
                  <a:pos x="36" y="0"/>
                </a:cxn>
                <a:cxn ang="0">
                  <a:pos x="0" y="34"/>
                </a:cxn>
                <a:cxn ang="0">
                  <a:pos x="0" y="128"/>
                </a:cxn>
              </a:cxnLst>
              <a:rect l="0" t="0" r="r" b="b"/>
              <a:pathLst>
                <a:path w="36" h="128">
                  <a:moveTo>
                    <a:pt x="0" y="128"/>
                  </a:moveTo>
                  <a:lnTo>
                    <a:pt x="36" y="128"/>
                  </a:lnTo>
                  <a:lnTo>
                    <a:pt x="36" y="0"/>
                  </a:lnTo>
                  <a:lnTo>
                    <a:pt x="0" y="34"/>
                  </a:lnTo>
                  <a:lnTo>
                    <a:pt x="0" y="1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238718F2-57F4-4A65-BCCF-5A7270A69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8988" y="3686175"/>
              <a:ext cx="187325" cy="600075"/>
            </a:xfrm>
            <a:custGeom>
              <a:avLst/>
              <a:gdLst/>
              <a:ahLst/>
              <a:cxnLst>
                <a:cxn ang="0">
                  <a:pos x="0" y="378"/>
                </a:cxn>
                <a:cxn ang="0">
                  <a:pos x="118" y="378"/>
                </a:cxn>
                <a:cxn ang="0">
                  <a:pos x="118" y="0"/>
                </a:cxn>
                <a:cxn ang="0">
                  <a:pos x="0" y="118"/>
                </a:cxn>
                <a:cxn ang="0">
                  <a:pos x="0" y="378"/>
                </a:cxn>
              </a:cxnLst>
              <a:rect l="0" t="0" r="r" b="b"/>
              <a:pathLst>
                <a:path w="118" h="378">
                  <a:moveTo>
                    <a:pt x="0" y="378"/>
                  </a:moveTo>
                  <a:lnTo>
                    <a:pt x="118" y="378"/>
                  </a:lnTo>
                  <a:lnTo>
                    <a:pt x="118" y="0"/>
                  </a:lnTo>
                  <a:lnTo>
                    <a:pt x="0" y="118"/>
                  </a:lnTo>
                  <a:lnTo>
                    <a:pt x="0" y="3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80A0BFB0-AA96-4545-A8A4-EC889F5A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6588" y="3924300"/>
              <a:ext cx="111125" cy="361950"/>
            </a:xfrm>
            <a:custGeom>
              <a:avLst/>
              <a:gdLst/>
              <a:ahLst/>
              <a:cxnLst>
                <a:cxn ang="0">
                  <a:pos x="0" y="64"/>
                </a:cxn>
                <a:cxn ang="0">
                  <a:pos x="0" y="228"/>
                </a:cxn>
                <a:cxn ang="0">
                  <a:pos x="70" y="228"/>
                </a:cxn>
                <a:cxn ang="0">
                  <a:pos x="70" y="0"/>
                </a:cxn>
                <a:cxn ang="0">
                  <a:pos x="64" y="0"/>
                </a:cxn>
                <a:cxn ang="0">
                  <a:pos x="0" y="64"/>
                </a:cxn>
              </a:cxnLst>
              <a:rect l="0" t="0" r="r" b="b"/>
              <a:pathLst>
                <a:path w="70" h="228">
                  <a:moveTo>
                    <a:pt x="0" y="64"/>
                  </a:moveTo>
                  <a:lnTo>
                    <a:pt x="0" y="228"/>
                  </a:lnTo>
                  <a:lnTo>
                    <a:pt x="70" y="228"/>
                  </a:lnTo>
                  <a:lnTo>
                    <a:pt x="70" y="0"/>
                  </a:lnTo>
                  <a:lnTo>
                    <a:pt x="64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DAD33276-8ABE-4D51-A2E9-F86CDBB43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8163" y="4064000"/>
              <a:ext cx="57150" cy="222250"/>
            </a:xfrm>
            <a:custGeom>
              <a:avLst/>
              <a:gdLst/>
              <a:ahLst/>
              <a:cxnLst>
                <a:cxn ang="0">
                  <a:pos x="18" y="20"/>
                </a:cxn>
                <a:cxn ang="0">
                  <a:pos x="6" y="8"/>
                </a:cxn>
                <a:cxn ang="0">
                  <a:pos x="0" y="0"/>
                </a:cxn>
                <a:cxn ang="0">
                  <a:pos x="0" y="140"/>
                </a:cxn>
                <a:cxn ang="0">
                  <a:pos x="36" y="140"/>
                </a:cxn>
                <a:cxn ang="0">
                  <a:pos x="36" y="2"/>
                </a:cxn>
                <a:cxn ang="0">
                  <a:pos x="30" y="8"/>
                </a:cxn>
                <a:cxn ang="0">
                  <a:pos x="18" y="20"/>
                </a:cxn>
              </a:cxnLst>
              <a:rect l="0" t="0" r="r" b="b"/>
              <a:pathLst>
                <a:path w="36" h="140">
                  <a:moveTo>
                    <a:pt x="18" y="20"/>
                  </a:moveTo>
                  <a:lnTo>
                    <a:pt x="6" y="8"/>
                  </a:lnTo>
                  <a:lnTo>
                    <a:pt x="0" y="0"/>
                  </a:lnTo>
                  <a:lnTo>
                    <a:pt x="0" y="140"/>
                  </a:lnTo>
                  <a:lnTo>
                    <a:pt x="36" y="140"/>
                  </a:lnTo>
                  <a:lnTo>
                    <a:pt x="36" y="2"/>
                  </a:lnTo>
                  <a:lnTo>
                    <a:pt x="30" y="8"/>
                  </a:lnTo>
                  <a:lnTo>
                    <a:pt x="18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A634476A-CC4A-4AFA-A257-9CB855039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7963" y="3495675"/>
              <a:ext cx="869950" cy="654050"/>
            </a:xfrm>
            <a:custGeom>
              <a:avLst/>
              <a:gdLst/>
              <a:ahLst/>
              <a:cxnLst>
                <a:cxn ang="0">
                  <a:pos x="526" y="20"/>
                </a:cxn>
                <a:cxn ang="0">
                  <a:pos x="404" y="0"/>
                </a:cxn>
                <a:cxn ang="0">
                  <a:pos x="460" y="56"/>
                </a:cxn>
                <a:cxn ang="0">
                  <a:pos x="226" y="290"/>
                </a:cxn>
                <a:cxn ang="0">
                  <a:pos x="160" y="224"/>
                </a:cxn>
                <a:cxn ang="0">
                  <a:pos x="0" y="382"/>
                </a:cxn>
                <a:cxn ang="0">
                  <a:pos x="32" y="412"/>
                </a:cxn>
                <a:cxn ang="0">
                  <a:pos x="160" y="286"/>
                </a:cxn>
                <a:cxn ang="0">
                  <a:pos x="196" y="322"/>
                </a:cxn>
                <a:cxn ang="0">
                  <a:pos x="196" y="322"/>
                </a:cxn>
                <a:cxn ang="0">
                  <a:pos x="226" y="352"/>
                </a:cxn>
                <a:cxn ang="0">
                  <a:pos x="226" y="352"/>
                </a:cxn>
                <a:cxn ang="0">
                  <a:pos x="258" y="322"/>
                </a:cxn>
                <a:cxn ang="0">
                  <a:pos x="492" y="88"/>
                </a:cxn>
                <a:cxn ang="0">
                  <a:pos x="548" y="144"/>
                </a:cxn>
                <a:cxn ang="0">
                  <a:pos x="526" y="20"/>
                </a:cxn>
              </a:cxnLst>
              <a:rect l="0" t="0" r="r" b="b"/>
              <a:pathLst>
                <a:path w="548" h="412">
                  <a:moveTo>
                    <a:pt x="526" y="20"/>
                  </a:moveTo>
                  <a:lnTo>
                    <a:pt x="404" y="0"/>
                  </a:lnTo>
                  <a:lnTo>
                    <a:pt x="460" y="56"/>
                  </a:lnTo>
                  <a:lnTo>
                    <a:pt x="226" y="290"/>
                  </a:lnTo>
                  <a:lnTo>
                    <a:pt x="160" y="224"/>
                  </a:lnTo>
                  <a:lnTo>
                    <a:pt x="0" y="382"/>
                  </a:lnTo>
                  <a:lnTo>
                    <a:pt x="32" y="412"/>
                  </a:lnTo>
                  <a:lnTo>
                    <a:pt x="160" y="286"/>
                  </a:lnTo>
                  <a:lnTo>
                    <a:pt x="196" y="322"/>
                  </a:lnTo>
                  <a:lnTo>
                    <a:pt x="196" y="322"/>
                  </a:lnTo>
                  <a:lnTo>
                    <a:pt x="226" y="352"/>
                  </a:lnTo>
                  <a:lnTo>
                    <a:pt x="226" y="352"/>
                  </a:lnTo>
                  <a:lnTo>
                    <a:pt x="258" y="322"/>
                  </a:lnTo>
                  <a:lnTo>
                    <a:pt x="492" y="88"/>
                  </a:lnTo>
                  <a:lnTo>
                    <a:pt x="548" y="144"/>
                  </a:lnTo>
                  <a:lnTo>
                    <a:pt x="526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49" name="Skupina 48">
            <a:extLst>
              <a:ext uri="{FF2B5EF4-FFF2-40B4-BE49-F238E27FC236}">
                <a16:creationId xmlns:a16="http://schemas.microsoft.com/office/drawing/2014/main" id="{63D8DA1A-A3C8-46F9-AB4C-5491A66B8172}"/>
              </a:ext>
            </a:extLst>
          </p:cNvPr>
          <p:cNvGrpSpPr/>
          <p:nvPr/>
        </p:nvGrpSpPr>
        <p:grpSpPr>
          <a:xfrm>
            <a:off x="8100391" y="6356"/>
            <a:ext cx="1035873" cy="549170"/>
            <a:chOff x="7992336" y="-1018"/>
            <a:chExt cx="1044160" cy="549170"/>
          </a:xfrm>
        </p:grpSpPr>
        <p:sp>
          <p:nvSpPr>
            <p:cNvPr id="50" name="Obdélník 49">
              <a:extLst>
                <a:ext uri="{FF2B5EF4-FFF2-40B4-BE49-F238E27FC236}">
                  <a16:creationId xmlns:a16="http://schemas.microsoft.com/office/drawing/2014/main" id="{480AB7D8-F017-4292-9AEA-0FCDA3726E9F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51" name="Picture 2" descr="http://www.aspectio.cz/Files/logoAMSP.jpg">
              <a:extLst>
                <a:ext uri="{FF2B5EF4-FFF2-40B4-BE49-F238E27FC236}">
                  <a16:creationId xmlns:a16="http://schemas.microsoft.com/office/drawing/2014/main" id="{AE0A2703-57CE-4FDC-8A60-05EC3AB25F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0979330-4C4D-4BF9-8604-D687C46ABBAC}"/>
              </a:ext>
            </a:extLst>
          </p:cNvPr>
          <p:cNvGrpSpPr>
            <a:grpSpLocks noChangeAspect="1"/>
          </p:cNvGrpSpPr>
          <p:nvPr/>
        </p:nvGrpSpPr>
        <p:grpSpPr>
          <a:xfrm>
            <a:off x="506758" y="4005399"/>
            <a:ext cx="447130" cy="306949"/>
            <a:chOff x="6684963" y="3937000"/>
            <a:chExt cx="1174750" cy="806450"/>
          </a:xfrm>
          <a:solidFill>
            <a:schemeClr val="bg1"/>
          </a:solidFill>
        </p:grpSpPr>
        <p:sp>
          <p:nvSpPr>
            <p:cNvPr id="61" name="Freeform 90">
              <a:extLst>
                <a:ext uri="{FF2B5EF4-FFF2-40B4-BE49-F238E27FC236}">
                  <a16:creationId xmlns:a16="http://schemas.microsoft.com/office/drawing/2014/main" id="{628E8B2A-1D33-4517-BA7D-019EDF56F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0138" y="3937000"/>
              <a:ext cx="409575" cy="712788"/>
            </a:xfrm>
            <a:custGeom>
              <a:avLst/>
              <a:gdLst/>
              <a:ahLst/>
              <a:cxnLst>
                <a:cxn ang="0">
                  <a:pos x="66" y="76"/>
                </a:cxn>
                <a:cxn ang="0">
                  <a:pos x="53" y="70"/>
                </a:cxn>
                <a:cxn ang="0">
                  <a:pos x="65" y="63"/>
                </a:cxn>
                <a:cxn ang="0">
                  <a:pos x="82" y="34"/>
                </a:cxn>
                <a:cxn ang="0">
                  <a:pos x="44" y="0"/>
                </a:cxn>
                <a:cxn ang="0">
                  <a:pos x="7" y="34"/>
                </a:cxn>
                <a:cxn ang="0">
                  <a:pos x="24" y="63"/>
                </a:cxn>
                <a:cxn ang="0">
                  <a:pos x="36" y="70"/>
                </a:cxn>
                <a:cxn ang="0">
                  <a:pos x="23" y="76"/>
                </a:cxn>
                <a:cxn ang="0">
                  <a:pos x="17" y="78"/>
                </a:cxn>
                <a:cxn ang="0">
                  <a:pos x="11" y="82"/>
                </a:cxn>
                <a:cxn ang="0">
                  <a:pos x="5" y="86"/>
                </a:cxn>
                <a:cxn ang="0">
                  <a:pos x="0" y="92"/>
                </a:cxn>
                <a:cxn ang="0">
                  <a:pos x="32" y="165"/>
                </a:cxn>
                <a:cxn ang="0">
                  <a:pos x="31" y="181"/>
                </a:cxn>
                <a:cxn ang="0">
                  <a:pos x="31" y="183"/>
                </a:cxn>
                <a:cxn ang="0">
                  <a:pos x="30" y="184"/>
                </a:cxn>
                <a:cxn ang="0">
                  <a:pos x="27" y="188"/>
                </a:cxn>
                <a:cxn ang="0">
                  <a:pos x="44" y="190"/>
                </a:cxn>
                <a:cxn ang="0">
                  <a:pos x="108" y="159"/>
                </a:cxn>
                <a:cxn ang="0">
                  <a:pos x="109" y="146"/>
                </a:cxn>
                <a:cxn ang="0">
                  <a:pos x="66" y="76"/>
                </a:cxn>
              </a:cxnLst>
              <a:rect l="0" t="0" r="r" b="b"/>
              <a:pathLst>
                <a:path w="109" h="190">
                  <a:moveTo>
                    <a:pt x="66" y="76"/>
                  </a:moveTo>
                  <a:cubicBezTo>
                    <a:pt x="53" y="70"/>
                    <a:pt x="53" y="70"/>
                    <a:pt x="53" y="70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75" y="57"/>
                    <a:pt x="82" y="46"/>
                    <a:pt x="82" y="34"/>
                  </a:cubicBezTo>
                  <a:cubicBezTo>
                    <a:pt x="82" y="16"/>
                    <a:pt x="65" y="0"/>
                    <a:pt x="44" y="0"/>
                  </a:cubicBezTo>
                  <a:cubicBezTo>
                    <a:pt x="23" y="0"/>
                    <a:pt x="7" y="16"/>
                    <a:pt x="7" y="34"/>
                  </a:cubicBezTo>
                  <a:cubicBezTo>
                    <a:pt x="7" y="46"/>
                    <a:pt x="13" y="57"/>
                    <a:pt x="24" y="63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1" y="76"/>
                    <a:pt x="19" y="77"/>
                    <a:pt x="17" y="78"/>
                  </a:cubicBezTo>
                  <a:cubicBezTo>
                    <a:pt x="15" y="79"/>
                    <a:pt x="13" y="81"/>
                    <a:pt x="11" y="82"/>
                  </a:cubicBezTo>
                  <a:cubicBezTo>
                    <a:pt x="9" y="83"/>
                    <a:pt x="7" y="85"/>
                    <a:pt x="5" y="86"/>
                  </a:cubicBezTo>
                  <a:cubicBezTo>
                    <a:pt x="3" y="88"/>
                    <a:pt x="2" y="90"/>
                    <a:pt x="0" y="92"/>
                  </a:cubicBezTo>
                  <a:cubicBezTo>
                    <a:pt x="20" y="109"/>
                    <a:pt x="32" y="136"/>
                    <a:pt x="32" y="165"/>
                  </a:cubicBezTo>
                  <a:cubicBezTo>
                    <a:pt x="32" y="171"/>
                    <a:pt x="32" y="176"/>
                    <a:pt x="31" y="181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29" y="185"/>
                    <a:pt x="28" y="187"/>
                    <a:pt x="27" y="188"/>
                  </a:cubicBezTo>
                  <a:cubicBezTo>
                    <a:pt x="32" y="189"/>
                    <a:pt x="38" y="190"/>
                    <a:pt x="44" y="190"/>
                  </a:cubicBezTo>
                  <a:cubicBezTo>
                    <a:pt x="69" y="190"/>
                    <a:pt x="92" y="178"/>
                    <a:pt x="108" y="159"/>
                  </a:cubicBezTo>
                  <a:cubicBezTo>
                    <a:pt x="109" y="155"/>
                    <a:pt x="109" y="150"/>
                    <a:pt x="109" y="146"/>
                  </a:cubicBezTo>
                  <a:cubicBezTo>
                    <a:pt x="109" y="113"/>
                    <a:pt x="91" y="86"/>
                    <a:pt x="66" y="7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2" name="Freeform 91">
              <a:extLst>
                <a:ext uri="{FF2B5EF4-FFF2-40B4-BE49-F238E27FC236}">
                  <a16:creationId xmlns:a16="http://schemas.microsoft.com/office/drawing/2014/main" id="{F8E417FC-8637-48C3-B516-FBFC8513B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3937000"/>
              <a:ext cx="409575" cy="712788"/>
            </a:xfrm>
            <a:custGeom>
              <a:avLst/>
              <a:gdLst/>
              <a:ahLst/>
              <a:cxnLst>
                <a:cxn ang="0">
                  <a:pos x="78" y="183"/>
                </a:cxn>
                <a:cxn ang="0">
                  <a:pos x="78" y="181"/>
                </a:cxn>
                <a:cxn ang="0">
                  <a:pos x="76" y="165"/>
                </a:cxn>
                <a:cxn ang="0">
                  <a:pos x="108" y="93"/>
                </a:cxn>
                <a:cxn ang="0">
                  <a:pos x="109" y="92"/>
                </a:cxn>
                <a:cxn ang="0">
                  <a:pos x="86" y="76"/>
                </a:cxn>
                <a:cxn ang="0">
                  <a:pos x="73" y="70"/>
                </a:cxn>
                <a:cxn ang="0">
                  <a:pos x="85" y="63"/>
                </a:cxn>
                <a:cxn ang="0">
                  <a:pos x="102" y="34"/>
                </a:cxn>
                <a:cxn ang="0">
                  <a:pos x="64" y="0"/>
                </a:cxn>
                <a:cxn ang="0">
                  <a:pos x="27" y="34"/>
                </a:cxn>
                <a:cxn ang="0">
                  <a:pos x="44" y="63"/>
                </a:cxn>
                <a:cxn ang="0">
                  <a:pos x="56" y="70"/>
                </a:cxn>
                <a:cxn ang="0">
                  <a:pos x="43" y="76"/>
                </a:cxn>
                <a:cxn ang="0">
                  <a:pos x="37" y="78"/>
                </a:cxn>
                <a:cxn ang="0">
                  <a:pos x="31" y="82"/>
                </a:cxn>
                <a:cxn ang="0">
                  <a:pos x="26" y="86"/>
                </a:cxn>
                <a:cxn ang="0">
                  <a:pos x="0" y="146"/>
                </a:cxn>
                <a:cxn ang="0">
                  <a:pos x="1" y="159"/>
                </a:cxn>
                <a:cxn ang="0">
                  <a:pos x="10" y="169"/>
                </a:cxn>
                <a:cxn ang="0">
                  <a:pos x="16" y="173"/>
                </a:cxn>
                <a:cxn ang="0">
                  <a:pos x="22" y="178"/>
                </a:cxn>
                <a:cxn ang="0">
                  <a:pos x="64" y="190"/>
                </a:cxn>
                <a:cxn ang="0">
                  <a:pos x="82" y="188"/>
                </a:cxn>
                <a:cxn ang="0">
                  <a:pos x="79" y="184"/>
                </a:cxn>
                <a:cxn ang="0">
                  <a:pos x="78" y="183"/>
                </a:cxn>
              </a:cxnLst>
              <a:rect l="0" t="0" r="r" b="b"/>
              <a:pathLst>
                <a:path w="109" h="190">
                  <a:moveTo>
                    <a:pt x="78" y="183"/>
                  </a:moveTo>
                  <a:cubicBezTo>
                    <a:pt x="78" y="181"/>
                    <a:pt x="78" y="181"/>
                    <a:pt x="78" y="181"/>
                  </a:cubicBezTo>
                  <a:cubicBezTo>
                    <a:pt x="77" y="176"/>
                    <a:pt x="76" y="170"/>
                    <a:pt x="76" y="165"/>
                  </a:cubicBezTo>
                  <a:cubicBezTo>
                    <a:pt x="76" y="137"/>
                    <a:pt x="88" y="110"/>
                    <a:pt x="108" y="93"/>
                  </a:cubicBezTo>
                  <a:cubicBezTo>
                    <a:pt x="108" y="92"/>
                    <a:pt x="109" y="92"/>
                    <a:pt x="109" y="92"/>
                  </a:cubicBezTo>
                  <a:cubicBezTo>
                    <a:pt x="102" y="85"/>
                    <a:pt x="95" y="79"/>
                    <a:pt x="86" y="76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95" y="57"/>
                    <a:pt x="102" y="46"/>
                    <a:pt x="102" y="34"/>
                  </a:cubicBezTo>
                  <a:cubicBezTo>
                    <a:pt x="102" y="16"/>
                    <a:pt x="86" y="0"/>
                    <a:pt x="64" y="0"/>
                  </a:cubicBezTo>
                  <a:cubicBezTo>
                    <a:pt x="43" y="0"/>
                    <a:pt x="27" y="16"/>
                    <a:pt x="27" y="34"/>
                  </a:cubicBezTo>
                  <a:cubicBezTo>
                    <a:pt x="27" y="46"/>
                    <a:pt x="33" y="57"/>
                    <a:pt x="44" y="6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1" y="76"/>
                    <a:pt x="39" y="77"/>
                    <a:pt x="37" y="78"/>
                  </a:cubicBezTo>
                  <a:cubicBezTo>
                    <a:pt x="35" y="79"/>
                    <a:pt x="33" y="81"/>
                    <a:pt x="31" y="82"/>
                  </a:cubicBezTo>
                  <a:cubicBezTo>
                    <a:pt x="29" y="83"/>
                    <a:pt x="27" y="85"/>
                    <a:pt x="26" y="86"/>
                  </a:cubicBezTo>
                  <a:cubicBezTo>
                    <a:pt x="10" y="100"/>
                    <a:pt x="0" y="121"/>
                    <a:pt x="0" y="146"/>
                  </a:cubicBezTo>
                  <a:cubicBezTo>
                    <a:pt x="0" y="150"/>
                    <a:pt x="0" y="155"/>
                    <a:pt x="1" y="159"/>
                  </a:cubicBezTo>
                  <a:cubicBezTo>
                    <a:pt x="4" y="162"/>
                    <a:pt x="7" y="166"/>
                    <a:pt x="10" y="169"/>
                  </a:cubicBezTo>
                  <a:cubicBezTo>
                    <a:pt x="12" y="170"/>
                    <a:pt x="14" y="172"/>
                    <a:pt x="16" y="173"/>
                  </a:cubicBezTo>
                  <a:cubicBezTo>
                    <a:pt x="18" y="175"/>
                    <a:pt x="20" y="176"/>
                    <a:pt x="22" y="178"/>
                  </a:cubicBezTo>
                  <a:cubicBezTo>
                    <a:pt x="34" y="185"/>
                    <a:pt x="49" y="190"/>
                    <a:pt x="64" y="190"/>
                  </a:cubicBezTo>
                  <a:cubicBezTo>
                    <a:pt x="71" y="190"/>
                    <a:pt x="76" y="189"/>
                    <a:pt x="82" y="188"/>
                  </a:cubicBezTo>
                  <a:cubicBezTo>
                    <a:pt x="81" y="187"/>
                    <a:pt x="80" y="185"/>
                    <a:pt x="79" y="184"/>
                  </a:cubicBezTo>
                  <a:lnTo>
                    <a:pt x="78" y="18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3" name="Freeform 92">
              <a:extLst>
                <a:ext uri="{FF2B5EF4-FFF2-40B4-BE49-F238E27FC236}">
                  <a16:creationId xmlns:a16="http://schemas.microsoft.com/office/drawing/2014/main" id="{14667BDA-4091-4C61-822E-C2FDFDA37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3937000"/>
              <a:ext cx="552450" cy="806450"/>
            </a:xfrm>
            <a:custGeom>
              <a:avLst/>
              <a:gdLst/>
              <a:ahLst/>
              <a:cxnLst>
                <a:cxn ang="0">
                  <a:pos x="98" y="86"/>
                </a:cxn>
                <a:cxn ang="0">
                  <a:pos x="83" y="79"/>
                </a:cxn>
                <a:cxn ang="0">
                  <a:pos x="97" y="71"/>
                </a:cxn>
                <a:cxn ang="0">
                  <a:pos x="116" y="39"/>
                </a:cxn>
                <a:cxn ang="0">
                  <a:pos x="73" y="0"/>
                </a:cxn>
                <a:cxn ang="0">
                  <a:pos x="31" y="39"/>
                </a:cxn>
                <a:cxn ang="0">
                  <a:pos x="50" y="71"/>
                </a:cxn>
                <a:cxn ang="0">
                  <a:pos x="64" y="79"/>
                </a:cxn>
                <a:cxn ang="0">
                  <a:pos x="49" y="86"/>
                </a:cxn>
                <a:cxn ang="0">
                  <a:pos x="43" y="89"/>
                </a:cxn>
                <a:cxn ang="0">
                  <a:pos x="36" y="93"/>
                </a:cxn>
                <a:cxn ang="0">
                  <a:pos x="29" y="98"/>
                </a:cxn>
                <a:cxn ang="0">
                  <a:pos x="0" y="165"/>
                </a:cxn>
                <a:cxn ang="0">
                  <a:pos x="1" y="180"/>
                </a:cxn>
                <a:cxn ang="0">
                  <a:pos x="12" y="191"/>
                </a:cxn>
                <a:cxn ang="0">
                  <a:pos x="18" y="196"/>
                </a:cxn>
                <a:cxn ang="0">
                  <a:pos x="25" y="201"/>
                </a:cxn>
                <a:cxn ang="0">
                  <a:pos x="73" y="215"/>
                </a:cxn>
                <a:cxn ang="0">
                  <a:pos x="146" y="180"/>
                </a:cxn>
                <a:cxn ang="0">
                  <a:pos x="147" y="165"/>
                </a:cxn>
                <a:cxn ang="0">
                  <a:pos x="98" y="86"/>
                </a:cxn>
              </a:cxnLst>
              <a:rect l="0" t="0" r="r" b="b"/>
              <a:pathLst>
                <a:path w="147" h="215">
                  <a:moveTo>
                    <a:pt x="98" y="86"/>
                  </a:moveTo>
                  <a:cubicBezTo>
                    <a:pt x="83" y="79"/>
                    <a:pt x="83" y="79"/>
                    <a:pt x="83" y="7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109" y="64"/>
                    <a:pt x="116" y="52"/>
                    <a:pt x="116" y="39"/>
                  </a:cubicBezTo>
                  <a:cubicBezTo>
                    <a:pt x="116" y="18"/>
                    <a:pt x="97" y="0"/>
                    <a:pt x="73" y="0"/>
                  </a:cubicBezTo>
                  <a:cubicBezTo>
                    <a:pt x="49" y="0"/>
                    <a:pt x="31" y="18"/>
                    <a:pt x="31" y="39"/>
                  </a:cubicBezTo>
                  <a:cubicBezTo>
                    <a:pt x="31" y="52"/>
                    <a:pt x="38" y="64"/>
                    <a:pt x="50" y="71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7" y="86"/>
                    <a:pt x="45" y="87"/>
                    <a:pt x="43" y="89"/>
                  </a:cubicBezTo>
                  <a:cubicBezTo>
                    <a:pt x="40" y="90"/>
                    <a:pt x="38" y="91"/>
                    <a:pt x="36" y="93"/>
                  </a:cubicBezTo>
                  <a:cubicBezTo>
                    <a:pt x="34" y="94"/>
                    <a:pt x="31" y="96"/>
                    <a:pt x="29" y="98"/>
                  </a:cubicBezTo>
                  <a:cubicBezTo>
                    <a:pt x="12" y="113"/>
                    <a:pt x="0" y="138"/>
                    <a:pt x="0" y="165"/>
                  </a:cubicBezTo>
                  <a:cubicBezTo>
                    <a:pt x="0" y="170"/>
                    <a:pt x="0" y="175"/>
                    <a:pt x="1" y="180"/>
                  </a:cubicBezTo>
                  <a:cubicBezTo>
                    <a:pt x="4" y="184"/>
                    <a:pt x="8" y="188"/>
                    <a:pt x="12" y="191"/>
                  </a:cubicBezTo>
                  <a:cubicBezTo>
                    <a:pt x="14" y="193"/>
                    <a:pt x="16" y="195"/>
                    <a:pt x="18" y="196"/>
                  </a:cubicBezTo>
                  <a:cubicBezTo>
                    <a:pt x="21" y="198"/>
                    <a:pt x="23" y="200"/>
                    <a:pt x="25" y="201"/>
                  </a:cubicBezTo>
                  <a:cubicBezTo>
                    <a:pt x="39" y="210"/>
                    <a:pt x="56" y="215"/>
                    <a:pt x="73" y="215"/>
                  </a:cubicBezTo>
                  <a:cubicBezTo>
                    <a:pt x="102" y="215"/>
                    <a:pt x="128" y="202"/>
                    <a:pt x="146" y="180"/>
                  </a:cubicBezTo>
                  <a:cubicBezTo>
                    <a:pt x="146" y="175"/>
                    <a:pt x="147" y="170"/>
                    <a:pt x="147" y="165"/>
                  </a:cubicBezTo>
                  <a:cubicBezTo>
                    <a:pt x="147" y="128"/>
                    <a:pt x="126" y="97"/>
                    <a:pt x="98" y="8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64" name="Group 40962">
            <a:extLst>
              <a:ext uri="{FF2B5EF4-FFF2-40B4-BE49-F238E27FC236}">
                <a16:creationId xmlns:a16="http://schemas.microsoft.com/office/drawing/2014/main" id="{CC6AA381-1867-4A1D-91B9-CCE8711C6133}"/>
              </a:ext>
            </a:extLst>
          </p:cNvPr>
          <p:cNvGrpSpPr>
            <a:grpSpLocks noChangeAspect="1"/>
          </p:cNvGrpSpPr>
          <p:nvPr/>
        </p:nvGrpSpPr>
        <p:grpSpPr>
          <a:xfrm>
            <a:off x="571479" y="3366114"/>
            <a:ext cx="370481" cy="347325"/>
            <a:chOff x="-3625851" y="4945063"/>
            <a:chExt cx="508000" cy="476250"/>
          </a:xfrm>
          <a:solidFill>
            <a:schemeClr val="bg1"/>
          </a:solidFill>
        </p:grpSpPr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211D7192-64EB-44DD-9580-043F6B7E1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65488" y="5029200"/>
              <a:ext cx="12700" cy="79375"/>
            </a:xfrm>
            <a:custGeom>
              <a:avLst/>
              <a:gdLst>
                <a:gd name="T0" fmla="*/ 35 w 35"/>
                <a:gd name="T1" fmla="*/ 226 h 226"/>
                <a:gd name="T2" fmla="*/ 35 w 35"/>
                <a:gd name="T3" fmla="*/ 0 h 226"/>
                <a:gd name="T4" fmla="*/ 0 w 35"/>
                <a:gd name="T5" fmla="*/ 0 h 226"/>
                <a:gd name="T6" fmla="*/ 0 w 35"/>
                <a:gd name="T7" fmla="*/ 224 h 226"/>
                <a:gd name="T8" fmla="*/ 13 w 35"/>
                <a:gd name="T9" fmla="*/ 223 h 226"/>
                <a:gd name="T10" fmla="*/ 35 w 35"/>
                <a:gd name="T11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6">
                  <a:moveTo>
                    <a:pt x="35" y="226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4" y="223"/>
                    <a:pt x="9" y="223"/>
                    <a:pt x="13" y="223"/>
                  </a:cubicBezTo>
                  <a:cubicBezTo>
                    <a:pt x="21" y="223"/>
                    <a:pt x="28" y="224"/>
                    <a:pt x="35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6" name="Rectangle 13">
              <a:extLst>
                <a:ext uri="{FF2B5EF4-FFF2-40B4-BE49-F238E27FC236}">
                  <a16:creationId xmlns:a16="http://schemas.microsoft.com/office/drawing/2014/main" id="{586037C3-FEE9-43FB-A77F-62BDB19BD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495676" y="5029200"/>
              <a:ext cx="12700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7" name="Freeform 14">
              <a:extLst>
                <a:ext uri="{FF2B5EF4-FFF2-40B4-BE49-F238E27FC236}">
                  <a16:creationId xmlns:a16="http://schemas.microsoft.com/office/drawing/2014/main" id="{73435ADE-1FDA-4427-9686-1D3189EA1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28976" y="5029200"/>
              <a:ext cx="28575" cy="109538"/>
            </a:xfrm>
            <a:custGeom>
              <a:avLst/>
              <a:gdLst>
                <a:gd name="T0" fmla="*/ 18 w 18"/>
                <a:gd name="T1" fmla="*/ 0 h 69"/>
                <a:gd name="T2" fmla="*/ 0 w 18"/>
                <a:gd name="T3" fmla="*/ 0 h 69"/>
                <a:gd name="T4" fmla="*/ 0 w 18"/>
                <a:gd name="T5" fmla="*/ 59 h 69"/>
                <a:gd name="T6" fmla="*/ 18 w 18"/>
                <a:gd name="T7" fmla="*/ 69 h 69"/>
                <a:gd name="T8" fmla="*/ 18 w 1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9">
                  <a:moveTo>
                    <a:pt x="18" y="0"/>
                  </a:moveTo>
                  <a:lnTo>
                    <a:pt x="0" y="0"/>
                  </a:lnTo>
                  <a:lnTo>
                    <a:pt x="0" y="59"/>
                  </a:lnTo>
                  <a:lnTo>
                    <a:pt x="18" y="69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8" name="Rectangle 15">
              <a:extLst>
                <a:ext uri="{FF2B5EF4-FFF2-40B4-BE49-F238E27FC236}">
                  <a16:creationId xmlns:a16="http://schemas.microsoft.com/office/drawing/2014/main" id="{9FD27530-EF8F-40F8-BA42-56FF307A3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36951" y="5029200"/>
              <a:ext cx="26988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9" name="Rectangle 16">
              <a:extLst>
                <a:ext uri="{FF2B5EF4-FFF2-40B4-BE49-F238E27FC236}">
                  <a16:creationId xmlns:a16="http://schemas.microsoft.com/office/drawing/2014/main" id="{DA50400D-5EA3-47F4-9199-B73DE76FF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33751" y="5029200"/>
              <a:ext cx="4127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0" name="Rectangle 17">
              <a:extLst>
                <a:ext uri="{FF2B5EF4-FFF2-40B4-BE49-F238E27FC236}">
                  <a16:creationId xmlns:a16="http://schemas.microsoft.com/office/drawing/2014/main" id="{911A85CE-A2FE-4CAE-97FC-1904A0D4C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468688" y="5029200"/>
              <a:ext cx="42863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1" name="Rectangle 18">
              <a:extLst>
                <a:ext uri="{FF2B5EF4-FFF2-40B4-BE49-F238E27FC236}">
                  <a16:creationId xmlns:a16="http://schemas.microsoft.com/office/drawing/2014/main" id="{0CCAA547-BBAD-47C6-AA11-89A8E6FBF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86138" y="5029200"/>
              <a:ext cx="25400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2" name="Freeform 19">
              <a:extLst>
                <a:ext uri="{FF2B5EF4-FFF2-40B4-BE49-F238E27FC236}">
                  <a16:creationId xmlns:a16="http://schemas.microsoft.com/office/drawing/2014/main" id="{B9F75401-48E5-4349-914C-8BCB4FF1CE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625851" y="4945063"/>
              <a:ext cx="508000" cy="369888"/>
            </a:xfrm>
            <a:custGeom>
              <a:avLst/>
              <a:gdLst>
                <a:gd name="T0" fmla="*/ 1421 w 1437"/>
                <a:gd name="T1" fmla="*/ 16 h 1044"/>
                <a:gd name="T2" fmla="*/ 1421 w 1437"/>
                <a:gd name="T3" fmla="*/ 16 h 1044"/>
                <a:gd name="T4" fmla="*/ 1381 w 1437"/>
                <a:gd name="T5" fmla="*/ 0 h 1044"/>
                <a:gd name="T6" fmla="*/ 56 w 1437"/>
                <a:gd name="T7" fmla="*/ 0 h 1044"/>
                <a:gd name="T8" fmla="*/ 16 w 1437"/>
                <a:gd name="T9" fmla="*/ 16 h 1044"/>
                <a:gd name="T10" fmla="*/ 0 w 1437"/>
                <a:gd name="T11" fmla="*/ 56 h 1044"/>
                <a:gd name="T12" fmla="*/ 0 w 1437"/>
                <a:gd name="T13" fmla="*/ 987 h 1044"/>
                <a:gd name="T14" fmla="*/ 16 w 1437"/>
                <a:gd name="T15" fmla="*/ 1027 h 1044"/>
                <a:gd name="T16" fmla="*/ 56 w 1437"/>
                <a:gd name="T17" fmla="*/ 1044 h 1044"/>
                <a:gd name="T18" fmla="*/ 1381 w 1437"/>
                <a:gd name="T19" fmla="*/ 1044 h 1044"/>
                <a:gd name="T20" fmla="*/ 1421 w 1437"/>
                <a:gd name="T21" fmla="*/ 1027 h 1044"/>
                <a:gd name="T22" fmla="*/ 1437 w 1437"/>
                <a:gd name="T23" fmla="*/ 987 h 1044"/>
                <a:gd name="T24" fmla="*/ 1437 w 1437"/>
                <a:gd name="T25" fmla="*/ 56 h 1044"/>
                <a:gd name="T26" fmla="*/ 1421 w 1437"/>
                <a:gd name="T27" fmla="*/ 16 h 1044"/>
                <a:gd name="T28" fmla="*/ 1325 w 1437"/>
                <a:gd name="T29" fmla="*/ 931 h 1044"/>
                <a:gd name="T30" fmla="*/ 113 w 1437"/>
                <a:gd name="T31" fmla="*/ 931 h 1044"/>
                <a:gd name="T32" fmla="*/ 113 w 1437"/>
                <a:gd name="T33" fmla="*/ 113 h 1044"/>
                <a:gd name="T34" fmla="*/ 1325 w 1437"/>
                <a:gd name="T35" fmla="*/ 113 h 1044"/>
                <a:gd name="T36" fmla="*/ 1325 w 1437"/>
                <a:gd name="T37" fmla="*/ 931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7" h="1044">
                  <a:moveTo>
                    <a:pt x="1421" y="16"/>
                  </a:moveTo>
                  <a:cubicBezTo>
                    <a:pt x="1421" y="16"/>
                    <a:pt x="1421" y="16"/>
                    <a:pt x="1421" y="16"/>
                  </a:cubicBezTo>
                  <a:cubicBezTo>
                    <a:pt x="1410" y="6"/>
                    <a:pt x="1396" y="0"/>
                    <a:pt x="138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1" y="0"/>
                    <a:pt x="27" y="6"/>
                    <a:pt x="16" y="16"/>
                  </a:cubicBezTo>
                  <a:cubicBezTo>
                    <a:pt x="6" y="27"/>
                    <a:pt x="0" y="41"/>
                    <a:pt x="0" y="56"/>
                  </a:cubicBezTo>
                  <a:cubicBezTo>
                    <a:pt x="0" y="987"/>
                    <a:pt x="0" y="987"/>
                    <a:pt x="0" y="987"/>
                  </a:cubicBezTo>
                  <a:cubicBezTo>
                    <a:pt x="0" y="1002"/>
                    <a:pt x="6" y="1017"/>
                    <a:pt x="16" y="1027"/>
                  </a:cubicBezTo>
                  <a:cubicBezTo>
                    <a:pt x="27" y="1038"/>
                    <a:pt x="41" y="1044"/>
                    <a:pt x="56" y="1044"/>
                  </a:cubicBezTo>
                  <a:cubicBezTo>
                    <a:pt x="1381" y="1044"/>
                    <a:pt x="1381" y="1044"/>
                    <a:pt x="1381" y="1044"/>
                  </a:cubicBezTo>
                  <a:cubicBezTo>
                    <a:pt x="1396" y="1044"/>
                    <a:pt x="1410" y="1038"/>
                    <a:pt x="1421" y="1027"/>
                  </a:cubicBezTo>
                  <a:cubicBezTo>
                    <a:pt x="1432" y="1017"/>
                    <a:pt x="1437" y="1002"/>
                    <a:pt x="1437" y="987"/>
                  </a:cubicBezTo>
                  <a:cubicBezTo>
                    <a:pt x="1437" y="56"/>
                    <a:pt x="1437" y="56"/>
                    <a:pt x="1437" y="56"/>
                  </a:cubicBezTo>
                  <a:cubicBezTo>
                    <a:pt x="1437" y="41"/>
                    <a:pt x="1432" y="27"/>
                    <a:pt x="1421" y="16"/>
                  </a:cubicBezTo>
                  <a:close/>
                  <a:moveTo>
                    <a:pt x="1325" y="931"/>
                  </a:moveTo>
                  <a:cubicBezTo>
                    <a:pt x="113" y="931"/>
                    <a:pt x="113" y="931"/>
                    <a:pt x="113" y="931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325" y="113"/>
                    <a:pt x="1325" y="113"/>
                    <a:pt x="1325" y="113"/>
                  </a:cubicBezTo>
                  <a:lnTo>
                    <a:pt x="1325" y="9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3" name="Freeform 20">
              <a:extLst>
                <a:ext uri="{FF2B5EF4-FFF2-40B4-BE49-F238E27FC236}">
                  <a16:creationId xmlns:a16="http://schemas.microsoft.com/office/drawing/2014/main" id="{9805FFEA-642B-4F03-B4C1-F301C2B34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1551" y="5340350"/>
              <a:ext cx="279400" cy="80963"/>
            </a:xfrm>
            <a:custGeom>
              <a:avLst/>
              <a:gdLst>
                <a:gd name="T0" fmla="*/ 678 w 789"/>
                <a:gd name="T1" fmla="*/ 118 h 230"/>
                <a:gd name="T2" fmla="*/ 586 w 789"/>
                <a:gd name="T3" fmla="*/ 118 h 230"/>
                <a:gd name="T4" fmla="*/ 586 w 789"/>
                <a:gd name="T5" fmla="*/ 0 h 230"/>
                <a:gd name="T6" fmla="*/ 204 w 789"/>
                <a:gd name="T7" fmla="*/ 0 h 230"/>
                <a:gd name="T8" fmla="*/ 204 w 789"/>
                <a:gd name="T9" fmla="*/ 118 h 230"/>
                <a:gd name="T10" fmla="*/ 111 w 789"/>
                <a:gd name="T11" fmla="*/ 118 h 230"/>
                <a:gd name="T12" fmla="*/ 0 w 789"/>
                <a:gd name="T13" fmla="*/ 229 h 230"/>
                <a:gd name="T14" fmla="*/ 789 w 789"/>
                <a:gd name="T15" fmla="*/ 229 h 230"/>
                <a:gd name="T16" fmla="*/ 678 w 789"/>
                <a:gd name="T17" fmla="*/ 11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9" h="230">
                  <a:moveTo>
                    <a:pt x="678" y="118"/>
                  </a:moveTo>
                  <a:cubicBezTo>
                    <a:pt x="586" y="118"/>
                    <a:pt x="586" y="118"/>
                    <a:pt x="586" y="118"/>
                  </a:cubicBezTo>
                  <a:cubicBezTo>
                    <a:pt x="586" y="0"/>
                    <a:pt x="586" y="0"/>
                    <a:pt x="586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04" y="118"/>
                    <a:pt x="204" y="118"/>
                    <a:pt x="204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50" y="118"/>
                    <a:pt x="0" y="168"/>
                    <a:pt x="0" y="229"/>
                  </a:cubicBezTo>
                  <a:cubicBezTo>
                    <a:pt x="0" y="230"/>
                    <a:pt x="789" y="230"/>
                    <a:pt x="789" y="229"/>
                  </a:cubicBezTo>
                  <a:cubicBezTo>
                    <a:pt x="789" y="168"/>
                    <a:pt x="739" y="118"/>
                    <a:pt x="678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4" name="Freeform 21">
              <a:extLst>
                <a:ext uri="{FF2B5EF4-FFF2-40B4-BE49-F238E27FC236}">
                  <a16:creationId xmlns:a16="http://schemas.microsoft.com/office/drawing/2014/main" id="{98900E33-5E9F-4AE4-9EAA-0FC6F79A7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67076" y="5133975"/>
              <a:ext cx="79375" cy="100013"/>
            </a:xfrm>
            <a:custGeom>
              <a:avLst/>
              <a:gdLst>
                <a:gd name="T0" fmla="*/ 54 w 223"/>
                <a:gd name="T1" fmla="*/ 231 h 284"/>
                <a:gd name="T2" fmla="*/ 68 w 223"/>
                <a:gd name="T3" fmla="*/ 243 h 284"/>
                <a:gd name="T4" fmla="*/ 70 w 223"/>
                <a:gd name="T5" fmla="*/ 243 h 284"/>
                <a:gd name="T6" fmla="*/ 84 w 223"/>
                <a:gd name="T7" fmla="*/ 235 h 284"/>
                <a:gd name="T8" fmla="*/ 110 w 223"/>
                <a:gd name="T9" fmla="*/ 193 h 284"/>
                <a:gd name="T10" fmla="*/ 171 w 223"/>
                <a:gd name="T11" fmla="*/ 278 h 284"/>
                <a:gd name="T12" fmla="*/ 181 w 223"/>
                <a:gd name="T13" fmla="*/ 284 h 284"/>
                <a:gd name="T14" fmla="*/ 184 w 223"/>
                <a:gd name="T15" fmla="*/ 284 h 284"/>
                <a:gd name="T16" fmla="*/ 193 w 223"/>
                <a:gd name="T17" fmla="*/ 281 h 284"/>
                <a:gd name="T18" fmla="*/ 216 w 223"/>
                <a:gd name="T19" fmla="*/ 265 h 284"/>
                <a:gd name="T20" fmla="*/ 222 w 223"/>
                <a:gd name="T21" fmla="*/ 255 h 284"/>
                <a:gd name="T22" fmla="*/ 219 w 223"/>
                <a:gd name="T23" fmla="*/ 243 h 284"/>
                <a:gd name="T24" fmla="*/ 159 w 223"/>
                <a:gd name="T25" fmla="*/ 159 h 284"/>
                <a:gd name="T26" fmla="*/ 206 w 223"/>
                <a:gd name="T27" fmla="*/ 147 h 284"/>
                <a:gd name="T28" fmla="*/ 218 w 223"/>
                <a:gd name="T29" fmla="*/ 133 h 284"/>
                <a:gd name="T30" fmla="*/ 211 w 223"/>
                <a:gd name="T31" fmla="*/ 117 h 284"/>
                <a:gd name="T32" fmla="*/ 26 w 223"/>
                <a:gd name="T33" fmla="*/ 3 h 284"/>
                <a:gd name="T34" fmla="*/ 8 w 223"/>
                <a:gd name="T35" fmla="*/ 4 h 284"/>
                <a:gd name="T36" fmla="*/ 2 w 223"/>
                <a:gd name="T37" fmla="*/ 21 h 284"/>
                <a:gd name="T38" fmla="*/ 54 w 223"/>
                <a:gd name="T39" fmla="*/ 23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" h="284">
                  <a:moveTo>
                    <a:pt x="54" y="231"/>
                  </a:moveTo>
                  <a:cubicBezTo>
                    <a:pt x="56" y="237"/>
                    <a:pt x="61" y="242"/>
                    <a:pt x="68" y="243"/>
                  </a:cubicBezTo>
                  <a:cubicBezTo>
                    <a:pt x="68" y="243"/>
                    <a:pt x="69" y="243"/>
                    <a:pt x="70" y="243"/>
                  </a:cubicBezTo>
                  <a:cubicBezTo>
                    <a:pt x="76" y="243"/>
                    <a:pt x="81" y="240"/>
                    <a:pt x="84" y="235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71" y="278"/>
                    <a:pt x="171" y="278"/>
                    <a:pt x="171" y="278"/>
                  </a:cubicBezTo>
                  <a:cubicBezTo>
                    <a:pt x="173" y="281"/>
                    <a:pt x="177" y="283"/>
                    <a:pt x="181" y="284"/>
                  </a:cubicBezTo>
                  <a:cubicBezTo>
                    <a:pt x="182" y="284"/>
                    <a:pt x="183" y="284"/>
                    <a:pt x="184" y="284"/>
                  </a:cubicBezTo>
                  <a:cubicBezTo>
                    <a:pt x="187" y="284"/>
                    <a:pt x="190" y="283"/>
                    <a:pt x="193" y="281"/>
                  </a:cubicBezTo>
                  <a:cubicBezTo>
                    <a:pt x="216" y="265"/>
                    <a:pt x="216" y="265"/>
                    <a:pt x="216" y="265"/>
                  </a:cubicBezTo>
                  <a:cubicBezTo>
                    <a:pt x="219" y="262"/>
                    <a:pt x="221" y="259"/>
                    <a:pt x="222" y="255"/>
                  </a:cubicBezTo>
                  <a:cubicBezTo>
                    <a:pt x="223" y="250"/>
                    <a:pt x="222" y="246"/>
                    <a:pt x="219" y="243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206" y="147"/>
                    <a:pt x="206" y="147"/>
                    <a:pt x="206" y="147"/>
                  </a:cubicBezTo>
                  <a:cubicBezTo>
                    <a:pt x="213" y="145"/>
                    <a:pt x="217" y="140"/>
                    <a:pt x="218" y="133"/>
                  </a:cubicBezTo>
                  <a:cubicBezTo>
                    <a:pt x="219" y="127"/>
                    <a:pt x="216" y="121"/>
                    <a:pt x="211" y="1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0"/>
                    <a:pt x="13" y="0"/>
                    <a:pt x="8" y="4"/>
                  </a:cubicBezTo>
                  <a:cubicBezTo>
                    <a:pt x="3" y="8"/>
                    <a:pt x="0" y="15"/>
                    <a:pt x="2" y="21"/>
                  </a:cubicBezTo>
                  <a:lnTo>
                    <a:pt x="54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75" name="Freeform 102">
            <a:extLst>
              <a:ext uri="{FF2B5EF4-FFF2-40B4-BE49-F238E27FC236}">
                <a16:creationId xmlns:a16="http://schemas.microsoft.com/office/drawing/2014/main" id="{46B693D9-E46E-496A-8C31-E94BF806743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84728" y="2787774"/>
            <a:ext cx="348514" cy="355410"/>
          </a:xfrm>
          <a:custGeom>
            <a:avLst/>
            <a:gdLst/>
            <a:ahLst/>
            <a:cxnLst>
              <a:cxn ang="0">
                <a:pos x="183" y="0"/>
              </a:cxn>
              <a:cxn ang="0">
                <a:pos x="51" y="0"/>
              </a:cxn>
              <a:cxn ang="0">
                <a:pos x="0" y="58"/>
              </a:cxn>
              <a:cxn ang="0">
                <a:pos x="0" y="112"/>
              </a:cxn>
              <a:cxn ang="0">
                <a:pos x="32" y="165"/>
              </a:cxn>
              <a:cxn ang="0">
                <a:pos x="8" y="240"/>
              </a:cxn>
              <a:cxn ang="0">
                <a:pos x="130" y="169"/>
              </a:cxn>
              <a:cxn ang="0">
                <a:pos x="183" y="169"/>
              </a:cxn>
              <a:cxn ang="0">
                <a:pos x="235" y="112"/>
              </a:cxn>
              <a:cxn ang="0">
                <a:pos x="235" y="58"/>
              </a:cxn>
              <a:cxn ang="0">
                <a:pos x="183" y="0"/>
              </a:cxn>
              <a:cxn ang="0">
                <a:pos x="139" y="110"/>
              </a:cxn>
              <a:cxn ang="0">
                <a:pos x="127" y="120"/>
              </a:cxn>
              <a:cxn ang="0">
                <a:pos x="57" y="120"/>
              </a:cxn>
              <a:cxn ang="0">
                <a:pos x="45" y="110"/>
              </a:cxn>
              <a:cxn ang="0">
                <a:pos x="45" y="101"/>
              </a:cxn>
              <a:cxn ang="0">
                <a:pos x="57" y="91"/>
              </a:cxn>
              <a:cxn ang="0">
                <a:pos x="127" y="91"/>
              </a:cxn>
              <a:cxn ang="0">
                <a:pos x="139" y="101"/>
              </a:cxn>
              <a:cxn ang="0">
                <a:pos x="139" y="110"/>
              </a:cxn>
              <a:cxn ang="0">
                <a:pos x="190" y="65"/>
              </a:cxn>
              <a:cxn ang="0">
                <a:pos x="178" y="75"/>
              </a:cxn>
              <a:cxn ang="0">
                <a:pos x="57" y="75"/>
              </a:cxn>
              <a:cxn ang="0">
                <a:pos x="45" y="65"/>
              </a:cxn>
              <a:cxn ang="0">
                <a:pos x="45" y="57"/>
              </a:cxn>
              <a:cxn ang="0">
                <a:pos x="57" y="47"/>
              </a:cxn>
              <a:cxn ang="0">
                <a:pos x="178" y="47"/>
              </a:cxn>
              <a:cxn ang="0">
                <a:pos x="190" y="57"/>
              </a:cxn>
              <a:cxn ang="0">
                <a:pos x="190" y="65"/>
              </a:cxn>
            </a:cxnLst>
            <a:rect l="0" t="0" r="r" b="b"/>
            <a:pathLst>
              <a:path w="235" h="240">
                <a:moveTo>
                  <a:pt x="183" y="0"/>
                </a:moveTo>
                <a:cubicBezTo>
                  <a:pt x="51" y="0"/>
                  <a:pt x="51" y="0"/>
                  <a:pt x="51" y="0"/>
                </a:cubicBezTo>
                <a:cubicBezTo>
                  <a:pt x="23" y="0"/>
                  <a:pt x="0" y="26"/>
                  <a:pt x="0" y="5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6"/>
                  <a:pt x="13" y="157"/>
                  <a:pt x="32" y="165"/>
                </a:cubicBezTo>
                <a:cubicBezTo>
                  <a:pt x="15" y="215"/>
                  <a:pt x="8" y="240"/>
                  <a:pt x="8" y="240"/>
                </a:cubicBezTo>
                <a:cubicBezTo>
                  <a:pt x="130" y="169"/>
                  <a:pt x="130" y="169"/>
                  <a:pt x="130" y="169"/>
                </a:cubicBezTo>
                <a:cubicBezTo>
                  <a:pt x="183" y="169"/>
                  <a:pt x="183" y="169"/>
                  <a:pt x="183" y="169"/>
                </a:cubicBezTo>
                <a:cubicBezTo>
                  <a:pt x="212" y="169"/>
                  <a:pt x="235" y="144"/>
                  <a:pt x="235" y="112"/>
                </a:cubicBezTo>
                <a:cubicBezTo>
                  <a:pt x="235" y="58"/>
                  <a:pt x="235" y="58"/>
                  <a:pt x="235" y="58"/>
                </a:cubicBezTo>
                <a:cubicBezTo>
                  <a:pt x="235" y="26"/>
                  <a:pt x="212" y="0"/>
                  <a:pt x="183" y="0"/>
                </a:cubicBezTo>
                <a:close/>
                <a:moveTo>
                  <a:pt x="139" y="110"/>
                </a:moveTo>
                <a:cubicBezTo>
                  <a:pt x="139" y="115"/>
                  <a:pt x="133" y="120"/>
                  <a:pt x="127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1" y="120"/>
                  <a:pt x="45" y="115"/>
                  <a:pt x="45" y="110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5" y="96"/>
                  <a:pt x="51" y="91"/>
                  <a:pt x="57" y="9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33" y="91"/>
                  <a:pt x="139" y="96"/>
                  <a:pt x="139" y="101"/>
                </a:cubicBezTo>
                <a:lnTo>
                  <a:pt x="139" y="110"/>
                </a:lnTo>
                <a:close/>
                <a:moveTo>
                  <a:pt x="190" y="65"/>
                </a:moveTo>
                <a:cubicBezTo>
                  <a:pt x="190" y="71"/>
                  <a:pt x="185" y="75"/>
                  <a:pt x="178" y="75"/>
                </a:cubicBezTo>
                <a:cubicBezTo>
                  <a:pt x="57" y="75"/>
                  <a:pt x="57" y="75"/>
                  <a:pt x="57" y="75"/>
                </a:cubicBezTo>
                <a:cubicBezTo>
                  <a:pt x="51" y="75"/>
                  <a:pt x="45" y="71"/>
                  <a:pt x="45" y="65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1"/>
                  <a:pt x="51" y="47"/>
                  <a:pt x="57" y="47"/>
                </a:cubicBezTo>
                <a:cubicBezTo>
                  <a:pt x="178" y="47"/>
                  <a:pt x="178" y="47"/>
                  <a:pt x="178" y="47"/>
                </a:cubicBezTo>
                <a:cubicBezTo>
                  <a:pt x="185" y="47"/>
                  <a:pt x="190" y="51"/>
                  <a:pt x="190" y="57"/>
                </a:cubicBezTo>
                <a:lnTo>
                  <a:pt x="190" y="6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E84521A-7AAB-460B-82B4-0142D76BA599}"/>
              </a:ext>
            </a:extLst>
          </p:cNvPr>
          <p:cNvSpPr/>
          <p:nvPr/>
        </p:nvSpPr>
        <p:spPr>
          <a:xfrm>
            <a:off x="1032341" y="905433"/>
            <a:ext cx="7551326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cs-CZ" sz="1300" b="1" dirty="0">
                <a:solidFill>
                  <a:schemeClr val="accent2"/>
                </a:solidFill>
              </a:rPr>
              <a:t>3 z 10 firem investuje nejvíce právě do oblasti inovací a výzkumu</a:t>
            </a:r>
            <a:r>
              <a:rPr lang="cs-CZ" sz="1300" dirty="0">
                <a:solidFill>
                  <a:schemeClr val="bg1"/>
                </a:solidFill>
              </a:rPr>
              <a:t>, nejvíce do této oblasti investují firmy </a:t>
            </a:r>
            <a:br>
              <a:rPr lang="cs-CZ" sz="1300" dirty="0">
                <a:solidFill>
                  <a:schemeClr val="bg1"/>
                </a:solidFill>
              </a:rPr>
            </a:br>
            <a:r>
              <a:rPr lang="cs-CZ" sz="1300" dirty="0">
                <a:solidFill>
                  <a:schemeClr val="bg1"/>
                </a:solidFill>
              </a:rPr>
              <a:t>s více než 100 zaměstnanci.</a:t>
            </a:r>
          </a:p>
          <a:p>
            <a:pPr fontAlgn="ctr"/>
            <a:endParaRPr lang="cs-CZ" sz="1300" dirty="0">
              <a:solidFill>
                <a:schemeClr val="bg1"/>
              </a:solidFill>
            </a:endParaRPr>
          </a:p>
          <a:p>
            <a:pPr fontAlgn="ctr"/>
            <a:r>
              <a:rPr lang="cs-CZ" sz="1300" dirty="0">
                <a:solidFill>
                  <a:schemeClr val="bg1"/>
                </a:solidFill>
              </a:rPr>
              <a:t>Pro</a:t>
            </a:r>
            <a:r>
              <a:rPr lang="cs-CZ" sz="1300" b="1" dirty="0">
                <a:solidFill>
                  <a:schemeClr val="accent2"/>
                </a:solidFill>
              </a:rPr>
              <a:t> 4 z 10 podnikatelských subjektů je již téma robotizace a digitalizace aktuální </a:t>
            </a:r>
            <a:r>
              <a:rPr lang="cs-CZ" sz="1300" dirty="0">
                <a:solidFill>
                  <a:schemeClr val="bg1"/>
                </a:solidFill>
              </a:rPr>
              <a:t>a zhruba polovina z těch, pro které zatím není, je toho názoru, že pro ně v budoucnu aktuální bude.</a:t>
            </a:r>
          </a:p>
          <a:p>
            <a:pPr fontAlgn="ctr"/>
            <a:endParaRPr lang="cs-CZ" sz="1300" dirty="0">
              <a:solidFill>
                <a:schemeClr val="bg1"/>
              </a:solidFill>
            </a:endParaRPr>
          </a:p>
          <a:p>
            <a:pPr fontAlgn="ctr"/>
            <a:r>
              <a:rPr lang="cs-CZ" sz="1300" b="1" dirty="0">
                <a:solidFill>
                  <a:schemeClr val="accent2"/>
                </a:solidFill>
              </a:rPr>
              <a:t>4 z 10 firem by využilo zvýhodněné produkty banky</a:t>
            </a:r>
            <a:r>
              <a:rPr lang="cs-CZ" sz="1300" dirty="0">
                <a:solidFill>
                  <a:schemeClr val="bg1"/>
                </a:solidFill>
              </a:rPr>
              <a:t>, které by jim umožňovaly investovat nebo rozšířit investice do této oblasti.</a:t>
            </a:r>
            <a:endParaRPr lang="cs-CZ" sz="1300" dirty="0">
              <a:solidFill>
                <a:schemeClr val="accent2"/>
              </a:solidFill>
            </a:endParaRPr>
          </a:p>
          <a:p>
            <a:pPr fontAlgn="ctr"/>
            <a:endParaRPr lang="cs-CZ" sz="1300" dirty="0">
              <a:solidFill>
                <a:schemeClr val="accent2"/>
              </a:solidFill>
            </a:endParaRPr>
          </a:p>
          <a:p>
            <a:pPr fontAlgn="ctr"/>
            <a:r>
              <a:rPr lang="cs-CZ" sz="1300" b="1" dirty="0">
                <a:solidFill>
                  <a:schemeClr val="accent2"/>
                </a:solidFill>
              </a:rPr>
              <a:t>3 z 10 podnikatelských subjektů využívá produkty banky pro zajištění rizik spojených se zvýšením úrokové sazby ČNB</a:t>
            </a:r>
            <a:r>
              <a:rPr lang="cs-CZ" sz="1300" dirty="0">
                <a:solidFill>
                  <a:schemeClr val="bg1"/>
                </a:solidFill>
              </a:rPr>
              <a:t>, nejčastěji se jedná o úrokový SWAP pro uzamčení úrokové sazby (IRS).</a:t>
            </a:r>
          </a:p>
          <a:p>
            <a:pPr fontAlgn="ctr"/>
            <a:endParaRPr lang="cs-CZ" sz="1300" dirty="0">
              <a:solidFill>
                <a:schemeClr val="bg1"/>
              </a:solidFill>
            </a:endParaRPr>
          </a:p>
          <a:p>
            <a:pPr fontAlgn="ctr"/>
            <a:r>
              <a:rPr lang="cs-CZ" sz="1300" dirty="0">
                <a:solidFill>
                  <a:schemeClr val="bg1"/>
                </a:solidFill>
              </a:rPr>
              <a:t>Nejvíce by firmy od bank uvítaly </a:t>
            </a:r>
            <a:r>
              <a:rPr lang="cs-CZ" sz="1300" b="1" dirty="0">
                <a:solidFill>
                  <a:schemeClr val="accent2"/>
                </a:solidFill>
              </a:rPr>
              <a:t>jednodušší přístup k úvěrům či nižší sazby </a:t>
            </a:r>
            <a:r>
              <a:rPr lang="cs-CZ" sz="1300" dirty="0">
                <a:solidFill>
                  <a:schemeClr val="bg1"/>
                </a:solidFill>
              </a:rPr>
              <a:t>a nejvíce by jim pomohly nižší úroky z úvěrů, ale i jednodušší přístup k úvěrům.</a:t>
            </a:r>
          </a:p>
          <a:p>
            <a:pPr fontAlgn="ctr"/>
            <a:endParaRPr lang="cs-CZ" sz="1300" dirty="0">
              <a:solidFill>
                <a:schemeClr val="bg1"/>
              </a:solidFill>
            </a:endParaRPr>
          </a:p>
          <a:p>
            <a:pPr fontAlgn="ctr"/>
            <a:r>
              <a:rPr lang="cs-CZ" sz="1300" b="1" dirty="0">
                <a:solidFill>
                  <a:schemeClr val="accent2"/>
                </a:solidFill>
              </a:rPr>
              <a:t>8 z 10 firem považuje banku za potencionálního finančního partnera </a:t>
            </a:r>
            <a:r>
              <a:rPr lang="cs-CZ" sz="1300" dirty="0">
                <a:solidFill>
                  <a:schemeClr val="bg1"/>
                </a:solidFill>
              </a:rPr>
              <a:t>a nejvíce preferovaným způsobem komunikace směrem od banky je skrze zprávu na kontaktní e-mail.</a:t>
            </a:r>
          </a:p>
        </p:txBody>
      </p:sp>
    </p:spTree>
    <p:extLst>
      <p:ext uri="{BB962C8B-B14F-4D97-AF65-F5344CB8AC3E}">
        <p14:creationId xmlns:p14="http://schemas.microsoft.com/office/powerpoint/2010/main" val="2719185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Ã½sledek obrÃ¡zku pro innovation and bank">
            <a:extLst>
              <a:ext uri="{FF2B5EF4-FFF2-40B4-BE49-F238E27FC236}">
                <a16:creationId xmlns:a16="http://schemas.microsoft.com/office/drawing/2014/main" id="{DC42E621-EB1A-400C-A4BF-5A4A8778C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28" y="0"/>
            <a:ext cx="915852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52D3AE0-6092-4C9B-9F8D-2C9C1D7E3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Podnadpis 1">
            <a:extLst>
              <a:ext uri="{FF2B5EF4-FFF2-40B4-BE49-F238E27FC236}">
                <a16:creationId xmlns:a16="http://schemas.microsoft.com/office/drawing/2014/main" id="{2A8FAE94-F395-47AB-8B40-3F2781CFE185}"/>
              </a:ext>
            </a:extLst>
          </p:cNvPr>
          <p:cNvSpPr txBox="1">
            <a:spLocks/>
          </p:cNvSpPr>
          <p:nvPr/>
        </p:nvSpPr>
        <p:spPr>
          <a:xfrm>
            <a:off x="-14529" y="2408599"/>
            <a:ext cx="9153617" cy="1151880"/>
          </a:xfrm>
          <a:prstGeom prst="rect">
            <a:avLst/>
          </a:prstGeom>
          <a:solidFill>
            <a:schemeClr val="tx2">
              <a:lumMod val="85000"/>
              <a:lumOff val="15000"/>
              <a:alpha val="84000"/>
            </a:schemeClr>
          </a:solidFill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28" indent="0" algn="l" defTabSz="914400" rtl="0" eaLnBrk="1" latinLnBrk="0" hangingPunct="1">
              <a:lnSpc>
                <a:spcPct val="90000"/>
              </a:lnSpc>
              <a:spcBef>
                <a:spcPts val="457"/>
              </a:spcBef>
              <a:buFont typeface="Arial" pitchFamily="34" charset="0"/>
              <a:buNone/>
              <a:tabLst/>
              <a:defRPr sz="2400" kern="1200" baseline="0">
                <a:solidFill>
                  <a:schemeClr val="bg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202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52804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70405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88006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05607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23208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40809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Výsledky v detailu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282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9D5B2C30-A51F-483A-AF9D-A92D7BEE1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415893"/>
              </p:ext>
            </p:extLst>
          </p:nvPr>
        </p:nvGraphicFramePr>
        <p:xfrm>
          <a:off x="415810" y="1256556"/>
          <a:ext cx="6235198" cy="26833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98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3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3697185594"/>
                    </a:ext>
                  </a:extLst>
                </a:gridCol>
              </a:tblGrid>
              <a:tr h="363569"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Inovace a výzkum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1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Zaměstnanci (</a:t>
                      </a:r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např. školení nebo tréninky)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Zvýšení velikosti firmy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Expanze firmy na jiné trhy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Jiné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754223"/>
                  </a:ext>
                </a:extLst>
              </a:tr>
            </a:tbl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7440726" cy="469722"/>
          </a:xfrm>
        </p:spPr>
        <p:txBody>
          <a:bodyPr>
            <a:noAutofit/>
          </a:bodyPr>
          <a:lstStyle/>
          <a:p>
            <a:r>
              <a:rPr lang="cs-CZ" sz="1800" dirty="0"/>
              <a:t>25 % firem investuje nejvíce právě do oblasti inovací a výzkumu, nejvíce firmy s více než 100 zaměstnanci.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4732254" cy="3683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b="1" kern="0" dirty="0">
                <a:solidFill>
                  <a:srgbClr val="404040"/>
                </a:solidFill>
              </a:rPr>
              <a:t>Oblasti investicí firem</a:t>
            </a: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3" name="Zaoblený obdélník 32"/>
          <p:cNvSpPr/>
          <p:nvPr/>
        </p:nvSpPr>
        <p:spPr>
          <a:xfrm>
            <a:off x="6790152" y="833195"/>
            <a:ext cx="2174336" cy="3856028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Komentář AMSP ČR: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Je patrný posun ve strategiích firem, které </a:t>
            </a:r>
            <a:r>
              <a:rPr lang="cs-CZ" sz="1200" kern="0" dirty="0">
                <a:solidFill>
                  <a:srgbClr val="FF0000"/>
                </a:solidFill>
                <a:latin typeface="Calibri" pitchFamily="34" charset="0"/>
              </a:rPr>
              <a:t>čím dál víc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kladou důraz na zvyšování přidané hodnoty prostřednictvím vlastního vývoje, a to i přes zatím komplikované inovační klima v ČR. Abychom se vyrovnali inovačním lídrům, je třeba naše prostředí velmi zjednodušit, zavést snadné nástroje podpory a hlavně odstranit bariéry v podobě různého posuzování daňových odpočtů i inovací samotných jednotlivými institucemi různě. V tomto se AMSP ČR výrazně angažuje a dílčí pozitiva se podařilo prosadit. 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23527" y="4506674"/>
            <a:ext cx="844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Q1. Do jaké oblasti v současné době vaše firma nejvíce investuje?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n=400/211/136/53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7AAC2018-CAF1-4633-9D2C-7B0703E10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296473"/>
              </p:ext>
            </p:extLst>
          </p:nvPr>
        </p:nvGraphicFramePr>
        <p:xfrm>
          <a:off x="4684404" y="1254807"/>
          <a:ext cx="1920243" cy="2219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40081">
                  <a:extLst>
                    <a:ext uri="{9D8B030D-6E8A-4147-A177-3AD203B41FA5}">
                      <a16:colId xmlns:a16="http://schemas.microsoft.com/office/drawing/2014/main" val="1397651315"/>
                    </a:ext>
                  </a:extLst>
                </a:gridCol>
                <a:gridCol w="640081">
                  <a:extLst>
                    <a:ext uri="{9D8B030D-6E8A-4147-A177-3AD203B41FA5}">
                      <a16:colId xmlns:a16="http://schemas.microsoft.com/office/drawing/2014/main" val="910696018"/>
                    </a:ext>
                  </a:extLst>
                </a:gridCol>
                <a:gridCol w="640081">
                  <a:extLst>
                    <a:ext uri="{9D8B030D-6E8A-4147-A177-3AD203B41FA5}">
                      <a16:colId xmlns:a16="http://schemas.microsoft.com/office/drawing/2014/main" val="3980512894"/>
                    </a:ext>
                  </a:extLst>
                </a:gridCol>
              </a:tblGrid>
              <a:tr h="22195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5 – 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25 - 99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100 - 250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705318"/>
                  </a:ext>
                </a:extLst>
              </a:tr>
            </a:tbl>
          </a:graphicData>
        </a:graphic>
      </p:graphicFrame>
      <p:graphicFrame>
        <p:nvGraphicFramePr>
          <p:cNvPr id="21" name="Graf 20">
            <a:extLst>
              <a:ext uri="{FF2B5EF4-FFF2-40B4-BE49-F238E27FC236}">
                <a16:creationId xmlns:a16="http://schemas.microsoft.com/office/drawing/2014/main" id="{556826AB-C835-4EB0-A647-7E7D0EB6F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9490672"/>
              </p:ext>
            </p:extLst>
          </p:nvPr>
        </p:nvGraphicFramePr>
        <p:xfrm>
          <a:off x="2555776" y="1615260"/>
          <a:ext cx="2520280" cy="232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6470CBD4-E0D4-4B2C-A278-C000F6157F7D}"/>
              </a:ext>
            </a:extLst>
          </p:cNvPr>
          <p:cNvSpPr/>
          <p:nvPr/>
        </p:nvSpPr>
        <p:spPr>
          <a:xfrm>
            <a:off x="5013583" y="1053040"/>
            <a:ext cx="126188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cs-CZ" sz="900" b="1" dirty="0">
                <a:solidFill>
                  <a:schemeClr val="tx2"/>
                </a:solidFill>
                <a:latin typeface="Arial CE" panose="020B0604020202020204" pitchFamily="34" charset="0"/>
              </a:rPr>
              <a:t>Počet zaměstnanců</a:t>
            </a:r>
          </a:p>
        </p:txBody>
      </p:sp>
    </p:spTree>
    <p:extLst>
      <p:ext uri="{BB962C8B-B14F-4D97-AF65-F5344CB8AC3E}">
        <p14:creationId xmlns:p14="http://schemas.microsoft.com/office/powerpoint/2010/main" val="291548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6960571" cy="469722"/>
          </a:xfrm>
        </p:spPr>
        <p:txBody>
          <a:bodyPr>
            <a:noAutofit/>
          </a:bodyPr>
          <a:lstStyle/>
          <a:p>
            <a:r>
              <a:rPr lang="cs-CZ" sz="1800" dirty="0"/>
              <a:t>Mezi další oblasti, do kterých firmy investují, patří zejména:</a:t>
            </a:r>
          </a:p>
        </p:txBody>
      </p:sp>
      <p:sp>
        <p:nvSpPr>
          <p:cNvPr id="33" name="Zaoblený obdélník 32"/>
          <p:cNvSpPr/>
          <p:nvPr/>
        </p:nvSpPr>
        <p:spPr>
          <a:xfrm>
            <a:off x="6900229" y="915566"/>
            <a:ext cx="1920243" cy="349682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Jmenované oblasti investic se od zahraničních konkurentů příliš neliší. Firmy vědí, že z podstaty existovat nelze a že jedinou cestou k přežití je zvyšovat produktivitu výroby i obchodu.   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6B50919-8E8E-492E-934C-DF42021750E8}"/>
              </a:ext>
            </a:extLst>
          </p:cNvPr>
          <p:cNvSpPr/>
          <p:nvPr/>
        </p:nvSpPr>
        <p:spPr>
          <a:xfrm>
            <a:off x="8381444" y="13336"/>
            <a:ext cx="744690" cy="549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itchFamily="34" charset="0"/>
            </a:endParaRPr>
          </a:p>
        </p:txBody>
      </p: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F983219C-26DC-4409-8838-0A7F07689AAE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27E447D4-CC28-4BBE-83B1-FB62F721E1D8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24" name="Picture 2" descr="http://www.aspectio.cz/Files/logoAMSP.jpg">
              <a:extLst>
                <a:ext uri="{FF2B5EF4-FFF2-40B4-BE49-F238E27FC236}">
                  <a16:creationId xmlns:a16="http://schemas.microsoft.com/office/drawing/2014/main" id="{48437AA8-1F93-4FB5-8D58-6B7880097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26" name="Řečová bublina: oválný bublinový popisek 25">
            <a:extLst>
              <a:ext uri="{FF2B5EF4-FFF2-40B4-BE49-F238E27FC236}">
                <a16:creationId xmlns:a16="http://schemas.microsoft.com/office/drawing/2014/main" id="{7DE34437-BB9A-4512-AEC3-F0203F5497FC}"/>
              </a:ext>
            </a:extLst>
          </p:cNvPr>
          <p:cNvSpPr/>
          <p:nvPr/>
        </p:nvSpPr>
        <p:spPr>
          <a:xfrm>
            <a:off x="2371930" y="583561"/>
            <a:ext cx="2140254" cy="862522"/>
          </a:xfrm>
          <a:prstGeom prst="wedgeEllipseCallout">
            <a:avLst>
              <a:gd name="adj1" fmla="val -745"/>
              <a:gd name="adj2" fmla="val 75436"/>
            </a:avLst>
          </a:prstGeom>
          <a:solidFill>
            <a:schemeClr val="tx2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chemeClr val="bg1"/>
                </a:solidFill>
              </a:rPr>
              <a:t>Stroje, zařízení a vybavení</a:t>
            </a:r>
          </a:p>
        </p:txBody>
      </p:sp>
      <p:sp>
        <p:nvSpPr>
          <p:cNvPr id="28" name="Řečová bublina: oválný bublinový popisek 27">
            <a:extLst>
              <a:ext uri="{FF2B5EF4-FFF2-40B4-BE49-F238E27FC236}">
                <a16:creationId xmlns:a16="http://schemas.microsoft.com/office/drawing/2014/main" id="{3CF1F7DF-5371-44B7-875F-F685EBB8D82A}"/>
              </a:ext>
            </a:extLst>
          </p:cNvPr>
          <p:cNvSpPr/>
          <p:nvPr/>
        </p:nvSpPr>
        <p:spPr>
          <a:xfrm>
            <a:off x="233650" y="1345626"/>
            <a:ext cx="2208276" cy="937209"/>
          </a:xfrm>
          <a:prstGeom prst="wedgeEllipseCallout">
            <a:avLst>
              <a:gd name="adj1" fmla="val 57669"/>
              <a:gd name="adj2" fmla="val 34021"/>
            </a:avLst>
          </a:prstGeom>
          <a:solidFill>
            <a:schemeClr val="tx2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chemeClr val="bg1"/>
                </a:solidFill>
              </a:rPr>
              <a:t>Technologie</a:t>
            </a:r>
          </a:p>
        </p:txBody>
      </p:sp>
      <p:sp>
        <p:nvSpPr>
          <p:cNvPr id="29" name="Řečová bublina: oválný bublinový popisek 28">
            <a:extLst>
              <a:ext uri="{FF2B5EF4-FFF2-40B4-BE49-F238E27FC236}">
                <a16:creationId xmlns:a16="http://schemas.microsoft.com/office/drawing/2014/main" id="{A33A56E5-8C49-4873-91CE-915BB7C6E801}"/>
              </a:ext>
            </a:extLst>
          </p:cNvPr>
          <p:cNvSpPr/>
          <p:nvPr/>
        </p:nvSpPr>
        <p:spPr>
          <a:xfrm>
            <a:off x="338423" y="2735156"/>
            <a:ext cx="2208276" cy="937209"/>
          </a:xfrm>
          <a:prstGeom prst="wedgeEllipseCallout">
            <a:avLst>
              <a:gd name="adj1" fmla="val 57983"/>
              <a:gd name="adj2" fmla="val -28066"/>
            </a:avLst>
          </a:prstGeom>
          <a:solidFill>
            <a:schemeClr val="tx2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chemeClr val="bg1"/>
                </a:solidFill>
              </a:rPr>
              <a:t>Marketing a propagace</a:t>
            </a:r>
          </a:p>
        </p:txBody>
      </p:sp>
      <p:sp>
        <p:nvSpPr>
          <p:cNvPr id="30" name="Řečová bublina: oválný bublinový popisek 29">
            <a:extLst>
              <a:ext uri="{FF2B5EF4-FFF2-40B4-BE49-F238E27FC236}">
                <a16:creationId xmlns:a16="http://schemas.microsoft.com/office/drawing/2014/main" id="{0E49BA93-AAC2-4FA9-8BE5-582046668B19}"/>
              </a:ext>
            </a:extLst>
          </p:cNvPr>
          <p:cNvSpPr/>
          <p:nvPr/>
        </p:nvSpPr>
        <p:spPr>
          <a:xfrm>
            <a:off x="2363724" y="3776638"/>
            <a:ext cx="2208276" cy="937209"/>
          </a:xfrm>
          <a:prstGeom prst="wedgeEllipseCallout">
            <a:avLst>
              <a:gd name="adj1" fmla="val -364"/>
              <a:gd name="adj2" fmla="val -74633"/>
            </a:avLst>
          </a:prstGeom>
          <a:solidFill>
            <a:schemeClr val="tx2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chemeClr val="bg1"/>
                </a:solidFill>
              </a:rPr>
              <a:t>Udržení a stabilizace</a:t>
            </a:r>
          </a:p>
        </p:txBody>
      </p:sp>
      <p:sp>
        <p:nvSpPr>
          <p:cNvPr id="32" name="Řečová bublina: oválný bublinový popisek 31">
            <a:extLst>
              <a:ext uri="{FF2B5EF4-FFF2-40B4-BE49-F238E27FC236}">
                <a16:creationId xmlns:a16="http://schemas.microsoft.com/office/drawing/2014/main" id="{913B8086-D07F-416F-A27D-9281178C94D8}"/>
              </a:ext>
            </a:extLst>
          </p:cNvPr>
          <p:cNvSpPr/>
          <p:nvPr/>
        </p:nvSpPr>
        <p:spPr>
          <a:xfrm>
            <a:off x="4403215" y="1325179"/>
            <a:ext cx="2208276" cy="937209"/>
          </a:xfrm>
          <a:prstGeom prst="wedgeEllipseCallout">
            <a:avLst>
              <a:gd name="adj1" fmla="val -52438"/>
              <a:gd name="adj2" fmla="val 39195"/>
            </a:avLst>
          </a:prstGeom>
          <a:solidFill>
            <a:schemeClr val="tx2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chemeClr val="bg1"/>
                </a:solidFill>
              </a:rPr>
              <a:t>Investice do výroby</a:t>
            </a:r>
          </a:p>
        </p:txBody>
      </p:sp>
      <p:sp>
        <p:nvSpPr>
          <p:cNvPr id="34" name="Řečová bublina: oválný bublinový popisek 33">
            <a:extLst>
              <a:ext uri="{FF2B5EF4-FFF2-40B4-BE49-F238E27FC236}">
                <a16:creationId xmlns:a16="http://schemas.microsoft.com/office/drawing/2014/main" id="{53CD0F2A-0F2B-4C18-BCF3-9B7445586CC3}"/>
              </a:ext>
            </a:extLst>
          </p:cNvPr>
          <p:cNvSpPr/>
          <p:nvPr/>
        </p:nvSpPr>
        <p:spPr>
          <a:xfrm>
            <a:off x="4403214" y="2680466"/>
            <a:ext cx="2208276" cy="937209"/>
          </a:xfrm>
          <a:prstGeom prst="wedgeEllipseCallout">
            <a:avLst>
              <a:gd name="adj1" fmla="val -56830"/>
              <a:gd name="adj2" fmla="val -22153"/>
            </a:avLst>
          </a:prstGeom>
          <a:solidFill>
            <a:schemeClr val="tx2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chemeClr val="bg1"/>
                </a:solidFill>
              </a:rPr>
              <a:t>IT a digitalizace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FA44096-DF0F-4600-865C-AC56075920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66906" y="1814230"/>
            <a:ext cx="1401912" cy="140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45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7872774" cy="469722"/>
          </a:xfrm>
        </p:spPr>
        <p:txBody>
          <a:bodyPr>
            <a:noAutofit/>
          </a:bodyPr>
          <a:lstStyle/>
          <a:p>
            <a:r>
              <a:rPr lang="cs-CZ" sz="1800" dirty="0"/>
              <a:t>Pro více než 1/3 firem je již téma robotizace a digitalizace aktuální. Nejvíce pro firmy s více než 100 zaměstnanci.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4732254" cy="3683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b="1" kern="0" dirty="0">
                <a:solidFill>
                  <a:srgbClr val="404040"/>
                </a:solidFill>
              </a:rPr>
              <a:t>Aktuálnost robotizace a digitalizace</a:t>
            </a:r>
            <a:br>
              <a:rPr lang="cs-CZ" sz="1600" b="1" kern="0" dirty="0">
                <a:solidFill>
                  <a:srgbClr val="404040"/>
                </a:solidFill>
              </a:rPr>
            </a:br>
            <a:r>
              <a:rPr lang="cs-CZ" sz="1600" b="1" kern="0" dirty="0">
                <a:solidFill>
                  <a:srgbClr val="404040"/>
                </a:solidFill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3" name="Zaoblený obdélník 32"/>
          <p:cNvSpPr/>
          <p:nvPr/>
        </p:nvSpPr>
        <p:spPr>
          <a:xfrm>
            <a:off x="6900229" y="915566"/>
            <a:ext cx="1920243" cy="349682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Komentář AMSP ČR: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V této oblasti je patrný zásadní rozdíl mezi malou a střední firmou. Střední firmy vzhledem k rozsahu své výroby k technologiím na bázi 4.0 již byly nuceny přistoupit, a to zejména kvůli zvyšování efektivity výroby a dramatickému nedostatku lidského kapitálu. Roli může hrát i napojení na korporátní hráče, kteří na digitalizaci procesů svých dodavatelů tlačí dlouhodobě.  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23528" y="450667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Q2. Je pro vás aktuální téma robotizace a digitalizace?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n=400/211/136/53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15" name="Zástupný symbol pro obsah 6">
            <a:extLst>
              <a:ext uri="{FF2B5EF4-FFF2-40B4-BE49-F238E27FC236}">
                <a16:creationId xmlns:a16="http://schemas.microsoft.com/office/drawing/2014/main" id="{990E6BDE-2962-4CF7-85D2-CCB25EF999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536088"/>
              </p:ext>
            </p:extLst>
          </p:nvPr>
        </p:nvGraphicFramePr>
        <p:xfrm>
          <a:off x="62872" y="1220186"/>
          <a:ext cx="6597360" cy="2703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D04B4AF3-D799-429C-847C-1328A485C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266976"/>
              </p:ext>
            </p:extLst>
          </p:nvPr>
        </p:nvGraphicFramePr>
        <p:xfrm>
          <a:off x="321196" y="3923313"/>
          <a:ext cx="37585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630">
                  <a:extLst>
                    <a:ext uri="{9D8B030D-6E8A-4147-A177-3AD203B41FA5}">
                      <a16:colId xmlns:a16="http://schemas.microsoft.com/office/drawing/2014/main" val="882178551"/>
                    </a:ext>
                  </a:extLst>
                </a:gridCol>
                <a:gridCol w="939630">
                  <a:extLst>
                    <a:ext uri="{9D8B030D-6E8A-4147-A177-3AD203B41FA5}">
                      <a16:colId xmlns:a16="http://schemas.microsoft.com/office/drawing/2014/main" val="1012311868"/>
                    </a:ext>
                  </a:extLst>
                </a:gridCol>
                <a:gridCol w="939630">
                  <a:extLst>
                    <a:ext uri="{9D8B030D-6E8A-4147-A177-3AD203B41FA5}">
                      <a16:colId xmlns:a16="http://schemas.microsoft.com/office/drawing/2014/main" val="228832332"/>
                    </a:ext>
                  </a:extLst>
                </a:gridCol>
                <a:gridCol w="939630">
                  <a:extLst>
                    <a:ext uri="{9D8B030D-6E8A-4147-A177-3AD203B41FA5}">
                      <a16:colId xmlns:a16="http://schemas.microsoft.com/office/drawing/2014/main" val="1766936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Celkem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 </a:t>
                      </a:r>
                      <a:r>
                        <a:rPr lang="cs-CZ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 zaměstnanců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 – 99 zaměstnanců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 – 250 zaměstnanců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549439"/>
                  </a:ext>
                </a:extLst>
              </a:tr>
            </a:tbl>
          </a:graphicData>
        </a:graphic>
      </p:graphicFrame>
      <p:graphicFrame>
        <p:nvGraphicFramePr>
          <p:cNvPr id="17" name="Tabulka 16">
            <a:extLst>
              <a:ext uri="{FF2B5EF4-FFF2-40B4-BE49-F238E27FC236}">
                <a16:creationId xmlns:a16="http://schemas.microsoft.com/office/drawing/2014/main" id="{C16D972F-FBB0-4059-B1DE-AEE360E85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337774"/>
              </p:ext>
            </p:extLst>
          </p:nvPr>
        </p:nvGraphicFramePr>
        <p:xfrm>
          <a:off x="321196" y="1153565"/>
          <a:ext cx="3758520" cy="458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630">
                  <a:extLst>
                    <a:ext uri="{9D8B030D-6E8A-4147-A177-3AD203B41FA5}">
                      <a16:colId xmlns:a16="http://schemas.microsoft.com/office/drawing/2014/main" val="4033151684"/>
                    </a:ext>
                  </a:extLst>
                </a:gridCol>
                <a:gridCol w="939630">
                  <a:extLst>
                    <a:ext uri="{9D8B030D-6E8A-4147-A177-3AD203B41FA5}">
                      <a16:colId xmlns:a16="http://schemas.microsoft.com/office/drawing/2014/main" val="1986666980"/>
                    </a:ext>
                  </a:extLst>
                </a:gridCol>
                <a:gridCol w="939630">
                  <a:extLst>
                    <a:ext uri="{9D8B030D-6E8A-4147-A177-3AD203B41FA5}">
                      <a16:colId xmlns:a16="http://schemas.microsoft.com/office/drawing/2014/main" val="1800010702"/>
                    </a:ext>
                  </a:extLst>
                </a:gridCol>
                <a:gridCol w="939630">
                  <a:extLst>
                    <a:ext uri="{9D8B030D-6E8A-4147-A177-3AD203B41FA5}">
                      <a16:colId xmlns:a16="http://schemas.microsoft.com/office/drawing/2014/main" val="1164892396"/>
                    </a:ext>
                  </a:extLst>
                </a:gridCol>
              </a:tblGrid>
              <a:tr h="403350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2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2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2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2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910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507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9D5B2C30-A51F-483A-AF9D-A92D7BEE1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577652"/>
              </p:ext>
            </p:extLst>
          </p:nvPr>
        </p:nvGraphicFramePr>
        <p:xfrm>
          <a:off x="415810" y="1256556"/>
          <a:ext cx="6235198" cy="32501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98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3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645422126"/>
                    </a:ext>
                  </a:extLst>
                </a:gridCol>
              </a:tblGrid>
              <a:tr h="289957"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020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1 roku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020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2 let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20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3 let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020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 let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020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10 let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754223"/>
                  </a:ext>
                </a:extLst>
              </a:tr>
              <a:tr h="370020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delší dobu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328484"/>
                  </a:ext>
                </a:extLst>
              </a:tr>
              <a:tr h="370020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Nikdy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377113"/>
                  </a:ext>
                </a:extLst>
              </a:tr>
              <a:tr h="370020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Nevím, neumím posoudit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153412"/>
                  </a:ext>
                </a:extLst>
              </a:tr>
            </a:tbl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7512734" cy="469722"/>
          </a:xfrm>
        </p:spPr>
        <p:txBody>
          <a:bodyPr>
            <a:noAutofit/>
          </a:bodyPr>
          <a:lstStyle/>
          <a:p>
            <a:r>
              <a:rPr lang="cs-CZ" sz="1800" dirty="0"/>
              <a:t>Zhruba polovina podnikatelských subjektů je toho názoru, že pro ně téma robotizace a digitalizace bude v budoucnu aktuální.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4732254" cy="5478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Časový horizont aktuálnosti robotizace a digitalizace</a:t>
            </a: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(pouze firmy, které nepovažují téma robotizace a digitalizace za aktuální)</a:t>
            </a: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3" name="Zaoblený obdélník 32"/>
          <p:cNvSpPr/>
          <p:nvPr/>
        </p:nvSpPr>
        <p:spPr>
          <a:xfrm>
            <a:off x="6900229" y="638276"/>
            <a:ext cx="2055036" cy="3949578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Komentář AMSP ČR: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Většina firem si je vědoma změn v technologickém prostředí a ví, že bez nějaké formy digitalizace patrně nepřežijí. </a:t>
            </a:r>
            <a:r>
              <a:rPr lang="cs-CZ" sz="1200" kern="0" dirty="0">
                <a:solidFill>
                  <a:srgbClr val="FF0000"/>
                </a:solidFill>
                <a:latin typeface="Calibri" pitchFamily="34" charset="0"/>
              </a:rPr>
              <a:t>Překvapivá je odpověď oněch 44 % firem, které se nedomnívají, že by se jich technologické změny v budoucnu jakkoli dotkly. Důvodem může být specifičnost oboru podnikání, ale spíše si jen nedokázaly spojit obor s pojmem digitalizace. I proto má vlastní projekt AMSP ČR Rok digitálního podnikání 2019 obrovský význam. </a:t>
            </a:r>
            <a:endParaRPr kumimoji="0" lang="cs-CZ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0" name="TextovéPole 19"/>
          <p:cNvSpPr txBox="1"/>
          <p:nvPr/>
        </p:nvSpPr>
        <p:spPr>
          <a:xfrm>
            <a:off x="323527" y="4506674"/>
            <a:ext cx="844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Q3. A v jakém časovém horizontu čekáte, že se pro vás toto téma aktuální stane?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n=255/157/73/</a:t>
            </a:r>
            <a:r>
              <a:rPr lang="cs-CZ" sz="900" kern="0" dirty="0">
                <a:solidFill>
                  <a:srgbClr val="FF0000"/>
                </a:solidFill>
              </a:rPr>
              <a:t>25! </a:t>
            </a: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(pouze respondenti, kteří nepovažují téma robotizace a digitalizace za aktuální)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7AAC2018-CAF1-4633-9D2C-7B0703E10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346419"/>
              </p:ext>
            </p:extLst>
          </p:nvPr>
        </p:nvGraphicFramePr>
        <p:xfrm>
          <a:off x="4684404" y="1254807"/>
          <a:ext cx="1966605" cy="2219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5535">
                  <a:extLst>
                    <a:ext uri="{9D8B030D-6E8A-4147-A177-3AD203B41FA5}">
                      <a16:colId xmlns:a16="http://schemas.microsoft.com/office/drawing/2014/main" val="1397651315"/>
                    </a:ext>
                  </a:extLst>
                </a:gridCol>
                <a:gridCol w="655535">
                  <a:extLst>
                    <a:ext uri="{9D8B030D-6E8A-4147-A177-3AD203B41FA5}">
                      <a16:colId xmlns:a16="http://schemas.microsoft.com/office/drawing/2014/main" val="910696018"/>
                    </a:ext>
                  </a:extLst>
                </a:gridCol>
                <a:gridCol w="655535">
                  <a:extLst>
                    <a:ext uri="{9D8B030D-6E8A-4147-A177-3AD203B41FA5}">
                      <a16:colId xmlns:a16="http://schemas.microsoft.com/office/drawing/2014/main" val="86950490"/>
                    </a:ext>
                  </a:extLst>
                </a:gridCol>
              </a:tblGrid>
              <a:tr h="22195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5 – 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25 - 99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100 - 250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705318"/>
                  </a:ext>
                </a:extLst>
              </a:tr>
            </a:tbl>
          </a:graphicData>
        </a:graphic>
      </p:graphicFrame>
      <p:graphicFrame>
        <p:nvGraphicFramePr>
          <p:cNvPr id="21" name="Graf 20">
            <a:extLst>
              <a:ext uri="{FF2B5EF4-FFF2-40B4-BE49-F238E27FC236}">
                <a16:creationId xmlns:a16="http://schemas.microsoft.com/office/drawing/2014/main" id="{556826AB-C835-4EB0-A647-7E7D0EB6F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6257011"/>
              </p:ext>
            </p:extLst>
          </p:nvPr>
        </p:nvGraphicFramePr>
        <p:xfrm>
          <a:off x="2627784" y="1561135"/>
          <a:ext cx="2208644" cy="2958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6470CBD4-E0D4-4B2C-A278-C000F6157F7D}"/>
              </a:ext>
            </a:extLst>
          </p:cNvPr>
          <p:cNvSpPr/>
          <p:nvPr/>
        </p:nvSpPr>
        <p:spPr>
          <a:xfrm>
            <a:off x="5036764" y="1055019"/>
            <a:ext cx="126188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cs-CZ" sz="900" b="1" dirty="0">
                <a:solidFill>
                  <a:schemeClr val="tx2"/>
                </a:solidFill>
                <a:latin typeface="Arial CE" panose="020B0604020202020204" pitchFamily="34" charset="0"/>
              </a:rPr>
              <a:t>Počet zaměstnanců</a:t>
            </a:r>
          </a:p>
        </p:txBody>
      </p:sp>
    </p:spTree>
    <p:extLst>
      <p:ext uri="{BB962C8B-B14F-4D97-AF65-F5344CB8AC3E}">
        <p14:creationId xmlns:p14="http://schemas.microsoft.com/office/powerpoint/2010/main" val="2038266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7872774" cy="469722"/>
          </a:xfrm>
        </p:spPr>
        <p:txBody>
          <a:bodyPr>
            <a:noAutofit/>
          </a:bodyPr>
          <a:lstStyle/>
          <a:p>
            <a:r>
              <a:rPr lang="cs-CZ" sz="1800" dirty="0"/>
              <a:t>40 % firem by využilo zvýhodněné produkty banky, které by jim umožnily investovat do inovací.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5884382" cy="3683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b="1" kern="0" dirty="0">
                <a:solidFill>
                  <a:srgbClr val="404040"/>
                </a:solidFill>
              </a:rPr>
              <a:t>Využití zvýhodněných produktů banky za účelem investice do inovací</a:t>
            </a:r>
            <a:br>
              <a:rPr lang="cs-CZ" sz="1600" b="1" kern="0" dirty="0">
                <a:solidFill>
                  <a:srgbClr val="404040"/>
                </a:solidFill>
              </a:rPr>
            </a:br>
            <a:r>
              <a:rPr lang="cs-CZ" sz="1600" b="1" kern="0" dirty="0">
                <a:solidFill>
                  <a:srgbClr val="404040"/>
                </a:solidFill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3" name="Zaoblený obdélník 32"/>
          <p:cNvSpPr/>
          <p:nvPr/>
        </p:nvSpPr>
        <p:spPr>
          <a:xfrm>
            <a:off x="6900229" y="915566"/>
            <a:ext cx="1920243" cy="349682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Komentář AMSP ČR: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Podíl firem, které by byly ochotny se </a:t>
            </a:r>
            <a:r>
              <a:rPr kumimoji="0" lang="cs-CZ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zaúvěrovat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 kvůli investicím do inovací bude postupně růst. Zcela jistě budou firmy zajímat zvýhodněné produkty, ale hlavní těžiště bude spočívat v kultivaci a zvyšující se vyspělosti celého inovačně-investičního prostředí. 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23528" y="4506674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Q4. Využili byste zvýhodněné produkty banky, které by vám umožnily investovat nebo rozšířit investice do této oblasti?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n=400/211/136/53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15" name="Zástupný symbol pro obsah 6">
            <a:extLst>
              <a:ext uri="{FF2B5EF4-FFF2-40B4-BE49-F238E27FC236}">
                <a16:creationId xmlns:a16="http://schemas.microsoft.com/office/drawing/2014/main" id="{990E6BDE-2962-4CF7-85D2-CCB25EF999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62070"/>
              </p:ext>
            </p:extLst>
          </p:nvPr>
        </p:nvGraphicFramePr>
        <p:xfrm>
          <a:off x="62872" y="1220186"/>
          <a:ext cx="6669368" cy="2703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D04B4AF3-D799-429C-847C-1328A485C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338455"/>
              </p:ext>
            </p:extLst>
          </p:nvPr>
        </p:nvGraphicFramePr>
        <p:xfrm>
          <a:off x="321196" y="3923313"/>
          <a:ext cx="38187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690">
                  <a:extLst>
                    <a:ext uri="{9D8B030D-6E8A-4147-A177-3AD203B41FA5}">
                      <a16:colId xmlns:a16="http://schemas.microsoft.com/office/drawing/2014/main" val="882178551"/>
                    </a:ext>
                  </a:extLst>
                </a:gridCol>
                <a:gridCol w="954690">
                  <a:extLst>
                    <a:ext uri="{9D8B030D-6E8A-4147-A177-3AD203B41FA5}">
                      <a16:colId xmlns:a16="http://schemas.microsoft.com/office/drawing/2014/main" val="1012311868"/>
                    </a:ext>
                  </a:extLst>
                </a:gridCol>
                <a:gridCol w="954690">
                  <a:extLst>
                    <a:ext uri="{9D8B030D-6E8A-4147-A177-3AD203B41FA5}">
                      <a16:colId xmlns:a16="http://schemas.microsoft.com/office/drawing/2014/main" val="228832332"/>
                    </a:ext>
                  </a:extLst>
                </a:gridCol>
                <a:gridCol w="954690">
                  <a:extLst>
                    <a:ext uri="{9D8B030D-6E8A-4147-A177-3AD203B41FA5}">
                      <a16:colId xmlns:a16="http://schemas.microsoft.com/office/drawing/2014/main" val="2527780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Celkem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 </a:t>
                      </a:r>
                      <a:r>
                        <a:rPr lang="cs-CZ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 zaměstnanců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 – 99 zaměstnanců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 – 250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zaměstnanců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549439"/>
                  </a:ext>
                </a:extLst>
              </a:tr>
            </a:tbl>
          </a:graphicData>
        </a:graphic>
      </p:graphicFrame>
      <p:graphicFrame>
        <p:nvGraphicFramePr>
          <p:cNvPr id="17" name="Tabulka 16">
            <a:extLst>
              <a:ext uri="{FF2B5EF4-FFF2-40B4-BE49-F238E27FC236}">
                <a16:creationId xmlns:a16="http://schemas.microsoft.com/office/drawing/2014/main" id="{C16D972F-FBB0-4059-B1DE-AEE360E85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659160"/>
              </p:ext>
            </p:extLst>
          </p:nvPr>
        </p:nvGraphicFramePr>
        <p:xfrm>
          <a:off x="362826" y="1130149"/>
          <a:ext cx="3777128" cy="458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282">
                  <a:extLst>
                    <a:ext uri="{9D8B030D-6E8A-4147-A177-3AD203B41FA5}">
                      <a16:colId xmlns:a16="http://schemas.microsoft.com/office/drawing/2014/main" val="4033151684"/>
                    </a:ext>
                  </a:extLst>
                </a:gridCol>
                <a:gridCol w="944282">
                  <a:extLst>
                    <a:ext uri="{9D8B030D-6E8A-4147-A177-3AD203B41FA5}">
                      <a16:colId xmlns:a16="http://schemas.microsoft.com/office/drawing/2014/main" val="1986666980"/>
                    </a:ext>
                  </a:extLst>
                </a:gridCol>
                <a:gridCol w="944282">
                  <a:extLst>
                    <a:ext uri="{9D8B030D-6E8A-4147-A177-3AD203B41FA5}">
                      <a16:colId xmlns:a16="http://schemas.microsoft.com/office/drawing/2014/main" val="1800010702"/>
                    </a:ext>
                  </a:extLst>
                </a:gridCol>
                <a:gridCol w="944282">
                  <a:extLst>
                    <a:ext uri="{9D8B030D-6E8A-4147-A177-3AD203B41FA5}">
                      <a16:colId xmlns:a16="http://schemas.microsoft.com/office/drawing/2014/main" val="3230152185"/>
                    </a:ext>
                  </a:extLst>
                </a:gridCol>
              </a:tblGrid>
              <a:tr h="403350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2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2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2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2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910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911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7872774" cy="469722"/>
          </a:xfrm>
        </p:spPr>
        <p:txBody>
          <a:bodyPr>
            <a:noAutofit/>
          </a:bodyPr>
          <a:lstStyle/>
          <a:p>
            <a:r>
              <a:rPr lang="cs-CZ" sz="1800" dirty="0"/>
              <a:t>25 % firem již využívá bankovní produkty pro zajištění rizik spojených se zvýšením úrokové sazby ČNB a 12 % firem o tom uvažuje.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6172414" cy="3683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b="1" kern="0" dirty="0">
                <a:solidFill>
                  <a:srgbClr val="404040"/>
                </a:solidFill>
              </a:rPr>
              <a:t>Využití bankovních produktů po zvýšení úrokových sazeb ČNB</a:t>
            </a:r>
            <a:br>
              <a:rPr lang="cs-CZ" sz="1600" b="1" kern="0" dirty="0">
                <a:solidFill>
                  <a:srgbClr val="404040"/>
                </a:solidFill>
              </a:rPr>
            </a:br>
            <a:r>
              <a:rPr lang="cs-CZ" sz="1600" b="1" kern="0" dirty="0">
                <a:solidFill>
                  <a:srgbClr val="404040"/>
                </a:solidFill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3" name="Zaoblený obdélník 32"/>
          <p:cNvSpPr/>
          <p:nvPr/>
        </p:nvSpPr>
        <p:spPr>
          <a:xfrm>
            <a:off x="6900229" y="915566"/>
            <a:ext cx="1920243" cy="349682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Komentář AMSP ČR: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Zejména větší firmy jsou zvyklé systematicky řídit různá rizika, úroková a úvěrová nevyjímaje. Postupně se povědomí o těchto bankovních produktech rozšiřuje i do segmentu menších firem, které již zcela běžně řídí například rizika kurzová, a k těm úvěrovým dospívá postupně.  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23528" y="4506674"/>
            <a:ext cx="63367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Q5. V době, kdy ČNB začala zvyšovat úrokové sazby, uvažujete o tom, že byste v rámci vašeho podnikání využili nějaké bankovní produkty k jejich zajištění a ošetřili si tak rizika s tím spojená?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n=400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19" name="Graf 18">
            <a:extLst>
              <a:ext uri="{FF2B5EF4-FFF2-40B4-BE49-F238E27FC236}">
                <a16:creationId xmlns:a16="http://schemas.microsoft.com/office/drawing/2014/main" id="{8E47D1F1-D6AE-4B96-B9B3-68755FFE75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1103974"/>
              </p:ext>
            </p:extLst>
          </p:nvPr>
        </p:nvGraphicFramePr>
        <p:xfrm>
          <a:off x="355220" y="1302124"/>
          <a:ext cx="6088988" cy="3149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80567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9D5B2C30-A51F-483A-AF9D-A92D7BEE1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302471"/>
              </p:ext>
            </p:extLst>
          </p:nvPr>
        </p:nvGraphicFramePr>
        <p:xfrm>
          <a:off x="415810" y="1053040"/>
          <a:ext cx="6235198" cy="3037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98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3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3424424448"/>
                    </a:ext>
                  </a:extLst>
                </a:gridCol>
              </a:tblGrid>
              <a:tr h="497573"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962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Úrokový SWAP pro uzamčení úrokové sazby (IRS)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962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Úrokové opce (CAP i FLOOR) pro zajištění maximální výše nákladů na úroky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962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Úrokové swapce pro zajištění práva sjednat úrokový swap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962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 jedno z uvedeného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7872774" cy="469722"/>
          </a:xfrm>
        </p:spPr>
        <p:txBody>
          <a:bodyPr>
            <a:noAutofit/>
          </a:bodyPr>
          <a:lstStyle/>
          <a:p>
            <a:r>
              <a:rPr lang="cs-CZ" sz="1800" dirty="0"/>
              <a:t>Nejčastěji je z uvedených bankovních produktů využíván úrokový SWAP pro uzamčení úrokové sazby, který využívá 30 % firem.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4732254" cy="7273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Zkušenost s konkrétními bankovními produkty</a:t>
            </a: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(pouze firmy, které využívají bankovní produkty k zajištění rizik </a:t>
            </a:r>
            <a:b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spojených se zvýšením úrokové sazby ČNB)</a:t>
            </a: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0" name="TextovéPole 19"/>
          <p:cNvSpPr txBox="1"/>
          <p:nvPr/>
        </p:nvSpPr>
        <p:spPr>
          <a:xfrm>
            <a:off x="323527" y="4506674"/>
            <a:ext cx="844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Q6. S jakými z následujících produktů máte zkušenost?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n=101/37/49/</a:t>
            </a:r>
            <a:r>
              <a:rPr lang="cs-CZ" sz="900" kern="0" dirty="0">
                <a:solidFill>
                  <a:srgbClr val="FF0000"/>
                </a:solidFill>
              </a:rPr>
              <a:t>15! </a:t>
            </a: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(pouze respondenti, kteří využívají bankovní produkty k zajištění rizik spojených se zvýšením úrokové sazby ČNB)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7AAC2018-CAF1-4633-9D2C-7B0703E10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275961"/>
              </p:ext>
            </p:extLst>
          </p:nvPr>
        </p:nvGraphicFramePr>
        <p:xfrm>
          <a:off x="4716016" y="1254807"/>
          <a:ext cx="1888632" cy="2219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29544">
                  <a:extLst>
                    <a:ext uri="{9D8B030D-6E8A-4147-A177-3AD203B41FA5}">
                      <a16:colId xmlns:a16="http://schemas.microsoft.com/office/drawing/2014/main" val="1397651315"/>
                    </a:ext>
                  </a:extLst>
                </a:gridCol>
                <a:gridCol w="629544">
                  <a:extLst>
                    <a:ext uri="{9D8B030D-6E8A-4147-A177-3AD203B41FA5}">
                      <a16:colId xmlns:a16="http://schemas.microsoft.com/office/drawing/2014/main" val="910696018"/>
                    </a:ext>
                  </a:extLst>
                </a:gridCol>
                <a:gridCol w="629544">
                  <a:extLst>
                    <a:ext uri="{9D8B030D-6E8A-4147-A177-3AD203B41FA5}">
                      <a16:colId xmlns:a16="http://schemas.microsoft.com/office/drawing/2014/main" val="3338988737"/>
                    </a:ext>
                  </a:extLst>
                </a:gridCol>
              </a:tblGrid>
              <a:tr h="22195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5 – 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25 - 49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100 - 250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705318"/>
                  </a:ext>
                </a:extLst>
              </a:tr>
            </a:tbl>
          </a:graphicData>
        </a:graphic>
      </p:graphicFrame>
      <p:graphicFrame>
        <p:nvGraphicFramePr>
          <p:cNvPr id="21" name="Graf 20">
            <a:extLst>
              <a:ext uri="{FF2B5EF4-FFF2-40B4-BE49-F238E27FC236}">
                <a16:creationId xmlns:a16="http://schemas.microsoft.com/office/drawing/2014/main" id="{556826AB-C835-4EB0-A647-7E7D0EB6F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9465519"/>
              </p:ext>
            </p:extLst>
          </p:nvPr>
        </p:nvGraphicFramePr>
        <p:xfrm>
          <a:off x="2711180" y="1576550"/>
          <a:ext cx="2318209" cy="330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6470CBD4-E0D4-4B2C-A278-C000F6157F7D}"/>
              </a:ext>
            </a:extLst>
          </p:cNvPr>
          <p:cNvSpPr/>
          <p:nvPr/>
        </p:nvSpPr>
        <p:spPr>
          <a:xfrm>
            <a:off x="5029390" y="1053039"/>
            <a:ext cx="126188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cs-CZ" sz="900" b="1" dirty="0">
                <a:solidFill>
                  <a:schemeClr val="tx2"/>
                </a:solidFill>
                <a:latin typeface="Arial CE" panose="020B0604020202020204" pitchFamily="34" charset="0"/>
              </a:rPr>
              <a:t>Počet zaměstnanců</a:t>
            </a:r>
          </a:p>
        </p:txBody>
      </p:sp>
    </p:spTree>
    <p:extLst>
      <p:ext uri="{BB962C8B-B14F-4D97-AF65-F5344CB8AC3E}">
        <p14:creationId xmlns:p14="http://schemas.microsoft.com/office/powerpoint/2010/main" val="1874260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7872774" cy="469722"/>
          </a:xfrm>
        </p:spPr>
        <p:txBody>
          <a:bodyPr>
            <a:noAutofit/>
          </a:bodyPr>
          <a:lstStyle/>
          <a:p>
            <a:r>
              <a:rPr lang="cs-CZ" sz="1800" dirty="0"/>
              <a:t>Firmy by nejvíce od banky uvítaly jednodušší přístup k úvěrům či nižší sazby </a:t>
            </a:r>
            <a:br>
              <a:rPr lang="cs-CZ" sz="1800" dirty="0"/>
            </a:br>
            <a:r>
              <a:rPr lang="cs-CZ" sz="1800" dirty="0"/>
              <a:t>a poplatky.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4732254" cy="3683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Požadované inovace/produkt/služby od banky</a:t>
            </a: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3" name="Zaoblený obdélník 32"/>
          <p:cNvSpPr/>
          <p:nvPr/>
        </p:nvSpPr>
        <p:spPr>
          <a:xfrm>
            <a:off x="6900229" y="915566"/>
            <a:ext cx="1920243" cy="3661618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Komentář AMSP ČR: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Začíná se projevovat změna úvěrové politiky ČNB a firmy – zejména ty menší ze segmentu MSP - vnímají přístup k úvěrům jako mírně ztížený. Zhodnocování vkladů je oproti tomu dlouhodobě na svém historickém minimu a svědčí o bezprecedentním přebytku peněz v ekonomice, ale též - v porovnání se zahraničím – to svědčí obecně o vyšší opatrnosti bank v ČR a jejich nižší ochotě jít do rizika.  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23527" y="4506674"/>
            <a:ext cx="844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Q7. Co byste od banky uvítali za inovaci/produkt/službu, která Vám dnes chybí?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n=400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BBCD79C2-A441-468F-9A51-D6F19CDB8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945389"/>
              </p:ext>
            </p:extLst>
          </p:nvPr>
        </p:nvGraphicFramePr>
        <p:xfrm>
          <a:off x="329891" y="1378150"/>
          <a:ext cx="4056350" cy="29039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25662">
                  <a:extLst>
                    <a:ext uri="{9D8B030D-6E8A-4147-A177-3AD203B41FA5}">
                      <a16:colId xmlns:a16="http://schemas.microsoft.com/office/drawing/2014/main" val="2532603637"/>
                    </a:ext>
                  </a:extLst>
                </a:gridCol>
                <a:gridCol w="330688">
                  <a:extLst>
                    <a:ext uri="{9D8B030D-6E8A-4147-A177-3AD203B41FA5}">
                      <a16:colId xmlns:a16="http://schemas.microsoft.com/office/drawing/2014/main" val="1568700826"/>
                    </a:ext>
                  </a:extLst>
                </a:gridCol>
              </a:tblGrid>
              <a:tr h="453920">
                <a:tc>
                  <a:txBody>
                    <a:bodyPr/>
                    <a:lstStyle/>
                    <a:p>
                      <a:pPr algn="r"/>
                      <a:r>
                        <a:rPr lang="cs-CZ" sz="1100" b="0" dirty="0">
                          <a:solidFill>
                            <a:srgbClr val="000000"/>
                          </a:solidFill>
                        </a:rPr>
                        <a:t>Jednodušší přístup k úvěrům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rgbClr val="000000"/>
                          </a:solidFill>
                        </a:rPr>
                        <a:t>7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66220"/>
                  </a:ext>
                </a:extLst>
              </a:tr>
              <a:tr h="40833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Nižší sazby/poplatky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706803"/>
                  </a:ext>
                </a:extLst>
              </a:tr>
              <a:tr h="40833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Vyšší úročení spořících, běžných účtů / zhodnocování vkladů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071176"/>
                  </a:ext>
                </a:extLst>
              </a:tr>
              <a:tr h="40833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Nižší úroky úvěrů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336453"/>
                  </a:ext>
                </a:extLst>
              </a:tr>
              <a:tr h="40833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Zrušit poplatky/neúčtovat poplatky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113503"/>
                  </a:ext>
                </a:extLst>
              </a:tr>
              <a:tr h="40833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Flexibilita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350404"/>
                  </a:ext>
                </a:extLst>
              </a:tr>
              <a:tr h="40833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Nic, nevím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67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468309"/>
                  </a:ext>
                </a:extLst>
              </a:tr>
            </a:tbl>
          </a:graphicData>
        </a:graphic>
      </p:graphicFrame>
      <p:sp>
        <p:nvSpPr>
          <p:cNvPr id="18" name="Řečová bublina: oválný bublinový popisek 17">
            <a:extLst>
              <a:ext uri="{FF2B5EF4-FFF2-40B4-BE49-F238E27FC236}">
                <a16:creationId xmlns:a16="http://schemas.microsoft.com/office/drawing/2014/main" id="{C5983E30-9312-49A5-A55C-B5694183C1F1}"/>
              </a:ext>
            </a:extLst>
          </p:cNvPr>
          <p:cNvSpPr/>
          <p:nvPr/>
        </p:nvSpPr>
        <p:spPr>
          <a:xfrm>
            <a:off x="4552899" y="915566"/>
            <a:ext cx="2140254" cy="862522"/>
          </a:xfrm>
          <a:prstGeom prst="wedgeEllipseCallout">
            <a:avLst>
              <a:gd name="adj1" fmla="val -42008"/>
              <a:gd name="adj2" fmla="val 1291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rgbClr val="000000"/>
                </a:solidFill>
              </a:rPr>
              <a:t>„Operativnější přístup k projednání úvěru, méně zbytečné byrokracie“</a:t>
            </a:r>
          </a:p>
        </p:txBody>
      </p:sp>
      <p:sp>
        <p:nvSpPr>
          <p:cNvPr id="22" name="Řečová bublina: oválný bublinový popisek 21">
            <a:extLst>
              <a:ext uri="{FF2B5EF4-FFF2-40B4-BE49-F238E27FC236}">
                <a16:creationId xmlns:a16="http://schemas.microsoft.com/office/drawing/2014/main" id="{0B973D0A-0459-426D-BC4C-AFA3E4DEEEEA}"/>
              </a:ext>
            </a:extLst>
          </p:cNvPr>
          <p:cNvSpPr/>
          <p:nvPr/>
        </p:nvSpPr>
        <p:spPr>
          <a:xfrm>
            <a:off x="4552899" y="1848598"/>
            <a:ext cx="2140254" cy="862522"/>
          </a:xfrm>
          <a:prstGeom prst="wedgeEllipseCallout">
            <a:avLst>
              <a:gd name="adj1" fmla="val -42008"/>
              <a:gd name="adj2" fmla="val 1291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rgbClr val="000000"/>
                </a:solidFill>
              </a:rPr>
              <a:t>„Snížení úrokových sazeb a zrušení poplatků“</a:t>
            </a:r>
          </a:p>
        </p:txBody>
      </p:sp>
      <p:sp>
        <p:nvSpPr>
          <p:cNvPr id="23" name="Řečová bublina: oválný bublinový popisek 22">
            <a:extLst>
              <a:ext uri="{FF2B5EF4-FFF2-40B4-BE49-F238E27FC236}">
                <a16:creationId xmlns:a16="http://schemas.microsoft.com/office/drawing/2014/main" id="{FE85A460-DBAA-4D20-8C14-256F29A7BE59}"/>
              </a:ext>
            </a:extLst>
          </p:cNvPr>
          <p:cNvSpPr/>
          <p:nvPr/>
        </p:nvSpPr>
        <p:spPr>
          <a:xfrm>
            <a:off x="4531545" y="2781630"/>
            <a:ext cx="2140254" cy="862522"/>
          </a:xfrm>
          <a:prstGeom prst="wedgeEllipseCallout">
            <a:avLst>
              <a:gd name="adj1" fmla="val -42008"/>
              <a:gd name="adj2" fmla="val 1291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rgbClr val="000000"/>
                </a:solidFill>
              </a:rPr>
              <a:t>„Vstřícnější a vyšší úroky u našich peněz“</a:t>
            </a:r>
          </a:p>
        </p:txBody>
      </p:sp>
      <p:sp>
        <p:nvSpPr>
          <p:cNvPr id="25" name="Řečová bublina: oválný bublinový popisek 24">
            <a:extLst>
              <a:ext uri="{FF2B5EF4-FFF2-40B4-BE49-F238E27FC236}">
                <a16:creationId xmlns:a16="http://schemas.microsoft.com/office/drawing/2014/main" id="{7A79DDB1-62F3-4E05-91A5-BF4E439EECBD}"/>
              </a:ext>
            </a:extLst>
          </p:cNvPr>
          <p:cNvSpPr/>
          <p:nvPr/>
        </p:nvSpPr>
        <p:spPr>
          <a:xfrm>
            <a:off x="4512482" y="3714662"/>
            <a:ext cx="2140254" cy="862522"/>
          </a:xfrm>
          <a:prstGeom prst="wedgeEllipseCallout">
            <a:avLst>
              <a:gd name="adj1" fmla="val -42008"/>
              <a:gd name="adj2" fmla="val 1291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rgbClr val="000000"/>
                </a:solidFill>
              </a:rPr>
              <a:t>„U volných peněžních prostředků možnost je zhodnocovat“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6EAE1D0D-3B7D-4B14-B22A-A2B453E42BDB}"/>
              </a:ext>
            </a:extLst>
          </p:cNvPr>
          <p:cNvSpPr/>
          <p:nvPr/>
        </p:nvSpPr>
        <p:spPr>
          <a:xfrm>
            <a:off x="2615205" y="4239009"/>
            <a:ext cx="18341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ctr"/>
            <a:r>
              <a:rPr lang="cs-CZ" sz="800" dirty="0">
                <a:solidFill>
                  <a:srgbClr val="000000"/>
                </a:solidFill>
                <a:latin typeface="Calibri" panose="020F0502020204030204" pitchFamily="34" charset="0"/>
              </a:rPr>
              <a:t>Zobrazeny odpovědi s frekvencí nad 2%</a:t>
            </a:r>
          </a:p>
        </p:txBody>
      </p:sp>
    </p:spTree>
    <p:extLst>
      <p:ext uri="{BB962C8B-B14F-4D97-AF65-F5344CB8AC3E}">
        <p14:creationId xmlns:p14="http://schemas.microsoft.com/office/powerpoint/2010/main" val="1424426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7872774" cy="469722"/>
          </a:xfrm>
        </p:spPr>
        <p:txBody>
          <a:bodyPr>
            <a:noAutofit/>
          </a:bodyPr>
          <a:lstStyle/>
          <a:p>
            <a:r>
              <a:rPr lang="cs-CZ" sz="1800" dirty="0"/>
              <a:t>Firmám by banka nejvíce usnadnila život nižšími úroky z úvěrů, </a:t>
            </a:r>
            <a:br>
              <a:rPr lang="cs-CZ" sz="1800" dirty="0"/>
            </a:br>
            <a:r>
              <a:rPr lang="cs-CZ" sz="1800" dirty="0"/>
              <a:t>ale i jednodušším přístupem k úvěrům.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4732254" cy="3683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Čím by mohla banka firmám zásadně pomoci</a:t>
            </a: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3" name="Zaoblený obdélník 32"/>
          <p:cNvSpPr/>
          <p:nvPr/>
        </p:nvSpPr>
        <p:spPr>
          <a:xfrm>
            <a:off x="6900229" y="915566"/>
            <a:ext cx="1920243" cy="349682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Komentář AMSP ČR: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Je evidentní, že firmy zdaleka nejvíce tíží úrokové sazby, ale jsou si vědomy i vyššího zpoplatnění bankovních služeb u nás. Jako zatěžující vnímají rovněž robustnost administrativy spojené se získáním úvěru, tj. doložením dokumentace a délkou schvalovacích procedur.  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23527" y="4506674"/>
            <a:ext cx="844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Q8. Čím by Vám mohla banka zásadně usnadnit život?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n=400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BBCD79C2-A441-468F-9A51-D6F19CDB8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844788"/>
              </p:ext>
            </p:extLst>
          </p:nvPr>
        </p:nvGraphicFramePr>
        <p:xfrm>
          <a:off x="329891" y="1378151"/>
          <a:ext cx="4056350" cy="287589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25662">
                  <a:extLst>
                    <a:ext uri="{9D8B030D-6E8A-4147-A177-3AD203B41FA5}">
                      <a16:colId xmlns:a16="http://schemas.microsoft.com/office/drawing/2014/main" val="2532603637"/>
                    </a:ext>
                  </a:extLst>
                </a:gridCol>
                <a:gridCol w="330688">
                  <a:extLst>
                    <a:ext uri="{9D8B030D-6E8A-4147-A177-3AD203B41FA5}">
                      <a16:colId xmlns:a16="http://schemas.microsoft.com/office/drawing/2014/main" val="1568700826"/>
                    </a:ext>
                  </a:extLst>
                </a:gridCol>
              </a:tblGrid>
              <a:tr h="285097">
                <a:tc>
                  <a:txBody>
                    <a:bodyPr/>
                    <a:lstStyle/>
                    <a:p>
                      <a:pPr algn="r"/>
                      <a:r>
                        <a:rPr lang="cs-CZ" sz="1100" b="0" dirty="0">
                          <a:solidFill>
                            <a:srgbClr val="000000"/>
                          </a:solidFill>
                        </a:rPr>
                        <a:t>Nižší úroky úvěrů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rgbClr val="000000"/>
                          </a:solidFill>
                        </a:rPr>
                        <a:t>11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66220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Jednodušší přístup k úvěrům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7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706803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Nižší sazby/poplatky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071176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Zrušit poplatky/neúčtovat poplatky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336453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Méně administrativy, byrokracie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113503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Vylepšit internetové bankovnictví/mobilní aplikace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350404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Vyšší úročení spořících, běžných účtů/zhodnocování vkladů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3589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Rychlý úvěr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56032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Rychlost převodu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BA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804648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Výhodnější úvěry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201925"/>
                  </a:ext>
                </a:extLst>
              </a:tr>
              <a:tr h="256469">
                <a:tc>
                  <a:txBody>
                    <a:bodyPr/>
                    <a:lstStyle/>
                    <a:p>
                      <a:pPr algn="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Nic, nevím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rgbClr val="000000"/>
                          </a:solidFill>
                        </a:rPr>
                        <a:t>53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468309"/>
                  </a:ext>
                </a:extLst>
              </a:tr>
            </a:tbl>
          </a:graphicData>
        </a:graphic>
      </p:graphicFrame>
      <p:sp>
        <p:nvSpPr>
          <p:cNvPr id="18" name="Řečová bublina: oválný bublinový popisek 17">
            <a:extLst>
              <a:ext uri="{FF2B5EF4-FFF2-40B4-BE49-F238E27FC236}">
                <a16:creationId xmlns:a16="http://schemas.microsoft.com/office/drawing/2014/main" id="{C5983E30-9312-49A5-A55C-B5694183C1F1}"/>
              </a:ext>
            </a:extLst>
          </p:cNvPr>
          <p:cNvSpPr/>
          <p:nvPr/>
        </p:nvSpPr>
        <p:spPr>
          <a:xfrm>
            <a:off x="4552899" y="915566"/>
            <a:ext cx="2140254" cy="862522"/>
          </a:xfrm>
          <a:prstGeom prst="wedgeEllipseCallout">
            <a:avLst>
              <a:gd name="adj1" fmla="val -42008"/>
              <a:gd name="adj2" fmla="val 1291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rgbClr val="000000"/>
                </a:solidFill>
              </a:rPr>
              <a:t>„Lepší úvěrová </a:t>
            </a:r>
            <a:r>
              <a:rPr lang="cs-CZ" sz="1000" b="1">
                <a:solidFill>
                  <a:srgbClr val="000000"/>
                </a:solidFill>
              </a:rPr>
              <a:t>sazba </a:t>
            </a:r>
            <a:br>
              <a:rPr lang="cs-CZ" sz="1000" b="1">
                <a:solidFill>
                  <a:srgbClr val="000000"/>
                </a:solidFill>
              </a:rPr>
            </a:br>
            <a:r>
              <a:rPr lang="cs-CZ" sz="1000" b="1">
                <a:solidFill>
                  <a:srgbClr val="000000"/>
                </a:solidFill>
              </a:rPr>
              <a:t>u </a:t>
            </a:r>
            <a:r>
              <a:rPr lang="cs-CZ" sz="1000" b="1" dirty="0">
                <a:solidFill>
                  <a:srgbClr val="000000"/>
                </a:solidFill>
              </a:rPr>
              <a:t>půjček a úvěrů“</a:t>
            </a:r>
          </a:p>
        </p:txBody>
      </p:sp>
      <p:sp>
        <p:nvSpPr>
          <p:cNvPr id="22" name="Řečová bublina: oválný bublinový popisek 21">
            <a:extLst>
              <a:ext uri="{FF2B5EF4-FFF2-40B4-BE49-F238E27FC236}">
                <a16:creationId xmlns:a16="http://schemas.microsoft.com/office/drawing/2014/main" id="{0B973D0A-0459-426D-BC4C-AFA3E4DEEEEA}"/>
              </a:ext>
            </a:extLst>
          </p:cNvPr>
          <p:cNvSpPr/>
          <p:nvPr/>
        </p:nvSpPr>
        <p:spPr>
          <a:xfrm>
            <a:off x="4552899" y="1848598"/>
            <a:ext cx="2140254" cy="862522"/>
          </a:xfrm>
          <a:prstGeom prst="wedgeEllipseCallout">
            <a:avLst>
              <a:gd name="adj1" fmla="val -42008"/>
              <a:gd name="adj2" fmla="val 1291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rgbClr val="000000"/>
                </a:solidFill>
              </a:rPr>
              <a:t>„Zjednodušení                    a zrychlení získání úvěru, méně záruk“</a:t>
            </a:r>
          </a:p>
        </p:txBody>
      </p:sp>
      <p:sp>
        <p:nvSpPr>
          <p:cNvPr id="23" name="Řečová bublina: oválný bublinový popisek 22">
            <a:extLst>
              <a:ext uri="{FF2B5EF4-FFF2-40B4-BE49-F238E27FC236}">
                <a16:creationId xmlns:a16="http://schemas.microsoft.com/office/drawing/2014/main" id="{FE85A460-DBAA-4D20-8C14-256F29A7BE59}"/>
              </a:ext>
            </a:extLst>
          </p:cNvPr>
          <p:cNvSpPr/>
          <p:nvPr/>
        </p:nvSpPr>
        <p:spPr>
          <a:xfrm>
            <a:off x="4531545" y="2781630"/>
            <a:ext cx="2140254" cy="862522"/>
          </a:xfrm>
          <a:prstGeom prst="wedgeEllipseCallout">
            <a:avLst>
              <a:gd name="adj1" fmla="val -42008"/>
              <a:gd name="adj2" fmla="val 1291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rgbClr val="000000"/>
                </a:solidFill>
              </a:rPr>
              <a:t>„Zjednodušit a zlevnit provozní úvěry“</a:t>
            </a:r>
          </a:p>
        </p:txBody>
      </p:sp>
      <p:sp>
        <p:nvSpPr>
          <p:cNvPr id="25" name="Řečová bublina: oválný bublinový popisek 24">
            <a:extLst>
              <a:ext uri="{FF2B5EF4-FFF2-40B4-BE49-F238E27FC236}">
                <a16:creationId xmlns:a16="http://schemas.microsoft.com/office/drawing/2014/main" id="{7A79DDB1-62F3-4E05-91A5-BF4E439EECBD}"/>
              </a:ext>
            </a:extLst>
          </p:cNvPr>
          <p:cNvSpPr/>
          <p:nvPr/>
        </p:nvSpPr>
        <p:spPr>
          <a:xfrm>
            <a:off x="4512482" y="3714662"/>
            <a:ext cx="2140254" cy="862522"/>
          </a:xfrm>
          <a:prstGeom prst="wedgeEllipseCallout">
            <a:avLst>
              <a:gd name="adj1" fmla="val -42008"/>
              <a:gd name="adj2" fmla="val 1291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b="1" dirty="0">
                <a:solidFill>
                  <a:srgbClr val="000000"/>
                </a:solidFill>
              </a:rPr>
              <a:t>„Digitálnější a rychlejší vstup do banky“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2C245A9-60EE-4ECC-80E6-244543742BE6}"/>
              </a:ext>
            </a:extLst>
          </p:cNvPr>
          <p:cNvSpPr/>
          <p:nvPr/>
        </p:nvSpPr>
        <p:spPr>
          <a:xfrm>
            <a:off x="2615205" y="4282104"/>
            <a:ext cx="18341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ctr"/>
            <a:r>
              <a:rPr lang="cs-CZ" sz="800" dirty="0">
                <a:solidFill>
                  <a:srgbClr val="000000"/>
                </a:solidFill>
                <a:latin typeface="Calibri" panose="020F0502020204030204" pitchFamily="34" charset="0"/>
              </a:rPr>
              <a:t>Zobrazeny odpovědi s frekvencí nad 2%</a:t>
            </a:r>
          </a:p>
        </p:txBody>
      </p:sp>
    </p:spTree>
    <p:extLst>
      <p:ext uri="{BB962C8B-B14F-4D97-AF65-F5344CB8AC3E}">
        <p14:creationId xmlns:p14="http://schemas.microsoft.com/office/powerpoint/2010/main" val="1635289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9D5B2C30-A51F-483A-AF9D-A92D7BEE1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154214"/>
              </p:ext>
            </p:extLst>
          </p:nvPr>
        </p:nvGraphicFramePr>
        <p:xfrm>
          <a:off x="415810" y="1256556"/>
          <a:ext cx="6235198" cy="26833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98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3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7693">
                  <a:extLst>
                    <a:ext uri="{9D8B030D-6E8A-4147-A177-3AD203B41FA5}">
                      <a16:colId xmlns:a16="http://schemas.microsoft.com/office/drawing/2014/main" val="2484630798"/>
                    </a:ext>
                  </a:extLst>
                </a:gridCol>
              </a:tblGrid>
              <a:tr h="363569"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Zpráva na kontaktní e-mail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Přímý kontakt od bankéře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Zpráva umístěná přímo do IB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Zpráva od Call centra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955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Klasický poštovní dopis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754223"/>
                  </a:ext>
                </a:extLst>
              </a:tr>
            </a:tbl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6960571" cy="469722"/>
          </a:xfrm>
        </p:spPr>
        <p:txBody>
          <a:bodyPr>
            <a:noAutofit/>
          </a:bodyPr>
          <a:lstStyle/>
          <a:p>
            <a:r>
              <a:rPr lang="cs-CZ" sz="1800" dirty="0"/>
              <a:t>Nejvíce preferovaným způsobem komunikace od banky je komunikace skrze zprávu na kontaktní e-mail, což preferuje více </a:t>
            </a:r>
            <a:r>
              <a:rPr lang="cs-CZ" sz="1800"/>
              <a:t>než 50 % </a:t>
            </a:r>
            <a:r>
              <a:rPr lang="cs-CZ" sz="1800" dirty="0"/>
              <a:t>firem.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4732254" cy="3683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b="1" kern="0" dirty="0">
                <a:solidFill>
                  <a:srgbClr val="404040"/>
                </a:solidFill>
              </a:rPr>
              <a:t>Nejvíce preferovaný způsob komunikace od banky</a:t>
            </a: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3" name="Zaoblený obdélník 32"/>
          <p:cNvSpPr/>
          <p:nvPr/>
        </p:nvSpPr>
        <p:spPr>
          <a:xfrm>
            <a:off x="6900229" y="915566"/>
            <a:ext cx="1920243" cy="349682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Komentář AMSP ČR: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Stejně jako v průzkumu AMSP ČR k digitalizaci se i zde ukazuje, že e-mail je stále bezkonkurenčním nástrojem komunikace mezi firmami, jejich zákazníky, ale i s bankou. Jde o nejrychlejší a relativně nespolehlivější prostředek interakce mezi firmou a bankou, která firmu nezatěžuje v její běžné aktivitě. 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23527" y="4506674"/>
            <a:ext cx="844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Q9. Jaký způsob komunikace pro předávání zpráv a sdělení od banky vám jako firmě nejvíce vyhovuje?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n=400/211/136/53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7AAC2018-CAF1-4633-9D2C-7B0703E10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34369"/>
              </p:ext>
            </p:extLst>
          </p:nvPr>
        </p:nvGraphicFramePr>
        <p:xfrm>
          <a:off x="4644009" y="1254807"/>
          <a:ext cx="2006997" cy="2219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8999">
                  <a:extLst>
                    <a:ext uri="{9D8B030D-6E8A-4147-A177-3AD203B41FA5}">
                      <a16:colId xmlns:a16="http://schemas.microsoft.com/office/drawing/2014/main" val="1397651315"/>
                    </a:ext>
                  </a:extLst>
                </a:gridCol>
                <a:gridCol w="668999">
                  <a:extLst>
                    <a:ext uri="{9D8B030D-6E8A-4147-A177-3AD203B41FA5}">
                      <a16:colId xmlns:a16="http://schemas.microsoft.com/office/drawing/2014/main" val="910696018"/>
                    </a:ext>
                  </a:extLst>
                </a:gridCol>
                <a:gridCol w="668999">
                  <a:extLst>
                    <a:ext uri="{9D8B030D-6E8A-4147-A177-3AD203B41FA5}">
                      <a16:colId xmlns:a16="http://schemas.microsoft.com/office/drawing/2014/main" val="803857381"/>
                    </a:ext>
                  </a:extLst>
                </a:gridCol>
              </a:tblGrid>
              <a:tr h="22195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5 – 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25 - 99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100 - 250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705318"/>
                  </a:ext>
                </a:extLst>
              </a:tr>
            </a:tbl>
          </a:graphicData>
        </a:graphic>
      </p:graphicFrame>
      <p:graphicFrame>
        <p:nvGraphicFramePr>
          <p:cNvPr id="21" name="Graf 20">
            <a:extLst>
              <a:ext uri="{FF2B5EF4-FFF2-40B4-BE49-F238E27FC236}">
                <a16:creationId xmlns:a16="http://schemas.microsoft.com/office/drawing/2014/main" id="{556826AB-C835-4EB0-A647-7E7D0EB6F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4682572"/>
              </p:ext>
            </p:extLst>
          </p:nvPr>
        </p:nvGraphicFramePr>
        <p:xfrm>
          <a:off x="2453946" y="1644704"/>
          <a:ext cx="2550102" cy="232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6470CBD4-E0D4-4B2C-A278-C000F6157F7D}"/>
              </a:ext>
            </a:extLst>
          </p:cNvPr>
          <p:cNvSpPr/>
          <p:nvPr/>
        </p:nvSpPr>
        <p:spPr>
          <a:xfrm>
            <a:off x="4977986" y="1055083"/>
            <a:ext cx="1339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cs-CZ" sz="900" b="1" dirty="0">
                <a:solidFill>
                  <a:schemeClr val="tx2"/>
                </a:solidFill>
                <a:latin typeface="Arial CE" panose="020B0604020202020204" pitchFamily="34" charset="0"/>
              </a:rPr>
              <a:t>Počet zaměstnanců</a:t>
            </a:r>
          </a:p>
        </p:txBody>
      </p:sp>
    </p:spTree>
    <p:extLst>
      <p:ext uri="{BB962C8B-B14F-4D97-AF65-F5344CB8AC3E}">
        <p14:creationId xmlns:p14="http://schemas.microsoft.com/office/powerpoint/2010/main" val="2375023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9D5B2C30-A51F-483A-AF9D-A92D7BEE1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432964"/>
              </p:ext>
            </p:extLst>
          </p:nvPr>
        </p:nvGraphicFramePr>
        <p:xfrm>
          <a:off x="371634" y="1256556"/>
          <a:ext cx="6279375" cy="2899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4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7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3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23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2353">
                  <a:extLst>
                    <a:ext uri="{9D8B030D-6E8A-4147-A177-3AD203B41FA5}">
                      <a16:colId xmlns:a16="http://schemas.microsoft.com/office/drawing/2014/main" val="1469664479"/>
                    </a:ext>
                  </a:extLst>
                </a:gridCol>
              </a:tblGrid>
              <a:tr h="392433"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789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Banka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1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789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Technologické firmy </a:t>
                      </a:r>
                      <a:b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(typu Apple, Google, Amazon)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789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Nebankovní finanční instituce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779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Fintech</a:t>
                      </a:r>
                      <a:b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(např. crowdfundingové portály, peer to peer půjčky, kryptoměny, Bitcoin apod.)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789"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Jiné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900" b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754223"/>
                  </a:ext>
                </a:extLst>
              </a:tr>
            </a:tbl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7728758" cy="469722"/>
          </a:xfrm>
        </p:spPr>
        <p:txBody>
          <a:bodyPr>
            <a:noAutofit/>
          </a:bodyPr>
          <a:lstStyle/>
          <a:p>
            <a:r>
              <a:rPr lang="cs-CZ" sz="1800" dirty="0"/>
              <a:t>82 % firem považuje banku za potencionálního budoucího finančního partnera.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15810" y="915566"/>
            <a:ext cx="4732254" cy="3683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b="1" kern="0" dirty="0">
                <a:solidFill>
                  <a:srgbClr val="404040"/>
                </a:solidFill>
              </a:rPr>
              <a:t>Potenciální budoucí finanční partner</a:t>
            </a: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v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3" name="Zaoblený obdélník 32"/>
          <p:cNvSpPr/>
          <p:nvPr/>
        </p:nvSpPr>
        <p:spPr>
          <a:xfrm>
            <a:off x="6900229" y="915566"/>
            <a:ext cx="1920243" cy="349682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Komentář AMSP ČR: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Je tou nejlepší vizitkou, že natolik vysoký podíl firem počítá s bankou jako se svým potenciálním finančním partnerem. Na druhé straně to ale též svědčí o nerozvinutosti investičních alternativ a nízké vládní/daňové podpoře soukromých investorů na českém trhu. 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23527" y="4506674"/>
            <a:ext cx="844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Q10. O kom do budoucna uvažujete jako o svém finančním partnerovi?</a:t>
            </a:r>
            <a:b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900" kern="0" dirty="0">
                <a:solidFill>
                  <a:schemeClr val="bg1">
                    <a:lumMod val="50000"/>
                  </a:schemeClr>
                </a:solidFill>
              </a:rPr>
              <a:t>n=400/211/136/53</a:t>
            </a:r>
          </a:p>
        </p:txBody>
      </p:sp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8E0B94B2-F166-4DD2-8FB0-211BD7A12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39966AE1-9E47-41BF-A55A-6CD451ED2425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5" name="Obdélník 34">
              <a:extLst>
                <a:ext uri="{FF2B5EF4-FFF2-40B4-BE49-F238E27FC236}">
                  <a16:creationId xmlns:a16="http://schemas.microsoft.com/office/drawing/2014/main" id="{5E67A4A7-FE0B-4EAC-B9A7-1B9A0A6053E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6" name="Picture 2" descr="http://www.aspectio.cz/Files/logoAMSP.jpg">
              <a:extLst>
                <a:ext uri="{FF2B5EF4-FFF2-40B4-BE49-F238E27FC236}">
                  <a16:creationId xmlns:a16="http://schemas.microsoft.com/office/drawing/2014/main" id="{62A8ABC0-6611-4BDA-AC24-80681B9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7AAC2018-CAF1-4633-9D2C-7B0703E10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804094"/>
              </p:ext>
            </p:extLst>
          </p:nvPr>
        </p:nvGraphicFramePr>
        <p:xfrm>
          <a:off x="4644008" y="1254807"/>
          <a:ext cx="2007000" cy="2219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9000">
                  <a:extLst>
                    <a:ext uri="{9D8B030D-6E8A-4147-A177-3AD203B41FA5}">
                      <a16:colId xmlns:a16="http://schemas.microsoft.com/office/drawing/2014/main" val="1397651315"/>
                    </a:ext>
                  </a:extLst>
                </a:gridCol>
                <a:gridCol w="669000">
                  <a:extLst>
                    <a:ext uri="{9D8B030D-6E8A-4147-A177-3AD203B41FA5}">
                      <a16:colId xmlns:a16="http://schemas.microsoft.com/office/drawing/2014/main" val="910696018"/>
                    </a:ext>
                  </a:extLst>
                </a:gridCol>
                <a:gridCol w="669000">
                  <a:extLst>
                    <a:ext uri="{9D8B030D-6E8A-4147-A177-3AD203B41FA5}">
                      <a16:colId xmlns:a16="http://schemas.microsoft.com/office/drawing/2014/main" val="2780051932"/>
                    </a:ext>
                  </a:extLst>
                </a:gridCol>
              </a:tblGrid>
              <a:tr h="22195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5 – 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25 - 99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solidFill>
                            <a:srgbClr val="787878"/>
                          </a:solidFill>
                          <a:effectLst/>
                          <a:latin typeface="Arial CE" panose="020B0604020202020204" pitchFamily="34" charset="0"/>
                        </a:rPr>
                        <a:t>100 - 250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705318"/>
                  </a:ext>
                </a:extLst>
              </a:tr>
            </a:tbl>
          </a:graphicData>
        </a:graphic>
      </p:graphicFrame>
      <p:graphicFrame>
        <p:nvGraphicFramePr>
          <p:cNvPr id="21" name="Graf 20">
            <a:extLst>
              <a:ext uri="{FF2B5EF4-FFF2-40B4-BE49-F238E27FC236}">
                <a16:creationId xmlns:a16="http://schemas.microsoft.com/office/drawing/2014/main" id="{556826AB-C835-4EB0-A647-7E7D0EB6F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5124303"/>
              </p:ext>
            </p:extLst>
          </p:nvPr>
        </p:nvGraphicFramePr>
        <p:xfrm>
          <a:off x="2599119" y="1636851"/>
          <a:ext cx="2044889" cy="2540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6470CBD4-E0D4-4B2C-A278-C000F6157F7D}"/>
              </a:ext>
            </a:extLst>
          </p:cNvPr>
          <p:cNvSpPr/>
          <p:nvPr/>
        </p:nvSpPr>
        <p:spPr>
          <a:xfrm>
            <a:off x="4977987" y="1053040"/>
            <a:ext cx="1339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cs-CZ" sz="900" b="1" dirty="0">
                <a:solidFill>
                  <a:schemeClr val="tx2"/>
                </a:solidFill>
                <a:latin typeface="Arial CE" panose="020B0604020202020204" pitchFamily="34" charset="0"/>
              </a:rPr>
              <a:t>Počet zaměstnanců</a:t>
            </a:r>
          </a:p>
        </p:txBody>
      </p:sp>
    </p:spTree>
    <p:extLst>
      <p:ext uri="{BB962C8B-B14F-4D97-AF65-F5344CB8AC3E}">
        <p14:creationId xmlns:p14="http://schemas.microsoft.com/office/powerpoint/2010/main" val="2275403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VÃ½sledek obrÃ¡zku pro innovation and bank">
            <a:extLst>
              <a:ext uri="{FF2B5EF4-FFF2-40B4-BE49-F238E27FC236}">
                <a16:creationId xmlns:a16="http://schemas.microsoft.com/office/drawing/2014/main" id="{CAE18035-BB62-4C97-9E7F-4FAD344C0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28" y="0"/>
            <a:ext cx="91536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52D3AE0-6092-4C9B-9F8D-2C9C1D7E3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Podnadpis 1">
            <a:extLst>
              <a:ext uri="{FF2B5EF4-FFF2-40B4-BE49-F238E27FC236}">
                <a16:creationId xmlns:a16="http://schemas.microsoft.com/office/drawing/2014/main" id="{2A8FAE94-F395-47AB-8B40-3F2781CFE185}"/>
              </a:ext>
            </a:extLst>
          </p:cNvPr>
          <p:cNvSpPr txBox="1">
            <a:spLocks/>
          </p:cNvSpPr>
          <p:nvPr/>
        </p:nvSpPr>
        <p:spPr>
          <a:xfrm>
            <a:off x="-14529" y="2408599"/>
            <a:ext cx="9158529" cy="1151880"/>
          </a:xfrm>
          <a:prstGeom prst="rect">
            <a:avLst/>
          </a:prstGeom>
          <a:solidFill>
            <a:schemeClr val="tx2">
              <a:lumMod val="85000"/>
              <a:lumOff val="15000"/>
              <a:alpha val="84000"/>
            </a:schemeClr>
          </a:solidFill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628" indent="0" algn="l" defTabSz="914400" rtl="0" eaLnBrk="1" latinLnBrk="0" hangingPunct="1">
              <a:lnSpc>
                <a:spcPct val="90000"/>
              </a:lnSpc>
              <a:spcBef>
                <a:spcPts val="457"/>
              </a:spcBef>
              <a:buFont typeface="Arial" pitchFamily="34" charset="0"/>
              <a:buNone/>
              <a:tabLst/>
              <a:defRPr sz="2400" kern="1200" baseline="0">
                <a:solidFill>
                  <a:schemeClr val="bg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202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52804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70405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88006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05607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23208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40809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cs-CZ" sz="5400" dirty="0">
                <a:solidFill>
                  <a:srgbClr val="FFFFFF"/>
                </a:solidFill>
                <a:latin typeface="Calibri"/>
              </a:rPr>
              <a:t> Struktura vzorku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800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35496" y="4909248"/>
            <a:ext cx="2133600" cy="27384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71634" y="7926"/>
            <a:ext cx="8232814" cy="469722"/>
          </a:xfrm>
        </p:spPr>
        <p:txBody>
          <a:bodyPr>
            <a:noAutofit/>
          </a:bodyPr>
          <a:lstStyle/>
          <a:p>
            <a:r>
              <a:rPr lang="cs-CZ" sz="1800" dirty="0"/>
              <a:t>Struktura vzorku</a:t>
            </a:r>
          </a:p>
        </p:txBody>
      </p:sp>
      <p:sp>
        <p:nvSpPr>
          <p:cNvPr id="11" name="Zaoblený obdélník 22"/>
          <p:cNvSpPr/>
          <p:nvPr/>
        </p:nvSpPr>
        <p:spPr>
          <a:xfrm>
            <a:off x="119591" y="1483998"/>
            <a:ext cx="2336994" cy="17240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Počet zaměstnanců</a:t>
            </a:r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7428740"/>
              </p:ext>
            </p:extLst>
          </p:nvPr>
        </p:nvGraphicFramePr>
        <p:xfrm>
          <a:off x="-612575" y="1708278"/>
          <a:ext cx="3312367" cy="2162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Zaoblený obdélník 15"/>
          <p:cNvSpPr/>
          <p:nvPr/>
        </p:nvSpPr>
        <p:spPr>
          <a:xfrm>
            <a:off x="2799886" y="1466166"/>
            <a:ext cx="2163987" cy="19838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Obrat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16790" y="196453"/>
            <a:ext cx="576064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</a:b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v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 %</a:t>
            </a:r>
            <a:endParaRPr kumimoji="0" lang="cs-CZ" sz="14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graphicFrame>
        <p:nvGraphicFramePr>
          <p:cNvPr id="20" name="Content Placeholder 4">
            <a:extLst>
              <a:ext uri="{FF2B5EF4-FFF2-40B4-BE49-F238E27FC236}">
                <a16:creationId xmlns:a16="http://schemas.microsoft.com/office/drawing/2014/main" id="{7D4FF2B3-3A06-498C-AA44-1FEE1E001E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961376"/>
              </p:ext>
            </p:extLst>
          </p:nvPr>
        </p:nvGraphicFramePr>
        <p:xfrm>
          <a:off x="2413633" y="1665545"/>
          <a:ext cx="3466039" cy="2162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Zástupný symbol pro zápatí 3">
            <a:extLst>
              <a:ext uri="{FF2B5EF4-FFF2-40B4-BE49-F238E27FC236}">
                <a16:creationId xmlns:a16="http://schemas.microsoft.com/office/drawing/2014/main" id="{22E6312A-696D-42DF-B1CC-0BD30D33A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596" y="4927500"/>
            <a:ext cx="5120208" cy="229500"/>
          </a:xfrm>
        </p:spPr>
        <p:txBody>
          <a:bodyPr/>
          <a:lstStyle/>
          <a:p>
            <a:pPr lvl="0">
              <a:defRPr/>
            </a:pPr>
            <a:r>
              <a:rPr lang="cs-CZ" sz="1100" dirty="0">
                <a:solidFill>
                  <a:schemeClr val="tx2"/>
                </a:solidFill>
              </a:rPr>
              <a:t>Ipsos pro AMSP: Inovace a role banky při implementaci inovací, 05/2019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1DD7424-FC01-402D-B8BD-DFFAA1F23D56}"/>
              </a:ext>
            </a:extLst>
          </p:cNvPr>
          <p:cNvSpPr/>
          <p:nvPr/>
        </p:nvSpPr>
        <p:spPr>
          <a:xfrm>
            <a:off x="466616" y="4572126"/>
            <a:ext cx="50045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900" kern="0" dirty="0">
                <a:solidFill>
                  <a:srgbClr val="FFFFFF">
                    <a:lumMod val="50000"/>
                  </a:srgbClr>
                </a:solidFill>
              </a:rPr>
              <a:t>n=</a:t>
            </a:r>
            <a:r>
              <a:rPr lang="cs-CZ" sz="1000" kern="0" dirty="0">
                <a:solidFill>
                  <a:srgbClr val="FFFFFF">
                    <a:lumMod val="50000"/>
                  </a:srgbClr>
                </a:solidFill>
              </a:rPr>
              <a:t>400</a:t>
            </a:r>
            <a:endParaRPr lang="cs-CZ" sz="1000" dirty="0"/>
          </a:p>
        </p:txBody>
      </p:sp>
      <p:grpSp>
        <p:nvGrpSpPr>
          <p:cNvPr id="30" name="Skupina 29">
            <a:extLst>
              <a:ext uri="{FF2B5EF4-FFF2-40B4-BE49-F238E27FC236}">
                <a16:creationId xmlns:a16="http://schemas.microsoft.com/office/drawing/2014/main" id="{D88EA61F-E77C-4525-A063-C385E492B49A}"/>
              </a:ext>
            </a:extLst>
          </p:cNvPr>
          <p:cNvGrpSpPr/>
          <p:nvPr/>
        </p:nvGrpSpPr>
        <p:grpSpPr>
          <a:xfrm>
            <a:off x="8028384" y="49382"/>
            <a:ext cx="1035873" cy="549170"/>
            <a:chOff x="7992336" y="-1018"/>
            <a:chExt cx="1044160" cy="549170"/>
          </a:xfrm>
        </p:grpSpPr>
        <p:sp>
          <p:nvSpPr>
            <p:cNvPr id="31" name="Obdélník 30">
              <a:extLst>
                <a:ext uri="{FF2B5EF4-FFF2-40B4-BE49-F238E27FC236}">
                  <a16:creationId xmlns:a16="http://schemas.microsoft.com/office/drawing/2014/main" id="{1CF6FA11-EFF4-4700-A7DB-E569900D1C1B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32" name="Picture 2" descr="http://www.aspectio.cz/Files/logoAMSP.jpg">
              <a:extLst>
                <a:ext uri="{FF2B5EF4-FFF2-40B4-BE49-F238E27FC236}">
                  <a16:creationId xmlns:a16="http://schemas.microsoft.com/office/drawing/2014/main" id="{2863DE67-B4F1-4C8A-B77E-251BBBD884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16" name="Zaoblený obdélník 15">
            <a:extLst>
              <a:ext uri="{FF2B5EF4-FFF2-40B4-BE49-F238E27FC236}">
                <a16:creationId xmlns:a16="http://schemas.microsoft.com/office/drawing/2014/main" id="{C5A852BA-DF93-487F-8B56-E3943B3C9F7E}"/>
              </a:ext>
            </a:extLst>
          </p:cNvPr>
          <p:cNvSpPr/>
          <p:nvPr/>
        </p:nvSpPr>
        <p:spPr>
          <a:xfrm>
            <a:off x="5767869" y="1467677"/>
            <a:ext cx="2163987" cy="19838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Obor</a:t>
            </a:r>
          </a:p>
        </p:txBody>
      </p:sp>
      <p:graphicFrame>
        <p:nvGraphicFramePr>
          <p:cNvPr id="18" name="Content Placeholder 4">
            <a:extLst>
              <a:ext uri="{FF2B5EF4-FFF2-40B4-BE49-F238E27FC236}">
                <a16:creationId xmlns:a16="http://schemas.microsoft.com/office/drawing/2014/main" id="{7F266C99-8A8B-42AF-9D51-58429A41F9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893212"/>
              </p:ext>
            </p:extLst>
          </p:nvPr>
        </p:nvGraphicFramePr>
        <p:xfrm>
          <a:off x="5129363" y="1652080"/>
          <a:ext cx="4688482" cy="3004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17438345"/>
      </p:ext>
    </p:extLst>
  </p:cSld>
  <p:clrMapOvr>
    <a:masterClrMapping/>
  </p:clrMapOvr>
</p:sld>
</file>

<file path=ppt/theme/theme1.xml><?xml version="1.0" encoding="utf-8"?>
<a:theme xmlns:a="http://schemas.openxmlformats.org/drawingml/2006/main" name="1_úvodní slide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3038" indent="-173038">
          <a:defRPr sz="2000" dirty="0" err="1" smtClean="0">
            <a:solidFill>
              <a:srgbClr val="003399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3_dělící snímky BEZ obrázku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9050" cap="rnd" cmpd="sng" algn="ctr">
          <a:solidFill>
            <a:srgbClr val="FBB040"/>
          </a:solidFill>
          <a:prstDash val="solid"/>
          <a:headEnd type="none" w="lg" len="lg"/>
          <a:tailEnd type="oval" w="lg" len="lg"/>
        </a:ln>
        <a:effectLst/>
      </a:spPr>
      <a:bodyPr/>
      <a:lstStyle/>
    </a:lnDef>
  </a:objectDefaults>
  <a:extraClrSchemeLst/>
</a:theme>
</file>

<file path=ppt/theme/theme3.xml><?xml version="1.0" encoding="utf-8"?>
<a:theme xmlns:a="http://schemas.openxmlformats.org/drawingml/2006/main" name="4_textové snímky">
  <a:themeElements>
    <a:clrScheme name="Ipsos">
      <a:dk1>
        <a:srgbClr val="404040"/>
      </a:dk1>
      <a:lt1>
        <a:srgbClr val="FFFFFF"/>
      </a:lt1>
      <a:dk2>
        <a:srgbClr val="4D1933"/>
      </a:dk2>
      <a:lt2>
        <a:srgbClr val="BABABA"/>
      </a:lt2>
      <a:accent1>
        <a:srgbClr val="993366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008E94"/>
      </a:hlink>
      <a:folHlink>
        <a:srgbClr val="008BCA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6_kontakty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1816</Words>
  <Application>Microsoft Office PowerPoint</Application>
  <PresentationFormat>Předvádění na obrazovce (16:9)</PresentationFormat>
  <Paragraphs>336</Paragraphs>
  <Slides>19</Slides>
  <Notes>15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19</vt:i4>
      </vt:variant>
    </vt:vector>
  </HeadingPairs>
  <TitlesOfParts>
    <vt:vector size="27" baseType="lpstr">
      <vt:lpstr>Arial</vt:lpstr>
      <vt:lpstr>Arial CE</vt:lpstr>
      <vt:lpstr>Calibri</vt:lpstr>
      <vt:lpstr>Wingdings</vt:lpstr>
      <vt:lpstr>1_úvodní slide</vt:lpstr>
      <vt:lpstr>3_dělící snímky BEZ obrázku</vt:lpstr>
      <vt:lpstr>4_textové snímky</vt:lpstr>
      <vt:lpstr>6_kontakty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25 % firem investuje nejvíce právě do oblasti inovací a výzkumu, nejvíce firmy s více než 100 zaměstnanci.</vt:lpstr>
      <vt:lpstr>Mezi další oblasti, do kterých firmy investují, patří zejména:</vt:lpstr>
      <vt:lpstr>Pro více než 1/3 firem je již téma robotizace a digitalizace aktuální. Nejvíce pro firmy s více než 100 zaměstnanci.</vt:lpstr>
      <vt:lpstr>Zhruba polovina podnikatelských subjektů je toho názoru, že pro ně téma robotizace a digitalizace bude v budoucnu aktuální.</vt:lpstr>
      <vt:lpstr>40 % firem by využilo zvýhodněné produkty banky, které by jim umožnily investovat do inovací.</vt:lpstr>
      <vt:lpstr>25 % firem již využívá bankovní produkty pro zajištění rizik spojených se zvýšením úrokové sazby ČNB a 12 % firem o tom uvažuje.</vt:lpstr>
      <vt:lpstr>Nejčastěji je z uvedených bankovních produktů využíván úrokový SWAP pro uzamčení úrokové sazby, který využívá 30 % firem.</vt:lpstr>
      <vt:lpstr>Firmy by nejvíce od banky uvítaly jednodušší přístup k úvěrům či nižší sazby  a poplatky.</vt:lpstr>
      <vt:lpstr>Firmám by banka nejvíce usnadnila život nižšími úroky z úvěrů,  ale i jednodušším přístupem k úvěrům.</vt:lpstr>
      <vt:lpstr>Nejvíce preferovaným způsobem komunikace od banky je komunikace skrze zprávu na kontaktní e-mail, což preferuje více než 50 % firem.</vt:lpstr>
      <vt:lpstr>82 % firem považuje banku za potencionálního budoucího finančního partnera.</vt:lpstr>
      <vt:lpstr>Prezentace aplikace PowerPoint</vt:lpstr>
      <vt:lpstr>Struktura vzorku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2016-12-01T12:37:41Z</dcterms:created>
  <dcterms:modified xsi:type="dcterms:W3CDTF">2019-08-27T07:22:59Z</dcterms:modified>
</cp:coreProperties>
</file>