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1" r:id="rId2"/>
    <p:sldId id="433" r:id="rId3"/>
    <p:sldId id="436" r:id="rId4"/>
    <p:sldId id="437" r:id="rId5"/>
    <p:sldId id="439" r:id="rId6"/>
    <p:sldId id="438" r:id="rId7"/>
    <p:sldId id="434" r:id="rId8"/>
  </p:sldIdLst>
  <p:sldSz cx="9906000" cy="6858000" type="A4"/>
  <p:notesSz cx="7086600" cy="9410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rgbClr val="00006E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0000"/>
    <a:srgbClr val="EAEAEA"/>
    <a:srgbClr val="990033"/>
    <a:srgbClr val="A50021"/>
    <a:srgbClr val="FF9900"/>
    <a:srgbClr val="009999"/>
    <a:srgbClr val="00006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47" autoAdjust="0"/>
  </p:normalViewPr>
  <p:slideViewPr>
    <p:cSldViewPr>
      <p:cViewPr>
        <p:scale>
          <a:sx n="100" d="100"/>
          <a:sy n="100" d="100"/>
        </p:scale>
        <p:origin x="-7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80" y="-78"/>
      </p:cViewPr>
      <p:guideLst>
        <p:guide orient="horz" pos="2964"/>
        <p:guide pos="223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31" tIns="47016" rIns="94031" bIns="47016" numCol="1" anchor="t" anchorCtr="0" compatLnSpc="1">
            <a:prstTxWarp prst="textNoShape">
              <a:avLst/>
            </a:prstTxWarp>
          </a:bodyPr>
          <a:lstStyle>
            <a:lvl1pPr defTabSz="93980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31" tIns="47016" rIns="94031" bIns="47016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3070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31" tIns="47016" rIns="94031" bIns="47016" numCol="1" anchor="b" anchorCtr="0" compatLnSpc="1">
            <a:prstTxWarp prst="textNoShape">
              <a:avLst/>
            </a:prstTxWarp>
          </a:bodyPr>
          <a:lstStyle>
            <a:lvl1pPr defTabSz="93980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8939213"/>
            <a:ext cx="3070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31" tIns="47016" rIns="94031" bIns="47016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7D1F197-46AA-4CB7-9869-7922EB0F2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09" tIns="43405" rIns="86809" bIns="43405" numCol="1" anchor="t" anchorCtr="0" compatLnSpc="1">
            <a:prstTxWarp prst="textNoShape">
              <a:avLst/>
            </a:prstTxWarp>
          </a:bodyPr>
          <a:lstStyle>
            <a:lvl1pPr defTabSz="868363">
              <a:defRPr sz="11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0663" y="0"/>
            <a:ext cx="3040062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09" tIns="43405" rIns="86809" bIns="43405" numCol="1" anchor="t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2988" y="701675"/>
            <a:ext cx="5060950" cy="3503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84688"/>
            <a:ext cx="52451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09" tIns="43405" rIns="86809" bIns="434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0963"/>
            <a:ext cx="3040063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09" tIns="43405" rIns="86809" bIns="43405" numCol="1" anchor="b" anchorCtr="0" compatLnSpc="1">
            <a:prstTxWarp prst="textNoShape">
              <a:avLst/>
            </a:prstTxWarp>
          </a:bodyPr>
          <a:lstStyle>
            <a:lvl1pPr defTabSz="868363">
              <a:defRPr sz="11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0663" y="8970963"/>
            <a:ext cx="3040062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09" tIns="43405" rIns="86809" bIns="43405" numCol="1" anchor="b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9BD7263-7892-4955-9995-271ADB5871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7238" y="549275"/>
            <a:ext cx="3276600" cy="2301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3" name="Skupina 7"/>
          <p:cNvGrpSpPr>
            <a:grpSpLocks/>
          </p:cNvGrpSpPr>
          <p:nvPr userDrawn="1"/>
        </p:nvGrpSpPr>
        <p:grpSpPr bwMode="auto">
          <a:xfrm>
            <a:off x="1065213" y="549275"/>
            <a:ext cx="7740650" cy="935038"/>
            <a:chOff x="1065213" y="549275"/>
            <a:chExt cx="7740650" cy="935038"/>
          </a:xfrm>
        </p:grpSpPr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065213" y="549275"/>
              <a:ext cx="3348037" cy="935038"/>
            </a:xfrm>
            <a:prstGeom prst="rect">
              <a:avLst/>
            </a:prstGeom>
            <a:gradFill rotWithShape="1">
              <a:gsLst>
                <a:gs pos="0">
                  <a:srgbClr val="000066">
                    <a:alpha val="39999"/>
                  </a:srgb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5" name="Rectangle 25"/>
            <p:cNvSpPr>
              <a:spLocks noChangeArrowheads="1"/>
            </p:cNvSpPr>
            <p:nvPr/>
          </p:nvSpPr>
          <p:spPr bwMode="auto">
            <a:xfrm rot="10800000">
              <a:off x="5457825" y="549275"/>
              <a:ext cx="3348038" cy="935038"/>
            </a:xfrm>
            <a:prstGeom prst="rect">
              <a:avLst/>
            </a:prstGeom>
            <a:gradFill rotWithShape="1">
              <a:gsLst>
                <a:gs pos="0">
                  <a:srgbClr val="000066">
                    <a:alpha val="39999"/>
                  </a:srgb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cs-CZ"/>
            </a:p>
          </p:txBody>
        </p:sp>
      </p:grpSp>
      <p:sp>
        <p:nvSpPr>
          <p:cNvPr id="6" name="Rectangle 17"/>
          <p:cNvSpPr>
            <a:spLocks noGrp="1" noChangeArrowheads="1"/>
          </p:cNvSpPr>
          <p:nvPr userDrawn="1">
            <p:ph type="ftr" sz="quarter" idx="10"/>
          </p:nvPr>
        </p:nvSpPr>
        <p:spPr bwMode="auto">
          <a:xfrm>
            <a:off x="762000" y="6400800"/>
            <a:ext cx="8382000" cy="228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cs-CZ"/>
              <a:t>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2438" y="1125538"/>
            <a:ext cx="4513262" cy="4283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8100" y="1125538"/>
            <a:ext cx="4514850" cy="4283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7023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7023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73500" y="273051"/>
            <a:ext cx="5537200" cy="55682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138" cy="44061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4379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39013" y="404813"/>
            <a:ext cx="2293937" cy="50038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2438" y="404813"/>
            <a:ext cx="6734175" cy="50038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Rectangle 40"/>
          <p:cNvSpPr>
            <a:spLocks noChangeArrowheads="1"/>
          </p:cNvSpPr>
          <p:nvPr userDrawn="1"/>
        </p:nvSpPr>
        <p:spPr bwMode="auto">
          <a:xfrm>
            <a:off x="0" y="5949950"/>
            <a:ext cx="9906000" cy="908050"/>
          </a:xfrm>
          <a:prstGeom prst="rect">
            <a:avLst/>
          </a:prstGeom>
          <a:pattFill prst="pct20">
            <a:fgClr>
              <a:srgbClr val="00006E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63" name="AutoShape 39"/>
          <p:cNvSpPr>
            <a:spLocks noChangeArrowheads="1"/>
          </p:cNvSpPr>
          <p:nvPr userDrawn="1"/>
        </p:nvSpPr>
        <p:spPr bwMode="auto">
          <a:xfrm>
            <a:off x="201613" y="6057900"/>
            <a:ext cx="9504362" cy="682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404813"/>
            <a:ext cx="86407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Volitelně hlavní nadpis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2438" y="1125538"/>
            <a:ext cx="918051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</a:p>
        </p:txBody>
      </p:sp>
      <p:cxnSp>
        <p:nvCxnSpPr>
          <p:cNvPr id="1030" name="AutoShape 26"/>
          <p:cNvCxnSpPr>
            <a:cxnSpLocks noChangeShapeType="1"/>
            <a:stCxn id="1029" idx="1"/>
            <a:endCxn id="1029" idx="1"/>
          </p:cNvCxnSpPr>
          <p:nvPr/>
        </p:nvCxnSpPr>
        <p:spPr bwMode="auto">
          <a:xfrm>
            <a:off x="452438" y="326707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1031" name="Picture 8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5925" y="6092825"/>
            <a:ext cx="2628900" cy="603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006E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Char char="•"/>
        <a:defRPr sz="2800">
          <a:solidFill>
            <a:srgbClr val="00006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Char char="•"/>
        <a:defRPr sz="2400">
          <a:solidFill>
            <a:srgbClr val="00006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Char char="•"/>
        <a:defRPr sz="2000">
          <a:solidFill>
            <a:srgbClr val="00006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Char char="•"/>
        <a:defRPr>
          <a:solidFill>
            <a:srgbClr val="00006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Char char="•"/>
        <a:defRPr sz="1600">
          <a:solidFill>
            <a:srgbClr val="00006E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600">
          <a:solidFill>
            <a:srgbClr val="00006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600">
          <a:solidFill>
            <a:srgbClr val="00006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600">
          <a:solidFill>
            <a:srgbClr val="00006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600">
          <a:solidFill>
            <a:srgbClr val="00006E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39775" y="3352800"/>
            <a:ext cx="84201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20000"/>
              </a:lnSpc>
              <a:spcBef>
                <a:spcPct val="40000"/>
              </a:spcBef>
            </a:pPr>
            <a:r>
              <a:rPr lang="cs-CZ" sz="3200" dirty="0" err="1" smtClean="0">
                <a:latin typeface="Calibri" pitchFamily="34" charset="0"/>
              </a:rPr>
              <a:t>CyberKnife</a:t>
            </a:r>
            <a:r>
              <a:rPr lang="cs-CZ" sz="3200" dirty="0" smtClean="0">
                <a:latin typeface="Calibri" pitchFamily="34" charset="0"/>
              </a:rPr>
              <a:t>  pro ÚVN Praha</a:t>
            </a:r>
            <a:br>
              <a:rPr lang="cs-CZ" sz="3200" dirty="0" smtClean="0">
                <a:latin typeface="Calibri" pitchFamily="34" charset="0"/>
              </a:rPr>
            </a:br>
            <a:r>
              <a:rPr lang="cs-CZ" sz="3200" dirty="0" smtClean="0">
                <a:latin typeface="Calibri" pitchFamily="34" charset="0"/>
              </a:rPr>
              <a:t>          </a:t>
            </a:r>
            <a:r>
              <a:rPr lang="cs-CZ" sz="1600" dirty="0">
                <a:latin typeface="Arial" pitchFamily="34" charset="0"/>
              </a:rPr>
              <a:t/>
            </a:r>
            <a:br>
              <a:rPr lang="cs-CZ" sz="1600" dirty="0">
                <a:latin typeface="Arial" pitchFamily="34" charset="0"/>
              </a:rPr>
            </a:br>
            <a:r>
              <a:rPr lang="cs-CZ" sz="2200" dirty="0">
                <a:latin typeface="Arial" pitchFamily="34" charset="0"/>
              </a:rPr>
              <a:t/>
            </a:r>
            <a:br>
              <a:rPr lang="cs-CZ" sz="2200" dirty="0">
                <a:latin typeface="Arial" pitchFamily="34" charset="0"/>
              </a:rPr>
            </a:br>
            <a:r>
              <a:rPr lang="cs-CZ" sz="2200" dirty="0">
                <a:latin typeface="Arial" pitchFamily="34" charset="0"/>
              </a:rPr>
              <a:t/>
            </a:r>
            <a:br>
              <a:rPr lang="cs-CZ" sz="2200" dirty="0">
                <a:latin typeface="Arial" pitchFamily="34" charset="0"/>
              </a:rPr>
            </a:br>
            <a:r>
              <a:rPr lang="cs-CZ" sz="1600" b="0" dirty="0" smtClean="0">
                <a:latin typeface="Arial" pitchFamily="34" charset="0"/>
              </a:rPr>
              <a:t>28. 5. 2019</a:t>
            </a:r>
            <a:endParaRPr lang="en-US" sz="1600" b="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Stereotaktický </a:t>
            </a:r>
            <a:r>
              <a:rPr lang="cs-CZ" dirty="0" err="1" smtClean="0"/>
              <a:t>radiochirurgický</a:t>
            </a:r>
            <a:r>
              <a:rPr lang="cs-CZ" dirty="0" smtClean="0"/>
              <a:t> přístroj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2438" y="1125538"/>
            <a:ext cx="8785038" cy="4283075"/>
          </a:xfrm>
        </p:spPr>
        <p:txBody>
          <a:bodyPr/>
          <a:lstStyle/>
          <a:p>
            <a:pPr lvl="0"/>
            <a:r>
              <a:rPr lang="cs-CZ" sz="2400" dirty="0" smtClean="0">
                <a:solidFill>
                  <a:schemeClr val="tx1"/>
                </a:solidFill>
              </a:rPr>
              <a:t>Několik let usilovala ÚVN o získání povolení k pořízení přístroje. 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11. dubna 2018 odsouhlasila Komise pro posuzování nových přístrojových technologií a kapacit hrazených ze zdravotního pojištění (přístrojová komise) Ministerstva zdravotnictví ČR tento záměr.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 11. ledna 2019 byla podepsána kupní smlouva na pořízení stereotaktického </a:t>
            </a:r>
            <a:r>
              <a:rPr lang="cs-CZ" sz="2400" dirty="0" err="1" smtClean="0">
                <a:solidFill>
                  <a:schemeClr val="tx1"/>
                </a:solidFill>
              </a:rPr>
              <a:t>neuroradiochirurgického</a:t>
            </a:r>
            <a:r>
              <a:rPr lang="cs-CZ" sz="2400" dirty="0" smtClean="0">
                <a:solidFill>
                  <a:schemeClr val="tx1"/>
                </a:solidFill>
              </a:rPr>
              <a:t> zařízení do ÚVN Praha.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Bude pořízen </a:t>
            </a:r>
            <a:r>
              <a:rPr lang="cs-CZ" sz="2400" dirty="0" err="1" smtClean="0">
                <a:solidFill>
                  <a:schemeClr val="tx1"/>
                </a:solidFill>
              </a:rPr>
              <a:t>CyberKnife</a:t>
            </a:r>
            <a:r>
              <a:rPr lang="cs-CZ" sz="2400" dirty="0" smtClean="0">
                <a:solidFill>
                  <a:schemeClr val="tx1"/>
                </a:solidFill>
              </a:rPr>
              <a:t> M6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V plánu je nákup přístroje v roce 2020.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CyberKnife</a:t>
            </a:r>
            <a:r>
              <a:rPr lang="cs-CZ" dirty="0" smtClean="0"/>
              <a:t> – základní informace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596516" y="872716"/>
            <a:ext cx="8172908" cy="5160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Kybernetický nůž – </a:t>
            </a:r>
            <a:r>
              <a:rPr lang="cs-CZ" altLang="ko-KR" sz="2000" b="0" dirty="0" err="1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roboticky</a:t>
            </a: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řízený ozařovací přístroj</a:t>
            </a:r>
          </a:p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Lineární urychlovač produkující gama záření o „energii“ 6MV</a:t>
            </a:r>
          </a:p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Neinvazivní alternativa  chirurgického zákroku u některých zhoubných i nezhoubných ložisek v oblastech celého těla</a:t>
            </a:r>
          </a:p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Možnost ozařování (vstupu svazku záření do těla pacienta) z libovolného místa nad ozařovacím stolem a maximálně 18°pod úrovní stolu</a:t>
            </a:r>
          </a:p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Možnost polohování pacienta na robotickém stole v 6 stupních volnosti</a:t>
            </a:r>
          </a:p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Stereotaktická intrakraniální radiochirurgie probíhá „ </a:t>
            </a:r>
            <a:r>
              <a:rPr lang="cs-CZ" altLang="ko-KR" sz="2000" b="0" dirty="0" err="1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frameless</a:t>
            </a: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“ (bez stereotaktického rámu) za použití termoplastické fixační masky</a:t>
            </a:r>
          </a:p>
          <a:p>
            <a:pPr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altLang="ko-KR" sz="2000" b="0" dirty="0" smtClean="0">
                <a:solidFill>
                  <a:schemeClr val="tx1"/>
                </a:solidFill>
                <a:latin typeface="+mn-lt"/>
                <a:ea typeface="SimHei" pitchFamily="49" charset="-122"/>
              </a:rPr>
              <a:t>   Vzhledem k vyšším dávkám doručovaným během jedné frakce při stereotaktické léčbě je délka jednoho ozáření několik desítek minut (na rozdíl od běžné radioterapie na lineárním urychlovači)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Radiochirurgický</a:t>
            </a:r>
            <a:r>
              <a:rPr lang="cs-CZ" dirty="0" smtClean="0"/>
              <a:t> přístroj - dodávka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400" dirty="0" err="1" smtClean="0">
                <a:solidFill>
                  <a:schemeClr val="tx1"/>
                </a:solidFill>
              </a:rPr>
              <a:t>CyberKnife</a:t>
            </a:r>
            <a:r>
              <a:rPr lang="cs-CZ" sz="2400" dirty="0" smtClean="0">
                <a:solidFill>
                  <a:schemeClr val="tx1"/>
                </a:solidFill>
              </a:rPr>
              <a:t> – ozařovací přístroj a příslušenství (robotický stůl)</a:t>
            </a:r>
          </a:p>
          <a:p>
            <a:pPr lvl="0"/>
            <a:r>
              <a:rPr lang="cs-CZ" sz="2400" dirty="0" err="1" smtClean="0">
                <a:solidFill>
                  <a:schemeClr val="tx1"/>
                </a:solidFill>
              </a:rPr>
              <a:t>Accuray</a:t>
            </a:r>
            <a:r>
              <a:rPr lang="cs-CZ" sz="2400" dirty="0" smtClean="0">
                <a:solidFill>
                  <a:schemeClr val="tx1"/>
                </a:solidFill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</a:rPr>
              <a:t>Precision</a:t>
            </a:r>
            <a:r>
              <a:rPr lang="cs-CZ" sz="2400" dirty="0" smtClean="0">
                <a:solidFill>
                  <a:schemeClr val="tx1"/>
                </a:solidFill>
              </a:rPr>
              <a:t> – plánovací systém (3x)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MIM Maestro – konturovací systém (3x)</a:t>
            </a:r>
          </a:p>
          <a:p>
            <a:pPr lvl="0"/>
            <a:r>
              <a:rPr lang="cs-CZ" sz="2400" dirty="0" err="1" smtClean="0">
                <a:solidFill>
                  <a:schemeClr val="tx1"/>
                </a:solidFill>
              </a:rPr>
              <a:t>iDMS</a:t>
            </a:r>
            <a:r>
              <a:rPr lang="cs-CZ" sz="2400" dirty="0" smtClean="0">
                <a:solidFill>
                  <a:schemeClr val="tx1"/>
                </a:solidFill>
              </a:rPr>
              <a:t> Data Management </a:t>
            </a:r>
            <a:r>
              <a:rPr lang="cs-CZ" sz="2400" dirty="0" err="1" smtClean="0">
                <a:solidFill>
                  <a:schemeClr val="tx1"/>
                </a:solidFill>
              </a:rPr>
              <a:t>System</a:t>
            </a:r>
            <a:r>
              <a:rPr lang="cs-CZ" sz="2400" dirty="0" smtClean="0">
                <a:solidFill>
                  <a:schemeClr val="tx1"/>
                </a:solidFill>
              </a:rPr>
              <a:t> – OIS (Onkologický informační systém)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CCTV kamery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Lasery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Fixační pomůcky</a:t>
            </a:r>
          </a:p>
          <a:p>
            <a:pPr lvl="0"/>
            <a:r>
              <a:rPr lang="cs-CZ" sz="2400" dirty="0" smtClean="0">
                <a:solidFill>
                  <a:schemeClr val="tx1"/>
                </a:solidFill>
              </a:rPr>
              <a:t>Dozimetrické vybavení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CyberKnife</a:t>
            </a:r>
            <a:endParaRPr lang="cs-CZ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528" y="1412776"/>
            <a:ext cx="8006237" cy="44721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2648744" y="2816932"/>
            <a:ext cx="1880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Kamera pro monitoring dýchacích pohybů</a:t>
            </a:r>
          </a:p>
          <a:p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3224808" y="4293096"/>
            <a:ext cx="163538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6D robotický stůl</a:t>
            </a:r>
          </a:p>
          <a:p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548844" y="5229200"/>
            <a:ext cx="29163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Detektory rentgenového záření v podlaze</a:t>
            </a:r>
          </a:p>
          <a:p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476836" y="1592796"/>
            <a:ext cx="31323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Rentgenky pro obrazovou kontrolu polohy pacienta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141132" y="2600908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ko-KR" sz="1400" dirty="0" smtClean="0">
                <a:latin typeface="Arial" pitchFamily="34" charset="0"/>
                <a:cs typeface="Arial" pitchFamily="34" charset="0"/>
              </a:rPr>
              <a:t>Ozařovací </a:t>
            </a:r>
          </a:p>
          <a:p>
            <a:pPr algn="ctr"/>
            <a:r>
              <a:rPr lang="cs-CZ" altLang="ko-KR" sz="1400" dirty="0" smtClean="0">
                <a:latin typeface="Arial" pitchFamily="34" charset="0"/>
                <a:cs typeface="Arial" pitchFamily="34" charset="0"/>
              </a:rPr>
              <a:t>přístroj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725308" y="364502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 smtClean="0">
                <a:latin typeface="Arial" pitchFamily="34" charset="0"/>
                <a:cs typeface="Arial" pitchFamily="34" charset="0"/>
              </a:rPr>
              <a:t>Výměník kolimátorů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164468" y="5769260"/>
            <a:ext cx="2409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 smtClean="0">
                <a:latin typeface="+mn-lt"/>
              </a:rPr>
              <a:t>Zdroj obrázku: https://www.accuray.com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CyberKnife</a:t>
            </a:r>
            <a:r>
              <a:rPr lang="cs-CZ" dirty="0" smtClean="0"/>
              <a:t> – využití ÚVN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2438" y="1125538"/>
            <a:ext cx="6300762" cy="4607718"/>
          </a:xfrm>
        </p:spPr>
        <p:txBody>
          <a:bodyPr/>
          <a:lstStyle/>
          <a:p>
            <a:pPr>
              <a:defRPr/>
            </a:pPr>
            <a:r>
              <a:rPr lang="cs-CZ" altLang="ko-KR" sz="2000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Kolimace svazku pomocí fixních kruhových kolimátorů</a:t>
            </a:r>
          </a:p>
          <a:p>
            <a:pPr marL="800100" lvl="1" indent="-342900">
              <a:buNone/>
              <a:defRPr/>
            </a:pPr>
            <a:r>
              <a:rPr lang="cs-CZ" altLang="ko-KR" sz="2000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průměry 5, 7.5, 10, 12,5, 15, 20, 25, 30, 35, 40, 50 a 60 mm</a:t>
            </a:r>
          </a:p>
          <a:p>
            <a:pPr>
              <a:buNone/>
              <a:defRPr/>
            </a:pPr>
            <a:endParaRPr lang="cs-CZ" altLang="ko-KR" sz="2000" dirty="0" smtClean="0">
              <a:solidFill>
                <a:schemeClr val="tx1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>
              <a:buNone/>
              <a:defRPr/>
            </a:pPr>
            <a:endParaRPr lang="cs-CZ" altLang="ko-KR" sz="2000" dirty="0" smtClean="0">
              <a:solidFill>
                <a:schemeClr val="tx1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>
              <a:defRPr/>
            </a:pPr>
            <a:r>
              <a:rPr lang="cs-CZ" altLang="ko-KR" sz="2000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Možnost ozařování pohyblivých cílů pomocí sledování pohybu senzorů na vestě na pacienta</a:t>
            </a:r>
          </a:p>
          <a:p>
            <a:pPr>
              <a:buNone/>
              <a:defRPr/>
            </a:pPr>
            <a:r>
              <a:rPr lang="cs-CZ" altLang="ko-KR" sz="2000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		V konfiguraci ÚVN - modul pro ozařování v oblasti       páteře  v poloze pacienta ležícího na břiše (možno dokoupit modul pro ozařování plicních tumorů)</a:t>
            </a:r>
          </a:p>
          <a:p>
            <a:endParaRPr lang="cs-CZ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70618" y="1304764"/>
            <a:ext cx="2228510" cy="13679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3180" y="3356992"/>
            <a:ext cx="1080372" cy="144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9304" y="3356992"/>
            <a:ext cx="1941304" cy="198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CyberKnife</a:t>
            </a:r>
            <a:r>
              <a:rPr lang="cs-CZ" dirty="0" smtClean="0"/>
              <a:t> – využití ÚVN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2438" y="1125538"/>
            <a:ext cx="5292650" cy="4283075"/>
          </a:xfrm>
        </p:spPr>
        <p:txBody>
          <a:bodyPr/>
          <a:lstStyle/>
          <a:p>
            <a:pPr>
              <a:defRPr/>
            </a:pPr>
            <a:r>
              <a:rPr lang="cs-CZ" altLang="ko-KR" sz="2400" b="1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Možnost ozařování tumorů prostaty</a:t>
            </a:r>
          </a:p>
          <a:p>
            <a:pPr>
              <a:defRPr/>
            </a:pPr>
            <a:endParaRPr lang="cs-CZ" altLang="ko-KR" sz="2400" b="1" dirty="0" smtClean="0">
              <a:solidFill>
                <a:schemeClr val="tx1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cs-CZ" altLang="ko-KR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V konfiguraci ÚVN </a:t>
            </a:r>
            <a:r>
              <a:rPr lang="cs-CZ" altLang="ko-KR" dirty="0" err="1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Prostate</a:t>
            </a:r>
            <a:r>
              <a:rPr lang="cs-CZ" altLang="ko-KR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cs-CZ" altLang="ko-KR" dirty="0" err="1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Package</a:t>
            </a:r>
            <a:r>
              <a:rPr lang="cs-CZ" altLang="ko-KR" dirty="0" smtClean="0">
                <a:solidFill>
                  <a:schemeClr val="tx1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 zahrnující sledování zlatých zrn implantovaných do prostaty, dále možnost automatického zakreslení cílových objemů a kritických orgánů</a:t>
            </a:r>
          </a:p>
          <a:p>
            <a:endParaRPr lang="cs-CZ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5832" y="1232756"/>
            <a:ext cx="2631349" cy="19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3486840"/>
            <a:ext cx="2813468" cy="170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848544" y="5589240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latin typeface="+mn-lt"/>
              </a:rPr>
              <a:t>Zdroj obrázků: https://www.accuray.com, https://www.slideshare.net/JustinVinci/cyberknife-at-saint-raphaels-campusrevb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6E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6E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9878</TotalTime>
  <Words>351</Words>
  <Application>Microsoft Office PowerPoint</Application>
  <PresentationFormat>A4 (210 x 297 mm)</PresentationFormat>
  <Paragraphs>45</Paragraphs>
  <Slides>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Default Design</vt:lpstr>
      <vt:lpstr>Snímek 1</vt:lpstr>
      <vt:lpstr>Stereotaktický radiochirurgický přístroj</vt:lpstr>
      <vt:lpstr>CyberKnife – základní informace</vt:lpstr>
      <vt:lpstr>Radiochirurgický přístroj - dodávka</vt:lpstr>
      <vt:lpstr>CyberKnife</vt:lpstr>
      <vt:lpstr>CyberKnife – využití ÚVN</vt:lpstr>
      <vt:lpstr>CyberKnife – využití ÚVN</vt:lpstr>
    </vt:vector>
  </TitlesOfParts>
  <Company>ÚVN Praha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*</dc:creator>
  <dc:description>vzorová PPT prezentace (světlý podklad)</dc:description>
  <cp:lastModifiedBy>zinkejit</cp:lastModifiedBy>
  <cp:revision>558</cp:revision>
  <dcterms:created xsi:type="dcterms:W3CDTF">2003-10-30T13:49:32Z</dcterms:created>
  <dcterms:modified xsi:type="dcterms:W3CDTF">2019-05-28T05:33:42Z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droj">
    <vt:lpwstr>ÚVN Praha</vt:lpwstr>
  </property>
</Properties>
</file>