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2"/>
  </p:notesMasterIdLst>
  <p:sldIdLst>
    <p:sldId id="446" r:id="rId2"/>
    <p:sldId id="594" r:id="rId3"/>
    <p:sldId id="466" r:id="rId4"/>
    <p:sldId id="580" r:id="rId5"/>
    <p:sldId id="583" r:id="rId6"/>
    <p:sldId id="584" r:id="rId7"/>
    <p:sldId id="581" r:id="rId8"/>
    <p:sldId id="582" r:id="rId9"/>
    <p:sldId id="595" r:id="rId10"/>
    <p:sldId id="585" r:id="rId11"/>
    <p:sldId id="587" r:id="rId12"/>
    <p:sldId id="586" r:id="rId13"/>
    <p:sldId id="596" r:id="rId14"/>
    <p:sldId id="588" r:id="rId15"/>
    <p:sldId id="590" r:id="rId16"/>
    <p:sldId id="591" r:id="rId17"/>
    <p:sldId id="592" r:id="rId18"/>
    <p:sldId id="589" r:id="rId19"/>
    <p:sldId id="593" r:id="rId20"/>
    <p:sldId id="445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76809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4045" algn="l" defTabSz="76809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68090" algn="l" defTabSz="76809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52135" algn="l" defTabSz="76809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36180" algn="l" defTabSz="76809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20225" algn="l" defTabSz="76809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04270" algn="l" defTabSz="76809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688315" algn="l" defTabSz="76809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072359" algn="l" defTabSz="76809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3" autoAdjust="0"/>
    <p:restoredTop sz="94472" autoAdjust="0"/>
  </p:normalViewPr>
  <p:slideViewPr>
    <p:cSldViewPr snapToObjects="1" showGuides="1">
      <p:cViewPr varScale="1">
        <p:scale>
          <a:sx n="112" d="100"/>
          <a:sy n="112" d="100"/>
        </p:scale>
        <p:origin x="78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91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CE014-A4EA-4BAA-8097-FA8621339181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B1372-1326-4818-ABCF-6AB79AB21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51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1206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256030" algn="l" defTabSz="51206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512060" algn="l" defTabSz="51206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768090" algn="l" defTabSz="51206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1024120" algn="l" defTabSz="51206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1280150" algn="l" defTabSz="51206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536180" algn="l" defTabSz="51206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792209" algn="l" defTabSz="51206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2048240" algn="l" defTabSz="51206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B1372-1326-4818-ABCF-6AB79AB212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16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Prosím oříznout – pouze vlastní obr. Bez nadpisu a citace – tu prosím do klasické pozice citace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B1372-1326-4818-ABCF-6AB79AB212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6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3" t="450" r="33397" b="-450"/>
          <a:stretch/>
        </p:blipFill>
        <p:spPr>
          <a:xfrm>
            <a:off x="91490" y="57178"/>
            <a:ext cx="2641662" cy="5074865"/>
          </a:xfrm>
          <a:prstGeom prst="rect">
            <a:avLst/>
          </a:prstGeom>
        </p:spPr>
      </p:pic>
      <p:sp>
        <p:nvSpPr>
          <p:cNvPr id="3" name="Rectangle 2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lang="en-US"/>
          </a:p>
        </p:txBody>
      </p:sp>
      <p:sp>
        <p:nvSpPr>
          <p:cNvPr id="6" name="Obdélník 5"/>
          <p:cNvSpPr/>
          <p:nvPr userDrawn="1"/>
        </p:nvSpPr>
        <p:spPr>
          <a:xfrm>
            <a:off x="3337576" y="1108727"/>
            <a:ext cx="5806427" cy="914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lang="cs-CZ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3276000" y="3143239"/>
            <a:ext cx="5868000" cy="457200"/>
          </a:xfrm>
        </p:spPr>
        <p:txBody>
          <a:bodyPr anchor="b" anchorCtr="0">
            <a:noAutofit/>
          </a:bodyPr>
          <a:lstStyle>
            <a:lvl1pPr>
              <a:defRPr sz="44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0"/>
          </p:nvPr>
        </p:nvSpPr>
        <p:spPr>
          <a:xfrm>
            <a:off x="3276000" y="3841241"/>
            <a:ext cx="3240000" cy="165497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11" name="Picture 3" descr="D:\Dropbox\FNOL\FNOL_Design manual\PPT\FNOL_logo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67" b="-16667"/>
          <a:stretch/>
        </p:blipFill>
        <p:spPr bwMode="auto">
          <a:xfrm>
            <a:off x="3611892" y="1272939"/>
            <a:ext cx="1887727" cy="65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Dropbox\FNOL\Kardiovaskularni centrum\LOGO\KKVC_FNOL_logo_CMYK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590" b="-16590"/>
          <a:stretch/>
        </p:blipFill>
        <p:spPr bwMode="auto">
          <a:xfrm>
            <a:off x="7498048" y="1272940"/>
            <a:ext cx="1076523" cy="65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Dropbox\FNOL\Kardiovaskularni centrum\LOGO\UP_LF_logo.pn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718" b="-16718"/>
          <a:stretch/>
        </p:blipFill>
        <p:spPr bwMode="auto">
          <a:xfrm>
            <a:off x="5852148" y="1285947"/>
            <a:ext cx="1287465" cy="64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846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 +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77209"/>
            <a:ext cx="8280000" cy="457200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4"/>
          </p:nvPr>
        </p:nvSpPr>
        <p:spPr>
          <a:xfrm>
            <a:off x="457200" y="994428"/>
            <a:ext cx="8280000" cy="3609073"/>
          </a:xfrm>
        </p:spPr>
        <p:txBody>
          <a:bodyPr/>
          <a:lstStyle>
            <a:lvl1pPr marL="268288" indent="-268288">
              <a:buFont typeface="Arial" pitchFamily="34" charset="0"/>
              <a:buChar char="•"/>
              <a:defRPr sz="2800"/>
            </a:lvl1pPr>
            <a:lvl2pPr marL="536575" indent="-268288">
              <a:buFont typeface="Arial" pitchFamily="34" charset="0"/>
              <a:buChar char="•"/>
              <a:defRPr sz="2400"/>
            </a:lvl2pPr>
            <a:lvl3pPr marL="804863" indent="-268288">
              <a:buFont typeface="Arial" pitchFamily="34" charset="0"/>
              <a:buChar char="•"/>
              <a:defRPr sz="2000"/>
            </a:lvl3pPr>
            <a:lvl4pPr marL="1073150" indent="-268288">
              <a:buFont typeface="Arial" pitchFamily="34" charset="0"/>
              <a:buChar char="•"/>
              <a:tabLst/>
              <a:defRPr sz="1800"/>
            </a:lvl4pPr>
            <a:lvl5pPr marL="1258888" indent="-185738">
              <a:buFont typeface="Arial" pitchFamily="34" charset="0"/>
              <a:buChar char="•"/>
              <a:defRPr sz="1700"/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Rectangle 28"/>
          <p:cNvSpPr/>
          <p:nvPr userDrawn="1"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57201" y="4712494"/>
            <a:ext cx="4571994" cy="377429"/>
          </a:xfrm>
        </p:spPr>
        <p:txBody>
          <a:bodyPr/>
          <a:lstStyle>
            <a:lvl1pPr>
              <a:spcBef>
                <a:spcPts val="0"/>
              </a:spcBef>
              <a:defRPr sz="1000" i="1"/>
            </a:lvl1pPr>
            <a:lvl2pPr>
              <a:defRPr sz="1100" i="1"/>
            </a:lvl2pPr>
            <a:lvl3pPr>
              <a:defRPr sz="1100" i="1"/>
            </a:lvl3pPr>
            <a:lvl4pPr>
              <a:defRPr sz="1100" i="1"/>
            </a:lvl4pPr>
            <a:lvl5pPr>
              <a:defRPr sz="1100" i="1"/>
            </a:lvl5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10" name="Picture 2" descr="D:\Dropbox\FNOL\Kardiovaskularni centrum\LOGO\KKVC_FNOL_logo_CMYK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79" b="-16679"/>
          <a:stretch/>
        </p:blipFill>
        <p:spPr bwMode="auto">
          <a:xfrm>
            <a:off x="5029195" y="4688166"/>
            <a:ext cx="823649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ázek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764" y="4705458"/>
            <a:ext cx="1275467" cy="39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234" y="4705458"/>
            <a:ext cx="1668109" cy="39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35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 +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77209"/>
            <a:ext cx="8280000" cy="457200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4"/>
          </p:nvPr>
        </p:nvSpPr>
        <p:spPr>
          <a:xfrm>
            <a:off x="457201" y="994428"/>
            <a:ext cx="4004215" cy="3609073"/>
          </a:xfrm>
        </p:spPr>
        <p:txBody>
          <a:bodyPr/>
          <a:lstStyle>
            <a:lvl1pPr marL="268288" indent="-268288">
              <a:buFont typeface="Arial" pitchFamily="34" charset="0"/>
              <a:buChar char="•"/>
              <a:defRPr sz="2800"/>
            </a:lvl1pPr>
            <a:lvl2pPr marL="536575" indent="-268288">
              <a:buFont typeface="Arial" pitchFamily="34" charset="0"/>
              <a:buChar char="•"/>
              <a:defRPr sz="2400"/>
            </a:lvl2pPr>
            <a:lvl3pPr marL="804863" indent="-268288">
              <a:buFont typeface="Arial" pitchFamily="34" charset="0"/>
              <a:buChar char="•"/>
              <a:defRPr sz="2000"/>
            </a:lvl3pPr>
            <a:lvl4pPr marL="1073150" indent="-268288">
              <a:buFont typeface="Arial" pitchFamily="34" charset="0"/>
              <a:buChar char="•"/>
              <a:tabLst/>
              <a:defRPr sz="1800"/>
            </a:lvl4pPr>
            <a:lvl5pPr marL="1258888" indent="-185738">
              <a:buFont typeface="Arial" pitchFamily="34" charset="0"/>
              <a:buChar char="•"/>
              <a:defRPr sz="1700"/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Rectangle 28"/>
          <p:cNvSpPr/>
          <p:nvPr userDrawn="1"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lang="en-US"/>
          </a:p>
        </p:txBody>
      </p:sp>
      <p:sp>
        <p:nvSpPr>
          <p:cNvPr id="10" name="Zástupný symbol pro obsah 3"/>
          <p:cNvSpPr>
            <a:spLocks noGrp="1"/>
          </p:cNvSpPr>
          <p:nvPr>
            <p:ph sz="quarter" idx="16"/>
          </p:nvPr>
        </p:nvSpPr>
        <p:spPr>
          <a:xfrm>
            <a:off x="4754879" y="994428"/>
            <a:ext cx="4004215" cy="3609073"/>
          </a:xfrm>
        </p:spPr>
        <p:txBody>
          <a:bodyPr/>
          <a:lstStyle>
            <a:lvl1pPr marL="268288" indent="-268288">
              <a:buFont typeface="Arial" pitchFamily="34" charset="0"/>
              <a:buChar char="•"/>
              <a:defRPr sz="2800"/>
            </a:lvl1pPr>
            <a:lvl2pPr marL="536575" indent="-268288">
              <a:buFont typeface="Arial" pitchFamily="34" charset="0"/>
              <a:buChar char="•"/>
              <a:defRPr sz="2400"/>
            </a:lvl2pPr>
            <a:lvl3pPr marL="804863" indent="-268288">
              <a:buFont typeface="Arial" pitchFamily="34" charset="0"/>
              <a:buChar char="•"/>
              <a:defRPr sz="2000"/>
            </a:lvl3pPr>
            <a:lvl4pPr marL="1073150" indent="-268288">
              <a:buFont typeface="Arial" pitchFamily="34" charset="0"/>
              <a:buChar char="•"/>
              <a:tabLst/>
              <a:defRPr sz="1800"/>
            </a:lvl4pPr>
            <a:lvl5pPr marL="1258888" indent="-185738">
              <a:buFont typeface="Arial" pitchFamily="34" charset="0"/>
              <a:buChar char="•"/>
              <a:defRPr sz="1700"/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57201" y="4712494"/>
            <a:ext cx="4571994" cy="377429"/>
          </a:xfrm>
        </p:spPr>
        <p:txBody>
          <a:bodyPr/>
          <a:lstStyle>
            <a:lvl1pPr>
              <a:spcBef>
                <a:spcPts val="0"/>
              </a:spcBef>
              <a:defRPr sz="1000" i="1"/>
            </a:lvl1pPr>
            <a:lvl2pPr>
              <a:defRPr sz="1100" i="1"/>
            </a:lvl2pPr>
            <a:lvl3pPr>
              <a:defRPr sz="1100" i="1"/>
            </a:lvl3pPr>
            <a:lvl4pPr>
              <a:defRPr sz="1100" i="1"/>
            </a:lvl4pPr>
            <a:lvl5pPr>
              <a:defRPr sz="1100" i="1"/>
            </a:lvl5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12" name="Picture 2" descr="D:\Dropbox\FNOL\Kardiovaskularni centrum\LOGO\KKVC_FNOL_logo_CMYK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79" b="-16679"/>
          <a:stretch/>
        </p:blipFill>
        <p:spPr bwMode="auto">
          <a:xfrm>
            <a:off x="5029195" y="4688166"/>
            <a:ext cx="823649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Obrázek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764" y="4705458"/>
            <a:ext cx="1275467" cy="39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ázek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234" y="4705458"/>
            <a:ext cx="1668109" cy="39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472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sz="quarter" idx="14"/>
          </p:nvPr>
        </p:nvSpPr>
        <p:spPr>
          <a:xfrm>
            <a:off x="457200" y="308635"/>
            <a:ext cx="8280000" cy="4294865"/>
          </a:xfrm>
        </p:spPr>
        <p:txBody>
          <a:bodyPr/>
          <a:lstStyle>
            <a:lvl1pPr marL="268288" indent="-268288">
              <a:buFont typeface="Arial" pitchFamily="34" charset="0"/>
              <a:buChar char="•"/>
              <a:defRPr sz="2800"/>
            </a:lvl1pPr>
            <a:lvl2pPr marL="536575" indent="-268288">
              <a:buFont typeface="Arial" pitchFamily="34" charset="0"/>
              <a:buChar char="•"/>
              <a:defRPr sz="2400"/>
            </a:lvl2pPr>
            <a:lvl3pPr marL="804863" indent="-268288">
              <a:buFont typeface="Arial" pitchFamily="34" charset="0"/>
              <a:buChar char="•"/>
              <a:defRPr sz="2000"/>
            </a:lvl3pPr>
            <a:lvl4pPr marL="1073150" indent="-268288">
              <a:buFont typeface="Arial" pitchFamily="34" charset="0"/>
              <a:buChar char="•"/>
              <a:tabLst/>
              <a:defRPr sz="1800"/>
            </a:lvl4pPr>
            <a:lvl5pPr marL="1258888" indent="-185738">
              <a:buFont typeface="Arial" pitchFamily="34" charset="0"/>
              <a:buChar char="•"/>
              <a:defRPr sz="1700"/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Rectangle 28"/>
          <p:cNvSpPr/>
          <p:nvPr userDrawn="1"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lang="en-US"/>
          </a:p>
        </p:txBody>
      </p:sp>
      <p:sp>
        <p:nvSpPr>
          <p:cNvPr id="10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57201" y="4712494"/>
            <a:ext cx="4571994" cy="377429"/>
          </a:xfrm>
        </p:spPr>
        <p:txBody>
          <a:bodyPr/>
          <a:lstStyle>
            <a:lvl1pPr>
              <a:spcBef>
                <a:spcPts val="0"/>
              </a:spcBef>
              <a:defRPr sz="1000" i="1"/>
            </a:lvl1pPr>
            <a:lvl2pPr>
              <a:defRPr sz="1100" i="1"/>
            </a:lvl2pPr>
            <a:lvl3pPr>
              <a:defRPr sz="1100" i="1"/>
            </a:lvl3pPr>
            <a:lvl4pPr>
              <a:defRPr sz="1100" i="1"/>
            </a:lvl4pPr>
            <a:lvl5pPr>
              <a:defRPr sz="1100" i="1"/>
            </a:lvl5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11" name="Picture 2" descr="D:\Dropbox\FNOL\Kardiovaskularni centrum\LOGO\KKVC_FNOL_logo_CMYK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79" b="-16679"/>
          <a:stretch/>
        </p:blipFill>
        <p:spPr bwMode="auto">
          <a:xfrm>
            <a:off x="5029195" y="4688166"/>
            <a:ext cx="823649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764" y="4705458"/>
            <a:ext cx="1275467" cy="39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ázek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234" y="4705458"/>
            <a:ext cx="1668109" cy="39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772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8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 noChangeAspect="1"/>
          </p:cNvSpPr>
          <p:nvPr userDrawn="1"/>
        </p:nvSpPr>
        <p:spPr bwMode="auto">
          <a:xfrm>
            <a:off x="2424043" y="0"/>
            <a:ext cx="6719958" cy="5143500"/>
          </a:xfrm>
          <a:custGeom>
            <a:avLst/>
            <a:gdLst>
              <a:gd name="T0" fmla="*/ 0 w 849"/>
              <a:gd name="T1" fmla="*/ 0 h 649"/>
              <a:gd name="T2" fmla="*/ 332 w 849"/>
              <a:gd name="T3" fmla="*/ 649 h 649"/>
              <a:gd name="T4" fmla="*/ 849 w 849"/>
              <a:gd name="T5" fmla="*/ 649 h 649"/>
              <a:gd name="T6" fmla="*/ 849 w 849"/>
              <a:gd name="T7" fmla="*/ 0 h 649"/>
              <a:gd name="T8" fmla="*/ 0 w 849"/>
              <a:gd name="T9" fmla="*/ 0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9" h="649">
                <a:moveTo>
                  <a:pt x="0" y="0"/>
                </a:moveTo>
                <a:cubicBezTo>
                  <a:pt x="100" y="110"/>
                  <a:pt x="274" y="337"/>
                  <a:pt x="332" y="649"/>
                </a:cubicBezTo>
                <a:cubicBezTo>
                  <a:pt x="849" y="649"/>
                  <a:pt x="849" y="649"/>
                  <a:pt x="849" y="649"/>
                </a:cubicBezTo>
                <a:cubicBezTo>
                  <a:pt x="849" y="0"/>
                  <a:pt x="849" y="0"/>
                  <a:pt x="84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5"/>
            </a:solidFill>
          </a:ln>
        </p:spPr>
        <p:txBody>
          <a:bodyPr vert="horz" wrap="square" lIns="76810" tIns="38405" rIns="76810" bIns="38405" numCol="1" anchor="t" anchorCtr="0" compatLnSpc="1">
            <a:prstTxWarp prst="textNoShape">
              <a:avLst/>
            </a:prstTxWarp>
          </a:bodyPr>
          <a:lstStyle/>
          <a:p>
            <a:endParaRPr lang="en-US" sz="2300"/>
          </a:p>
        </p:txBody>
      </p:sp>
      <p:sp>
        <p:nvSpPr>
          <p:cNvPr id="5" name="Freeform 4"/>
          <p:cNvSpPr>
            <a:spLocks noChangeAspect="1"/>
          </p:cNvSpPr>
          <p:nvPr userDrawn="1"/>
        </p:nvSpPr>
        <p:spPr bwMode="auto">
          <a:xfrm>
            <a:off x="2386009" y="0"/>
            <a:ext cx="2665864" cy="5143500"/>
          </a:xfrm>
          <a:custGeom>
            <a:avLst/>
            <a:gdLst>
              <a:gd name="connsiteX0" fmla="*/ 0 w 3554485"/>
              <a:gd name="connsiteY0" fmla="*/ 0 h 6858000"/>
              <a:gd name="connsiteX1" fmla="*/ 52200 w 3554485"/>
              <a:gd name="connsiteY1" fmla="*/ 1672 h 6858000"/>
              <a:gd name="connsiteX2" fmla="*/ 257255 w 3554485"/>
              <a:gd name="connsiteY2" fmla="*/ 232351 h 6858000"/>
              <a:gd name="connsiteX3" fmla="*/ 3554485 w 3554485"/>
              <a:gd name="connsiteY3" fmla="*/ 6858000 h 6858000"/>
              <a:gd name="connsiteX4" fmla="*/ 3446314 w 3554485"/>
              <a:gd name="connsiteY4" fmla="*/ 6858000 h 6858000"/>
              <a:gd name="connsiteX5" fmla="*/ 2928893 w 3554485"/>
              <a:gd name="connsiteY5" fmla="*/ 6858000 h 6858000"/>
              <a:gd name="connsiteX6" fmla="*/ 0 w 355448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54485" h="6858000">
                <a:moveTo>
                  <a:pt x="0" y="0"/>
                </a:moveTo>
                <a:lnTo>
                  <a:pt x="52200" y="1672"/>
                </a:lnTo>
                <a:lnTo>
                  <a:pt x="257255" y="232351"/>
                </a:lnTo>
                <a:cubicBezTo>
                  <a:pt x="1330824" y="1465721"/>
                  <a:pt x="2980637" y="3767145"/>
                  <a:pt x="3554485" y="6858000"/>
                </a:cubicBezTo>
                <a:lnTo>
                  <a:pt x="3446314" y="6858000"/>
                </a:lnTo>
                <a:cubicBezTo>
                  <a:pt x="3284844" y="6858000"/>
                  <a:pt x="3112610" y="6858000"/>
                  <a:pt x="2928893" y="6858000"/>
                </a:cubicBezTo>
                <a:cubicBezTo>
                  <a:pt x="2527096" y="3698459"/>
                  <a:pt x="993921" y="1278610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76810" tIns="38405" rIns="76810" bIns="3840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300"/>
          </a:p>
        </p:txBody>
      </p:sp>
    </p:spTree>
    <p:extLst>
      <p:ext uri="{BB962C8B-B14F-4D97-AF65-F5344CB8AC3E}">
        <p14:creationId xmlns:p14="http://schemas.microsoft.com/office/powerpoint/2010/main" val="112074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a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2424044" y="0"/>
            <a:ext cx="6719958" cy="5143500"/>
          </a:xfrm>
          <a:custGeom>
            <a:avLst/>
            <a:gdLst>
              <a:gd name="connsiteX0" fmla="*/ 0 w 13439915"/>
              <a:gd name="connsiteY0" fmla="*/ 0 h 10287000"/>
              <a:gd name="connsiteX1" fmla="*/ 13439915 w 13439915"/>
              <a:gd name="connsiteY1" fmla="*/ 0 h 10287000"/>
              <a:gd name="connsiteX2" fmla="*/ 13439915 w 13439915"/>
              <a:gd name="connsiteY2" fmla="*/ 2512 h 10287000"/>
              <a:gd name="connsiteX3" fmla="*/ 13439915 w 13439915"/>
              <a:gd name="connsiteY3" fmla="*/ 8476 h 10287000"/>
              <a:gd name="connsiteX4" fmla="*/ 13439915 w 13439915"/>
              <a:gd name="connsiteY4" fmla="*/ 20092 h 10287000"/>
              <a:gd name="connsiteX5" fmla="*/ 13439915 w 13439915"/>
              <a:gd name="connsiteY5" fmla="*/ 39242 h 10287000"/>
              <a:gd name="connsiteX6" fmla="*/ 13439915 w 13439915"/>
              <a:gd name="connsiteY6" fmla="*/ 67810 h 10287000"/>
              <a:gd name="connsiteX7" fmla="*/ 13439915 w 13439915"/>
              <a:gd name="connsiteY7" fmla="*/ 107680 h 10287000"/>
              <a:gd name="connsiteX8" fmla="*/ 13439915 w 13439915"/>
              <a:gd name="connsiteY8" fmla="*/ 160735 h 10287000"/>
              <a:gd name="connsiteX9" fmla="*/ 13439915 w 13439915"/>
              <a:gd name="connsiteY9" fmla="*/ 228858 h 10287000"/>
              <a:gd name="connsiteX10" fmla="*/ 13439915 w 13439915"/>
              <a:gd name="connsiteY10" fmla="*/ 313934 h 10287000"/>
              <a:gd name="connsiteX11" fmla="*/ 13439915 w 13439915"/>
              <a:gd name="connsiteY11" fmla="*/ 417847 h 10287000"/>
              <a:gd name="connsiteX12" fmla="*/ 13439915 w 13439915"/>
              <a:gd name="connsiteY12" fmla="*/ 542479 h 10287000"/>
              <a:gd name="connsiteX13" fmla="*/ 13439915 w 13439915"/>
              <a:gd name="connsiteY13" fmla="*/ 689714 h 10287000"/>
              <a:gd name="connsiteX14" fmla="*/ 13439915 w 13439915"/>
              <a:gd name="connsiteY14" fmla="*/ 861436 h 10287000"/>
              <a:gd name="connsiteX15" fmla="*/ 13439915 w 13439915"/>
              <a:gd name="connsiteY15" fmla="*/ 1059529 h 10287000"/>
              <a:gd name="connsiteX16" fmla="*/ 13439915 w 13439915"/>
              <a:gd name="connsiteY16" fmla="*/ 1169052 h 10287000"/>
              <a:gd name="connsiteX17" fmla="*/ 13439915 w 13439915"/>
              <a:gd name="connsiteY17" fmla="*/ 1285875 h 10287000"/>
              <a:gd name="connsiteX18" fmla="*/ 13439915 w 13439915"/>
              <a:gd name="connsiteY18" fmla="*/ 1410232 h 10287000"/>
              <a:gd name="connsiteX19" fmla="*/ 13439915 w 13439915"/>
              <a:gd name="connsiteY19" fmla="*/ 1542360 h 10287000"/>
              <a:gd name="connsiteX20" fmla="*/ 13439915 w 13439915"/>
              <a:gd name="connsiteY20" fmla="*/ 1682492 h 10287000"/>
              <a:gd name="connsiteX21" fmla="*/ 13439915 w 13439915"/>
              <a:gd name="connsiteY21" fmla="*/ 1830865 h 10287000"/>
              <a:gd name="connsiteX22" fmla="*/ 13439915 w 13439915"/>
              <a:gd name="connsiteY22" fmla="*/ 1987715 h 10287000"/>
              <a:gd name="connsiteX23" fmla="*/ 13439915 w 13439915"/>
              <a:gd name="connsiteY23" fmla="*/ 2153276 h 10287000"/>
              <a:gd name="connsiteX24" fmla="*/ 13439915 w 13439915"/>
              <a:gd name="connsiteY24" fmla="*/ 2327784 h 10287000"/>
              <a:gd name="connsiteX25" fmla="*/ 13439915 w 13439915"/>
              <a:gd name="connsiteY25" fmla="*/ 2511475 h 10287000"/>
              <a:gd name="connsiteX26" fmla="*/ 13439915 w 13439915"/>
              <a:gd name="connsiteY26" fmla="*/ 2704584 h 10287000"/>
              <a:gd name="connsiteX27" fmla="*/ 13439915 w 13439915"/>
              <a:gd name="connsiteY27" fmla="*/ 2907346 h 10287000"/>
              <a:gd name="connsiteX28" fmla="*/ 13439915 w 13439915"/>
              <a:gd name="connsiteY28" fmla="*/ 3119997 h 10287000"/>
              <a:gd name="connsiteX29" fmla="*/ 13439915 w 13439915"/>
              <a:gd name="connsiteY29" fmla="*/ 3342773 h 10287000"/>
              <a:gd name="connsiteX30" fmla="*/ 13439915 w 13439915"/>
              <a:gd name="connsiteY30" fmla="*/ 3575908 h 10287000"/>
              <a:gd name="connsiteX31" fmla="*/ 13439915 w 13439915"/>
              <a:gd name="connsiteY31" fmla="*/ 3819639 h 10287000"/>
              <a:gd name="connsiteX32" fmla="*/ 13439915 w 13439915"/>
              <a:gd name="connsiteY32" fmla="*/ 4074201 h 10287000"/>
              <a:gd name="connsiteX33" fmla="*/ 13439915 w 13439915"/>
              <a:gd name="connsiteY33" fmla="*/ 4339829 h 10287000"/>
              <a:gd name="connsiteX34" fmla="*/ 13439915 w 13439915"/>
              <a:gd name="connsiteY34" fmla="*/ 4616758 h 10287000"/>
              <a:gd name="connsiteX35" fmla="*/ 13439915 w 13439915"/>
              <a:gd name="connsiteY35" fmla="*/ 4905224 h 10287000"/>
              <a:gd name="connsiteX36" fmla="*/ 13439915 w 13439915"/>
              <a:gd name="connsiteY36" fmla="*/ 5205463 h 10287000"/>
              <a:gd name="connsiteX37" fmla="*/ 13439915 w 13439915"/>
              <a:gd name="connsiteY37" fmla="*/ 5517710 h 10287000"/>
              <a:gd name="connsiteX38" fmla="*/ 13439915 w 13439915"/>
              <a:gd name="connsiteY38" fmla="*/ 5842200 h 10287000"/>
              <a:gd name="connsiteX39" fmla="*/ 13439915 w 13439915"/>
              <a:gd name="connsiteY39" fmla="*/ 6179170 h 10287000"/>
              <a:gd name="connsiteX40" fmla="*/ 13439915 w 13439915"/>
              <a:gd name="connsiteY40" fmla="*/ 6528853 h 10287000"/>
              <a:gd name="connsiteX41" fmla="*/ 13439915 w 13439915"/>
              <a:gd name="connsiteY41" fmla="*/ 6891487 h 10287000"/>
              <a:gd name="connsiteX42" fmla="*/ 13439915 w 13439915"/>
              <a:gd name="connsiteY42" fmla="*/ 7267305 h 10287000"/>
              <a:gd name="connsiteX43" fmla="*/ 13439915 w 13439915"/>
              <a:gd name="connsiteY43" fmla="*/ 7656545 h 10287000"/>
              <a:gd name="connsiteX44" fmla="*/ 13439915 w 13439915"/>
              <a:gd name="connsiteY44" fmla="*/ 8059440 h 10287000"/>
              <a:gd name="connsiteX45" fmla="*/ 13439915 w 13439915"/>
              <a:gd name="connsiteY45" fmla="*/ 8476227 h 10287000"/>
              <a:gd name="connsiteX46" fmla="*/ 13439915 w 13439915"/>
              <a:gd name="connsiteY46" fmla="*/ 8907141 h 10287000"/>
              <a:gd name="connsiteX47" fmla="*/ 13439915 w 13439915"/>
              <a:gd name="connsiteY47" fmla="*/ 9352418 h 10287000"/>
              <a:gd name="connsiteX48" fmla="*/ 13439915 w 13439915"/>
              <a:gd name="connsiteY48" fmla="*/ 9812292 h 10287000"/>
              <a:gd name="connsiteX49" fmla="*/ 13439915 w 13439915"/>
              <a:gd name="connsiteY49" fmla="*/ 10287000 h 10287000"/>
              <a:gd name="connsiteX50" fmla="*/ 13437917 w 13439915"/>
              <a:gd name="connsiteY50" fmla="*/ 10287000 h 10287000"/>
              <a:gd name="connsiteX51" fmla="*/ 13423931 w 13439915"/>
              <a:gd name="connsiteY51" fmla="*/ 10287000 h 10287000"/>
              <a:gd name="connsiteX52" fmla="*/ 13385967 w 13439915"/>
              <a:gd name="connsiteY52" fmla="*/ 10287000 h 10287000"/>
              <a:gd name="connsiteX53" fmla="*/ 13354247 w 13439915"/>
              <a:gd name="connsiteY53" fmla="*/ 10287000 h 10287000"/>
              <a:gd name="connsiteX54" fmla="*/ 13312037 w 13439915"/>
              <a:gd name="connsiteY54" fmla="*/ 10287000 h 10287000"/>
              <a:gd name="connsiteX55" fmla="*/ 13257837 w 13439915"/>
              <a:gd name="connsiteY55" fmla="*/ 10287000 h 10287000"/>
              <a:gd name="connsiteX56" fmla="*/ 13190151 w 13439915"/>
              <a:gd name="connsiteY56" fmla="*/ 10287000 h 10287000"/>
              <a:gd name="connsiteX57" fmla="*/ 13107479 w 13439915"/>
              <a:gd name="connsiteY57" fmla="*/ 10287000 h 10287000"/>
              <a:gd name="connsiteX58" fmla="*/ 13008323 w 13439915"/>
              <a:gd name="connsiteY58" fmla="*/ 10287000 h 10287000"/>
              <a:gd name="connsiteX59" fmla="*/ 12891185 w 13439915"/>
              <a:gd name="connsiteY59" fmla="*/ 10287000 h 10287000"/>
              <a:gd name="connsiteX60" fmla="*/ 12754563 w 13439915"/>
              <a:gd name="connsiteY60" fmla="*/ 10287000 h 10287000"/>
              <a:gd name="connsiteX61" fmla="*/ 12596963 w 13439915"/>
              <a:gd name="connsiteY61" fmla="*/ 10287000 h 10287000"/>
              <a:gd name="connsiteX62" fmla="*/ 12416883 w 13439915"/>
              <a:gd name="connsiteY62" fmla="*/ 10287000 h 10287000"/>
              <a:gd name="connsiteX63" fmla="*/ 12212825 w 13439915"/>
              <a:gd name="connsiteY63" fmla="*/ 10287000 h 10287000"/>
              <a:gd name="connsiteX64" fmla="*/ 11983293 w 13439915"/>
              <a:gd name="connsiteY64" fmla="*/ 10287000 h 10287000"/>
              <a:gd name="connsiteX65" fmla="*/ 11726785 w 13439915"/>
              <a:gd name="connsiteY65" fmla="*/ 10287000 h 10287000"/>
              <a:gd name="connsiteX66" fmla="*/ 11441805 w 13439915"/>
              <a:gd name="connsiteY66" fmla="*/ 10287000 h 10287000"/>
              <a:gd name="connsiteX67" fmla="*/ 11126853 w 13439915"/>
              <a:gd name="connsiteY67" fmla="*/ 10287000 h 10287000"/>
              <a:gd name="connsiteX68" fmla="*/ 10780430 w 13439915"/>
              <a:gd name="connsiteY68" fmla="*/ 10287000 h 10287000"/>
              <a:gd name="connsiteX69" fmla="*/ 10401039 w 13439915"/>
              <a:gd name="connsiteY69" fmla="*/ 10287000 h 10287000"/>
              <a:gd name="connsiteX70" fmla="*/ 9987180 w 13439915"/>
              <a:gd name="connsiteY70" fmla="*/ 10287000 h 10287000"/>
              <a:gd name="connsiteX71" fmla="*/ 9537356 w 13439915"/>
              <a:gd name="connsiteY71" fmla="*/ 10287000 h 10287000"/>
              <a:gd name="connsiteX72" fmla="*/ 9050067 w 13439915"/>
              <a:gd name="connsiteY72" fmla="*/ 10287000 h 10287000"/>
              <a:gd name="connsiteX73" fmla="*/ 8791904 w 13439915"/>
              <a:gd name="connsiteY73" fmla="*/ 10287000 h 10287000"/>
              <a:gd name="connsiteX74" fmla="*/ 8523814 w 13439915"/>
              <a:gd name="connsiteY74" fmla="*/ 10287000 h 10287000"/>
              <a:gd name="connsiteX75" fmla="*/ 8245609 w 13439915"/>
              <a:gd name="connsiteY75" fmla="*/ 10287000 h 10287000"/>
              <a:gd name="connsiteX76" fmla="*/ 7957100 w 13439915"/>
              <a:gd name="connsiteY76" fmla="*/ 10287000 h 10287000"/>
              <a:gd name="connsiteX77" fmla="*/ 7658102 w 13439915"/>
              <a:gd name="connsiteY77" fmla="*/ 10287000 h 10287000"/>
              <a:gd name="connsiteX78" fmla="*/ 7348426 w 13439915"/>
              <a:gd name="connsiteY78" fmla="*/ 10287000 h 10287000"/>
              <a:gd name="connsiteX79" fmla="*/ 7027885 w 13439915"/>
              <a:gd name="connsiteY79" fmla="*/ 10287000 h 10287000"/>
              <a:gd name="connsiteX80" fmla="*/ 6696293 w 13439915"/>
              <a:gd name="connsiteY80" fmla="*/ 10287000 h 10287000"/>
              <a:gd name="connsiteX81" fmla="*/ 6353461 w 13439915"/>
              <a:gd name="connsiteY81" fmla="*/ 10287000 h 10287000"/>
              <a:gd name="connsiteX82" fmla="*/ 5999202 w 13439915"/>
              <a:gd name="connsiteY82" fmla="*/ 10287000 h 10287000"/>
              <a:gd name="connsiteX83" fmla="*/ 5633329 w 13439915"/>
              <a:gd name="connsiteY83" fmla="*/ 10287000 h 10287000"/>
              <a:gd name="connsiteX84" fmla="*/ 5255655 w 13439915"/>
              <a:gd name="connsiteY84" fmla="*/ 10287000 h 10287000"/>
              <a:gd name="connsiteX85" fmla="*/ 0 w 13439915"/>
              <a:gd name="connsiteY85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13439915" h="10287000">
                <a:moveTo>
                  <a:pt x="0" y="0"/>
                </a:moveTo>
                <a:lnTo>
                  <a:pt x="13439915" y="0"/>
                </a:lnTo>
                <a:lnTo>
                  <a:pt x="13439915" y="2512"/>
                </a:lnTo>
                <a:lnTo>
                  <a:pt x="13439915" y="8476"/>
                </a:lnTo>
                <a:lnTo>
                  <a:pt x="13439915" y="20092"/>
                </a:lnTo>
                <a:lnTo>
                  <a:pt x="13439915" y="39242"/>
                </a:lnTo>
                <a:lnTo>
                  <a:pt x="13439915" y="67810"/>
                </a:lnTo>
                <a:lnTo>
                  <a:pt x="13439915" y="107680"/>
                </a:lnTo>
                <a:lnTo>
                  <a:pt x="13439915" y="160735"/>
                </a:lnTo>
                <a:lnTo>
                  <a:pt x="13439915" y="228858"/>
                </a:lnTo>
                <a:lnTo>
                  <a:pt x="13439915" y="313934"/>
                </a:lnTo>
                <a:lnTo>
                  <a:pt x="13439915" y="417847"/>
                </a:lnTo>
                <a:lnTo>
                  <a:pt x="13439915" y="542479"/>
                </a:lnTo>
                <a:lnTo>
                  <a:pt x="13439915" y="689714"/>
                </a:lnTo>
                <a:lnTo>
                  <a:pt x="13439915" y="861436"/>
                </a:lnTo>
                <a:lnTo>
                  <a:pt x="13439915" y="1059529"/>
                </a:lnTo>
                <a:lnTo>
                  <a:pt x="13439915" y="1169052"/>
                </a:lnTo>
                <a:lnTo>
                  <a:pt x="13439915" y="1285875"/>
                </a:lnTo>
                <a:lnTo>
                  <a:pt x="13439915" y="1410232"/>
                </a:lnTo>
                <a:lnTo>
                  <a:pt x="13439915" y="1542360"/>
                </a:lnTo>
                <a:lnTo>
                  <a:pt x="13439915" y="1682492"/>
                </a:lnTo>
                <a:lnTo>
                  <a:pt x="13439915" y="1830865"/>
                </a:lnTo>
                <a:lnTo>
                  <a:pt x="13439915" y="1987715"/>
                </a:lnTo>
                <a:lnTo>
                  <a:pt x="13439915" y="2153276"/>
                </a:lnTo>
                <a:lnTo>
                  <a:pt x="13439915" y="2327784"/>
                </a:lnTo>
                <a:lnTo>
                  <a:pt x="13439915" y="2511475"/>
                </a:lnTo>
                <a:lnTo>
                  <a:pt x="13439915" y="2704584"/>
                </a:lnTo>
                <a:lnTo>
                  <a:pt x="13439915" y="2907346"/>
                </a:lnTo>
                <a:lnTo>
                  <a:pt x="13439915" y="3119997"/>
                </a:lnTo>
                <a:lnTo>
                  <a:pt x="13439915" y="3342773"/>
                </a:lnTo>
                <a:lnTo>
                  <a:pt x="13439915" y="3575908"/>
                </a:lnTo>
                <a:lnTo>
                  <a:pt x="13439915" y="3819639"/>
                </a:lnTo>
                <a:lnTo>
                  <a:pt x="13439915" y="4074201"/>
                </a:lnTo>
                <a:lnTo>
                  <a:pt x="13439915" y="4339829"/>
                </a:lnTo>
                <a:lnTo>
                  <a:pt x="13439915" y="4616758"/>
                </a:lnTo>
                <a:lnTo>
                  <a:pt x="13439915" y="4905224"/>
                </a:lnTo>
                <a:lnTo>
                  <a:pt x="13439915" y="5205463"/>
                </a:lnTo>
                <a:lnTo>
                  <a:pt x="13439915" y="5517710"/>
                </a:lnTo>
                <a:lnTo>
                  <a:pt x="13439915" y="5842200"/>
                </a:lnTo>
                <a:lnTo>
                  <a:pt x="13439915" y="6179170"/>
                </a:lnTo>
                <a:lnTo>
                  <a:pt x="13439915" y="6528853"/>
                </a:lnTo>
                <a:lnTo>
                  <a:pt x="13439915" y="6891487"/>
                </a:lnTo>
                <a:lnTo>
                  <a:pt x="13439915" y="7267305"/>
                </a:lnTo>
                <a:lnTo>
                  <a:pt x="13439915" y="7656545"/>
                </a:lnTo>
                <a:lnTo>
                  <a:pt x="13439915" y="8059440"/>
                </a:lnTo>
                <a:lnTo>
                  <a:pt x="13439915" y="8476227"/>
                </a:lnTo>
                <a:lnTo>
                  <a:pt x="13439915" y="8907141"/>
                </a:lnTo>
                <a:lnTo>
                  <a:pt x="13439915" y="9352418"/>
                </a:lnTo>
                <a:lnTo>
                  <a:pt x="13439915" y="9812292"/>
                </a:lnTo>
                <a:lnTo>
                  <a:pt x="13439915" y="10287000"/>
                </a:lnTo>
                <a:lnTo>
                  <a:pt x="13437917" y="10287000"/>
                </a:lnTo>
                <a:lnTo>
                  <a:pt x="13423931" y="10287000"/>
                </a:lnTo>
                <a:lnTo>
                  <a:pt x="13385967" y="10287000"/>
                </a:lnTo>
                <a:lnTo>
                  <a:pt x="13354247" y="10287000"/>
                </a:lnTo>
                <a:lnTo>
                  <a:pt x="13312037" y="10287000"/>
                </a:lnTo>
                <a:lnTo>
                  <a:pt x="13257837" y="10287000"/>
                </a:lnTo>
                <a:lnTo>
                  <a:pt x="13190151" y="10287000"/>
                </a:lnTo>
                <a:lnTo>
                  <a:pt x="13107479" y="10287000"/>
                </a:lnTo>
                <a:lnTo>
                  <a:pt x="13008323" y="10287000"/>
                </a:lnTo>
                <a:lnTo>
                  <a:pt x="12891185" y="10287000"/>
                </a:lnTo>
                <a:lnTo>
                  <a:pt x="12754563" y="10287000"/>
                </a:lnTo>
                <a:lnTo>
                  <a:pt x="12596963" y="10287000"/>
                </a:lnTo>
                <a:lnTo>
                  <a:pt x="12416883" y="10287000"/>
                </a:lnTo>
                <a:lnTo>
                  <a:pt x="12212825" y="10287000"/>
                </a:lnTo>
                <a:lnTo>
                  <a:pt x="11983293" y="10287000"/>
                </a:lnTo>
                <a:lnTo>
                  <a:pt x="11726785" y="10287000"/>
                </a:lnTo>
                <a:lnTo>
                  <a:pt x="11441805" y="10287000"/>
                </a:lnTo>
                <a:lnTo>
                  <a:pt x="11126853" y="10287000"/>
                </a:lnTo>
                <a:lnTo>
                  <a:pt x="10780430" y="10287000"/>
                </a:lnTo>
                <a:lnTo>
                  <a:pt x="10401039" y="10287000"/>
                </a:lnTo>
                <a:lnTo>
                  <a:pt x="9987180" y="10287000"/>
                </a:lnTo>
                <a:lnTo>
                  <a:pt x="9537356" y="10287000"/>
                </a:lnTo>
                <a:lnTo>
                  <a:pt x="9050067" y="10287000"/>
                </a:lnTo>
                <a:lnTo>
                  <a:pt x="8791904" y="10287000"/>
                </a:lnTo>
                <a:lnTo>
                  <a:pt x="8523814" y="10287000"/>
                </a:lnTo>
                <a:lnTo>
                  <a:pt x="8245609" y="10287000"/>
                </a:lnTo>
                <a:lnTo>
                  <a:pt x="7957100" y="10287000"/>
                </a:lnTo>
                <a:lnTo>
                  <a:pt x="7658102" y="10287000"/>
                </a:lnTo>
                <a:lnTo>
                  <a:pt x="7348426" y="10287000"/>
                </a:lnTo>
                <a:lnTo>
                  <a:pt x="7027885" y="10287000"/>
                </a:lnTo>
                <a:lnTo>
                  <a:pt x="6696293" y="10287000"/>
                </a:lnTo>
                <a:lnTo>
                  <a:pt x="6353461" y="10287000"/>
                </a:lnTo>
                <a:lnTo>
                  <a:pt x="5999202" y="10287000"/>
                </a:lnTo>
                <a:lnTo>
                  <a:pt x="5633329" y="10287000"/>
                </a:lnTo>
                <a:lnTo>
                  <a:pt x="5255655" y="10287000"/>
                </a:lnTo>
                <a:cubicBezTo>
                  <a:pt x="4337499" y="5341632"/>
                  <a:pt x="1583029" y="174356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6" name="Freeform 25"/>
          <p:cNvSpPr>
            <a:spLocks noChangeAspect="1"/>
          </p:cNvSpPr>
          <p:nvPr userDrawn="1"/>
        </p:nvSpPr>
        <p:spPr bwMode="auto">
          <a:xfrm>
            <a:off x="2386009" y="0"/>
            <a:ext cx="2665864" cy="5143500"/>
          </a:xfrm>
          <a:custGeom>
            <a:avLst/>
            <a:gdLst>
              <a:gd name="connsiteX0" fmla="*/ 0 w 3554485"/>
              <a:gd name="connsiteY0" fmla="*/ 0 h 6858000"/>
              <a:gd name="connsiteX1" fmla="*/ 52200 w 3554485"/>
              <a:gd name="connsiteY1" fmla="*/ 1672 h 6858000"/>
              <a:gd name="connsiteX2" fmla="*/ 257255 w 3554485"/>
              <a:gd name="connsiteY2" fmla="*/ 232351 h 6858000"/>
              <a:gd name="connsiteX3" fmla="*/ 3554485 w 3554485"/>
              <a:gd name="connsiteY3" fmla="*/ 6858000 h 6858000"/>
              <a:gd name="connsiteX4" fmla="*/ 3446314 w 3554485"/>
              <a:gd name="connsiteY4" fmla="*/ 6858000 h 6858000"/>
              <a:gd name="connsiteX5" fmla="*/ 2928893 w 3554485"/>
              <a:gd name="connsiteY5" fmla="*/ 6858000 h 6858000"/>
              <a:gd name="connsiteX6" fmla="*/ 0 w 355448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54485" h="6858000">
                <a:moveTo>
                  <a:pt x="0" y="0"/>
                </a:moveTo>
                <a:lnTo>
                  <a:pt x="52200" y="1672"/>
                </a:lnTo>
                <a:lnTo>
                  <a:pt x="257255" y="232351"/>
                </a:lnTo>
                <a:cubicBezTo>
                  <a:pt x="1330824" y="1465721"/>
                  <a:pt x="2980637" y="3767145"/>
                  <a:pt x="3554485" y="6858000"/>
                </a:cubicBezTo>
                <a:lnTo>
                  <a:pt x="3446314" y="6858000"/>
                </a:lnTo>
                <a:cubicBezTo>
                  <a:pt x="3284844" y="6858000"/>
                  <a:pt x="3112610" y="6858000"/>
                  <a:pt x="2928893" y="6858000"/>
                </a:cubicBezTo>
                <a:cubicBezTo>
                  <a:pt x="2527096" y="3698459"/>
                  <a:pt x="993921" y="127861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76810" tIns="38405" rIns="76810" bIns="3840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300"/>
          </a:p>
        </p:txBody>
      </p:sp>
    </p:spTree>
    <p:extLst>
      <p:ext uri="{BB962C8B-B14F-4D97-AF65-F5344CB8AC3E}">
        <p14:creationId xmlns:p14="http://schemas.microsoft.com/office/powerpoint/2010/main" val="239647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in Off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4286250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3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4442-B4D9-4EE3-909D-408ADCBA067A}" type="datetimeFigureOut">
              <a:rPr lang="cs-CZ" smtClean="0"/>
              <a:t>21. 2. 2019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EBDE-24B2-45DC-8F38-7C5696A4FA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2442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571956" y="1200165"/>
            <a:ext cx="4023360" cy="3475022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cs-CZ"/>
              <a:t>Klepnutím na ikonu přidáte obrázek.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57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77209"/>
            <a:ext cx="8229555" cy="457200"/>
          </a:xfrm>
          <a:prstGeom prst="rect">
            <a:avLst/>
          </a:prstGeom>
        </p:spPr>
        <p:txBody>
          <a:bodyPr vert="horz" lIns="51206" tIns="25603" rIns="51206" bIns="2560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4428"/>
            <a:ext cx="8229600" cy="3634700"/>
          </a:xfrm>
          <a:prstGeom prst="rect">
            <a:avLst/>
          </a:prstGeom>
        </p:spPr>
        <p:txBody>
          <a:bodyPr vert="horz" lIns="51206" tIns="25603" rIns="51206" bIns="25603" rtlCol="0">
            <a:no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46" y="4766287"/>
            <a:ext cx="1828800" cy="273844"/>
          </a:xfrm>
          <a:prstGeom prst="rect">
            <a:avLst/>
          </a:prstGeom>
        </p:spPr>
        <p:txBody>
          <a:bodyPr vert="horz" lIns="51206" tIns="25603" rIns="51206" bIns="2560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5A904-F81F-4843-9A8D-05C55C1EF526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00400" y="4766287"/>
            <a:ext cx="2743200" cy="273844"/>
          </a:xfrm>
          <a:prstGeom prst="rect">
            <a:avLst/>
          </a:prstGeom>
        </p:spPr>
        <p:txBody>
          <a:bodyPr vert="horz" lIns="51206" tIns="25603" rIns="51206" bIns="2560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7955" y="4766287"/>
            <a:ext cx="1828800" cy="273844"/>
          </a:xfrm>
          <a:prstGeom prst="rect">
            <a:avLst/>
          </a:prstGeom>
        </p:spPr>
        <p:txBody>
          <a:bodyPr vert="horz" lIns="51206" tIns="25603" rIns="51206" bIns="2560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99E18-6253-43FE-B52C-251CEB3AE2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28"/>
          <p:cNvSpPr/>
          <p:nvPr userDrawn="1"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lang="en-US"/>
          </a:p>
        </p:txBody>
      </p:sp>
      <p:pic>
        <p:nvPicPr>
          <p:cNvPr id="16" name="Picture 2" descr="D:\Dropbox\FNOL\Kardiovaskularni centrum\LOGO\KKVC_FNOL_logo_CMYK.png"/>
          <p:cNvPicPr>
            <a:picLocks noChangeAspect="1" noChangeArrowheads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79" b="-16679"/>
          <a:stretch/>
        </p:blipFill>
        <p:spPr bwMode="auto">
          <a:xfrm>
            <a:off x="5029195" y="4688166"/>
            <a:ext cx="823649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1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764" y="4705458"/>
            <a:ext cx="1275467" cy="39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234" y="4705458"/>
            <a:ext cx="1668109" cy="39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57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27" r:id="rId2"/>
    <p:sldLayoutId id="2147483729" r:id="rId3"/>
    <p:sldLayoutId id="2147483728" r:id="rId4"/>
    <p:sldLayoutId id="2147483675" r:id="rId5"/>
    <p:sldLayoutId id="2147483685" r:id="rId6"/>
    <p:sldLayoutId id="2147483684" r:id="rId7"/>
    <p:sldLayoutId id="2147483707" r:id="rId8"/>
    <p:sldLayoutId id="2147483730" r:id="rId9"/>
    <p:sldLayoutId id="2147483731" r:id="rId10"/>
  </p:sldLayoutIdLst>
  <p:txStyles>
    <p:titleStyle>
      <a:lvl1pPr algn="ctr" defTabSz="76809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768090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5" indent="0" algn="l" defTabSz="76809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68090" indent="0" algn="l" defTabSz="76809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None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35" indent="0" algn="l" defTabSz="76809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6180" indent="0" algn="l" defTabSz="76809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12247" indent="-192022" algn="l" defTabSz="76809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96292" indent="-192022" algn="l" defTabSz="76809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37" indent="-192022" algn="l" defTabSz="76809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64382" indent="-192022" algn="l" defTabSz="76809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80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5" algn="l" defTabSz="7680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8090" algn="l" defTabSz="7680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35" algn="l" defTabSz="7680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6180" algn="l" defTabSz="7680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20225" algn="l" defTabSz="7680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04270" algn="l" defTabSz="7680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88315" algn="l" defTabSz="7680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72359" algn="l" defTabSz="7680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cardio.org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194586" y="3394696"/>
            <a:ext cx="6949414" cy="457200"/>
          </a:xfrm>
        </p:spPr>
        <p:txBody>
          <a:bodyPr/>
          <a:lstStyle/>
          <a:p>
            <a:r>
              <a:rPr lang="cs-CZ" dirty="0" smtClean="0">
                <a:solidFill>
                  <a:schemeClr val="tx2"/>
                </a:solidFill>
              </a:rPr>
              <a:t>Kybernetická bezpečnost           v oblasti kardiologických implantátů ( KS a ICD)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3276000" y="4052155"/>
            <a:ext cx="3240000" cy="165497"/>
          </a:xfrm>
        </p:spPr>
        <p:txBody>
          <a:bodyPr/>
          <a:lstStyle/>
          <a:p>
            <a:r>
              <a:rPr lang="cs-CZ" dirty="0"/>
              <a:t>Miloš Táborský</a:t>
            </a:r>
          </a:p>
          <a:p>
            <a:endParaRPr lang="cs-CZ" dirty="0"/>
          </a:p>
          <a:p>
            <a:r>
              <a:rPr lang="cs-CZ" dirty="0" smtClean="0"/>
              <a:t>Tisková konference, 21.2.2019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255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Proč téma kybernetická bezpečnost v medicíně 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>
          <a:xfrm>
            <a:off x="457200" y="1248652"/>
            <a:ext cx="8280000" cy="3609073"/>
          </a:xfrm>
        </p:spPr>
        <p:txBody>
          <a:bodyPr/>
          <a:lstStyle/>
          <a:p>
            <a:r>
              <a:rPr lang="cs-CZ" dirty="0" smtClean="0"/>
              <a:t>1. Na prvním místě musí být vždy bezpečnost pacienta a dané terapie v běžné klinické praxi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2. Technické aspekty bezpečnosti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3. Legální aspekty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68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26A4847-A456-48E7-81F6-DB45DC24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Princip moderního využití digitálních technologií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BC416CF2-CD8C-4F81-8254-2653E7054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 err="1"/>
              <a:t>Sharma</a:t>
            </a:r>
            <a:r>
              <a:rPr lang="cs-CZ" dirty="0"/>
              <a:t>, A. et al. J </a:t>
            </a:r>
            <a:r>
              <a:rPr lang="cs-CZ" dirty="0" err="1"/>
              <a:t>Am</a:t>
            </a:r>
            <a:r>
              <a:rPr lang="cs-CZ" dirty="0"/>
              <a:t> </a:t>
            </a:r>
            <a:r>
              <a:rPr lang="cs-CZ" dirty="0" err="1"/>
              <a:t>Coll</a:t>
            </a:r>
            <a:r>
              <a:rPr lang="cs-CZ" dirty="0"/>
              <a:t> </a:t>
            </a:r>
            <a:r>
              <a:rPr lang="cs-CZ" dirty="0" err="1"/>
              <a:t>Cardiol</a:t>
            </a:r>
            <a:r>
              <a:rPr lang="cs-CZ" dirty="0"/>
              <a:t>. 2018;71(23):2680-90.</a:t>
            </a:r>
          </a:p>
        </p:txBody>
      </p:sp>
      <p:pic>
        <p:nvPicPr>
          <p:cNvPr id="7" name="Zástupný symbol pro obsah 5">
            <a:extLst>
              <a:ext uri="{FF2B5EF4-FFF2-40B4-BE49-F238E27FC236}">
                <a16:creationId xmlns:a16="http://schemas.microsoft.com/office/drawing/2014/main" xmlns="" id="{E12F9A09-8179-47BD-B113-B7D95A42469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" t="10875" r="5057" b="8233"/>
          <a:stretch/>
        </p:blipFill>
        <p:spPr>
          <a:xfrm>
            <a:off x="2190754" y="993775"/>
            <a:ext cx="4813291" cy="3609975"/>
          </a:xfrm>
        </p:spPr>
      </p:pic>
    </p:spTree>
    <p:extLst>
      <p:ext uri="{BB962C8B-B14F-4D97-AF65-F5344CB8AC3E}">
        <p14:creationId xmlns:p14="http://schemas.microsoft.com/office/powerpoint/2010/main" val="261764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Postavení pacienta, lékařů, techniků, nemocnic           a plátců v období realizace </a:t>
            </a:r>
            <a:r>
              <a:rPr lang="cs-CZ" dirty="0" err="1"/>
              <a:t>I</a:t>
            </a:r>
            <a:r>
              <a:rPr lang="cs-CZ" dirty="0" err="1" smtClean="0"/>
              <a:t>oT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60" y="993775"/>
            <a:ext cx="8059479" cy="3609975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89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Definice kybernetické bezpečnosti v medicíně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1800" dirty="0" smtClean="0"/>
              <a:t>“</a:t>
            </a:r>
            <a:r>
              <a:rPr lang="cs-CZ" sz="1800" dirty="0" smtClean="0"/>
              <a:t>T</a:t>
            </a:r>
            <a:r>
              <a:rPr lang="en-US" sz="1800" dirty="0" smtClean="0"/>
              <a:t>he </a:t>
            </a:r>
            <a:r>
              <a:rPr lang="en-US" sz="1800" dirty="0"/>
              <a:t>safeguarding of computer networks and </a:t>
            </a:r>
            <a:r>
              <a:rPr lang="en-US" sz="1800" dirty="0" smtClean="0"/>
              <a:t>the</a:t>
            </a:r>
            <a:r>
              <a:rPr lang="cs-CZ" sz="1800" dirty="0" smtClean="0"/>
              <a:t> </a:t>
            </a:r>
            <a:r>
              <a:rPr lang="en-US" sz="1800" dirty="0" smtClean="0"/>
              <a:t>information </a:t>
            </a:r>
            <a:r>
              <a:rPr lang="en-US" sz="1800" dirty="0"/>
              <a:t>they contain </a:t>
            </a:r>
            <a:r>
              <a:rPr lang="en-US" sz="1800" dirty="0" smtClean="0"/>
              <a:t>from” </a:t>
            </a:r>
            <a:r>
              <a:rPr lang="en-US" sz="1800" b="1" dirty="0" smtClean="0"/>
              <a:t>penetration </a:t>
            </a:r>
            <a:r>
              <a:rPr lang="en-US" sz="1800" b="1" dirty="0"/>
              <a:t>and from</a:t>
            </a:r>
            <a:r>
              <a:rPr lang="cs-CZ" sz="1800" b="1" dirty="0"/>
              <a:t> </a:t>
            </a:r>
            <a:r>
              <a:rPr lang="en-US" sz="1800" b="1" dirty="0"/>
              <a:t>malicious damage or </a:t>
            </a:r>
            <a:r>
              <a:rPr lang="en-US" sz="1800" b="1" dirty="0" smtClean="0"/>
              <a:t>disruption</a:t>
            </a:r>
            <a:endParaRPr lang="cs-CZ" sz="1800" b="1" dirty="0" smtClean="0"/>
          </a:p>
          <a:p>
            <a:pPr marL="0" indent="0">
              <a:buNone/>
            </a:pPr>
            <a:endParaRPr lang="cs-CZ" sz="1800" dirty="0"/>
          </a:p>
          <a:p>
            <a:r>
              <a:rPr lang="en-US" sz="1800" dirty="0" smtClean="0"/>
              <a:t> </a:t>
            </a:r>
            <a:r>
              <a:rPr lang="en-US" sz="1800" dirty="0"/>
              <a:t>In the </a:t>
            </a:r>
            <a:r>
              <a:rPr lang="en-US" sz="1800" dirty="0" smtClean="0"/>
              <a:t>medical</a:t>
            </a:r>
            <a:r>
              <a:rPr lang="cs-CZ" sz="1800" dirty="0" smtClean="0"/>
              <a:t> </a:t>
            </a:r>
            <a:r>
              <a:rPr lang="en-US" sz="1800" dirty="0" smtClean="0"/>
              <a:t>field</a:t>
            </a:r>
            <a:r>
              <a:rPr lang="en-US" sz="1800" dirty="0"/>
              <a:t>, cybersecurity refers specifically to the </a:t>
            </a:r>
            <a:r>
              <a:rPr lang="en-US" sz="1800" b="1" dirty="0" smtClean="0"/>
              <a:t>integration</a:t>
            </a:r>
            <a:r>
              <a:rPr lang="cs-CZ" sz="1800" b="1" dirty="0" smtClean="0"/>
              <a:t> </a:t>
            </a:r>
            <a:r>
              <a:rPr lang="en-US" sz="1800" b="1" dirty="0" smtClean="0"/>
              <a:t>of </a:t>
            </a:r>
            <a:r>
              <a:rPr lang="en-US" sz="1800" b="1" dirty="0"/>
              <a:t>medical devices, computer </a:t>
            </a:r>
            <a:r>
              <a:rPr lang="cs-CZ" sz="1800" b="1" dirty="0" smtClean="0"/>
              <a:t>n</a:t>
            </a:r>
            <a:r>
              <a:rPr lang="en-US" sz="1800" b="1" dirty="0" err="1" smtClean="0"/>
              <a:t>etworks</a:t>
            </a:r>
            <a:r>
              <a:rPr lang="en-US" sz="1800" b="1" dirty="0"/>
              <a:t>, </a:t>
            </a:r>
            <a:r>
              <a:rPr lang="en-US" sz="1800" b="1" dirty="0" smtClean="0"/>
              <a:t>and</a:t>
            </a:r>
            <a:r>
              <a:rPr lang="cs-CZ" sz="1800" b="1" dirty="0" smtClean="0"/>
              <a:t> software </a:t>
            </a:r>
          </a:p>
          <a:p>
            <a:pPr marL="0" indent="0">
              <a:buNone/>
            </a:pPr>
            <a:endParaRPr lang="cs-CZ" sz="1800" dirty="0"/>
          </a:p>
          <a:p>
            <a:r>
              <a:rPr lang="cs-CZ" sz="1800" dirty="0" smtClean="0"/>
              <a:t>B</a:t>
            </a:r>
            <a:r>
              <a:rPr lang="en-US" sz="1800" dirty="0" err="1" smtClean="0"/>
              <a:t>egins</a:t>
            </a:r>
            <a:r>
              <a:rPr lang="en-US" sz="1800" dirty="0" smtClean="0"/>
              <a:t> </a:t>
            </a:r>
            <a:r>
              <a:rPr lang="en-US" sz="1800" dirty="0"/>
              <a:t>at the point </a:t>
            </a:r>
            <a:r>
              <a:rPr lang="en-US" sz="1800" dirty="0" smtClean="0"/>
              <a:t>of</a:t>
            </a:r>
            <a:r>
              <a:rPr lang="cs-CZ" sz="1800" dirty="0" smtClean="0"/>
              <a:t> </a:t>
            </a:r>
            <a:r>
              <a:rPr lang="en-US" sz="1800" dirty="0" smtClean="0"/>
              <a:t>designing </a:t>
            </a:r>
            <a:r>
              <a:rPr lang="en-US" sz="1800" dirty="0"/>
              <a:t>protected software from the outset, </a:t>
            </a:r>
            <a:r>
              <a:rPr lang="en-US" sz="1800" dirty="0" smtClean="0"/>
              <a:t>and</a:t>
            </a:r>
            <a:r>
              <a:rPr lang="cs-CZ" sz="1800" dirty="0" smtClean="0"/>
              <a:t> </a:t>
            </a:r>
            <a:r>
              <a:rPr lang="en-US" sz="1800" dirty="0" smtClean="0"/>
              <a:t>requires </a:t>
            </a:r>
            <a:r>
              <a:rPr lang="en-US" sz="1800" dirty="0"/>
              <a:t>the </a:t>
            </a:r>
            <a:r>
              <a:rPr lang="en-US" sz="1800" b="1" dirty="0"/>
              <a:t>integration of multiple stakeholders</a:t>
            </a:r>
            <a:r>
              <a:rPr lang="en-US" sz="1800" b="1" dirty="0" smtClean="0"/>
              <a:t>,</a:t>
            </a:r>
            <a:r>
              <a:rPr lang="cs-CZ" sz="1800" b="1" dirty="0" smtClean="0"/>
              <a:t> </a:t>
            </a:r>
            <a:r>
              <a:rPr lang="en-US" sz="1800" b="1" dirty="0" smtClean="0"/>
              <a:t>including </a:t>
            </a:r>
            <a:r>
              <a:rPr lang="en-US" sz="1800" b="1" dirty="0"/>
              <a:t>software experts, security experts, </a:t>
            </a:r>
            <a:r>
              <a:rPr lang="en-US" sz="1800" b="1" dirty="0" smtClean="0"/>
              <a:t>and</a:t>
            </a:r>
            <a:r>
              <a:rPr lang="cs-CZ" sz="1800" b="1" dirty="0" smtClean="0"/>
              <a:t> </a:t>
            </a:r>
            <a:r>
              <a:rPr lang="cs-CZ" sz="1800" b="1" dirty="0" err="1" smtClean="0"/>
              <a:t>medical</a:t>
            </a:r>
            <a:r>
              <a:rPr lang="cs-CZ" sz="1800" b="1" dirty="0" smtClean="0"/>
              <a:t> </a:t>
            </a:r>
            <a:r>
              <a:rPr lang="cs-CZ" sz="1800" b="1" dirty="0" err="1"/>
              <a:t>advisors</a:t>
            </a:r>
            <a:endParaRPr lang="cs-CZ" sz="1800" b="1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457245" y="4674847"/>
            <a:ext cx="5212023" cy="377429"/>
          </a:xfrm>
        </p:spPr>
        <p:txBody>
          <a:bodyPr/>
          <a:lstStyle/>
          <a:p>
            <a:r>
              <a:rPr lang="en-US" dirty="0" err="1"/>
              <a:t>Clery</a:t>
            </a:r>
            <a:r>
              <a:rPr lang="en-US" dirty="0"/>
              <a:t> D. The privacy arms race. </a:t>
            </a:r>
            <a:r>
              <a:rPr lang="en-US" dirty="0" smtClean="0"/>
              <a:t>Could</a:t>
            </a:r>
            <a:r>
              <a:rPr lang="cs-CZ" dirty="0" smtClean="0"/>
              <a:t> </a:t>
            </a:r>
            <a:r>
              <a:rPr lang="en-US" dirty="0" smtClean="0"/>
              <a:t>your </a:t>
            </a:r>
            <a:r>
              <a:rPr lang="en-US" dirty="0"/>
              <a:t>pacemaker be hackable? Science </a:t>
            </a:r>
            <a:r>
              <a:rPr lang="en-US" dirty="0" smtClean="0"/>
              <a:t>2015;</a:t>
            </a:r>
            <a:r>
              <a:rPr lang="cs-CZ" dirty="0" smtClean="0"/>
              <a:t>347:499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968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Co je cílem 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cs-CZ" sz="2400" dirty="0" err="1"/>
              <a:t>Advanced</a:t>
            </a:r>
            <a:r>
              <a:rPr lang="cs-CZ" sz="2400" dirty="0"/>
              <a:t> </a:t>
            </a:r>
            <a:r>
              <a:rPr lang="cs-CZ" sz="2400" dirty="0" err="1"/>
              <a:t>wireless</a:t>
            </a:r>
            <a:r>
              <a:rPr lang="cs-CZ" sz="2400" dirty="0"/>
              <a:t> </a:t>
            </a:r>
            <a:r>
              <a:rPr lang="cs-CZ" sz="2400" dirty="0" err="1" smtClean="0"/>
              <a:t>communications</a:t>
            </a:r>
            <a:r>
              <a:rPr lang="cs-CZ" sz="2400" dirty="0" smtClean="0"/>
              <a:t> </a:t>
            </a:r>
            <a:r>
              <a:rPr lang="en-US" sz="2400" dirty="0" smtClean="0"/>
              <a:t>between </a:t>
            </a:r>
            <a:r>
              <a:rPr lang="en-US" sz="2400" dirty="0"/>
              <a:t>health care providers and patients’ </a:t>
            </a:r>
            <a:r>
              <a:rPr lang="en-US" sz="2400" dirty="0" smtClean="0"/>
              <a:t>devices</a:t>
            </a:r>
            <a:r>
              <a:rPr lang="cs-CZ" sz="2400" dirty="0" smtClean="0"/>
              <a:t> </a:t>
            </a:r>
            <a:r>
              <a:rPr lang="en-US" sz="2400" dirty="0" smtClean="0"/>
              <a:t>have </a:t>
            </a:r>
            <a:r>
              <a:rPr lang="en-US" sz="2400" dirty="0"/>
              <a:t>created the </a:t>
            </a:r>
            <a:r>
              <a:rPr lang="en-US" sz="2400" b="1" dirty="0">
                <a:solidFill>
                  <a:srgbClr val="C00000"/>
                </a:solidFill>
              </a:rPr>
              <a:t>possibility of manipulating </a:t>
            </a:r>
            <a:r>
              <a:rPr lang="en-US" sz="2400" b="1" dirty="0" smtClean="0">
                <a:solidFill>
                  <a:srgbClr val="C00000"/>
                </a:solidFill>
              </a:rPr>
              <a:t>the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normal </a:t>
            </a:r>
            <a:r>
              <a:rPr lang="en-US" sz="2400" b="1" dirty="0">
                <a:solidFill>
                  <a:srgbClr val="C00000"/>
                </a:solidFill>
              </a:rPr>
              <a:t>interactions, including deactivating features</a:t>
            </a:r>
            <a:r>
              <a:rPr lang="en-US" sz="2400" b="1" dirty="0" smtClean="0">
                <a:solidFill>
                  <a:srgbClr val="C00000"/>
                </a:solidFill>
              </a:rPr>
              <a:t>;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delaying</a:t>
            </a:r>
            <a:r>
              <a:rPr lang="en-US" sz="2400" b="1" dirty="0">
                <a:solidFill>
                  <a:srgbClr val="C00000"/>
                </a:solidFill>
              </a:rPr>
              <a:t>, interfering, or interrupting communications</a:t>
            </a:r>
            <a:r>
              <a:rPr lang="en-US" sz="2400" b="1" dirty="0" smtClean="0">
                <a:solidFill>
                  <a:srgbClr val="C00000"/>
                </a:solidFill>
              </a:rPr>
              <a:t>;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and </a:t>
            </a:r>
            <a:r>
              <a:rPr lang="en-US" sz="2400" b="1" dirty="0">
                <a:solidFill>
                  <a:srgbClr val="C00000"/>
                </a:solidFill>
              </a:rPr>
              <a:t>altering programming. </a:t>
            </a:r>
            <a:endParaRPr lang="cs-CZ" sz="2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2400" dirty="0" smtClean="0"/>
          </a:p>
          <a:p>
            <a:r>
              <a:rPr lang="en-US" sz="2400" dirty="0" smtClean="0"/>
              <a:t>This </a:t>
            </a:r>
            <a:r>
              <a:rPr lang="en-US" sz="2400" dirty="0"/>
              <a:t>poses a </a:t>
            </a:r>
            <a:r>
              <a:rPr lang="en-US" sz="2400" dirty="0" smtClean="0"/>
              <a:t>potential</a:t>
            </a:r>
            <a:r>
              <a:rPr lang="cs-CZ" sz="2400" dirty="0" smtClean="0"/>
              <a:t> </a:t>
            </a:r>
            <a:r>
              <a:rPr lang="en-US" sz="2400" dirty="0" smtClean="0"/>
              <a:t>risk </a:t>
            </a:r>
            <a:r>
              <a:rPr lang="en-US" sz="2400" dirty="0"/>
              <a:t>to clinical care, as patients could be harmed </a:t>
            </a:r>
            <a:r>
              <a:rPr lang="en-US" sz="2400" dirty="0" smtClean="0"/>
              <a:t>by</a:t>
            </a:r>
            <a:r>
              <a:rPr lang="cs-CZ" sz="2400" dirty="0" smtClean="0"/>
              <a:t> </a:t>
            </a:r>
            <a:r>
              <a:rPr lang="en-US" sz="2400" dirty="0" smtClean="0"/>
              <a:t>the </a:t>
            </a:r>
            <a:r>
              <a:rPr lang="en-US" sz="2400" b="1" dirty="0"/>
              <a:t>action of a malignant or inadvertent </a:t>
            </a:r>
            <a:r>
              <a:rPr lang="en-US" sz="2400" b="1" dirty="0" smtClean="0"/>
              <a:t>deleterious</a:t>
            </a:r>
            <a:r>
              <a:rPr lang="cs-CZ" sz="2400" b="1" dirty="0" smtClean="0"/>
              <a:t> </a:t>
            </a:r>
            <a:r>
              <a:rPr lang="en-US" sz="2400" b="1" dirty="0" smtClean="0"/>
              <a:t>change </a:t>
            </a:r>
            <a:r>
              <a:rPr lang="en-US" sz="2400" b="1" dirty="0"/>
              <a:t>in programming </a:t>
            </a:r>
            <a:r>
              <a:rPr lang="en-US" sz="2400" dirty="0"/>
              <a:t>by the “hackers”</a:t>
            </a:r>
            <a:endParaRPr lang="cs-CZ" sz="24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4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Hacking</a:t>
            </a:r>
            <a:r>
              <a:rPr lang="cs-CZ" dirty="0" smtClean="0"/>
              <a:t> x zajištění reálné bezpečnosti v praxi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57" y="937324"/>
            <a:ext cx="6676663" cy="36460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696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77209"/>
            <a:ext cx="9144000" cy="4572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Jaké technologie mohou být potencionálně ovlivněny 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cs-CZ" sz="2400" dirty="0" smtClean="0"/>
              <a:t>Kardiostimulátory</a:t>
            </a:r>
          </a:p>
          <a:p>
            <a:r>
              <a:rPr lang="cs-CZ" sz="2400" dirty="0" smtClean="0"/>
              <a:t>ICD</a:t>
            </a:r>
          </a:p>
          <a:p>
            <a:r>
              <a:rPr lang="cs-CZ" sz="2400" dirty="0" smtClean="0"/>
              <a:t>Systémy pro srdeční </a:t>
            </a:r>
            <a:r>
              <a:rPr lang="cs-CZ" sz="2400" dirty="0" err="1" smtClean="0"/>
              <a:t>resynchronizační</a:t>
            </a:r>
            <a:r>
              <a:rPr lang="cs-CZ" sz="2400" dirty="0" smtClean="0"/>
              <a:t> léčbu</a:t>
            </a:r>
          </a:p>
          <a:p>
            <a:r>
              <a:rPr lang="cs-CZ" sz="2400" dirty="0" smtClean="0"/>
              <a:t>Inzulinové pumpy</a:t>
            </a:r>
          </a:p>
          <a:p>
            <a:r>
              <a:rPr lang="cs-CZ" sz="2400" dirty="0" smtClean="0"/>
              <a:t>Podkožní pumpy pro dávkování parenterálních léčiv       ( např. u pacientů s plicní hypertenzí)</a:t>
            </a:r>
          </a:p>
          <a:p>
            <a:r>
              <a:rPr lang="cs-CZ" sz="2400" dirty="0" smtClean="0"/>
              <a:t>CPAP systémy u pacientů s OSA …</a:t>
            </a:r>
          </a:p>
          <a:p>
            <a:pPr marL="0" indent="0">
              <a:buNone/>
            </a:pPr>
            <a:r>
              <a:rPr lang="cs-CZ" sz="2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cs-CZ" sz="2400" dirty="0" smtClean="0">
                <a:sym typeface="Wingdings" panose="05000000000000000000" pitchFamily="2" charset="2"/>
              </a:rPr>
              <a:t> </a:t>
            </a:r>
            <a:r>
              <a:rPr lang="cs-CZ" sz="24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V současné době jsou všechny systémy plně zabezpečeny !!!</a:t>
            </a:r>
            <a:endParaRPr lang="cs-CZ" sz="2400" b="1" dirty="0">
              <a:solidFill>
                <a:srgbClr val="C0000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9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2227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Kybernetická bezpečnost implantátů ???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cs-CZ" dirty="0"/>
              <a:t>In August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en-US" dirty="0" smtClean="0"/>
              <a:t>2016</a:t>
            </a:r>
            <a:r>
              <a:rPr lang="en-US" dirty="0"/>
              <a:t>, </a:t>
            </a:r>
            <a:r>
              <a:rPr lang="en-US" b="1" dirty="0"/>
              <a:t>Muddy Waters Research LLC </a:t>
            </a:r>
            <a:r>
              <a:rPr lang="en-US" dirty="0"/>
              <a:t>released a </a:t>
            </a:r>
            <a:r>
              <a:rPr lang="en-US" dirty="0" err="1" smtClean="0"/>
              <a:t>shortsell</a:t>
            </a:r>
            <a:r>
              <a:rPr lang="cs-CZ" dirty="0" smtClean="0"/>
              <a:t> </a:t>
            </a:r>
            <a:r>
              <a:rPr lang="en-US" dirty="0" smtClean="0"/>
              <a:t>report </a:t>
            </a:r>
            <a:r>
              <a:rPr lang="en-US" dirty="0"/>
              <a:t>maintaining that CIEDs manufactured </a:t>
            </a:r>
            <a:r>
              <a:rPr lang="en-US" dirty="0" smtClean="0"/>
              <a:t>by</a:t>
            </a:r>
            <a:r>
              <a:rPr lang="cs-CZ" dirty="0" smtClean="0"/>
              <a:t> </a:t>
            </a:r>
            <a:r>
              <a:rPr lang="en-US" dirty="0" smtClean="0"/>
              <a:t>St</a:t>
            </a:r>
            <a:r>
              <a:rPr lang="en-US" dirty="0"/>
              <a:t>. Jude Medical (now Abbott) were at high risk </a:t>
            </a:r>
            <a:r>
              <a:rPr lang="en-US" dirty="0" smtClean="0"/>
              <a:t>for</a:t>
            </a:r>
            <a:r>
              <a:rPr lang="cs-CZ" dirty="0" smtClean="0"/>
              <a:t> </a:t>
            </a:r>
            <a:r>
              <a:rPr lang="en-US" dirty="0" smtClean="0"/>
              <a:t>medical </a:t>
            </a:r>
            <a:r>
              <a:rPr lang="en-US" dirty="0"/>
              <a:t>device hacking </a:t>
            </a:r>
            <a:r>
              <a:rPr lang="en-US" dirty="0" smtClean="0"/>
              <a:t>. </a:t>
            </a:r>
            <a:endParaRPr lang="cs-CZ" dirty="0" smtClean="0"/>
          </a:p>
          <a:p>
            <a:r>
              <a:rPr lang="en-US" dirty="0" smtClean="0"/>
              <a:t>The </a:t>
            </a:r>
            <a:r>
              <a:rPr lang="en-US" dirty="0"/>
              <a:t>report, written </a:t>
            </a:r>
            <a:r>
              <a:rPr lang="en-US" dirty="0" smtClean="0"/>
              <a:t>in</a:t>
            </a:r>
            <a:r>
              <a:rPr lang="cs-CZ" dirty="0" smtClean="0"/>
              <a:t> </a:t>
            </a:r>
            <a:r>
              <a:rPr lang="en-US" dirty="0" smtClean="0"/>
              <a:t>collaboration </a:t>
            </a:r>
            <a:r>
              <a:rPr lang="en-US" dirty="0"/>
              <a:t>with </a:t>
            </a:r>
            <a:r>
              <a:rPr lang="en-US" dirty="0" err="1"/>
              <a:t>MedSec</a:t>
            </a:r>
            <a:r>
              <a:rPr lang="en-US" dirty="0"/>
              <a:t> (Miami, </a:t>
            </a:r>
            <a:r>
              <a:rPr lang="cs-CZ" dirty="0" smtClean="0"/>
              <a:t>US</a:t>
            </a:r>
            <a:r>
              <a:rPr lang="en-US" dirty="0" smtClean="0"/>
              <a:t>), </a:t>
            </a:r>
            <a:r>
              <a:rPr lang="en-US" dirty="0"/>
              <a:t>a </a:t>
            </a:r>
            <a:r>
              <a:rPr lang="en-US" dirty="0" smtClean="0"/>
              <a:t>cybersecurity</a:t>
            </a:r>
            <a:r>
              <a:rPr lang="cs-CZ" dirty="0" smtClean="0"/>
              <a:t> </a:t>
            </a:r>
            <a:r>
              <a:rPr lang="en-US" dirty="0" smtClean="0"/>
              <a:t>research </a:t>
            </a:r>
            <a:r>
              <a:rPr lang="en-US" dirty="0"/>
              <a:t>firm focused on health care, </a:t>
            </a:r>
            <a:r>
              <a:rPr lang="en-US" b="1" dirty="0" smtClean="0"/>
              <a:t>details</a:t>
            </a:r>
            <a:r>
              <a:rPr lang="cs-CZ" b="1" dirty="0" smtClean="0"/>
              <a:t> </a:t>
            </a:r>
            <a:r>
              <a:rPr lang="en-US" b="1" dirty="0" smtClean="0"/>
              <a:t>2 </a:t>
            </a:r>
            <a:r>
              <a:rPr lang="en-US" b="1" dirty="0"/>
              <a:t>types of cybersecurity breach</a:t>
            </a:r>
            <a:r>
              <a:rPr lang="en-US" dirty="0"/>
              <a:t>, using screenshots </a:t>
            </a:r>
            <a:r>
              <a:rPr lang="en-US" dirty="0" smtClean="0"/>
              <a:t>as</a:t>
            </a:r>
            <a:r>
              <a:rPr lang="cs-CZ" dirty="0" smtClean="0"/>
              <a:t> </a:t>
            </a:r>
            <a:r>
              <a:rPr lang="en-US" dirty="0" smtClean="0"/>
              <a:t>evidence</a:t>
            </a:r>
            <a:r>
              <a:rPr lang="en-US" dirty="0"/>
              <a:t>: a “crash attack” leading to </a:t>
            </a:r>
            <a:r>
              <a:rPr lang="en-US" b="1" dirty="0"/>
              <a:t>high rate pacing</a:t>
            </a:r>
            <a:r>
              <a:rPr lang="en-US" b="1" dirty="0" smtClean="0"/>
              <a:t>,</a:t>
            </a:r>
            <a:r>
              <a:rPr lang="cs-CZ" b="1" dirty="0" smtClean="0"/>
              <a:t> </a:t>
            </a:r>
            <a:r>
              <a:rPr lang="en-US" b="1" dirty="0" smtClean="0"/>
              <a:t>and </a:t>
            </a:r>
            <a:r>
              <a:rPr lang="en-US" b="1" dirty="0"/>
              <a:t>a battery drain </a:t>
            </a:r>
            <a:r>
              <a:rPr lang="en-US" b="1" dirty="0" smtClean="0"/>
              <a:t>attack</a:t>
            </a:r>
            <a:r>
              <a:rPr lang="cs-CZ" b="1" dirty="0" smtClean="0"/>
              <a:t>.</a:t>
            </a:r>
            <a:endParaRPr lang="cs-CZ" b="1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Muddy Waters LLC. MW is short St. Jude </a:t>
            </a:r>
            <a:r>
              <a:rPr lang="en-US" dirty="0" smtClean="0"/>
              <a:t>Medical</a:t>
            </a:r>
            <a:r>
              <a:rPr lang="cs-CZ" dirty="0" smtClean="0"/>
              <a:t> </a:t>
            </a:r>
            <a:r>
              <a:rPr lang="en-US" dirty="0" smtClean="0"/>
              <a:t>(</a:t>
            </a:r>
            <a:r>
              <a:rPr lang="en-US" dirty="0"/>
              <a:t>STJ: US), August 25, 2016. </a:t>
            </a:r>
            <a:r>
              <a:rPr lang="cs-CZ" dirty="0" smtClean="0"/>
              <a:t>http</a:t>
            </a:r>
            <a:r>
              <a:rPr lang="cs-CZ" dirty="0"/>
              <a:t>://</a:t>
            </a:r>
            <a:r>
              <a:rPr lang="cs-CZ" dirty="0" smtClean="0"/>
              <a:t>www.muddywatersresearch.com/research/</a:t>
            </a:r>
            <a:r>
              <a:rPr lang="en-US" dirty="0" err="1" smtClean="0"/>
              <a:t>stj</a:t>
            </a:r>
            <a:r>
              <a:rPr lang="en-US" dirty="0" smtClean="0"/>
              <a:t>/mw-is-short-</a:t>
            </a:r>
            <a:r>
              <a:rPr lang="en-US" dirty="0" err="1" smtClean="0"/>
              <a:t>stj</a:t>
            </a:r>
            <a:r>
              <a:rPr lang="en-US" dirty="0"/>
              <a:t>/.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929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Bezpečnostní rizika a možné důsledky pro pacienta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901170" y="993775"/>
            <a:ext cx="5392460" cy="3609975"/>
          </a:xfrm>
          <a:prstGeom prst="rect">
            <a:avLst/>
          </a:prstGeom>
        </p:spPr>
      </p:pic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0454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Reakce FDA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cs-CZ" dirty="0" err="1" smtClean="0"/>
              <a:t>Warning</a:t>
            </a:r>
            <a:r>
              <a:rPr lang="cs-CZ" dirty="0" smtClean="0"/>
              <a:t> </a:t>
            </a:r>
            <a:r>
              <a:rPr lang="cs-CZ" dirty="0" err="1" smtClean="0"/>
              <a:t>letter</a:t>
            </a:r>
            <a:r>
              <a:rPr lang="cs-CZ" dirty="0" smtClean="0"/>
              <a:t> </a:t>
            </a:r>
            <a:r>
              <a:rPr lang="en-US" dirty="0" smtClean="0"/>
              <a:t>was </a:t>
            </a:r>
            <a:r>
              <a:rPr lang="en-US" dirty="0"/>
              <a:t>issued by the FDA </a:t>
            </a:r>
            <a:r>
              <a:rPr lang="en-US" dirty="0" smtClean="0"/>
              <a:t> </a:t>
            </a:r>
            <a:r>
              <a:rPr lang="en-US" dirty="0"/>
              <a:t>to Abbott urging the firm </a:t>
            </a:r>
            <a:r>
              <a:rPr lang="en-US" dirty="0" smtClean="0"/>
              <a:t>to</a:t>
            </a:r>
            <a:r>
              <a:rPr lang="cs-CZ" dirty="0" smtClean="0"/>
              <a:t> </a:t>
            </a:r>
            <a:r>
              <a:rPr lang="en-US" dirty="0" smtClean="0"/>
              <a:t>increase </a:t>
            </a:r>
            <a:r>
              <a:rPr lang="en-US" dirty="0"/>
              <a:t>cybersecurity based on the Muddy </a:t>
            </a:r>
            <a:r>
              <a:rPr lang="en-US" dirty="0" smtClean="0"/>
              <a:t>Waters</a:t>
            </a:r>
            <a:r>
              <a:rPr lang="cs-CZ" dirty="0" smtClean="0"/>
              <a:t> </a:t>
            </a:r>
            <a:r>
              <a:rPr lang="en-US" dirty="0" smtClean="0"/>
              <a:t>report </a:t>
            </a:r>
            <a:r>
              <a:rPr lang="en-US" dirty="0"/>
              <a:t>and the detection of areas of vulnerability </a:t>
            </a:r>
            <a:r>
              <a:rPr lang="en-US" dirty="0" smtClean="0"/>
              <a:t>in</a:t>
            </a:r>
            <a:r>
              <a:rPr lang="cs-CZ" dirty="0" smtClean="0"/>
              <a:t> </a:t>
            </a:r>
            <a:r>
              <a:rPr lang="cs-CZ" dirty="0" err="1" smtClean="0"/>
              <a:t>their</a:t>
            </a:r>
            <a:r>
              <a:rPr lang="cs-CZ" dirty="0" smtClean="0"/>
              <a:t> </a:t>
            </a:r>
            <a:r>
              <a:rPr lang="cs-CZ" dirty="0" err="1"/>
              <a:t>remote</a:t>
            </a:r>
            <a:r>
              <a:rPr lang="cs-CZ" dirty="0"/>
              <a:t> monitoring </a:t>
            </a:r>
            <a:r>
              <a:rPr lang="cs-CZ" dirty="0" err="1"/>
              <a:t>system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(http://www.fda.gov/</a:t>
            </a:r>
            <a:r>
              <a:rPr lang="cs-CZ" dirty="0" err="1"/>
              <a:t>downloads</a:t>
            </a:r>
            <a:r>
              <a:rPr lang="cs-CZ" dirty="0"/>
              <a:t>/</a:t>
            </a:r>
            <a:r>
              <a:rPr lang="cs-CZ" dirty="0" err="1"/>
              <a:t>MedicalDevices</a:t>
            </a:r>
            <a:r>
              <a:rPr lang="cs-CZ" dirty="0"/>
              <a:t>/</a:t>
            </a:r>
            <a:r>
              <a:rPr lang="cs-CZ" dirty="0" err="1"/>
              <a:t>DeviceRegulationandGuidance</a:t>
            </a:r>
            <a:r>
              <a:rPr lang="cs-CZ" dirty="0"/>
              <a:t>/</a:t>
            </a:r>
            <a:r>
              <a:rPr lang="cs-CZ" dirty="0" err="1"/>
              <a:t>GuidanceDocuments</a:t>
            </a:r>
            <a:r>
              <a:rPr lang="cs-CZ" dirty="0"/>
              <a:t>/UCM482649). 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 smtClean="0"/>
              <a:t>www.fda.gov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3031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Současnost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4958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Jaká je odpověď na minimalizaci těchto rizik 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This is a very complicated question, and the answer </a:t>
            </a:r>
            <a:r>
              <a:rPr lang="en-US" dirty="0" err="1" smtClean="0"/>
              <a:t>isevolving</a:t>
            </a:r>
            <a:r>
              <a:rPr lang="en-US" dirty="0" smtClean="0"/>
              <a:t> </a:t>
            </a:r>
            <a:r>
              <a:rPr lang="en-US" dirty="0"/>
              <a:t>rapidly. The FDA has issued both </a:t>
            </a:r>
            <a:r>
              <a:rPr lang="en-US" b="1" dirty="0"/>
              <a:t>pre- </a:t>
            </a:r>
            <a:r>
              <a:rPr lang="en-US" b="1" dirty="0" smtClean="0"/>
              <a:t>and</a:t>
            </a:r>
            <a:r>
              <a:rPr lang="cs-CZ" b="1" dirty="0" smtClean="0"/>
              <a:t> </a:t>
            </a:r>
            <a:r>
              <a:rPr lang="en-US" b="1" dirty="0" smtClean="0"/>
              <a:t>post-market </a:t>
            </a:r>
            <a:r>
              <a:rPr lang="en-US" b="1" dirty="0"/>
              <a:t>guidance for the security of medical devices.</a:t>
            </a:r>
          </a:p>
          <a:p>
            <a:r>
              <a:rPr lang="en-US" dirty="0"/>
              <a:t>The guidance references other standards </a:t>
            </a:r>
            <a:r>
              <a:rPr lang="en-US" dirty="0" smtClean="0"/>
              <a:t>from</a:t>
            </a:r>
            <a:r>
              <a:rPr lang="cs-CZ" dirty="0" smtClean="0"/>
              <a:t> </a:t>
            </a:r>
            <a:r>
              <a:rPr lang="en-US" dirty="0" smtClean="0"/>
              <a:t>the </a:t>
            </a:r>
            <a:r>
              <a:rPr lang="en-US" b="1" dirty="0"/>
              <a:t>National Institute of Standards and </a:t>
            </a:r>
            <a:r>
              <a:rPr lang="en-US" b="1" dirty="0" smtClean="0"/>
              <a:t>Technology</a:t>
            </a:r>
            <a:r>
              <a:rPr lang="cs-CZ" b="1" dirty="0" smtClean="0"/>
              <a:t> </a:t>
            </a:r>
            <a:r>
              <a:rPr lang="en-US" dirty="0" smtClean="0"/>
              <a:t>and </a:t>
            </a:r>
            <a:r>
              <a:rPr lang="en-US" b="1" dirty="0"/>
              <a:t>International Organization for Standards</a:t>
            </a:r>
            <a:r>
              <a:rPr lang="en-US" dirty="0" smtClean="0"/>
              <a:t>.</a:t>
            </a:r>
            <a:endParaRPr lang="cs-CZ" dirty="0" smtClean="0"/>
          </a:p>
          <a:p>
            <a:r>
              <a:rPr lang="cs-CZ" dirty="0" smtClean="0">
                <a:hlinkClick r:id="rId2"/>
              </a:rPr>
              <a:t>www.escardio.org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6173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Technologická opatření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cs-CZ" dirty="0"/>
              <a:t>In </a:t>
            </a:r>
            <a:r>
              <a:rPr lang="cs-CZ" dirty="0" err="1"/>
              <a:t>current-generation</a:t>
            </a:r>
            <a:r>
              <a:rPr lang="cs-CZ" dirty="0"/>
              <a:t> </a:t>
            </a:r>
            <a:r>
              <a:rPr lang="cs-CZ" dirty="0" err="1" smtClean="0"/>
              <a:t>devices</a:t>
            </a:r>
            <a:r>
              <a:rPr lang="cs-CZ" dirty="0" smtClean="0"/>
              <a:t> </a:t>
            </a:r>
            <a:r>
              <a:rPr lang="en-US" dirty="0" smtClean="0"/>
              <a:t>that </a:t>
            </a:r>
            <a:r>
              <a:rPr lang="en-US" dirty="0"/>
              <a:t>have theoretical or known vulnerabilities, </a:t>
            </a:r>
            <a:r>
              <a:rPr lang="en-US" b="1" dirty="0" smtClean="0"/>
              <a:t>firmware</a:t>
            </a:r>
            <a:r>
              <a:rPr lang="cs-CZ" b="1" dirty="0" smtClean="0"/>
              <a:t> </a:t>
            </a:r>
            <a:r>
              <a:rPr lang="en-US" b="1" dirty="0" smtClean="0"/>
              <a:t>is </a:t>
            </a:r>
            <a:r>
              <a:rPr lang="en-US" b="1" dirty="0"/>
              <a:t>useful </a:t>
            </a:r>
            <a:r>
              <a:rPr lang="en-US" dirty="0"/>
              <a:t>(defined as a kind of software that </a:t>
            </a:r>
            <a:r>
              <a:rPr lang="en-US" dirty="0" smtClean="0"/>
              <a:t>is</a:t>
            </a:r>
            <a:r>
              <a:rPr lang="cs-CZ" dirty="0" smtClean="0"/>
              <a:t> </a:t>
            </a:r>
            <a:r>
              <a:rPr lang="en-US" dirty="0" smtClean="0"/>
              <a:t>embedded </a:t>
            </a:r>
            <a:r>
              <a:rPr lang="en-US" dirty="0"/>
              <a:t>in the hardware of a technological </a:t>
            </a:r>
            <a:r>
              <a:rPr lang="en-US" dirty="0" smtClean="0"/>
              <a:t>device</a:t>
            </a:r>
            <a:r>
              <a:rPr lang="cs-CZ" dirty="0" smtClean="0"/>
              <a:t> </a:t>
            </a:r>
            <a:r>
              <a:rPr lang="en-US" dirty="0" smtClean="0"/>
              <a:t>requiring </a:t>
            </a:r>
            <a:r>
              <a:rPr lang="en-US" dirty="0"/>
              <a:t>updates from time to time</a:t>
            </a:r>
            <a:r>
              <a:rPr lang="en-US" dirty="0" smtClean="0"/>
              <a:t>).</a:t>
            </a:r>
            <a:endParaRPr lang="cs-CZ" dirty="0" smtClean="0"/>
          </a:p>
          <a:p>
            <a:r>
              <a:rPr lang="en-US" dirty="0"/>
              <a:t>At this time, there is </a:t>
            </a:r>
            <a:r>
              <a:rPr lang="en-US" b="1" dirty="0">
                <a:solidFill>
                  <a:srgbClr val="C00000"/>
                </a:solidFill>
              </a:rPr>
              <a:t>no evidence </a:t>
            </a:r>
            <a:r>
              <a:rPr lang="en-US" dirty="0"/>
              <a:t>that one </a:t>
            </a:r>
            <a:r>
              <a:rPr lang="en-US" dirty="0" smtClean="0"/>
              <a:t>can</a:t>
            </a:r>
            <a:r>
              <a:rPr lang="cs-CZ" dirty="0" smtClean="0"/>
              <a:t> </a:t>
            </a:r>
            <a:r>
              <a:rPr lang="en-US" dirty="0" smtClean="0"/>
              <a:t>reprogram </a:t>
            </a:r>
            <a:r>
              <a:rPr lang="en-US" dirty="0"/>
              <a:t>a CIED or change device settings in </a:t>
            </a:r>
            <a:r>
              <a:rPr lang="en-US" dirty="0" smtClean="0"/>
              <a:t>any</a:t>
            </a:r>
            <a:r>
              <a:rPr lang="cs-CZ" dirty="0" smtClean="0"/>
              <a:t> </a:t>
            </a:r>
            <a:r>
              <a:rPr lang="cs-CZ" dirty="0" err="1" smtClean="0"/>
              <a:t>form</a:t>
            </a:r>
            <a:r>
              <a:rPr lang="cs-CZ" dirty="0"/>
              <a:t>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025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Co je vhodné pro pacienty s potencionálně rizikovými implantáty 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>
          <a:xfrm>
            <a:off x="457200" y="994428"/>
            <a:ext cx="8503872" cy="3609073"/>
          </a:xfrm>
        </p:spPr>
        <p:txBody>
          <a:bodyPr/>
          <a:lstStyle/>
          <a:p>
            <a:r>
              <a:rPr lang="en-US" dirty="0"/>
              <a:t>Affected patients can reach out to </a:t>
            </a:r>
            <a:r>
              <a:rPr lang="en-US" dirty="0" smtClean="0"/>
              <a:t>their</a:t>
            </a:r>
            <a:r>
              <a:rPr lang="cs-CZ" dirty="0" smtClean="0"/>
              <a:t> </a:t>
            </a:r>
            <a:r>
              <a:rPr lang="cs-CZ" dirty="0" err="1" smtClean="0"/>
              <a:t>cardiologists</a:t>
            </a:r>
            <a:r>
              <a:rPr lang="cs-CZ" dirty="0" smtClean="0"/>
              <a:t>/</a:t>
            </a:r>
            <a:r>
              <a:rPr lang="cs-CZ" dirty="0" err="1" smtClean="0"/>
              <a:t>electrophysiologists</a:t>
            </a:r>
            <a:r>
              <a:rPr lang="cs-CZ" dirty="0" smtClean="0"/>
              <a:t> </a:t>
            </a:r>
            <a:r>
              <a:rPr lang="cs-CZ" dirty="0"/>
              <a:t>to </a:t>
            </a:r>
            <a:r>
              <a:rPr lang="cs-CZ" dirty="0" err="1"/>
              <a:t>discuss</a:t>
            </a:r>
            <a:r>
              <a:rPr lang="cs-CZ" dirty="0"/>
              <a:t>. </a:t>
            </a:r>
            <a:endParaRPr lang="cs-CZ" dirty="0" smtClean="0"/>
          </a:p>
          <a:p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en-US" dirty="0" smtClean="0"/>
              <a:t>recent </a:t>
            </a:r>
            <a:r>
              <a:rPr lang="en-US" b="1" dirty="0"/>
              <a:t>Abbott firmware update </a:t>
            </a:r>
            <a:r>
              <a:rPr lang="en-US" dirty="0"/>
              <a:t>takes </a:t>
            </a:r>
            <a:r>
              <a:rPr lang="cs-CZ" dirty="0" smtClean="0"/>
              <a:t>a</a:t>
            </a:r>
            <a:r>
              <a:rPr lang="en-US" dirty="0" err="1" smtClean="0"/>
              <a:t>pproximately</a:t>
            </a:r>
            <a:r>
              <a:rPr lang="cs-CZ" dirty="0" smtClean="0"/>
              <a:t> </a:t>
            </a:r>
            <a:r>
              <a:rPr lang="en-US" dirty="0" smtClean="0"/>
              <a:t>3 </a:t>
            </a:r>
            <a:r>
              <a:rPr lang="en-US" dirty="0"/>
              <a:t>min to complete, and places the patient at VVI </a:t>
            </a:r>
            <a:r>
              <a:rPr lang="en-US" dirty="0" smtClean="0"/>
              <a:t>67</a:t>
            </a:r>
            <a:r>
              <a:rPr lang="cs-CZ" dirty="0" smtClean="0"/>
              <a:t> </a:t>
            </a:r>
            <a:r>
              <a:rPr lang="cs-CZ" dirty="0" err="1" smtClean="0"/>
              <a:t>beats</a:t>
            </a:r>
            <a:r>
              <a:rPr lang="cs-CZ" dirty="0" smtClean="0"/>
              <a:t>/min.</a:t>
            </a:r>
          </a:p>
          <a:p>
            <a:r>
              <a:rPr lang="cs-CZ" b="1" dirty="0"/>
              <a:t>R</a:t>
            </a:r>
            <a:r>
              <a:rPr lang="en-US" b="1" dirty="0" err="1" smtClean="0"/>
              <a:t>isk</a:t>
            </a:r>
            <a:r>
              <a:rPr lang="en-US" b="1" dirty="0" smtClean="0"/>
              <a:t> </a:t>
            </a:r>
            <a:r>
              <a:rPr lang="en-US" b="1" dirty="0"/>
              <a:t>of CIED malfunction </a:t>
            </a:r>
            <a:r>
              <a:rPr lang="en-US" dirty="0"/>
              <a:t>due to </a:t>
            </a:r>
            <a:r>
              <a:rPr lang="en-US" dirty="0" smtClean="0"/>
              <a:t>the</a:t>
            </a:r>
            <a:r>
              <a:rPr lang="cs-CZ" dirty="0" smtClean="0"/>
              <a:t> </a:t>
            </a:r>
            <a:r>
              <a:rPr lang="en-US" dirty="0" smtClean="0"/>
              <a:t>update </a:t>
            </a:r>
            <a:r>
              <a:rPr lang="en-US" dirty="0"/>
              <a:t>is estimated as: complete loss of </a:t>
            </a:r>
            <a:r>
              <a:rPr lang="en-US" dirty="0" smtClean="0"/>
              <a:t>function</a:t>
            </a:r>
            <a:r>
              <a:rPr lang="cs-CZ" dirty="0" smtClean="0"/>
              <a:t> </a:t>
            </a:r>
            <a:r>
              <a:rPr lang="en-US" dirty="0" smtClean="0"/>
              <a:t>(</a:t>
            </a:r>
            <a:r>
              <a:rPr lang="en-US" dirty="0"/>
              <a:t>0.003%), loss of device settings (0.023%), and </a:t>
            </a:r>
            <a:r>
              <a:rPr lang="en-US" dirty="0" smtClean="0"/>
              <a:t>failure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/>
              <a:t>update (0.161</a:t>
            </a:r>
            <a:r>
              <a:rPr lang="cs-CZ" dirty="0" smtClean="0"/>
              <a:t>%).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 err="1"/>
              <a:t>Abbott</a:t>
            </a:r>
            <a:r>
              <a:rPr lang="cs-CZ" dirty="0"/>
              <a:t>. </a:t>
            </a:r>
            <a:r>
              <a:rPr lang="cs-CZ" dirty="0" err="1"/>
              <a:t>Cybersecurity</a:t>
            </a:r>
            <a:r>
              <a:rPr lang="cs-CZ" dirty="0"/>
              <a:t> update: </a:t>
            </a:r>
            <a:r>
              <a:rPr lang="cs-CZ" dirty="0" err="1"/>
              <a:t>cybersecurity</a:t>
            </a:r>
            <a:r>
              <a:rPr lang="cs-CZ" dirty="0" smtClean="0"/>
              <a:t>: </a:t>
            </a:r>
            <a:r>
              <a:rPr lang="en-US" dirty="0" smtClean="0"/>
              <a:t>your </a:t>
            </a:r>
            <a:r>
              <a:rPr lang="en-US" dirty="0"/>
              <a:t>safety is our top priority. </a:t>
            </a:r>
            <a:r>
              <a:rPr lang="cs-CZ" dirty="0" smtClean="0"/>
              <a:t>https</a:t>
            </a:r>
            <a:r>
              <a:rPr lang="cs-CZ" dirty="0"/>
              <a:t>://www.sjm.com/</a:t>
            </a:r>
            <a:r>
              <a:rPr lang="cs-CZ" dirty="0" err="1"/>
              <a:t>cyberupdate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19129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Co hýbe světem kybernetické bezpečnosti                     také v kardiologii  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47" y="1383043"/>
            <a:ext cx="4880704" cy="274317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06982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Aktuální problém: Elektrická vozidla a implantáty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 err="1" smtClean="0"/>
              <a:t>Turagam</a:t>
            </a:r>
            <a:r>
              <a:rPr lang="cs-CZ" dirty="0" smtClean="0"/>
              <a:t> MK: J </a:t>
            </a:r>
            <a:r>
              <a:rPr lang="cs-CZ" dirty="0" err="1" smtClean="0"/>
              <a:t>Am</a:t>
            </a:r>
            <a:r>
              <a:rPr lang="cs-CZ" dirty="0" smtClean="0"/>
              <a:t> </a:t>
            </a:r>
            <a:r>
              <a:rPr lang="cs-CZ" dirty="0" err="1" smtClean="0"/>
              <a:t>Coll</a:t>
            </a:r>
            <a:r>
              <a:rPr lang="cs-CZ" dirty="0" smtClean="0"/>
              <a:t> </a:t>
            </a:r>
            <a:r>
              <a:rPr lang="cs-CZ" dirty="0" err="1" smtClean="0"/>
              <a:t>Cardiol</a:t>
            </a:r>
            <a:r>
              <a:rPr lang="cs-CZ" dirty="0" smtClean="0"/>
              <a:t> 2019:73:210-3.</a:t>
            </a:r>
            <a:endParaRPr lang="cs-CZ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495" y="834409"/>
            <a:ext cx="4183625" cy="384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33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Závěry: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cs-CZ" dirty="0" smtClean="0"/>
              <a:t>Producenti, uživatelé, regulátoři a právníci v oblasti </a:t>
            </a:r>
            <a:r>
              <a:rPr lang="cs-CZ" dirty="0" err="1" smtClean="0"/>
              <a:t>implantabilních</a:t>
            </a:r>
            <a:r>
              <a:rPr lang="cs-CZ" dirty="0" smtClean="0"/>
              <a:t> přístrojů se společně snaží minimalizovat bezpečností rizika v této oblasti.</a:t>
            </a:r>
          </a:p>
          <a:p>
            <a:r>
              <a:rPr lang="cs-CZ" dirty="0" smtClean="0"/>
              <a:t>Dodržování vysokých bezpečnostních standardů, moderní firmware a kontinuální monitorace problematiky je zárukou dlouhodobé bezpečnosti.</a:t>
            </a:r>
          </a:p>
          <a:p>
            <a:r>
              <a:rPr lang="cs-CZ" dirty="0" smtClean="0"/>
              <a:t>Definice mezinárodních i národních standardů kybernetické bezpečnosti v medicíně ( FDA, TUV, ACC, HRS, ESC … + ČKS + VZP).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30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Ã½sledek obrÃ¡zku pro artificial intellig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19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63" y="2917834"/>
            <a:ext cx="1842912" cy="64624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013" y="2819179"/>
            <a:ext cx="2048666" cy="900766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281875" y="1840780"/>
            <a:ext cx="4572000" cy="75405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ctr">
              <a:spcBef>
                <a:spcPts val="300"/>
              </a:spcBef>
            </a:pPr>
            <a:r>
              <a:rPr lang="cs-CZ" sz="2700" spc="100" dirty="0">
                <a:solidFill>
                  <a:schemeClr val="bg1"/>
                </a:solidFill>
                <a:ea typeface="Roboto Condensed Light" panose="02000000000000000000" pitchFamily="2" charset="0"/>
              </a:rPr>
              <a:t>Děkuji za pozornost</a:t>
            </a:r>
            <a:endParaRPr lang="en-US" sz="2700" spc="100" dirty="0">
              <a:solidFill>
                <a:schemeClr val="bg1"/>
              </a:solidFill>
              <a:ea typeface="Roboto Condensed Light" panose="02000000000000000000" pitchFamily="2" charset="0"/>
            </a:endParaRPr>
          </a:p>
          <a:p>
            <a:pPr algn="ctr">
              <a:spcBef>
                <a:spcPts val="300"/>
              </a:spcBef>
            </a:pPr>
            <a:r>
              <a:rPr lang="cs-CZ" spc="100" dirty="0">
                <a:solidFill>
                  <a:schemeClr val="bg1"/>
                </a:solidFill>
                <a:ea typeface="Roboto Condensed Light" panose="02000000000000000000" pitchFamily="2" charset="0"/>
              </a:rPr>
              <a:t>Fakultní nemocnice Olomouc</a:t>
            </a:r>
            <a:endParaRPr lang="en-US" spc="100" dirty="0">
              <a:solidFill>
                <a:schemeClr val="bg1"/>
              </a:solidFill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542617"/>
      </p:ext>
    </p:extLst>
  </p:cSld>
  <p:clrMapOvr>
    <a:masterClrMapping/>
  </p:clrMapOvr>
  <p:transition spd="slow">
    <p:wipe dir="u"/>
  </p:transition>
</p:sld>
</file>

<file path=ppt/theme/theme1.xml><?xml version="1.0" encoding="utf-8"?>
<a:theme xmlns:a="http://schemas.openxmlformats.org/drawingml/2006/main" name="Medical">
  <a:themeElements>
    <a:clrScheme name="FNOL">
      <a:dk1>
        <a:sysClr val="windowText" lastClr="000000"/>
      </a:dk1>
      <a:lt1>
        <a:sysClr val="window" lastClr="FFFFFF"/>
      </a:lt1>
      <a:dk2>
        <a:srgbClr val="254B90"/>
      </a:dk2>
      <a:lt2>
        <a:srgbClr val="DFE3E5"/>
      </a:lt2>
      <a:accent1>
        <a:srgbClr val="76A4BD"/>
      </a:accent1>
      <a:accent2>
        <a:srgbClr val="EE7976"/>
      </a:accent2>
      <a:accent3>
        <a:srgbClr val="4887C0"/>
      </a:accent3>
      <a:accent4>
        <a:srgbClr val="6CA33E"/>
      </a:accent4>
      <a:accent5>
        <a:srgbClr val="E4A71A"/>
      </a:accent5>
      <a:accent6>
        <a:srgbClr val="B31218"/>
      </a:accent6>
      <a:hlink>
        <a:srgbClr val="76A4BD"/>
      </a:hlink>
      <a:folHlink>
        <a:srgbClr val="4887C0"/>
      </a:folHlink>
    </a:clrScheme>
    <a:fontScheme name="FNOL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3643</TotalTime>
  <Words>803</Words>
  <Application>Microsoft Office PowerPoint</Application>
  <PresentationFormat>Předvádění na obrazovce (16:9)</PresentationFormat>
  <Paragraphs>69</Paragraphs>
  <Slides>20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Calibri</vt:lpstr>
      <vt:lpstr>Wingdings</vt:lpstr>
      <vt:lpstr>Arial</vt:lpstr>
      <vt:lpstr>Roboto Condensed Light</vt:lpstr>
      <vt:lpstr>Medical</vt:lpstr>
      <vt:lpstr>Kybernetická bezpečnost           v oblasti kardiologických implantátů ( KS a ICD)</vt:lpstr>
      <vt:lpstr>Proč téma kybernetická bezpečnost v medicíně ?</vt:lpstr>
      <vt:lpstr>Princip moderního využití digitálních technologií</vt:lpstr>
      <vt:lpstr>Postavení pacienta, lékařů, techniků, nemocnic           a plátců v období realizace IoT</vt:lpstr>
      <vt:lpstr>Definice kybernetické bezpečnosti v medicíně</vt:lpstr>
      <vt:lpstr>Co je cílem ?</vt:lpstr>
      <vt:lpstr>Hacking x zajištění reálné bezpečnosti v praxi</vt:lpstr>
      <vt:lpstr>Jaké technologie mohou být potencionálně ovlivněny ?</vt:lpstr>
      <vt:lpstr>Historie</vt:lpstr>
      <vt:lpstr>Kybernetická bezpečnost implantátů ???</vt:lpstr>
      <vt:lpstr>Bezpečnostní rizika a možné důsledky pro pacienta</vt:lpstr>
      <vt:lpstr>Reakce FDA</vt:lpstr>
      <vt:lpstr>Současnost</vt:lpstr>
      <vt:lpstr>Jaká je odpověď na minimalizaci těchto rizik ?</vt:lpstr>
      <vt:lpstr>Technologická opatření</vt:lpstr>
      <vt:lpstr>Co je vhodné pro pacienty s potencionálně rizikovými implantáty ?</vt:lpstr>
      <vt:lpstr>Co hýbe světem kybernetické bezpečnosti                     také v kardiologii  </vt:lpstr>
      <vt:lpstr>Aktuální problém: Elektrická vozidla a implantáty</vt:lpstr>
      <vt:lpstr>Závěry: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MT</dc:creator>
  <cp:lastModifiedBy>Jitka Novotná</cp:lastModifiedBy>
  <cp:revision>1087</cp:revision>
  <dcterms:created xsi:type="dcterms:W3CDTF">2015-11-01T18:08:10Z</dcterms:created>
  <dcterms:modified xsi:type="dcterms:W3CDTF">2019-02-21T05:06:51Z</dcterms:modified>
</cp:coreProperties>
</file>