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72" r:id="rId3"/>
    <p:sldId id="273" r:id="rId4"/>
    <p:sldId id="287" r:id="rId5"/>
    <p:sldId id="274" r:id="rId6"/>
    <p:sldId id="277" r:id="rId7"/>
    <p:sldId id="282" r:id="rId8"/>
    <p:sldId id="279" r:id="rId9"/>
    <p:sldId id="286" r:id="rId10"/>
    <p:sldId id="296" r:id="rId11"/>
    <p:sldId id="292" r:id="rId12"/>
    <p:sldId id="281" r:id="rId13"/>
    <p:sldId id="294" r:id="rId14"/>
    <p:sldId id="288" r:id="rId15"/>
    <p:sldId id="290" r:id="rId16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dnar, Marcel" initials="BM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5A8D"/>
    <a:srgbClr val="435A8C"/>
    <a:srgbClr val="FDB92A"/>
    <a:srgbClr val="415286"/>
    <a:srgbClr val="FAB636"/>
    <a:srgbClr val="00A9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86203" autoAdjust="0"/>
  </p:normalViewPr>
  <p:slideViewPr>
    <p:cSldViewPr>
      <p:cViewPr varScale="1">
        <p:scale>
          <a:sx n="79" d="100"/>
          <a:sy n="79" d="100"/>
        </p:scale>
        <p:origin x="-174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12EF9-C9CC-4479-B368-95E4C8BAE873}" type="datetimeFigureOut">
              <a:rPr lang="cs-CZ" smtClean="0"/>
              <a:t>18.1.2019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C5C03-A63E-4F74-8D26-97DA20AA1FC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7307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BC455B-7B9F-4410-B05A-CF5C64EE0218}" type="datetimeFigureOut">
              <a:rPr lang="cs-CZ" smtClean="0"/>
              <a:t>18.1.2019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39EC8-6FA9-4C8C-9126-1D6E205DC3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6735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39EC8-6FA9-4C8C-9126-1D6E205DC340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7155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aseline="0" dirty="0"/>
          </a:p>
          <a:p>
            <a:endParaRPr lang="cs-CZ" baseline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39EC8-6FA9-4C8C-9126-1D6E205DC340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7065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39EC8-6FA9-4C8C-9126-1D6E205DC340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2577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39EC8-6FA9-4C8C-9126-1D6E205DC340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0472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39EC8-6FA9-4C8C-9126-1D6E205DC340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71453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39EC8-6FA9-4C8C-9126-1D6E205DC340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00592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39EC8-6FA9-4C8C-9126-1D6E205DC340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94498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39EC8-6FA9-4C8C-9126-1D6E205DC340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6902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39EC8-6FA9-4C8C-9126-1D6E205DC340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3645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39EC8-6FA9-4C8C-9126-1D6E205DC340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44889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39EC8-6FA9-4C8C-9126-1D6E205DC340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6528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39EC8-6FA9-4C8C-9126-1D6E205DC340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00573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39EC8-6FA9-4C8C-9126-1D6E205DC340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68670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39EC8-6FA9-4C8C-9126-1D6E205DC340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6991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39EC8-6FA9-4C8C-9126-1D6E205DC340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8241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2844" y="1428736"/>
            <a:ext cx="7772400" cy="1470025"/>
          </a:xfrm>
        </p:spPr>
        <p:txBody>
          <a:bodyPr/>
          <a:lstStyle>
            <a:lvl1pPr algn="l">
              <a:defRPr>
                <a:solidFill>
                  <a:srgbClr val="00A9E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2844" y="3857628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lang="cs-CZ" sz="3200" kern="1200" dirty="0" smtClean="0">
                <a:solidFill>
                  <a:srgbClr val="00A9E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142844" y="6357958"/>
            <a:ext cx="2133600" cy="365125"/>
          </a:xfrm>
        </p:spPr>
        <p:txBody>
          <a:bodyPr/>
          <a:lstStyle/>
          <a:p>
            <a:fld id="{7516EB83-090E-473B-B959-92A4B5275361}" type="datetimeFigureOut">
              <a:rPr lang="cs-CZ" smtClean="0"/>
              <a:pPr/>
              <a:t>18.1.2019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3F0DB-9040-4F31-8D2D-42639AAB2BE5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57488" y="274638"/>
            <a:ext cx="5829312" cy="1143000"/>
          </a:xfr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cs-CZ" sz="3200" kern="1200" dirty="0" smtClean="0">
                <a:solidFill>
                  <a:srgbClr val="00A9E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452596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214282" y="6357958"/>
            <a:ext cx="2133600" cy="365125"/>
          </a:xfrm>
        </p:spPr>
        <p:txBody>
          <a:bodyPr/>
          <a:lstStyle/>
          <a:p>
            <a:fld id="{7516EB83-090E-473B-B959-92A4B5275361}" type="datetimeFigureOut">
              <a:rPr lang="cs-CZ" smtClean="0"/>
              <a:pPr/>
              <a:t>18.1.2019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3F0DB-9040-4F31-8D2D-42639AAB2BE5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4282" y="4357694"/>
            <a:ext cx="7772400" cy="1362075"/>
          </a:xfrm>
        </p:spPr>
        <p:txBody>
          <a:bodyPr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cs-CZ" sz="3200" kern="1200" dirty="0" smtClean="0">
                <a:solidFill>
                  <a:srgbClr val="00A9E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14282" y="285749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214282" y="6357958"/>
            <a:ext cx="2133600" cy="365125"/>
          </a:xfrm>
        </p:spPr>
        <p:txBody>
          <a:bodyPr/>
          <a:lstStyle/>
          <a:p>
            <a:fld id="{7516EB83-090E-473B-B959-92A4B5275361}" type="datetimeFigureOut">
              <a:rPr lang="cs-CZ" smtClean="0"/>
              <a:pPr/>
              <a:t>18.1.2019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3F0DB-9040-4F31-8D2D-42639AAB2BE5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57488" y="274638"/>
            <a:ext cx="5829312" cy="1143000"/>
          </a:xfr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cs-CZ" sz="3200" kern="1200" dirty="0" smtClean="0">
                <a:solidFill>
                  <a:srgbClr val="00A9E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14282" y="157161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214282" y="6357958"/>
            <a:ext cx="2133600" cy="365125"/>
          </a:xfrm>
        </p:spPr>
        <p:txBody>
          <a:bodyPr/>
          <a:lstStyle/>
          <a:p>
            <a:fld id="{7516EB83-090E-473B-B959-92A4B5275361}" type="datetimeFigureOut">
              <a:rPr lang="cs-CZ" smtClean="0"/>
              <a:pPr/>
              <a:t>18.1.2019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3F0DB-9040-4F31-8D2D-42639AAB2BE5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57488" y="274638"/>
            <a:ext cx="5829312" cy="1143000"/>
          </a:xfr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cs-CZ" sz="3200" kern="1200" dirty="0" smtClean="0">
                <a:solidFill>
                  <a:srgbClr val="00A9E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14282" y="15033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214282" y="214311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>
          <a:xfrm>
            <a:off x="214282" y="6324591"/>
            <a:ext cx="2133600" cy="365125"/>
          </a:xfrm>
        </p:spPr>
        <p:txBody>
          <a:bodyPr/>
          <a:lstStyle/>
          <a:p>
            <a:fld id="{7516EB83-090E-473B-B959-92A4B5275361}" type="datetimeFigureOut">
              <a:rPr lang="cs-CZ" smtClean="0"/>
              <a:pPr/>
              <a:t>18.1.2019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3F0DB-9040-4F31-8D2D-42639AAB2BE5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57488" y="274638"/>
            <a:ext cx="5829312" cy="1143000"/>
          </a:xfr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cs-CZ" sz="3200" kern="1200" dirty="0" smtClean="0">
                <a:solidFill>
                  <a:srgbClr val="00A9E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214282" y="6357958"/>
            <a:ext cx="2133600" cy="365125"/>
          </a:xfrm>
        </p:spPr>
        <p:txBody>
          <a:bodyPr/>
          <a:lstStyle/>
          <a:p>
            <a:fld id="{7516EB83-090E-473B-B959-92A4B5275361}" type="datetimeFigureOut">
              <a:rPr lang="cs-CZ" smtClean="0"/>
              <a:pPr/>
              <a:t>18.1.2019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3F0DB-9040-4F31-8D2D-42639AAB2BE5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>
          <a:xfrm>
            <a:off x="214282" y="6357958"/>
            <a:ext cx="2133600" cy="3651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7516EB83-090E-473B-B959-92A4B5275361}" type="datetimeFigureOut">
              <a:rPr lang="cs-CZ" smtClean="0"/>
              <a:pPr/>
              <a:t>18.1.2019</a:t>
            </a:fld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3F0DB-9040-4F31-8D2D-42639AAB2BE5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4282" y="1142984"/>
            <a:ext cx="3294065" cy="1285884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cs-CZ" sz="2800" kern="1200" dirty="0" smtClean="0">
                <a:solidFill>
                  <a:srgbClr val="00A9E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14282" y="2500306"/>
            <a:ext cx="3251231" cy="362585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214282" y="6357958"/>
            <a:ext cx="2133600" cy="365125"/>
          </a:xfrm>
        </p:spPr>
        <p:txBody>
          <a:bodyPr/>
          <a:lstStyle/>
          <a:p>
            <a:fld id="{7516EB83-090E-473B-B959-92A4B5275361}" type="datetimeFigureOut">
              <a:rPr lang="cs-CZ" smtClean="0"/>
              <a:pPr/>
              <a:t>18.1.2019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3F0DB-9040-4F31-8D2D-42639AAB2BE5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/>
              <a:t>Kliknutím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214282" y="6357958"/>
            <a:ext cx="2133600" cy="365125"/>
          </a:xfrm>
        </p:spPr>
        <p:txBody>
          <a:bodyPr/>
          <a:lstStyle/>
          <a:p>
            <a:fld id="{7516EB83-090E-473B-B959-92A4B5275361}" type="datetimeFigureOut">
              <a:rPr lang="cs-CZ" smtClean="0"/>
              <a:pPr/>
              <a:t>18.1.2019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3F0DB-9040-4F31-8D2D-42639AAB2BE5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57488" y="274638"/>
            <a:ext cx="5829312" cy="1143000"/>
          </a:xfr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cs-CZ" sz="3200" kern="1200" dirty="0" smtClean="0">
                <a:solidFill>
                  <a:srgbClr val="00A9E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285720" y="1600200"/>
            <a:ext cx="8401080" cy="4525963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214282" y="6357958"/>
            <a:ext cx="2133600" cy="365125"/>
          </a:xfrm>
        </p:spPr>
        <p:txBody>
          <a:bodyPr/>
          <a:lstStyle/>
          <a:p>
            <a:fld id="{7516EB83-090E-473B-B959-92A4B5275361}" type="datetimeFigureOut">
              <a:rPr lang="cs-CZ" smtClean="0"/>
              <a:pPr/>
              <a:t>18.1.2019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3F0DB-9040-4F31-8D2D-42639AAB2BE5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 lang="cs-CZ" sz="3200" kern="1200" dirty="0" smtClean="0">
                <a:solidFill>
                  <a:srgbClr val="00A9E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285720" y="1285860"/>
            <a:ext cx="6191280" cy="4840303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214282" y="6357958"/>
            <a:ext cx="2133600" cy="365125"/>
          </a:xfrm>
        </p:spPr>
        <p:txBody>
          <a:bodyPr/>
          <a:lstStyle/>
          <a:p>
            <a:fld id="{7516EB83-090E-473B-B959-92A4B5275361}" type="datetimeFigureOut">
              <a:rPr lang="cs-CZ" smtClean="0"/>
              <a:pPr/>
              <a:t>18.1.2019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3F0DB-9040-4F31-8D2D-42639AAB2BE5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 descr="velkybubli_CJ_1502_1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1522"/>
            <a:ext cx="9144000" cy="6854956"/>
          </a:xfrm>
          <a:prstGeom prst="rect">
            <a:avLst/>
          </a:prstGeom>
        </p:spPr>
      </p:pic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2857488" y="274638"/>
            <a:ext cx="58293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14282" y="157161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214282" y="63579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516EB83-090E-473B-B959-92A4B5275361}" type="datetimeFigureOut">
              <a:rPr lang="cs-CZ" smtClean="0"/>
              <a:pPr/>
              <a:t>18.1.2019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3F0DB-9040-4F31-8D2D-42639AAB2BE5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lang="cs-CZ" sz="3600" kern="1200" dirty="0">
          <a:solidFill>
            <a:srgbClr val="00A9E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jedatovaschranka.cz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2844" y="1988840"/>
            <a:ext cx="7772400" cy="1470025"/>
          </a:xfrm>
        </p:spPr>
        <p:txBody>
          <a:bodyPr/>
          <a:lstStyle/>
          <a:p>
            <a:r>
              <a:rPr lang="cs-CZ" b="1" dirty="0"/>
              <a:t>Datové schránky v novém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/>
              <a:t>Vize Ministerstva vnitra pro elektronickou komunikaci </a:t>
            </a:r>
            <a:br>
              <a:rPr lang="cs-CZ" dirty="0"/>
            </a:br>
            <a:r>
              <a:rPr lang="cs-CZ" dirty="0"/>
              <a:t>občanů se státem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2844" y="4417732"/>
            <a:ext cx="6400800" cy="1752600"/>
          </a:xfrm>
        </p:spPr>
        <p:txBody>
          <a:bodyPr>
            <a:normAutofit/>
          </a:bodyPr>
          <a:lstStyle/>
          <a:p>
            <a:r>
              <a:rPr lang="cs-CZ" sz="1400" dirty="0"/>
              <a:t>18. ledna 2019</a:t>
            </a:r>
          </a:p>
          <a:p>
            <a:endParaRPr lang="cs-CZ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="" xmlns:a16="http://schemas.microsoft.com/office/drawing/2014/main" id="{14AAEBE5-4A5B-4518-B828-713DA2FC2A1C}"/>
              </a:ext>
            </a:extLst>
          </p:cNvPr>
          <p:cNvSpPr/>
          <p:nvPr/>
        </p:nvSpPr>
        <p:spPr>
          <a:xfrm>
            <a:off x="0" y="1124744"/>
            <a:ext cx="9144000" cy="5733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1">
            <a:extLst>
              <a:ext uri="{FF2B5EF4-FFF2-40B4-BE49-F238E27FC236}">
                <a16:creationId xmlns="" xmlns:a16="http://schemas.microsoft.com/office/drawing/2014/main" id="{88A9819B-6DF2-4D65-8DCE-EFFCF6923EB2}"/>
              </a:ext>
            </a:extLst>
          </p:cNvPr>
          <p:cNvSpPr txBox="1">
            <a:spLocks/>
          </p:cNvSpPr>
          <p:nvPr/>
        </p:nvSpPr>
        <p:spPr>
          <a:xfrm>
            <a:off x="2857488" y="274638"/>
            <a:ext cx="5829312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lang="cs-CZ" sz="3600" kern="1200" dirty="0">
                <a:solidFill>
                  <a:srgbClr val="00A9E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cs-CZ" dirty="0"/>
              <a:t>Výhody datové schránky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="" xmlns:a16="http://schemas.microsoft.com/office/drawing/2014/main" id="{DB858783-1894-4935-AC97-829A5975B0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434"/>
          <a:stretch/>
        </p:blipFill>
        <p:spPr>
          <a:xfrm>
            <a:off x="2400288" y="1124744"/>
            <a:ext cx="4349284" cy="2636431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="" xmlns:a16="http://schemas.microsoft.com/office/drawing/2014/main" id="{5852973A-750E-496D-A612-15F283042B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9673"/>
          <a:stretch/>
        </p:blipFill>
        <p:spPr>
          <a:xfrm>
            <a:off x="1577336" y="3880035"/>
            <a:ext cx="4218800" cy="2719599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="" xmlns:a16="http://schemas.microsoft.com/office/drawing/2014/main" id="{3ACBBF82-EC44-414D-A37F-6F8DA598508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27" t="55200" r="40439" b="31200"/>
          <a:stretch/>
        </p:blipFill>
        <p:spPr>
          <a:xfrm>
            <a:off x="5724128" y="3717032"/>
            <a:ext cx="2160240" cy="2824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57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BDC27E36-D69D-42CB-9CB6-09EC5EB41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Datové schránky v číslech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C977AC73-F5E5-446E-95CD-079133F14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282" y="1600200"/>
            <a:ext cx="8750206" cy="4925144"/>
          </a:xfrm>
        </p:spPr>
        <p:txBody>
          <a:bodyPr>
            <a:normAutofit/>
          </a:bodyPr>
          <a:lstStyle/>
          <a:p>
            <a:r>
              <a:rPr lang="cs-CZ" dirty="0"/>
              <a:t>Datové schránky v roce 2018:</a:t>
            </a:r>
          </a:p>
          <a:p>
            <a:pPr lvl="1"/>
            <a:r>
              <a:rPr lang="cs-CZ" dirty="0"/>
              <a:t>97,3 milionů zpráv, to je průměrně 8 milionů zpráv každý měsíc</a:t>
            </a:r>
          </a:p>
          <a:p>
            <a:pPr lvl="1"/>
            <a:r>
              <a:rPr lang="cs-CZ" dirty="0"/>
              <a:t>80 tis. nově zřízených datových schránek</a:t>
            </a:r>
          </a:p>
          <a:p>
            <a:pPr lvl="1"/>
            <a:r>
              <a:rPr lang="cs-CZ" dirty="0"/>
              <a:t>Počátkem roku 2018 byla uzavřena nová smlouva s provozovatelem ISDS, díky kterému stát očekává úsporu ve výší více jak 200 mil. Kč za období 2018-2022</a:t>
            </a:r>
            <a:endParaRPr lang="cs-CZ" dirty="0">
              <a:solidFill>
                <a:srgbClr val="C00000"/>
              </a:solidFill>
            </a:endParaRP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58513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60F8BA1-B795-4F0B-9628-61E21755B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Datové schránky jsou bezpečné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46D6D2EF-20D0-46DE-AAA4-5D51B90AF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Každá zpráva je šifrovaná a veškeré podstatné údaje jsou ukládány do logů</a:t>
            </a:r>
          </a:p>
          <a:p>
            <a:r>
              <a:rPr lang="cs-CZ" dirty="0"/>
              <a:t>Přihlášení speciálním heslem nebo elektronickým občanským průkazem</a:t>
            </a:r>
          </a:p>
          <a:p>
            <a:r>
              <a:rPr lang="cs-CZ" dirty="0"/>
              <a:t>Za téměř 10 let jejich fungování nikdy nedošlo ke zneužití dat z datových schránek</a:t>
            </a:r>
          </a:p>
          <a:p>
            <a:r>
              <a:rPr lang="cs-CZ" dirty="0"/>
              <a:t>Připravujeme komfortní přihlášení pomocí speciální aplikace v mobilním telefonu</a:t>
            </a:r>
          </a:p>
        </p:txBody>
      </p:sp>
    </p:spTree>
    <p:extLst>
      <p:ext uri="{BB962C8B-B14F-4D97-AF65-F5344CB8AC3E}">
        <p14:creationId xmlns:p14="http://schemas.microsoft.com/office/powerpoint/2010/main" val="397885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192315E9-4F74-4755-8048-483B6E7E3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Chceme to změnit!</a:t>
            </a:r>
          </a:p>
        </p:txBody>
      </p:sp>
      <p:grpSp>
        <p:nvGrpSpPr>
          <p:cNvPr id="6" name="Skupina 5">
            <a:extLst>
              <a:ext uri="{FF2B5EF4-FFF2-40B4-BE49-F238E27FC236}">
                <a16:creationId xmlns="" xmlns:a16="http://schemas.microsoft.com/office/drawing/2014/main" id="{99A56971-9811-4916-A313-1BDF0D21651F}"/>
              </a:ext>
            </a:extLst>
          </p:cNvPr>
          <p:cNvGrpSpPr/>
          <p:nvPr/>
        </p:nvGrpSpPr>
        <p:grpSpPr>
          <a:xfrm>
            <a:off x="2666983" y="1268760"/>
            <a:ext cx="4236516" cy="2431504"/>
            <a:chOff x="2304733" y="1268760"/>
            <a:chExt cx="4534534" cy="2534004"/>
          </a:xfrm>
        </p:grpSpPr>
        <p:pic>
          <p:nvPicPr>
            <p:cNvPr id="4" name="Obrázek 3">
              <a:extLst>
                <a:ext uri="{FF2B5EF4-FFF2-40B4-BE49-F238E27FC236}">
                  <a16:creationId xmlns="" xmlns:a16="http://schemas.microsoft.com/office/drawing/2014/main" id="{3E150FD5-5609-4840-A3D9-5030F0682F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04733" y="1268760"/>
              <a:ext cx="4534534" cy="2534004"/>
            </a:xfrm>
            <a:prstGeom prst="rect">
              <a:avLst/>
            </a:prstGeom>
          </p:spPr>
        </p:pic>
        <p:sp>
          <p:nvSpPr>
            <p:cNvPr id="5" name="Obdélník 4">
              <a:extLst>
                <a:ext uri="{FF2B5EF4-FFF2-40B4-BE49-F238E27FC236}">
                  <a16:creationId xmlns="" xmlns:a16="http://schemas.microsoft.com/office/drawing/2014/main" id="{146CBCAF-E0DB-4C81-85E7-A3255A443D19}"/>
                </a:ext>
              </a:extLst>
            </p:cNvPr>
            <p:cNvSpPr/>
            <p:nvPr/>
          </p:nvSpPr>
          <p:spPr>
            <a:xfrm>
              <a:off x="5796136" y="2411760"/>
              <a:ext cx="1043131" cy="13910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7" name="Šipka: zahnutá doleva 6">
            <a:extLst>
              <a:ext uri="{FF2B5EF4-FFF2-40B4-BE49-F238E27FC236}">
                <a16:creationId xmlns="" xmlns:a16="http://schemas.microsoft.com/office/drawing/2014/main" id="{BB09839D-E34B-43F3-8827-B9D955E94FA2}"/>
              </a:ext>
            </a:extLst>
          </p:cNvPr>
          <p:cNvSpPr/>
          <p:nvPr/>
        </p:nvSpPr>
        <p:spPr>
          <a:xfrm>
            <a:off x="7214878" y="2367811"/>
            <a:ext cx="1471922" cy="3456384"/>
          </a:xfrm>
          <a:prstGeom prst="curvedLeftArrow">
            <a:avLst/>
          </a:prstGeom>
          <a:solidFill>
            <a:srgbClr val="FDB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="" xmlns:a16="http://schemas.microsoft.com/office/drawing/2014/main" id="{A702E86B-A900-43EC-8BE5-C69F44F3C8EC}"/>
              </a:ext>
            </a:extLst>
          </p:cNvPr>
          <p:cNvSpPr txBox="1"/>
          <p:nvPr/>
        </p:nvSpPr>
        <p:spPr>
          <a:xfrm>
            <a:off x="755576" y="1675800"/>
            <a:ext cx="122341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4000" b="1" i="1" dirty="0"/>
              <a:t>2009</a:t>
            </a:r>
          </a:p>
          <a:p>
            <a:pPr algn="ctr"/>
            <a:r>
              <a:rPr lang="cs-CZ" sz="4000" b="1" i="1" dirty="0"/>
              <a:t>-</a:t>
            </a:r>
          </a:p>
          <a:p>
            <a:pPr algn="ctr"/>
            <a:r>
              <a:rPr lang="cs-CZ" sz="4000" b="1" i="1" dirty="0"/>
              <a:t>2018</a:t>
            </a:r>
            <a:endParaRPr lang="cs-CZ" sz="2400" b="1" i="1" dirty="0"/>
          </a:p>
        </p:txBody>
      </p:sp>
      <p:sp>
        <p:nvSpPr>
          <p:cNvPr id="11" name="TextovéPole 10">
            <a:extLst>
              <a:ext uri="{FF2B5EF4-FFF2-40B4-BE49-F238E27FC236}">
                <a16:creationId xmlns="" xmlns:a16="http://schemas.microsoft.com/office/drawing/2014/main" id="{75D5DC5E-2C6F-426C-9D1C-1E750F57797A}"/>
              </a:ext>
            </a:extLst>
          </p:cNvPr>
          <p:cNvSpPr txBox="1"/>
          <p:nvPr/>
        </p:nvSpPr>
        <p:spPr>
          <a:xfrm>
            <a:off x="755576" y="5074513"/>
            <a:ext cx="12234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4000" b="1" i="1" dirty="0"/>
              <a:t>2019</a:t>
            </a:r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920" y="3888781"/>
            <a:ext cx="4259639" cy="296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442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1232DAF-43CD-487E-A98B-15D83689E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Nové datové schránky jsou: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E75D473D-784F-4A50-93CE-B230D4728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282" y="1268760"/>
            <a:ext cx="8472518" cy="5314602"/>
          </a:xfrm>
        </p:spPr>
        <p:txBody>
          <a:bodyPr>
            <a:normAutofit fontScale="92500" lnSpcReduction="20000"/>
          </a:bodyPr>
          <a:lstStyle/>
          <a:p>
            <a:pPr marL="533400" indent="-533400">
              <a:buFont typeface="Wingdings" panose="05000000000000000000" pitchFamily="2" charset="2"/>
              <a:buChar char="ü"/>
            </a:pPr>
            <a:r>
              <a:rPr lang="cs-CZ" sz="2400" dirty="0"/>
              <a:t>Moderní a podle aktuálních designových standardů</a:t>
            </a:r>
          </a:p>
          <a:p>
            <a:pPr marL="533400" indent="-533400">
              <a:buFont typeface="Wingdings" panose="05000000000000000000" pitchFamily="2" charset="2"/>
              <a:buChar char="ü"/>
            </a:pPr>
            <a:endParaRPr lang="cs-CZ" sz="2400" dirty="0"/>
          </a:p>
          <a:p>
            <a:pPr marL="533400" indent="-533400">
              <a:buFont typeface="Wingdings" panose="05000000000000000000" pitchFamily="2" charset="2"/>
              <a:buChar char="ü"/>
            </a:pPr>
            <a:r>
              <a:rPr lang="cs-CZ" sz="2400" dirty="0"/>
              <a:t>Uživatelsky příjemné a jednodušší na používání</a:t>
            </a:r>
          </a:p>
          <a:p>
            <a:pPr marL="533400" indent="-533400">
              <a:buFont typeface="Wingdings" panose="05000000000000000000" pitchFamily="2" charset="2"/>
              <a:buChar char="ü"/>
            </a:pPr>
            <a:endParaRPr lang="cs-CZ" sz="2400" dirty="0"/>
          </a:p>
          <a:p>
            <a:pPr marL="533400" indent="-533400">
              <a:buFont typeface="Wingdings" panose="05000000000000000000" pitchFamily="2" charset="2"/>
              <a:buChar char="ü"/>
            </a:pPr>
            <a:r>
              <a:rPr lang="cs-CZ" sz="2400" dirty="0"/>
              <a:t>Přehledné a díky responsivnímu designu pohodlně dostupné </a:t>
            </a:r>
            <a:br>
              <a:rPr lang="cs-CZ" sz="2400" dirty="0"/>
            </a:br>
            <a:r>
              <a:rPr lang="cs-CZ" sz="2400" dirty="0"/>
              <a:t>z telefonu nebo tabletu</a:t>
            </a:r>
          </a:p>
          <a:p>
            <a:pPr marL="533400" indent="-533400">
              <a:buFont typeface="Wingdings" panose="05000000000000000000" pitchFamily="2" charset="2"/>
              <a:buChar char="ü"/>
            </a:pPr>
            <a:endParaRPr lang="cs-CZ" sz="2400" dirty="0"/>
          </a:p>
          <a:p>
            <a:pPr marL="533400" indent="-533400">
              <a:buFont typeface="Wingdings" panose="05000000000000000000" pitchFamily="2" charset="2"/>
              <a:buChar char="ü"/>
            </a:pPr>
            <a:r>
              <a:rPr lang="cs-CZ" sz="2400" dirty="0"/>
              <a:t>Připravené na nové funkcionality, které budeme </a:t>
            </a:r>
            <a:br>
              <a:rPr lang="cs-CZ" sz="2400" dirty="0"/>
            </a:br>
            <a:r>
              <a:rPr lang="cs-CZ" sz="2400" dirty="0"/>
              <a:t>v roce 2019 postupně přidávat</a:t>
            </a:r>
          </a:p>
          <a:p>
            <a:pPr marL="533400" indent="-533400">
              <a:buFont typeface="Wingdings" panose="05000000000000000000" pitchFamily="2" charset="2"/>
              <a:buChar char="ü"/>
            </a:pPr>
            <a:endParaRPr lang="cs-CZ" sz="2400" dirty="0"/>
          </a:p>
          <a:p>
            <a:pPr marL="533400" indent="-533400">
              <a:buFont typeface="Wingdings" panose="05000000000000000000" pitchFamily="2" charset="2"/>
              <a:buChar char="ü"/>
            </a:pPr>
            <a:r>
              <a:rPr lang="cs-CZ" sz="2400" dirty="0"/>
              <a:t>Na webové stránce </a:t>
            </a:r>
            <a:r>
              <a:rPr lang="cs-CZ" sz="2400" dirty="0">
                <a:solidFill>
                  <a:srgbClr val="00B0F0"/>
                </a:solidFill>
                <a:hlinkClick r:id="rId3"/>
              </a:rPr>
              <a:t>mojedatovaschranka.cz </a:t>
            </a:r>
            <a:endParaRPr lang="cs-CZ" sz="2400" dirty="0">
              <a:solidFill>
                <a:srgbClr val="00B0F0"/>
              </a:solidFill>
            </a:endParaRPr>
          </a:p>
          <a:p>
            <a:pPr marL="533400" indent="-533400">
              <a:buFont typeface="Wingdings" panose="05000000000000000000" pitchFamily="2" charset="2"/>
              <a:buChar char="ü"/>
            </a:pPr>
            <a:endParaRPr lang="cs-CZ" sz="2400" dirty="0"/>
          </a:p>
          <a:p>
            <a:pPr marL="533400" indent="-533400">
              <a:buFont typeface="Wingdings" panose="05000000000000000000" pitchFamily="2" charset="2"/>
              <a:buChar char="ü"/>
            </a:pPr>
            <a:r>
              <a:rPr lang="cs-CZ" sz="2400" dirty="0"/>
              <a:t>Propojené s Portálem občana i </a:t>
            </a:r>
            <a:r>
              <a:rPr lang="cs-CZ" sz="2400" dirty="0" err="1"/>
              <a:t>eObčankou</a:t>
            </a:r>
            <a:endParaRPr lang="cs-CZ" sz="2400" dirty="0"/>
          </a:p>
          <a:p>
            <a:pPr marL="533400" indent="-533400">
              <a:buFont typeface="Wingdings" panose="05000000000000000000" pitchFamily="2" charset="2"/>
              <a:buChar char="ü"/>
            </a:pPr>
            <a:endParaRPr lang="cs-CZ" sz="2400" dirty="0"/>
          </a:p>
          <a:p>
            <a:pPr marL="533400" indent="-533400">
              <a:buFont typeface="Wingdings" panose="05000000000000000000" pitchFamily="2" charset="2"/>
              <a:buChar char="ü"/>
            </a:pPr>
            <a:r>
              <a:rPr lang="cs-CZ" sz="2400" dirty="0"/>
              <a:t>Vizuální tvář ISDS je v souladu s pravidly design systému po vzoru portálu gov.cz </a:t>
            </a:r>
          </a:p>
          <a:p>
            <a:pPr marL="533400" indent="-533400">
              <a:buFont typeface="Wingdings" panose="05000000000000000000" pitchFamily="2" charset="2"/>
              <a:buChar char="ü"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378089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="" xmlns:a16="http://schemas.microsoft.com/office/drawing/2014/main" id="{0AF0DFFD-216E-453B-9415-074E4F6886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50" b="4851"/>
          <a:stretch/>
        </p:blipFill>
        <p:spPr>
          <a:xfrm>
            <a:off x="323528" y="1412776"/>
            <a:ext cx="8429131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850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8832A815-B2A2-4A91-AA52-487B48CA9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Sjednocení s Portálem občana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/>
          <a:srcRect b="2477"/>
          <a:stretch/>
        </p:blipFill>
        <p:spPr>
          <a:xfrm>
            <a:off x="323528" y="1628800"/>
            <a:ext cx="8656725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657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8832A815-B2A2-4A91-AA52-487B48CA9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Přihlášení s heslem </a:t>
            </a:r>
            <a:br>
              <a:rPr lang="cs-CZ" dirty="0"/>
            </a:br>
            <a:r>
              <a:rPr lang="cs-CZ" dirty="0"/>
              <a:t>i </a:t>
            </a:r>
            <a:r>
              <a:rPr lang="cs-CZ" dirty="0" err="1"/>
              <a:t>eObčankou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73" y="1575174"/>
            <a:ext cx="8136904" cy="528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615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eObčanka</a:t>
            </a:r>
            <a:r>
              <a:rPr lang="cs-CZ" dirty="0"/>
              <a:t> a vlastník více datových schránek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027" name="CE6C9C0E-F528-4577-A40A-4C5F3EF4AB48" descr="A03217CE-077B-4CEF-93CD-BE241C637B6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7516419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624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8832A815-B2A2-4A91-AA52-487B48CA9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Responsivní design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700808"/>
            <a:ext cx="2439697" cy="4075449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16832"/>
            <a:ext cx="5807983" cy="376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27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8832A815-B2A2-4A91-AA52-487B48CA9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Menší počet kroků </a:t>
            </a:r>
            <a:br>
              <a:rPr lang="cs-CZ" dirty="0"/>
            </a:br>
            <a:r>
              <a:rPr lang="cs-CZ" dirty="0"/>
              <a:t>u jednotlivých úkonů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15812"/>
            <a:ext cx="8147248" cy="528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026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8832A815-B2A2-4A91-AA52-487B48CA9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Menší počet kroků </a:t>
            </a:r>
            <a:br>
              <a:rPr lang="cs-CZ" dirty="0"/>
            </a:br>
            <a:r>
              <a:rPr lang="cs-CZ" dirty="0"/>
              <a:t>u jednotlivých úkonů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96" y="1417638"/>
            <a:ext cx="8136904" cy="527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233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5BA7F71D-80BF-44BD-9642-430915DF4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Plánovaná odstávka služeb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3023D96F-0973-4FA7-84B0-B5F89CF6A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600200"/>
            <a:ext cx="8472518" cy="4525963"/>
          </a:xfrm>
        </p:spPr>
        <p:txBody>
          <a:bodyPr/>
          <a:lstStyle/>
          <a:p>
            <a:endParaRPr lang="cs-CZ" dirty="0"/>
          </a:p>
          <a:p>
            <a:pPr marL="0" indent="0" algn="ctr">
              <a:buNone/>
            </a:pPr>
            <a:r>
              <a:rPr lang="cs-CZ" dirty="0"/>
              <a:t>Pro hladké nasazení nových datových schránek plánujeme tento víkend ve dnech 19. a 20. ledna 2019 jejich </a:t>
            </a:r>
            <a:br>
              <a:rPr lang="cs-CZ" dirty="0"/>
            </a:br>
            <a:r>
              <a:rPr lang="cs-CZ" dirty="0"/>
              <a:t>technickou odstávku. </a:t>
            </a:r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dirty="0"/>
              <a:t>Během této doby nebudou služby datových schránek dostupné.</a:t>
            </a:r>
          </a:p>
        </p:txBody>
      </p:sp>
    </p:spTree>
    <p:extLst>
      <p:ext uri="{BB962C8B-B14F-4D97-AF65-F5344CB8AC3E}">
        <p14:creationId xmlns:p14="http://schemas.microsoft.com/office/powerpoint/2010/main" val="509487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B3DA39A-89B3-4FA1-8828-3D4F571F5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Děkujeme za pozornost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="" xmlns:a16="http://schemas.microsoft.com/office/drawing/2014/main" id="{4A11C07D-E5AD-4273-B3D3-F47138B328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0587297"/>
      </p:ext>
    </p:extLst>
  </p:cSld>
  <p:clrMapOvr>
    <a:masterClrMapping/>
  </p:clrMapOvr>
</p:sld>
</file>

<file path=ppt/theme/theme1.xml><?xml version="1.0" encoding="utf-8"?>
<a:theme xmlns:a="http://schemas.openxmlformats.org/drawingml/2006/main" name="MV_sablona1_2007_nova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V_sablona+text_2007.potx" id="{B1D3C8C7-DE3E-4D3F-8314-80A5B38FE416}" vid="{8ACE7234-DAC8-42D9-B988-F6A9F9A77709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MV_sablona+text_2007</Template>
  <TotalTime>1000</TotalTime>
  <Words>206</Words>
  <Application>Microsoft Office PowerPoint</Application>
  <PresentationFormat>Předvádění na obrazovce (4:3)</PresentationFormat>
  <Paragraphs>59</Paragraphs>
  <Slides>15</Slides>
  <Notes>15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6" baseType="lpstr">
      <vt:lpstr>MV_sablona1_2007_nova</vt:lpstr>
      <vt:lpstr>Datové schránky v novém  Vize Ministerstva vnitra pro elektronickou komunikaci  občanů se státem</vt:lpstr>
      <vt:lpstr>Prezentace aplikace PowerPoint</vt:lpstr>
      <vt:lpstr>Datové schránky v číslech</vt:lpstr>
      <vt:lpstr>Datové schránky jsou bezpečné</vt:lpstr>
      <vt:lpstr>Chceme to změnit!</vt:lpstr>
      <vt:lpstr>Nové datové schránky jsou:</vt:lpstr>
      <vt:lpstr>Prezentace aplikace PowerPoint</vt:lpstr>
      <vt:lpstr>Sjednocení s Portálem občana</vt:lpstr>
      <vt:lpstr>Přihlášení s heslem  i eObčankou</vt:lpstr>
      <vt:lpstr>eObčanka a vlastník více datových schránek</vt:lpstr>
      <vt:lpstr>Responsivní design</vt:lpstr>
      <vt:lpstr>Menší počet kroků  u jednotlivých úkonů</vt:lpstr>
      <vt:lpstr>Menší počet kroků  u jednotlivých úkonů</vt:lpstr>
      <vt:lpstr>Plánovaná odstávka služeb</vt:lpstr>
      <vt:lpstr>Děkujeme za pozornost</vt:lpstr>
    </vt:vector>
  </TitlesOfParts>
  <Company>MV ČR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Tisková konference MV k představení redesignu a vize pro datové schránky</dc:title>
  <dc:creator>Bodnar, Marcel</dc:creator>
  <cp:lastModifiedBy>MVCR</cp:lastModifiedBy>
  <cp:revision>57</cp:revision>
  <cp:lastPrinted>2019-01-17T15:16:16Z</cp:lastPrinted>
  <dcterms:created xsi:type="dcterms:W3CDTF">2019-01-11T10:07:56Z</dcterms:created>
  <dcterms:modified xsi:type="dcterms:W3CDTF">2019-01-18T10:09:15Z</dcterms:modified>
</cp:coreProperties>
</file>