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notesSlides/notesSlide1.xml" ContentType="application/vnd.openxmlformats-officedocument.presentationml.notesSl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797" r:id="rId2"/>
    <p:sldId id="804" r:id="rId3"/>
    <p:sldId id="799" r:id="rId4"/>
    <p:sldId id="318" r:id="rId5"/>
    <p:sldId id="800" r:id="rId6"/>
    <p:sldId id="798" r:id="rId7"/>
    <p:sldId id="801" r:id="rId8"/>
    <p:sldId id="792" r:id="rId9"/>
    <p:sldId id="794" r:id="rId10"/>
    <p:sldId id="793" r:id="rId11"/>
    <p:sldId id="422" r:id="rId12"/>
    <p:sldId id="791" r:id="rId13"/>
    <p:sldId id="384" r:id="rId14"/>
    <p:sldId id="796" r:id="rId15"/>
    <p:sldId id="466" r:id="rId16"/>
    <p:sldId id="805" r:id="rId17"/>
    <p:sldId id="807" r:id="rId18"/>
    <p:sldId id="806" r:id="rId19"/>
  </p:sldIdLst>
  <p:sldSz cx="12192000" cy="6858000"/>
  <p:notesSz cx="6858000" cy="9144000"/>
  <p:defaultTextStyle>
    <a:defPPr>
      <a:defRPr lang="cs-CZ"/>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D5CD"/>
    <a:srgbClr val="D4B8D4"/>
    <a:srgbClr val="E6E6E6"/>
    <a:srgbClr val="9578EF"/>
    <a:srgbClr val="003F85"/>
    <a:srgbClr val="C4B4F6"/>
    <a:srgbClr val="057CFF"/>
    <a:srgbClr val="007E39"/>
    <a:srgbClr val="FF9F9F"/>
    <a:srgbClr val="F17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p:cViewPr varScale="1">
        <p:scale>
          <a:sx n="68" d="100"/>
          <a:sy n="68" d="100"/>
        </p:scale>
        <p:origin x="504" y="5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BEFB6F-9A2E-4A0F-A64C-C6FE28F98FE6}" type="datetimeFigureOut">
              <a:rPr lang="cs-CZ" smtClean="0"/>
              <a:pPr/>
              <a:t>12.11.2018</a:t>
            </a:fld>
            <a:endParaRPr lang="cs-CZ" dirty="0"/>
          </a:p>
        </p:txBody>
      </p:sp>
      <p:sp>
        <p:nvSpPr>
          <p:cNvPr id="4" name="Zástupný symbol pro obrázek snímk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9B7AC7-F8A7-4EFC-8E9E-72DDECE5B311}" type="slidenum">
              <a:rPr lang="cs-CZ" smtClean="0"/>
              <a:pPr/>
              <a:t>‹#›</a:t>
            </a:fld>
            <a:endParaRPr lang="cs-CZ" dirty="0"/>
          </a:p>
        </p:txBody>
      </p:sp>
    </p:spTree>
    <p:extLst>
      <p:ext uri="{BB962C8B-B14F-4D97-AF65-F5344CB8AC3E}">
        <p14:creationId xmlns:p14="http://schemas.microsoft.com/office/powerpoint/2010/main" val="516888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7DD6D465-5567-4050-8A55-4D72FA7A5D4E}" type="slidenum">
              <a:rPr lang="cs-CZ" smtClean="0"/>
              <a:t>11</a:t>
            </a:fld>
            <a:endParaRPr lang="cs-CZ"/>
          </a:p>
        </p:txBody>
      </p:sp>
    </p:spTree>
    <p:extLst>
      <p:ext uri="{BB962C8B-B14F-4D97-AF65-F5344CB8AC3E}">
        <p14:creationId xmlns:p14="http://schemas.microsoft.com/office/powerpoint/2010/main" val="3024832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7DD6D465-5567-4050-8A55-4D72FA7A5D4E}" type="slidenum">
              <a:rPr lang="cs-CZ" smtClean="0"/>
              <a:t>15</a:t>
            </a:fld>
            <a:endParaRPr lang="cs-CZ"/>
          </a:p>
        </p:txBody>
      </p:sp>
    </p:spTree>
    <p:extLst>
      <p:ext uri="{BB962C8B-B14F-4D97-AF65-F5344CB8AC3E}">
        <p14:creationId xmlns:p14="http://schemas.microsoft.com/office/powerpoint/2010/main" val="892260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a:t>Klepnutím lze upravit styl předlohy nadpisů.</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lvl1pPr>
              <a:defRPr/>
            </a:lvl1pPr>
          </a:lstStyle>
          <a:p>
            <a:pPr>
              <a:defRPr/>
            </a:pPr>
            <a:fld id="{BD3E2F60-9352-4535-B4F6-6729755A5AC7}" type="datetimeFigureOut">
              <a:rPr lang="cs-CZ"/>
              <a:pPr>
                <a:defRPr/>
              </a:pPr>
              <a:t>12.11.2018</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endParaRPr lang="cs-CZ" dirty="0"/>
          </a:p>
        </p:txBody>
      </p:sp>
      <p:sp>
        <p:nvSpPr>
          <p:cNvPr id="6" name="Zástupný symbol pro číslo snímku 5"/>
          <p:cNvSpPr>
            <a:spLocks noGrp="1"/>
          </p:cNvSpPr>
          <p:nvPr>
            <p:ph type="sldNum" sz="quarter" idx="12"/>
          </p:nvPr>
        </p:nvSpPr>
        <p:spPr/>
        <p:txBody>
          <a:bodyPr/>
          <a:lstStyle>
            <a:lvl1pPr>
              <a:defRPr/>
            </a:lvl1pPr>
          </a:lstStyle>
          <a:p>
            <a:pPr>
              <a:defRPr/>
            </a:pPr>
            <a:fld id="{7F21ED55-74E1-4B09-9DF5-9397D8779EC2}"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fld id="{9DD3B02B-CC96-4935-A150-850110C9D811}" type="datetimeFigureOut">
              <a:rPr lang="cs-CZ"/>
              <a:pPr>
                <a:defRPr/>
              </a:pPr>
              <a:t>12.11.2018</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endParaRPr lang="cs-CZ" dirty="0"/>
          </a:p>
        </p:txBody>
      </p:sp>
      <p:sp>
        <p:nvSpPr>
          <p:cNvPr id="6" name="Zástupný symbol pro číslo snímku 5"/>
          <p:cNvSpPr>
            <a:spLocks noGrp="1"/>
          </p:cNvSpPr>
          <p:nvPr>
            <p:ph type="sldNum" sz="quarter" idx="12"/>
          </p:nvPr>
        </p:nvSpPr>
        <p:spPr/>
        <p:txBody>
          <a:bodyPr/>
          <a:lstStyle>
            <a:lvl1pPr>
              <a:defRPr/>
            </a:lvl1pPr>
          </a:lstStyle>
          <a:p>
            <a:pPr>
              <a:defRPr/>
            </a:pPr>
            <a:fld id="{C8400567-1D95-42A5-A6C9-C481BD1E48D4}"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lvl1pPr>
              <a:defRPr/>
            </a:lvl1pPr>
          </a:lstStyle>
          <a:p>
            <a:pPr>
              <a:defRPr/>
            </a:pPr>
            <a:fld id="{4CC61D44-7983-476B-8DC0-82CA06A54470}" type="datetimeFigureOut">
              <a:rPr lang="cs-CZ"/>
              <a:pPr>
                <a:defRPr/>
              </a:pPr>
              <a:t>12.11.2018</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endParaRPr lang="cs-CZ" dirty="0"/>
          </a:p>
        </p:txBody>
      </p:sp>
      <p:sp>
        <p:nvSpPr>
          <p:cNvPr id="6" name="Zástupný symbol pro číslo snímku 5"/>
          <p:cNvSpPr>
            <a:spLocks noGrp="1"/>
          </p:cNvSpPr>
          <p:nvPr>
            <p:ph type="sldNum" sz="quarter" idx="12"/>
          </p:nvPr>
        </p:nvSpPr>
        <p:spPr/>
        <p:txBody>
          <a:bodyPr/>
          <a:lstStyle>
            <a:lvl1pPr>
              <a:defRPr/>
            </a:lvl1pPr>
          </a:lstStyle>
          <a:p>
            <a:pPr>
              <a:defRPr/>
            </a:pPr>
            <a:fld id="{99E3D91A-0DA6-44F4-AFDD-89EC3014FA36}"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3"/>
          <p:cNvSpPr>
            <a:spLocks noGrp="1"/>
          </p:cNvSpPr>
          <p:nvPr>
            <p:ph type="dt" sz="half" idx="10"/>
          </p:nvPr>
        </p:nvSpPr>
        <p:spPr/>
        <p:txBody>
          <a:bodyPr/>
          <a:lstStyle>
            <a:lvl1pPr>
              <a:defRPr/>
            </a:lvl1pPr>
          </a:lstStyle>
          <a:p>
            <a:pPr>
              <a:defRPr/>
            </a:pPr>
            <a:fld id="{7F6BF128-128D-4E64-BD44-FFF52EE616B9}" type="datetimeFigureOut">
              <a:rPr lang="cs-CZ"/>
              <a:pPr>
                <a:defRPr/>
              </a:pPr>
              <a:t>12.11.2018</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endParaRPr lang="cs-CZ" dirty="0"/>
          </a:p>
        </p:txBody>
      </p:sp>
      <p:sp>
        <p:nvSpPr>
          <p:cNvPr id="7" name="Zástupný symbol pro číslo snímku 5"/>
          <p:cNvSpPr>
            <a:spLocks noGrp="1"/>
          </p:cNvSpPr>
          <p:nvPr>
            <p:ph type="sldNum" sz="quarter" idx="12"/>
          </p:nvPr>
        </p:nvSpPr>
        <p:spPr/>
        <p:txBody>
          <a:bodyPr/>
          <a:lstStyle>
            <a:lvl1pPr>
              <a:defRPr/>
            </a:lvl1pPr>
          </a:lstStyle>
          <a:p>
            <a:pPr>
              <a:defRPr/>
            </a:pPr>
            <a:fld id="{A1B7C7DA-6C62-4BCF-AE49-038D42DB0DD3}"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3"/>
          <p:cNvSpPr>
            <a:spLocks noGrp="1"/>
          </p:cNvSpPr>
          <p:nvPr>
            <p:ph type="dt" sz="half" idx="10"/>
          </p:nvPr>
        </p:nvSpPr>
        <p:spPr/>
        <p:txBody>
          <a:bodyPr/>
          <a:lstStyle>
            <a:lvl1pPr>
              <a:defRPr/>
            </a:lvl1pPr>
          </a:lstStyle>
          <a:p>
            <a:pPr>
              <a:defRPr/>
            </a:pPr>
            <a:fld id="{3CC5A2DD-F628-47D5-83B1-DF85C803E40D}" type="datetimeFigureOut">
              <a:rPr lang="cs-CZ"/>
              <a:pPr>
                <a:defRPr/>
              </a:pPr>
              <a:t>12.11.2018</a:t>
            </a:fld>
            <a:endParaRPr lang="cs-CZ" dirty="0"/>
          </a:p>
        </p:txBody>
      </p:sp>
      <p:sp>
        <p:nvSpPr>
          <p:cNvPr id="8" name="Zástupný symbol pro zápatí 4"/>
          <p:cNvSpPr>
            <a:spLocks noGrp="1"/>
          </p:cNvSpPr>
          <p:nvPr>
            <p:ph type="ftr" sz="quarter" idx="11"/>
          </p:nvPr>
        </p:nvSpPr>
        <p:spPr/>
        <p:txBody>
          <a:bodyPr/>
          <a:lstStyle>
            <a:lvl1pPr>
              <a:defRPr/>
            </a:lvl1pPr>
          </a:lstStyle>
          <a:p>
            <a:pPr>
              <a:defRPr/>
            </a:pPr>
            <a:endParaRPr lang="cs-CZ" dirty="0"/>
          </a:p>
        </p:txBody>
      </p:sp>
      <p:sp>
        <p:nvSpPr>
          <p:cNvPr id="9" name="Zástupný symbol pro číslo snímku 5"/>
          <p:cNvSpPr>
            <a:spLocks noGrp="1"/>
          </p:cNvSpPr>
          <p:nvPr>
            <p:ph type="sldNum" sz="quarter" idx="12"/>
          </p:nvPr>
        </p:nvSpPr>
        <p:spPr/>
        <p:txBody>
          <a:bodyPr/>
          <a:lstStyle>
            <a:lvl1pPr>
              <a:defRPr/>
            </a:lvl1pPr>
          </a:lstStyle>
          <a:p>
            <a:pPr>
              <a:defRPr/>
            </a:pPr>
            <a:fld id="{4793E774-7790-4129-B6F1-897BE5DB2DEB}"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3"/>
          <p:cNvSpPr>
            <a:spLocks noGrp="1"/>
          </p:cNvSpPr>
          <p:nvPr>
            <p:ph type="dt" sz="half" idx="10"/>
          </p:nvPr>
        </p:nvSpPr>
        <p:spPr/>
        <p:txBody>
          <a:bodyPr/>
          <a:lstStyle>
            <a:lvl1pPr>
              <a:defRPr/>
            </a:lvl1pPr>
          </a:lstStyle>
          <a:p>
            <a:pPr>
              <a:defRPr/>
            </a:pPr>
            <a:fld id="{3F02CADC-AB18-4593-9F05-89B74CC3352B}" type="datetimeFigureOut">
              <a:rPr lang="cs-CZ"/>
              <a:pPr>
                <a:defRPr/>
              </a:pPr>
              <a:t>12.11.2018</a:t>
            </a:fld>
            <a:endParaRPr lang="cs-CZ" dirty="0"/>
          </a:p>
        </p:txBody>
      </p:sp>
      <p:sp>
        <p:nvSpPr>
          <p:cNvPr id="4" name="Zástupný symbol pro zápatí 4"/>
          <p:cNvSpPr>
            <a:spLocks noGrp="1"/>
          </p:cNvSpPr>
          <p:nvPr>
            <p:ph type="ftr" sz="quarter" idx="11"/>
          </p:nvPr>
        </p:nvSpPr>
        <p:spPr/>
        <p:txBody>
          <a:bodyPr/>
          <a:lstStyle>
            <a:lvl1pPr>
              <a:defRPr/>
            </a:lvl1pPr>
          </a:lstStyle>
          <a:p>
            <a:pPr>
              <a:defRPr/>
            </a:pPr>
            <a:endParaRPr lang="cs-CZ" dirty="0"/>
          </a:p>
        </p:txBody>
      </p:sp>
      <p:sp>
        <p:nvSpPr>
          <p:cNvPr id="5" name="Zástupný symbol pro číslo snímku 5"/>
          <p:cNvSpPr>
            <a:spLocks noGrp="1"/>
          </p:cNvSpPr>
          <p:nvPr>
            <p:ph type="sldNum" sz="quarter" idx="12"/>
          </p:nvPr>
        </p:nvSpPr>
        <p:spPr/>
        <p:txBody>
          <a:bodyPr/>
          <a:lstStyle>
            <a:lvl1pPr>
              <a:defRPr/>
            </a:lvl1pPr>
          </a:lstStyle>
          <a:p>
            <a:pPr>
              <a:defRPr/>
            </a:pPr>
            <a:fld id="{C35FBF4F-521E-4217-9C82-A177143B517F}"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3"/>
          <p:cNvSpPr>
            <a:spLocks noGrp="1"/>
          </p:cNvSpPr>
          <p:nvPr>
            <p:ph type="dt" sz="half" idx="10"/>
          </p:nvPr>
        </p:nvSpPr>
        <p:spPr/>
        <p:txBody>
          <a:bodyPr/>
          <a:lstStyle>
            <a:lvl1pPr>
              <a:defRPr/>
            </a:lvl1pPr>
          </a:lstStyle>
          <a:p>
            <a:pPr>
              <a:defRPr/>
            </a:pPr>
            <a:fld id="{FAAE1315-5C48-4DEE-B195-9E5952516602}" type="datetimeFigureOut">
              <a:rPr lang="cs-CZ"/>
              <a:pPr>
                <a:defRPr/>
              </a:pPr>
              <a:t>12.11.2018</a:t>
            </a:fld>
            <a:endParaRPr lang="cs-CZ" dirty="0"/>
          </a:p>
        </p:txBody>
      </p:sp>
      <p:sp>
        <p:nvSpPr>
          <p:cNvPr id="3" name="Zástupný symbol pro zápatí 4"/>
          <p:cNvSpPr>
            <a:spLocks noGrp="1"/>
          </p:cNvSpPr>
          <p:nvPr>
            <p:ph type="ftr" sz="quarter" idx="11"/>
          </p:nvPr>
        </p:nvSpPr>
        <p:spPr/>
        <p:txBody>
          <a:bodyPr/>
          <a:lstStyle>
            <a:lvl1pPr>
              <a:defRPr/>
            </a:lvl1pPr>
          </a:lstStyle>
          <a:p>
            <a:pPr>
              <a:defRPr/>
            </a:pPr>
            <a:endParaRPr lang="cs-CZ" dirty="0"/>
          </a:p>
        </p:txBody>
      </p:sp>
      <p:sp>
        <p:nvSpPr>
          <p:cNvPr id="4" name="Zástupný symbol pro číslo snímku 5"/>
          <p:cNvSpPr>
            <a:spLocks noGrp="1"/>
          </p:cNvSpPr>
          <p:nvPr>
            <p:ph type="sldNum" sz="quarter" idx="12"/>
          </p:nvPr>
        </p:nvSpPr>
        <p:spPr/>
        <p:txBody>
          <a:bodyPr/>
          <a:lstStyle>
            <a:lvl1pPr>
              <a:defRPr/>
            </a:lvl1pPr>
          </a:lstStyle>
          <a:p>
            <a:pPr>
              <a:defRPr/>
            </a:pPr>
            <a:fld id="{3F790BD4-BA5D-428C-A1AC-D4937DE971D3}"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C62210CE-A774-4B9B-8399-D4D2BD2B39E0}" type="datetimeFigureOut">
              <a:rPr lang="cs-CZ"/>
              <a:pPr>
                <a:defRPr/>
              </a:pPr>
              <a:t>12.11.2018</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endParaRPr lang="cs-CZ" dirty="0"/>
          </a:p>
        </p:txBody>
      </p:sp>
      <p:sp>
        <p:nvSpPr>
          <p:cNvPr id="7" name="Zástupný symbol pro číslo snímku 5"/>
          <p:cNvSpPr>
            <a:spLocks noGrp="1"/>
          </p:cNvSpPr>
          <p:nvPr>
            <p:ph type="sldNum" sz="quarter" idx="12"/>
          </p:nvPr>
        </p:nvSpPr>
        <p:spPr/>
        <p:txBody>
          <a:bodyPr/>
          <a:lstStyle>
            <a:lvl1pPr>
              <a:defRPr/>
            </a:lvl1pPr>
          </a:lstStyle>
          <a:p>
            <a:pPr>
              <a:defRPr/>
            </a:pPr>
            <a:fld id="{E0C0D5CC-96AD-42DB-8C57-1BA74C0D0ABE}"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F06C2771-D867-48C0-A647-ECA1D05A9CFA}" type="datetimeFigureOut">
              <a:rPr lang="cs-CZ"/>
              <a:pPr>
                <a:defRPr/>
              </a:pPr>
              <a:t>12.11.2018</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endParaRPr lang="cs-CZ" dirty="0"/>
          </a:p>
        </p:txBody>
      </p:sp>
      <p:sp>
        <p:nvSpPr>
          <p:cNvPr id="7" name="Zástupný symbol pro číslo snímku 5"/>
          <p:cNvSpPr>
            <a:spLocks noGrp="1"/>
          </p:cNvSpPr>
          <p:nvPr>
            <p:ph type="sldNum" sz="quarter" idx="12"/>
          </p:nvPr>
        </p:nvSpPr>
        <p:spPr/>
        <p:txBody>
          <a:bodyPr/>
          <a:lstStyle>
            <a:lvl1pPr>
              <a:defRPr/>
            </a:lvl1pPr>
          </a:lstStyle>
          <a:p>
            <a:pPr>
              <a:defRPr/>
            </a:pPr>
            <a:fld id="{4BB59B0B-F5C8-4D04-90A7-BCDC752BF330}"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fld id="{7CEF60B0-46E9-4A80-98E1-08D243692BB2}" type="datetimeFigureOut">
              <a:rPr lang="cs-CZ"/>
              <a:pPr>
                <a:defRPr/>
              </a:pPr>
              <a:t>12.11.2018</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endParaRPr lang="cs-CZ" dirty="0"/>
          </a:p>
        </p:txBody>
      </p:sp>
      <p:sp>
        <p:nvSpPr>
          <p:cNvPr id="6" name="Zástupný symbol pro číslo snímku 5"/>
          <p:cNvSpPr>
            <a:spLocks noGrp="1"/>
          </p:cNvSpPr>
          <p:nvPr>
            <p:ph type="sldNum" sz="quarter" idx="12"/>
          </p:nvPr>
        </p:nvSpPr>
        <p:spPr/>
        <p:txBody>
          <a:bodyPr/>
          <a:lstStyle>
            <a:lvl1pPr>
              <a:defRPr/>
            </a:lvl1pPr>
          </a:lstStyle>
          <a:p>
            <a:pPr>
              <a:defRPr/>
            </a:pPr>
            <a:fld id="{D4318C7E-B12E-472A-B8A0-7F1A30EE8987}"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839200" y="274639"/>
            <a:ext cx="27432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609600" y="274639"/>
            <a:ext cx="80264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fld id="{E6AAB54D-0246-45C9-8384-B386F2A210C1}" type="datetimeFigureOut">
              <a:rPr lang="cs-CZ"/>
              <a:pPr>
                <a:defRPr/>
              </a:pPr>
              <a:t>12.11.2018</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endParaRPr lang="cs-CZ" dirty="0"/>
          </a:p>
        </p:txBody>
      </p:sp>
      <p:sp>
        <p:nvSpPr>
          <p:cNvPr id="6" name="Zástupný symbol pro číslo snímku 5"/>
          <p:cNvSpPr>
            <a:spLocks noGrp="1"/>
          </p:cNvSpPr>
          <p:nvPr>
            <p:ph type="sldNum" sz="quarter" idx="12"/>
          </p:nvPr>
        </p:nvSpPr>
        <p:spPr/>
        <p:txBody>
          <a:bodyPr/>
          <a:lstStyle>
            <a:lvl1pPr>
              <a:defRPr/>
            </a:lvl1pPr>
          </a:lstStyle>
          <a:p>
            <a:pPr>
              <a:defRPr/>
            </a:pPr>
            <a:fld id="{D1416045-B92C-41CD-9A54-F57D18F33072}"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alpha val="0"/>
          </a:srgbClr>
        </a:solidFill>
        <a:effectLst/>
      </p:bgPr>
    </p:bg>
    <p:spTree>
      <p:nvGrpSpPr>
        <p:cNvPr id="1" name=""/>
        <p:cNvGrpSpPr/>
        <p:nvPr/>
      </p:nvGrpSpPr>
      <p:grpSpPr>
        <a:xfrm>
          <a:off x="0" y="0"/>
          <a:ext cx="0" cy="0"/>
          <a:chOff x="0" y="0"/>
          <a:chExt cx="0" cy="0"/>
        </a:xfrm>
      </p:grpSpPr>
      <p:sp>
        <p:nvSpPr>
          <p:cNvPr id="2050" name="Zástupný symbol pro nadpis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2051" name="Zástupný symbol pro text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Arial" pitchFamily="34" charset="0"/>
                <a:cs typeface="+mn-cs"/>
              </a:defRPr>
            </a:lvl1pPr>
          </a:lstStyle>
          <a:p>
            <a:pPr>
              <a:defRPr/>
            </a:pPr>
            <a:fld id="{2EF107FF-A55C-4061-A95D-13DF45AF939E}" type="datetimeFigureOut">
              <a:rPr lang="cs-CZ"/>
              <a:pPr>
                <a:defRPr/>
              </a:pPr>
              <a:t>12.11.2018</a:t>
            </a:fld>
            <a:endParaRPr lang="cs-CZ" dirty="0"/>
          </a:p>
        </p:txBody>
      </p:sp>
      <p:sp>
        <p:nvSpPr>
          <p:cNvPr id="5" name="Zástupný symbol pro zápatí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Arial" pitchFamily="34" charset="0"/>
                <a:cs typeface="+mn-cs"/>
              </a:defRPr>
            </a:lvl1pPr>
          </a:lstStyle>
          <a:p>
            <a:pPr>
              <a:defRPr/>
            </a:pPr>
            <a:endParaRPr lang="cs-CZ" dirty="0"/>
          </a:p>
        </p:txBody>
      </p:sp>
      <p:sp>
        <p:nvSpPr>
          <p:cNvPr id="6" name="Zástupný symbol pro číslo snímk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Arial" pitchFamily="34" charset="0"/>
                <a:cs typeface="+mn-cs"/>
              </a:defRPr>
            </a:lvl1pPr>
          </a:lstStyle>
          <a:p>
            <a:pPr>
              <a:defRPr/>
            </a:pPr>
            <a:fld id="{1054A327-B374-4CC9-B2CC-2A8AE1C32EB1}"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kern="1200">
          <a:solidFill>
            <a:schemeClr val="tx1"/>
          </a:solidFill>
          <a:latin typeface="Arial" pitchFamily="34" charset="0"/>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lecbainformaci.cz/"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4B8D4"/>
        </a:solidFill>
        <a:effectLst/>
      </p:bgPr>
    </p:bg>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5015F69A-88BC-4DF2-838B-9451DE10CC53}"/>
              </a:ext>
            </a:extLst>
          </p:cNvPr>
          <p:cNvSpPr/>
          <p:nvPr/>
        </p:nvSpPr>
        <p:spPr>
          <a:xfrm>
            <a:off x="1432067" y="1628800"/>
            <a:ext cx="9145016" cy="4715202"/>
          </a:xfrm>
          <a:prstGeom prst="rect">
            <a:avLst/>
          </a:prstGeom>
        </p:spPr>
        <p:txBody>
          <a:bodyPr wrap="square">
            <a:spAutoFit/>
          </a:bodyPr>
          <a:lstStyle/>
          <a:p>
            <a:pPr>
              <a:spcAft>
                <a:spcPts val="0"/>
              </a:spcAft>
            </a:pPr>
            <a:r>
              <a:rPr lang="cs-CZ" sz="2000" b="1" dirty="0">
                <a:latin typeface="Verdana" panose="020B0604030504040204" pitchFamily="34" charset="0"/>
                <a:ea typeface="Calibri" panose="020F0502020204030204" pitchFamily="34" charset="0"/>
              </a:rPr>
              <a:t>PROGRAM:</a:t>
            </a:r>
            <a:endParaRPr lang="cs-CZ" sz="2000" dirty="0">
              <a:latin typeface="Times New Roman" panose="02020603050405020304" pitchFamily="18" charset="0"/>
              <a:ea typeface="Calibri" panose="020F0502020204030204" pitchFamily="34" charset="0"/>
            </a:endParaRPr>
          </a:p>
          <a:p>
            <a:pPr marL="285750" indent="28575">
              <a:spcAft>
                <a:spcPts val="0"/>
              </a:spcAft>
            </a:pPr>
            <a:r>
              <a:rPr lang="cs-CZ" dirty="0">
                <a:latin typeface="Verdana" panose="020B0604030504040204" pitchFamily="34" charset="0"/>
                <a:ea typeface="Calibri" panose="020F0502020204030204" pitchFamily="34" charset="0"/>
              </a:rPr>
              <a:t> </a:t>
            </a:r>
            <a:endParaRPr lang="cs-CZ" sz="2000" dirty="0">
              <a:latin typeface="Times New Roman" panose="02020603050405020304" pitchFamily="18" charset="0"/>
              <a:ea typeface="Calibri" panose="020F0502020204030204" pitchFamily="34" charset="0"/>
            </a:endParaRPr>
          </a:p>
          <a:p>
            <a:pPr marL="1350645" indent="-1350645">
              <a:lnSpc>
                <a:spcPct val="150000"/>
              </a:lnSpc>
              <a:spcAft>
                <a:spcPts val="0"/>
              </a:spcAft>
            </a:pPr>
            <a:r>
              <a:rPr lang="cs-CZ" dirty="0">
                <a:latin typeface="Verdana" panose="020B0604030504040204" pitchFamily="34" charset="0"/>
                <a:ea typeface="Calibri" panose="020F0502020204030204" pitchFamily="34" charset="0"/>
              </a:rPr>
              <a:t>      10.00 – 10.25 	</a:t>
            </a:r>
            <a:r>
              <a:rPr lang="cs-CZ" b="1" dirty="0">
                <a:latin typeface="Verdana" panose="020B0604030504040204" pitchFamily="34" charset="0"/>
                <a:ea typeface="Calibri" panose="020F0502020204030204" pitchFamily="34" charset="0"/>
              </a:rPr>
              <a:t>Léčba informací</a:t>
            </a:r>
            <a:r>
              <a:rPr lang="cs-CZ" dirty="0">
                <a:latin typeface="Verdana" panose="020B0604030504040204" pitchFamily="34" charset="0"/>
                <a:ea typeface="Calibri" panose="020F0502020204030204" pitchFamily="34" charset="0"/>
              </a:rPr>
              <a:t> – představení knihy</a:t>
            </a:r>
            <a:endParaRPr lang="cs-CZ" sz="2000" dirty="0">
              <a:latin typeface="Times New Roman" panose="02020603050405020304" pitchFamily="18" charset="0"/>
              <a:ea typeface="Calibri" panose="020F0502020204030204" pitchFamily="34" charset="0"/>
            </a:endParaRPr>
          </a:p>
          <a:p>
            <a:pPr marL="1350645" indent="-1350645">
              <a:lnSpc>
                <a:spcPct val="150000"/>
              </a:lnSpc>
              <a:spcAft>
                <a:spcPts val="0"/>
              </a:spcAft>
            </a:pPr>
            <a:r>
              <a:rPr lang="cs-CZ" dirty="0">
                <a:latin typeface="Verdana" panose="020B0604030504040204" pitchFamily="34" charset="0"/>
                <a:ea typeface="Calibri" panose="020F0502020204030204" pitchFamily="34" charset="0"/>
              </a:rPr>
              <a:t>                              	Mgr. Marie Vilánková, autorka knihy</a:t>
            </a:r>
            <a:endParaRPr lang="cs-CZ" sz="2000" dirty="0">
              <a:latin typeface="Times New Roman" panose="02020603050405020304" pitchFamily="18" charset="0"/>
              <a:ea typeface="Calibri" panose="020F0502020204030204" pitchFamily="34" charset="0"/>
            </a:endParaRPr>
          </a:p>
          <a:p>
            <a:pPr marL="1798320" indent="-1506220">
              <a:lnSpc>
                <a:spcPct val="150000"/>
              </a:lnSpc>
              <a:spcAft>
                <a:spcPts val="0"/>
              </a:spcAft>
            </a:pPr>
            <a:r>
              <a:rPr lang="cs-CZ" dirty="0">
                <a:latin typeface="Verdana" panose="020B0604030504040204" pitchFamily="34" charset="0"/>
                <a:ea typeface="Calibri" panose="020F0502020204030204" pitchFamily="34" charset="0"/>
              </a:rPr>
              <a:t>  10.25 – 10.40 	</a:t>
            </a:r>
            <a:r>
              <a:rPr lang="cs-CZ" b="1" dirty="0">
                <a:latin typeface="Verdana" panose="020B0604030504040204" pitchFamily="34" charset="0"/>
                <a:ea typeface="Calibri" panose="020F0502020204030204" pitchFamily="34" charset="0"/>
              </a:rPr>
              <a:t>Informační medicína očima terapeuta, vědecká 		studie, kazuistika a úspěšnost léčby</a:t>
            </a:r>
            <a:endParaRPr lang="cs-CZ" sz="2000" dirty="0">
              <a:latin typeface="Times New Roman" panose="02020603050405020304" pitchFamily="18" charset="0"/>
              <a:ea typeface="Calibri" panose="020F0502020204030204" pitchFamily="34" charset="0"/>
            </a:endParaRPr>
          </a:p>
          <a:p>
            <a:pPr marL="1350645" indent="-1350645">
              <a:lnSpc>
                <a:spcPct val="150000"/>
              </a:lnSpc>
              <a:spcAft>
                <a:spcPts val="0"/>
              </a:spcAft>
            </a:pPr>
            <a:r>
              <a:rPr lang="cs-CZ" dirty="0">
                <a:latin typeface="Verdana" panose="020B0604030504040204" pitchFamily="34" charset="0"/>
                <a:ea typeface="Calibri" panose="020F0502020204030204" pitchFamily="34" charset="0"/>
              </a:rPr>
              <a:t>                              	Ing. Vladimír Jelínek, terapeut a publicista</a:t>
            </a:r>
            <a:endParaRPr lang="cs-CZ" sz="2000" dirty="0">
              <a:latin typeface="Times New Roman" panose="02020603050405020304" pitchFamily="18" charset="0"/>
              <a:ea typeface="Calibri" panose="020F0502020204030204" pitchFamily="34" charset="0"/>
            </a:endParaRPr>
          </a:p>
          <a:p>
            <a:pPr marL="1798320" indent="-1506220">
              <a:lnSpc>
                <a:spcPct val="150000"/>
              </a:lnSpc>
              <a:spcAft>
                <a:spcPts val="0"/>
              </a:spcAft>
            </a:pPr>
            <a:r>
              <a:rPr lang="cs-CZ" dirty="0">
                <a:latin typeface="Verdana" panose="020B0604030504040204" pitchFamily="34" charset="0"/>
                <a:ea typeface="Calibri" panose="020F0502020204030204" pitchFamily="34" charset="0"/>
              </a:rPr>
              <a:t>  10.40  - 10.50  	</a:t>
            </a:r>
            <a:r>
              <a:rPr lang="cs-CZ" b="1" dirty="0">
                <a:latin typeface="Verdana" panose="020B0604030504040204" pitchFamily="34" charset="0"/>
                <a:ea typeface="Calibri" panose="020F0502020204030204" pitchFamily="34" charset="0"/>
              </a:rPr>
              <a:t>Pár slov vydavatele, </a:t>
            </a:r>
            <a:r>
              <a:rPr lang="cs-CZ" dirty="0">
                <a:latin typeface="Verdana" panose="020B0604030504040204" pitchFamily="34" charset="0"/>
                <a:ea typeface="Calibri" panose="020F0502020204030204" pitchFamily="34" charset="0"/>
              </a:rPr>
              <a:t> Milana Šimáčková, 			nakladatelství ARGO</a:t>
            </a:r>
            <a:endParaRPr lang="cs-CZ" sz="2000" dirty="0">
              <a:latin typeface="Times New Roman" panose="02020603050405020304" pitchFamily="18" charset="0"/>
              <a:ea typeface="Calibri" panose="020F0502020204030204" pitchFamily="34" charset="0"/>
            </a:endParaRPr>
          </a:p>
          <a:p>
            <a:pPr>
              <a:lnSpc>
                <a:spcPct val="150000"/>
              </a:lnSpc>
              <a:spcAft>
                <a:spcPts val="0"/>
              </a:spcAft>
            </a:pPr>
            <a:r>
              <a:rPr lang="cs-CZ" dirty="0">
                <a:latin typeface="Verdana" panose="020B0604030504040204" pitchFamily="34" charset="0"/>
                <a:ea typeface="Calibri" panose="020F0502020204030204" pitchFamily="34" charset="0"/>
              </a:rPr>
              <a:t>      10.50 – 11.00   	</a:t>
            </a:r>
            <a:r>
              <a:rPr lang="cs-CZ" b="1" dirty="0">
                <a:latin typeface="Verdana" panose="020B0604030504040204" pitchFamily="34" charset="0"/>
                <a:ea typeface="Calibri" panose="020F0502020204030204" pitchFamily="34" charset="0"/>
              </a:rPr>
              <a:t>Diskuze</a:t>
            </a:r>
            <a:r>
              <a:rPr lang="cs-CZ" dirty="0">
                <a:latin typeface="Verdana" panose="020B0604030504040204" pitchFamily="34" charset="0"/>
                <a:ea typeface="Calibri" panose="020F0502020204030204" pitchFamily="34" charset="0"/>
              </a:rPr>
              <a:t> </a:t>
            </a:r>
            <a:endParaRPr lang="cs-CZ" sz="2000" dirty="0">
              <a:latin typeface="Times New Roman" panose="02020603050405020304" pitchFamily="18" charset="0"/>
              <a:ea typeface="Calibri" panose="020F0502020204030204" pitchFamily="34" charset="0"/>
            </a:endParaRPr>
          </a:p>
          <a:p>
            <a:pPr>
              <a:lnSpc>
                <a:spcPct val="150000"/>
              </a:lnSpc>
              <a:spcAft>
                <a:spcPts val="0"/>
              </a:spcAft>
            </a:pPr>
            <a:r>
              <a:rPr lang="cs-CZ" dirty="0">
                <a:latin typeface="Verdana" panose="020B0604030504040204" pitchFamily="34" charset="0"/>
                <a:ea typeface="Calibri" panose="020F0502020204030204" pitchFamily="34" charset="0"/>
              </a:rPr>
              <a:t>      11.00 – 11.30   	</a:t>
            </a:r>
            <a:r>
              <a:rPr lang="cs-CZ" b="1" dirty="0">
                <a:latin typeface="Verdana" panose="020B0604030504040204" pitchFamily="34" charset="0"/>
                <a:ea typeface="Calibri" panose="020F0502020204030204" pitchFamily="34" charset="0"/>
              </a:rPr>
              <a:t>Oběd formou bufetu</a:t>
            </a:r>
            <a:r>
              <a:rPr lang="cs-CZ" dirty="0">
                <a:latin typeface="Verdana" panose="020B0604030504040204" pitchFamily="34" charset="0"/>
                <a:ea typeface="Calibri" panose="020F0502020204030204" pitchFamily="34" charset="0"/>
              </a:rPr>
              <a:t> </a:t>
            </a:r>
            <a:endParaRPr lang="cs-CZ" sz="2000" dirty="0">
              <a:effectLst/>
              <a:latin typeface="Times New Roman" panose="02020603050405020304" pitchFamily="18" charset="0"/>
              <a:ea typeface="Calibri" panose="020F0502020204030204" pitchFamily="34" charset="0"/>
            </a:endParaRPr>
          </a:p>
        </p:txBody>
      </p:sp>
      <p:sp>
        <p:nvSpPr>
          <p:cNvPr id="10" name="Nadpis 1">
            <a:extLst>
              <a:ext uri="{FF2B5EF4-FFF2-40B4-BE49-F238E27FC236}">
                <a16:creationId xmlns:a16="http://schemas.microsoft.com/office/drawing/2014/main" id="{A7AE6C16-8FF0-4880-AD1E-A541D6CBBC5B}"/>
              </a:ext>
            </a:extLst>
          </p:cNvPr>
          <p:cNvSpPr>
            <a:spLocks noGrp="1"/>
          </p:cNvSpPr>
          <p:nvPr>
            <p:ph type="ctrTitle"/>
          </p:nvPr>
        </p:nvSpPr>
        <p:spPr>
          <a:xfrm>
            <a:off x="1415480" y="188640"/>
            <a:ext cx="9433048" cy="1224136"/>
          </a:xfrm>
          <a:solidFill>
            <a:schemeClr val="bg1"/>
          </a:solidFill>
          <a:ln w="25400">
            <a:solidFill>
              <a:schemeClr val="tx1"/>
            </a:solidFill>
          </a:ln>
        </p:spPr>
        <p:txBody>
          <a:bodyPr/>
          <a:lstStyle/>
          <a:p>
            <a:pPr eaLnBrk="1" hangingPunct="1">
              <a:lnSpc>
                <a:spcPct val="150000"/>
              </a:lnSpc>
            </a:pPr>
            <a:r>
              <a:rPr lang="cs-CZ" sz="2800" b="1" i="1" dirty="0">
                <a:latin typeface="Verdana" panose="020B0604030504040204" pitchFamily="34" charset="0"/>
                <a:ea typeface="Verdana" panose="020B0604030504040204" pitchFamily="34" charset="0"/>
              </a:rPr>
              <a:t>Tisková konference – Léčba informací</a:t>
            </a:r>
            <a:br>
              <a:rPr lang="cs-CZ" sz="2800" b="1" i="1" dirty="0">
                <a:latin typeface="Verdana" panose="020B0604030504040204" pitchFamily="34" charset="0"/>
                <a:ea typeface="Verdana" panose="020B0604030504040204" pitchFamily="34" charset="0"/>
              </a:rPr>
            </a:br>
            <a:r>
              <a:rPr lang="cs-CZ" sz="2000" b="1" i="1" dirty="0">
                <a:latin typeface="Verdana" panose="020B0604030504040204" pitchFamily="34" charset="0"/>
                <a:ea typeface="Verdana" panose="020B0604030504040204" pitchFamily="34" charset="0"/>
              </a:rPr>
              <a:t>13.11.2018, Praha</a:t>
            </a:r>
            <a:endParaRPr lang="cs-CZ" sz="20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68698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4B8D4"/>
        </a:solidFill>
        <a:effectLst/>
      </p:bgPr>
    </p:bg>
    <p:spTree>
      <p:nvGrpSpPr>
        <p:cNvPr id="1" name=""/>
        <p:cNvGrpSpPr/>
        <p:nvPr/>
      </p:nvGrpSpPr>
      <p:grpSpPr>
        <a:xfrm>
          <a:off x="0" y="0"/>
          <a:ext cx="0" cy="0"/>
          <a:chOff x="0" y="0"/>
          <a:chExt cx="0" cy="0"/>
        </a:xfrm>
      </p:grpSpPr>
      <p:sp>
        <p:nvSpPr>
          <p:cNvPr id="3075" name="Podnadpis 2"/>
          <p:cNvSpPr>
            <a:spLocks noGrp="1"/>
          </p:cNvSpPr>
          <p:nvPr>
            <p:ph type="subTitle" idx="1"/>
          </p:nvPr>
        </p:nvSpPr>
        <p:spPr>
          <a:xfrm>
            <a:off x="6455419" y="3436743"/>
            <a:ext cx="5214937" cy="642938"/>
          </a:xfrm>
        </p:spPr>
        <p:txBody>
          <a:bodyPr/>
          <a:lstStyle/>
          <a:p>
            <a:pPr eaLnBrk="1" hangingPunct="1"/>
            <a:r>
              <a:rPr lang="cs-CZ" sz="4000" b="1" dirty="0">
                <a:solidFill>
                  <a:schemeClr val="tx1"/>
                </a:solidFill>
                <a:latin typeface="Arial" charset="0"/>
              </a:rPr>
              <a:t>Mgr. Marie Vilánková</a:t>
            </a:r>
          </a:p>
        </p:txBody>
      </p:sp>
      <p:sp>
        <p:nvSpPr>
          <p:cNvPr id="3074" name="Nadpis 1"/>
          <p:cNvSpPr>
            <a:spLocks noGrp="1"/>
          </p:cNvSpPr>
          <p:nvPr>
            <p:ph type="ctrTitle"/>
          </p:nvPr>
        </p:nvSpPr>
        <p:spPr>
          <a:xfrm>
            <a:off x="5807968" y="1425830"/>
            <a:ext cx="6120680" cy="1499113"/>
          </a:xfrm>
          <a:solidFill>
            <a:schemeClr val="bg1"/>
          </a:solidFill>
          <a:ln w="25400">
            <a:solidFill>
              <a:schemeClr val="tx1"/>
            </a:solidFill>
          </a:ln>
        </p:spPr>
        <p:txBody>
          <a:bodyPr/>
          <a:lstStyle/>
          <a:p>
            <a:pPr eaLnBrk="1" hangingPunct="1"/>
            <a:r>
              <a:rPr lang="cs-CZ" b="1" i="1" dirty="0"/>
              <a:t>Léčba informací</a:t>
            </a:r>
            <a:endParaRPr lang="cs-CZ" b="1" dirty="0">
              <a:latin typeface="Arial" charset="0"/>
            </a:endParaRPr>
          </a:p>
        </p:txBody>
      </p:sp>
      <p:pic>
        <p:nvPicPr>
          <p:cNvPr id="8" name="Obrázek 7">
            <a:extLst>
              <a:ext uri="{FF2B5EF4-FFF2-40B4-BE49-F238E27FC236}">
                <a16:creationId xmlns:a16="http://schemas.microsoft.com/office/drawing/2014/main" id="{8CFE9A91-B8EE-4633-AD88-BC2289F686A8}"/>
              </a:ext>
            </a:extLst>
          </p:cNvPr>
          <p:cNvPicPr>
            <a:picLocks noChangeAspect="1"/>
          </p:cNvPicPr>
          <p:nvPr/>
        </p:nvPicPr>
        <p:blipFill rotWithShape="1">
          <a:blip r:embed="rId2"/>
          <a:srcRect r="34792"/>
          <a:stretch/>
        </p:blipFill>
        <p:spPr>
          <a:xfrm>
            <a:off x="230992" y="106941"/>
            <a:ext cx="5484095" cy="6644117"/>
          </a:xfrm>
          <a:prstGeom prst="rect">
            <a:avLst/>
          </a:prstGeom>
        </p:spPr>
      </p:pic>
    </p:spTree>
    <p:extLst>
      <p:ext uri="{BB962C8B-B14F-4D97-AF65-F5344CB8AC3E}">
        <p14:creationId xmlns:p14="http://schemas.microsoft.com/office/powerpoint/2010/main" val="245859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A26DAAD9-99B9-46C1-B376-EC3AA95429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300"/>
          <a:stretch/>
        </p:blipFill>
        <p:spPr>
          <a:xfrm>
            <a:off x="4151784" y="0"/>
            <a:ext cx="8198768" cy="6858000"/>
          </a:xfrm>
          <a:prstGeom prst="rect">
            <a:avLst/>
          </a:prstGeom>
        </p:spPr>
      </p:pic>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263352" y="116632"/>
            <a:ext cx="3744416" cy="576064"/>
          </a:xfrm>
        </p:spPr>
        <p:txBody>
          <a:bodyPr/>
          <a:lstStyle/>
          <a:p>
            <a:r>
              <a:rPr lang="cs-CZ" b="1" dirty="0">
                <a:solidFill>
                  <a:srgbClr val="9578EF"/>
                </a:solidFill>
              </a:rPr>
              <a:t>Kdo jsem</a:t>
            </a:r>
          </a:p>
        </p:txBody>
      </p:sp>
      <p:sp>
        <p:nvSpPr>
          <p:cNvPr id="4099" name="Zástupný symbol pro obsah 2"/>
          <p:cNvSpPr>
            <a:spLocks noGrp="1"/>
          </p:cNvSpPr>
          <p:nvPr>
            <p:ph idx="1"/>
          </p:nvPr>
        </p:nvSpPr>
        <p:spPr>
          <a:xfrm>
            <a:off x="263352" y="735000"/>
            <a:ext cx="4176464" cy="4710224"/>
          </a:xfrm>
        </p:spPr>
        <p:txBody>
          <a:bodyPr/>
          <a:lstStyle/>
          <a:p>
            <a:pPr marL="0" indent="0">
              <a:spcBef>
                <a:spcPts val="600"/>
              </a:spcBef>
              <a:buNone/>
            </a:pPr>
            <a:r>
              <a:rPr lang="en-CA" sz="2800" dirty="0">
                <a:solidFill>
                  <a:prstClr val="black"/>
                </a:solidFill>
                <a:latin typeface="Calibri"/>
              </a:rPr>
              <a:t>*</a:t>
            </a:r>
            <a:r>
              <a:rPr lang="cs-CZ" sz="2800" dirty="0">
                <a:solidFill>
                  <a:prstClr val="black"/>
                </a:solidFill>
                <a:latin typeface="Calibri"/>
              </a:rPr>
              <a:t> 2.9.1974</a:t>
            </a:r>
          </a:p>
          <a:p>
            <a:pPr marL="0" indent="0">
              <a:spcBef>
                <a:spcPts val="600"/>
              </a:spcBef>
              <a:buNone/>
            </a:pPr>
            <a:r>
              <a:rPr lang="cs-CZ" sz="2800" dirty="0">
                <a:solidFill>
                  <a:prstClr val="black"/>
                </a:solidFill>
                <a:latin typeface="Calibri"/>
              </a:rPr>
              <a:t>Dětství jsem strávila na šumavském podlesí, </a:t>
            </a:r>
            <a:br>
              <a:rPr lang="cs-CZ" sz="2800" dirty="0">
                <a:solidFill>
                  <a:prstClr val="black"/>
                </a:solidFill>
                <a:latin typeface="Calibri"/>
              </a:rPr>
            </a:br>
            <a:r>
              <a:rPr lang="cs-CZ" sz="2800" dirty="0">
                <a:solidFill>
                  <a:prstClr val="black"/>
                </a:solidFill>
                <a:latin typeface="Calibri"/>
              </a:rPr>
              <a:t>v Česticích</a:t>
            </a:r>
          </a:p>
          <a:p>
            <a:pPr marL="0" indent="0">
              <a:spcBef>
                <a:spcPts val="600"/>
              </a:spcBef>
              <a:buNone/>
            </a:pPr>
            <a:r>
              <a:rPr lang="cs-CZ" sz="2800" dirty="0">
                <a:solidFill>
                  <a:prstClr val="black"/>
                </a:solidFill>
                <a:latin typeface="Calibri"/>
              </a:rPr>
              <a:t>Vystudovala jsem MFF UK</a:t>
            </a:r>
            <a:br>
              <a:rPr lang="cs-CZ" sz="2800" dirty="0">
                <a:solidFill>
                  <a:prstClr val="black"/>
                </a:solidFill>
                <a:latin typeface="Calibri"/>
              </a:rPr>
            </a:br>
            <a:r>
              <a:rPr lang="cs-CZ" sz="2800" dirty="0">
                <a:solidFill>
                  <a:prstClr val="black"/>
                </a:solidFill>
                <a:latin typeface="Calibri"/>
              </a:rPr>
              <a:t>v Praze, obor informatika</a:t>
            </a:r>
          </a:p>
          <a:p>
            <a:pPr marL="0" indent="0">
              <a:spcBef>
                <a:spcPts val="600"/>
              </a:spcBef>
              <a:buNone/>
            </a:pPr>
            <a:r>
              <a:rPr lang="cs-CZ" sz="2800" dirty="0">
                <a:solidFill>
                  <a:prstClr val="black"/>
                </a:solidFill>
                <a:latin typeface="Calibri"/>
              </a:rPr>
              <a:t>Zaměření na analytické databázové systémy, vyhledávání nových informací na velkých souborech dat </a:t>
            </a:r>
          </a:p>
          <a:p>
            <a:pPr marL="0" indent="0">
              <a:spcBef>
                <a:spcPts val="600"/>
              </a:spcBef>
              <a:buNone/>
            </a:pPr>
            <a:r>
              <a:rPr lang="cs-CZ" sz="2800" dirty="0">
                <a:solidFill>
                  <a:prstClr val="black"/>
                </a:solidFill>
                <a:latin typeface="Calibri"/>
              </a:rPr>
              <a:t>Moje pracovní kariéra je spjatá s firmou Joalis</a:t>
            </a:r>
            <a:br>
              <a:rPr lang="cs-CZ" sz="2800" dirty="0">
                <a:solidFill>
                  <a:prstClr val="black"/>
                </a:solidFill>
                <a:latin typeface="Calibri"/>
              </a:rPr>
            </a:br>
            <a:endParaRPr lang="cs-CZ" sz="2800" dirty="0">
              <a:solidFill>
                <a:prstClr val="black"/>
              </a:solidFill>
              <a:latin typeface="Calibri"/>
            </a:endParaRPr>
          </a:p>
        </p:txBody>
      </p:sp>
    </p:spTree>
    <p:extLst>
      <p:ext uri="{BB962C8B-B14F-4D97-AF65-F5344CB8AC3E}">
        <p14:creationId xmlns:p14="http://schemas.microsoft.com/office/powerpoint/2010/main" val="280633121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nadpis 2"/>
          <p:cNvSpPr>
            <a:spLocks noGrp="1"/>
          </p:cNvSpPr>
          <p:nvPr>
            <p:ph type="subTitle" idx="1"/>
          </p:nvPr>
        </p:nvSpPr>
        <p:spPr>
          <a:xfrm>
            <a:off x="71330" y="528500"/>
            <a:ext cx="11953328" cy="1752600"/>
          </a:xfrm>
        </p:spPr>
        <p:txBody>
          <a:bodyPr>
            <a:noAutofit/>
          </a:bodyPr>
          <a:lstStyle/>
          <a:p>
            <a:pPr marL="342900" indent="-342900" algn="l">
              <a:buFont typeface="Arial" pitchFamily="34" charset="0"/>
              <a:buChar char="•"/>
            </a:pPr>
            <a:r>
              <a:rPr lang="cs-CZ" sz="2400" dirty="0">
                <a:solidFill>
                  <a:schemeClr val="tx1"/>
                </a:solidFill>
                <a:latin typeface="+mn-lt"/>
              </a:rPr>
              <a:t>                          založeno 1999</a:t>
            </a:r>
          </a:p>
          <a:p>
            <a:pPr marL="342900" indent="-342900" algn="l">
              <a:buFont typeface="Arial" pitchFamily="34" charset="0"/>
              <a:buChar char="•"/>
            </a:pPr>
            <a:r>
              <a:rPr lang="cs-CZ" sz="2400" b="1" dirty="0">
                <a:solidFill>
                  <a:srgbClr val="FF0000"/>
                </a:solidFill>
                <a:latin typeface="+mn-lt"/>
              </a:rPr>
              <a:t>Nový obor informační medicína - detoxikace pomocí informačních preparátů </a:t>
            </a:r>
            <a:r>
              <a:rPr lang="cs-CZ" sz="2400" dirty="0">
                <a:solidFill>
                  <a:schemeClr val="tx1"/>
                </a:solidFill>
                <a:latin typeface="+mn-lt"/>
              </a:rPr>
              <a:t>- nový směr alternativní medicíny vycházející ze zapomenutých tradic lékařství</a:t>
            </a:r>
          </a:p>
          <a:p>
            <a:pPr marL="342900" indent="-342900" algn="l">
              <a:buFont typeface="Arial" pitchFamily="34" charset="0"/>
              <a:buChar char="•"/>
            </a:pPr>
            <a:r>
              <a:rPr lang="cs-CZ" sz="2400" dirty="0">
                <a:solidFill>
                  <a:schemeClr val="tx1"/>
                </a:solidFill>
                <a:latin typeface="+mn-lt"/>
              </a:rPr>
              <a:t>Zázemí vlastního výrobního závodu Stará Huť u Dobříše (otevřeno jaro 2009)</a:t>
            </a:r>
          </a:p>
          <a:p>
            <a:pPr marL="342900" indent="-342900" algn="l">
              <a:buFont typeface="Arial" pitchFamily="34" charset="0"/>
              <a:buChar char="•"/>
            </a:pPr>
            <a:r>
              <a:rPr lang="cs-CZ" sz="2400" dirty="0">
                <a:solidFill>
                  <a:schemeClr val="tx1"/>
                </a:solidFill>
                <a:latin typeface="+mn-lt"/>
              </a:rPr>
              <a:t>Fungující trhy: Česká republika, Polsko, Slovensko, Maďarsko, Rakousko, Německo…</a:t>
            </a:r>
          </a:p>
          <a:p>
            <a:pPr algn="l">
              <a:spcBef>
                <a:spcPts val="0"/>
              </a:spcBef>
              <a:buFont typeface="Arial" pitchFamily="34" charset="0"/>
              <a:buChar char="•"/>
            </a:pPr>
            <a:endParaRPr lang="cs-CZ" dirty="0"/>
          </a:p>
        </p:txBody>
      </p:sp>
      <p:pic>
        <p:nvPicPr>
          <p:cNvPr id="1032" name="Picture 8" descr="http://www.joalis.eu/cs-CZ/files/82/r800e600/Joalis%20Hut%20040.jpg"/>
          <p:cNvPicPr>
            <a:picLocks noChangeAspect="1" noChangeArrowheads="1"/>
          </p:cNvPicPr>
          <p:nvPr/>
        </p:nvPicPr>
        <p:blipFill>
          <a:blip r:embed="rId4" cstate="print"/>
          <a:srcRect/>
          <a:stretch>
            <a:fillRect/>
          </a:stretch>
        </p:blipFill>
        <p:spPr bwMode="auto">
          <a:xfrm>
            <a:off x="3755232" y="2943410"/>
            <a:ext cx="4355976" cy="3266982"/>
          </a:xfrm>
          <a:prstGeom prst="rect">
            <a:avLst/>
          </a:prstGeom>
          <a:noFill/>
        </p:spPr>
      </p:pic>
      <p:pic>
        <p:nvPicPr>
          <p:cNvPr id="20" name="Obrázek 19" descr="fabrika-2.jpg"/>
          <p:cNvPicPr>
            <a:picLocks noChangeAspect="1"/>
          </p:cNvPicPr>
          <p:nvPr/>
        </p:nvPicPr>
        <p:blipFill>
          <a:blip r:embed="rId5" cstate="print"/>
          <a:stretch>
            <a:fillRect/>
          </a:stretch>
        </p:blipFill>
        <p:spPr>
          <a:xfrm>
            <a:off x="8616280" y="2688740"/>
            <a:ext cx="3325146" cy="2252428"/>
          </a:xfrm>
          <a:prstGeom prst="rect">
            <a:avLst/>
          </a:prstGeom>
        </p:spPr>
      </p:pic>
      <p:pic>
        <p:nvPicPr>
          <p:cNvPr id="1042" name="Picture 18"/>
          <p:cNvPicPr>
            <a:picLocks noChangeAspect="1" noChangeArrowheads="1"/>
          </p:cNvPicPr>
          <p:nvPr/>
        </p:nvPicPr>
        <p:blipFill>
          <a:blip r:embed="rId6" cstate="print"/>
          <a:srcRect/>
          <a:stretch>
            <a:fillRect/>
          </a:stretch>
        </p:blipFill>
        <p:spPr bwMode="auto">
          <a:xfrm>
            <a:off x="167342" y="-44719"/>
            <a:ext cx="1764875" cy="927995"/>
          </a:xfrm>
          <a:prstGeom prst="rect">
            <a:avLst/>
          </a:prstGeom>
          <a:noFill/>
          <a:ln w="9525">
            <a:noFill/>
            <a:miter lim="800000"/>
            <a:headEnd/>
            <a:tailEnd/>
          </a:ln>
          <a:effectLst/>
        </p:spPr>
      </p:pic>
      <p:pic>
        <p:nvPicPr>
          <p:cNvPr id="10" name="Obrázek 9">
            <a:extLst>
              <a:ext uri="{FF2B5EF4-FFF2-40B4-BE49-F238E27FC236}">
                <a16:creationId xmlns:a16="http://schemas.microsoft.com/office/drawing/2014/main" id="{86AEA2CA-34DB-41E3-9EC9-1E1F53CA11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8045" y="2843716"/>
            <a:ext cx="3567187" cy="3567187"/>
          </a:xfrm>
          <a:prstGeom prst="rect">
            <a:avLst/>
          </a:prstGeom>
        </p:spPr>
      </p:pic>
    </p:spTree>
    <p:extLst>
      <p:ext uri="{BB962C8B-B14F-4D97-AF65-F5344CB8AC3E}">
        <p14:creationId xmlns:p14="http://schemas.microsoft.com/office/powerpoint/2010/main" val="36321624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4099" name="Zástupný symbol pro obsah 2"/>
          <p:cNvSpPr>
            <a:spLocks noGrp="1"/>
          </p:cNvSpPr>
          <p:nvPr>
            <p:ph idx="1"/>
          </p:nvPr>
        </p:nvSpPr>
        <p:spPr>
          <a:xfrm>
            <a:off x="119336" y="116632"/>
            <a:ext cx="11736796" cy="4710224"/>
          </a:xfrm>
        </p:spPr>
        <p:txBody>
          <a:bodyPr/>
          <a:lstStyle/>
          <a:p>
            <a:pPr marL="0" indent="0">
              <a:spcBef>
                <a:spcPts val="600"/>
              </a:spcBef>
              <a:buNone/>
            </a:pPr>
            <a:r>
              <a:rPr lang="cs-CZ" sz="2400" dirty="0">
                <a:latin typeface="+mn-lt"/>
              </a:rPr>
              <a:t>„</a:t>
            </a:r>
            <a:r>
              <a:rPr lang="cs-CZ" sz="2400" b="1" dirty="0">
                <a:latin typeface="+mn-lt"/>
              </a:rPr>
              <a:t>Myslíte si, že jen léky s účinnou látkou mohou léčit? </a:t>
            </a:r>
          </a:p>
          <a:p>
            <a:pPr marL="0" indent="0">
              <a:spcBef>
                <a:spcPts val="600"/>
              </a:spcBef>
              <a:buNone/>
            </a:pPr>
            <a:r>
              <a:rPr lang="cs-CZ" sz="2400" dirty="0">
                <a:latin typeface="+mn-lt"/>
              </a:rPr>
              <a:t>Mýlíte se. Existují preparáty, do kterých se nahrávají informace, a ty dokážou léčit mnohem účinněji, navíc bez škodlivých vedlejších účinků. Zní to jako zázrak. Nicméně informační preparáty jsou budoucností medicíny. </a:t>
            </a:r>
          </a:p>
          <a:p>
            <a:pPr marL="0" indent="0">
              <a:spcBef>
                <a:spcPts val="600"/>
              </a:spcBef>
              <a:buNone/>
            </a:pPr>
            <a:r>
              <a:rPr lang="cs-CZ" sz="2400" dirty="0">
                <a:latin typeface="+mn-lt"/>
              </a:rPr>
              <a:t>V podstatě jde o to, naučit tělo novým dovednostem, aby se dokázalo samo zbavit všech škodlivých toxinů, patogenních mikroorganismů, svých vlastních poškozených, nefunkčních a rakovinových buněk a negativních, poškozujících emočních programů. </a:t>
            </a:r>
          </a:p>
          <a:p>
            <a:pPr marL="0" indent="0">
              <a:spcBef>
                <a:spcPts val="600"/>
              </a:spcBef>
              <a:buNone/>
            </a:pPr>
            <a:r>
              <a:rPr lang="cs-CZ" sz="2400" dirty="0">
                <a:latin typeface="+mn-lt"/>
              </a:rPr>
              <a:t>Snáze pak odolá negativním vlivům, bude se lépe regenerovat, dostane se do potřebné rovnováhy a vy budete zdraví a šťastní. </a:t>
            </a:r>
          </a:p>
          <a:p>
            <a:pPr marL="0" indent="0">
              <a:spcBef>
                <a:spcPts val="600"/>
              </a:spcBef>
              <a:buNone/>
            </a:pPr>
            <a:r>
              <a:rPr lang="cs-CZ" sz="2400" dirty="0">
                <a:latin typeface="+mn-lt"/>
              </a:rPr>
              <a:t>V této knize se seznámíte s tím, jak tělo uzdravit pomocí informačních preparátů, a zároveň pochopíte princip homeopatie, léčitelství, proutkařství a dalších dosud nevysvětlených jevů.</a:t>
            </a:r>
          </a:p>
          <a:p>
            <a:pPr marL="0" indent="0">
              <a:spcBef>
                <a:spcPts val="600"/>
              </a:spcBef>
              <a:buNone/>
            </a:pPr>
            <a:r>
              <a:rPr lang="cs-CZ" sz="2400" b="1" dirty="0">
                <a:latin typeface="+mn-lt"/>
              </a:rPr>
              <a:t>Řada věcí, které oficiální věda nechce vidět a nálepkuje jako nevědecké, jsou ve skutečnosti přirozené vlastnosti a schopnosti živých organismů. </a:t>
            </a:r>
            <a:r>
              <a:rPr lang="cs-CZ" sz="2400" dirty="0">
                <a:latin typeface="+mn-lt"/>
              </a:rPr>
              <a:t>Telepatie, léčení informačními preparáty, homeopatiky, pomocí energií, virgulí, modlitby, schopnost pomocí vědomí ovlivňovat události, správně si přát, aby se přání splnila… To vše je přirozené, funguje a dá se jednoduše vysvětlit. To, že přístroje zatím nedokážou měřit a rozšifrovat bioenergii a informace jí nesené, neznamená, že neexistují. “</a:t>
            </a:r>
          </a:p>
        </p:txBody>
      </p:sp>
    </p:spTree>
    <p:extLst>
      <p:ext uri="{BB962C8B-B14F-4D97-AF65-F5344CB8AC3E}">
        <p14:creationId xmlns:p14="http://schemas.microsoft.com/office/powerpoint/2010/main" val="149917951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116632"/>
            <a:ext cx="10166920" cy="576064"/>
          </a:xfrm>
        </p:spPr>
        <p:txBody>
          <a:bodyPr/>
          <a:lstStyle/>
          <a:p>
            <a:r>
              <a:rPr lang="cs-CZ" b="1" dirty="0">
                <a:solidFill>
                  <a:srgbClr val="9578EF"/>
                </a:solidFill>
              </a:rPr>
              <a:t>kniha     Léčba informací</a:t>
            </a:r>
          </a:p>
        </p:txBody>
      </p:sp>
      <p:sp>
        <p:nvSpPr>
          <p:cNvPr id="4099" name="Zástupný symbol pro obsah 2"/>
          <p:cNvSpPr>
            <a:spLocks noGrp="1"/>
          </p:cNvSpPr>
          <p:nvPr>
            <p:ph idx="1"/>
          </p:nvPr>
        </p:nvSpPr>
        <p:spPr>
          <a:xfrm>
            <a:off x="0" y="735000"/>
            <a:ext cx="4727848" cy="4710224"/>
          </a:xfrm>
        </p:spPr>
        <p:txBody>
          <a:bodyPr/>
          <a:lstStyle/>
          <a:p>
            <a:pPr>
              <a:spcBef>
                <a:spcPts val="400"/>
              </a:spcBef>
            </a:pPr>
            <a:r>
              <a:rPr lang="cs-CZ" sz="2400" dirty="0">
                <a:solidFill>
                  <a:prstClr val="black"/>
                </a:solidFill>
                <a:latin typeface="Calibri"/>
              </a:rPr>
              <a:t>Reakce na časté dotazy klientů- </a:t>
            </a:r>
            <a:r>
              <a:rPr lang="cs-CZ" sz="2400" b="1" dirty="0">
                <a:solidFill>
                  <a:prstClr val="black"/>
                </a:solidFill>
                <a:latin typeface="Calibri"/>
              </a:rPr>
              <a:t>vysvětlit podstatu informační medicíny, homeopatie, léčitelství..</a:t>
            </a:r>
          </a:p>
          <a:p>
            <a:pPr>
              <a:spcBef>
                <a:spcPts val="400"/>
              </a:spcBef>
            </a:pPr>
            <a:r>
              <a:rPr lang="cs-CZ" sz="2400" dirty="0">
                <a:solidFill>
                  <a:prstClr val="black"/>
                </a:solidFill>
                <a:latin typeface="Calibri"/>
              </a:rPr>
              <a:t>Zprostředkuje poznání, že na tělo</a:t>
            </a:r>
            <a:br>
              <a:rPr lang="cs-CZ" sz="2400" dirty="0">
                <a:solidFill>
                  <a:prstClr val="black"/>
                </a:solidFill>
                <a:latin typeface="Calibri"/>
              </a:rPr>
            </a:br>
            <a:r>
              <a:rPr lang="cs-CZ" sz="2400" dirty="0">
                <a:solidFill>
                  <a:prstClr val="black"/>
                </a:solidFill>
                <a:latin typeface="Calibri"/>
              </a:rPr>
              <a:t>mají vliv nejen účinné látky, </a:t>
            </a:r>
            <a:br>
              <a:rPr lang="cs-CZ" sz="2400" dirty="0">
                <a:solidFill>
                  <a:prstClr val="black"/>
                </a:solidFill>
                <a:latin typeface="Calibri"/>
              </a:rPr>
            </a:br>
            <a:r>
              <a:rPr lang="cs-CZ" sz="2400" dirty="0">
                <a:solidFill>
                  <a:prstClr val="black"/>
                </a:solidFill>
                <a:latin typeface="Calibri"/>
              </a:rPr>
              <a:t>ale i informace</a:t>
            </a:r>
          </a:p>
          <a:p>
            <a:pPr>
              <a:spcBef>
                <a:spcPts val="400"/>
              </a:spcBef>
            </a:pPr>
            <a:r>
              <a:rPr lang="cs-CZ" sz="2400" dirty="0">
                <a:solidFill>
                  <a:prstClr val="black"/>
                </a:solidFill>
                <a:latin typeface="Calibri"/>
              </a:rPr>
              <a:t>Jak informace působí na lidský organismus a proč jí organismus rozumí?</a:t>
            </a:r>
          </a:p>
          <a:p>
            <a:pPr>
              <a:spcBef>
                <a:spcPts val="400"/>
              </a:spcBef>
            </a:pPr>
            <a:r>
              <a:rPr lang="cs-CZ" sz="2400" dirty="0">
                <a:solidFill>
                  <a:prstClr val="black"/>
                </a:solidFill>
                <a:latin typeface="Calibri"/>
              </a:rPr>
              <a:t>Jak a jaké toxiny škodí?</a:t>
            </a:r>
          </a:p>
          <a:p>
            <a:pPr>
              <a:spcBef>
                <a:spcPts val="400"/>
              </a:spcBef>
            </a:pPr>
            <a:r>
              <a:rPr lang="cs-CZ" sz="2400" dirty="0">
                <a:solidFill>
                  <a:prstClr val="black"/>
                </a:solidFill>
                <a:latin typeface="Calibri"/>
              </a:rPr>
              <a:t>Proč je informace důležitější </a:t>
            </a:r>
            <a:br>
              <a:rPr lang="cs-CZ" sz="2400" dirty="0">
                <a:solidFill>
                  <a:prstClr val="black"/>
                </a:solidFill>
                <a:latin typeface="Calibri"/>
              </a:rPr>
            </a:br>
            <a:r>
              <a:rPr lang="cs-CZ" sz="2400" dirty="0">
                <a:solidFill>
                  <a:prstClr val="black"/>
                </a:solidFill>
                <a:latin typeface="Calibri"/>
              </a:rPr>
              <a:t>než hmota?</a:t>
            </a:r>
          </a:p>
          <a:p>
            <a:pPr>
              <a:spcBef>
                <a:spcPts val="400"/>
              </a:spcBef>
            </a:pPr>
            <a:r>
              <a:rPr lang="cs-CZ" sz="2400" dirty="0">
                <a:solidFill>
                  <a:prstClr val="black"/>
                </a:solidFill>
                <a:latin typeface="Calibri"/>
              </a:rPr>
              <a:t>Holografický vesmír…</a:t>
            </a:r>
          </a:p>
          <a:p>
            <a:pPr>
              <a:spcBef>
                <a:spcPts val="400"/>
              </a:spcBef>
            </a:pPr>
            <a:r>
              <a:rPr lang="cs-CZ" sz="2400" dirty="0">
                <a:solidFill>
                  <a:prstClr val="black"/>
                </a:solidFill>
                <a:latin typeface="Calibri"/>
              </a:rPr>
              <a:t>Jak chápat pentagram…</a:t>
            </a:r>
          </a:p>
        </p:txBody>
      </p:sp>
      <p:pic>
        <p:nvPicPr>
          <p:cNvPr id="2" name="Obrázek 1">
            <a:extLst>
              <a:ext uri="{FF2B5EF4-FFF2-40B4-BE49-F238E27FC236}">
                <a16:creationId xmlns:a16="http://schemas.microsoft.com/office/drawing/2014/main" id="{F4134F12-3F70-434D-98E3-12CDFB909FB5}"/>
              </a:ext>
            </a:extLst>
          </p:cNvPr>
          <p:cNvPicPr>
            <a:picLocks noChangeAspect="1"/>
          </p:cNvPicPr>
          <p:nvPr/>
        </p:nvPicPr>
        <p:blipFill>
          <a:blip r:embed="rId2"/>
          <a:stretch>
            <a:fillRect/>
          </a:stretch>
        </p:blipFill>
        <p:spPr>
          <a:xfrm>
            <a:off x="4871469" y="692696"/>
            <a:ext cx="7200688" cy="5688632"/>
          </a:xfrm>
          <a:prstGeom prst="rect">
            <a:avLst/>
          </a:prstGeom>
        </p:spPr>
      </p:pic>
    </p:spTree>
    <p:extLst>
      <p:ext uri="{BB962C8B-B14F-4D97-AF65-F5344CB8AC3E}">
        <p14:creationId xmlns:p14="http://schemas.microsoft.com/office/powerpoint/2010/main" val="4072922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116632"/>
            <a:ext cx="10166920" cy="576064"/>
          </a:xfrm>
        </p:spPr>
        <p:txBody>
          <a:bodyPr/>
          <a:lstStyle/>
          <a:p>
            <a:r>
              <a:rPr lang="cs-CZ" b="1" dirty="0">
                <a:solidFill>
                  <a:srgbClr val="9578EF"/>
                </a:solidFill>
              </a:rPr>
              <a:t>Obsah knihy</a:t>
            </a:r>
          </a:p>
        </p:txBody>
      </p:sp>
      <p:sp>
        <p:nvSpPr>
          <p:cNvPr id="4099" name="Zástupný symbol pro obsah 2"/>
          <p:cNvSpPr>
            <a:spLocks noGrp="1"/>
          </p:cNvSpPr>
          <p:nvPr>
            <p:ph idx="1"/>
          </p:nvPr>
        </p:nvSpPr>
        <p:spPr>
          <a:xfrm>
            <a:off x="119844" y="735000"/>
            <a:ext cx="11952312" cy="4710224"/>
          </a:xfrm>
        </p:spPr>
        <p:txBody>
          <a:bodyPr/>
          <a:lstStyle/>
          <a:p>
            <a:r>
              <a:rPr lang="cs-CZ" sz="2400" dirty="0">
                <a:latin typeface="+mn-lt"/>
              </a:rPr>
              <a:t>Úvod</a:t>
            </a:r>
          </a:p>
          <a:p>
            <a:r>
              <a:rPr lang="cs-CZ" sz="2400" dirty="0">
                <a:latin typeface="+mn-lt"/>
              </a:rPr>
              <a:t>1. ŽÁDNÁ CESTA NENÍ SLEPÁ, ALE VRAŤME SE KE KOŘENŮM</a:t>
            </a:r>
          </a:p>
          <a:p>
            <a:r>
              <a:rPr lang="cs-CZ" sz="2400" dirty="0">
                <a:latin typeface="+mn-lt"/>
              </a:rPr>
              <a:t>2. ŽIVOT A VĚDOMÍ JSOU TVOŘENY SPOJENÍM A SDÍLENÍM</a:t>
            </a:r>
          </a:p>
          <a:p>
            <a:r>
              <a:rPr lang="cs-CZ" sz="2400" dirty="0">
                <a:latin typeface="+mn-lt"/>
              </a:rPr>
              <a:t>3. MATERIA, VILLUS, INFORMA: HMOTA, VLNĚNÍ, INFORMACE, 3 SFÉRY ŽIVOTA</a:t>
            </a:r>
          </a:p>
          <a:p>
            <a:r>
              <a:rPr lang="cs-CZ" sz="2400" dirty="0">
                <a:latin typeface="+mn-lt"/>
              </a:rPr>
              <a:t>4. UZDRAVME SE, ODSTRAŇME TOXINY A INFORMACE, KTERÉ ROZVRACEJÍ KOMUNIKACI</a:t>
            </a:r>
          </a:p>
          <a:p>
            <a:pPr marL="457200" lvl="1" indent="0">
              <a:buNone/>
            </a:pPr>
            <a:r>
              <a:rPr lang="cs-CZ" sz="2000" dirty="0">
                <a:latin typeface="+mn-lt"/>
              </a:rPr>
              <a:t>	</a:t>
            </a:r>
            <a:r>
              <a:rPr lang="cs-CZ" sz="2400" dirty="0">
                <a:latin typeface="+mn-lt"/>
              </a:rPr>
              <a:t>1. skupina toxinů - jedy z životního prostředí, jídla a vody</a:t>
            </a:r>
          </a:p>
          <a:p>
            <a:pPr marL="0" indent="0">
              <a:buNone/>
            </a:pPr>
            <a:r>
              <a:rPr lang="cs-CZ" sz="2400" dirty="0">
                <a:latin typeface="+mn-lt"/>
              </a:rPr>
              <a:t>	2. skupina toxinů - mikroorganismy</a:t>
            </a:r>
          </a:p>
          <a:p>
            <a:pPr marL="0" indent="0">
              <a:buNone/>
            </a:pPr>
            <a:r>
              <a:rPr lang="cs-CZ" sz="2400" dirty="0">
                <a:latin typeface="+mn-lt"/>
              </a:rPr>
              <a:t>	3. skupina toxinů - naše emoce</a:t>
            </a:r>
          </a:p>
          <a:p>
            <a:r>
              <a:rPr lang="cs-CZ" sz="2400" dirty="0">
                <a:latin typeface="+mn-lt"/>
              </a:rPr>
              <a:t>5. LÉČBA INFORMACÍ, ÚČINNÉ LÁTKY SI TĚLO TVOŘÍ SAMO</a:t>
            </a:r>
          </a:p>
          <a:p>
            <a:r>
              <a:rPr lang="cs-CZ" sz="2400" dirty="0">
                <a:latin typeface="+mn-lt"/>
              </a:rPr>
              <a:t>6. HOLOGRAMY ANEB SVĚT JAKO VIRTUÁLNÍ REALITA</a:t>
            </a:r>
          </a:p>
          <a:p>
            <a:r>
              <a:rPr lang="cs-CZ" sz="2400" dirty="0">
                <a:latin typeface="+mn-lt"/>
              </a:rPr>
              <a:t>7. UČENÍ A PRINCIP PENTAGRAMU</a:t>
            </a:r>
          </a:p>
          <a:p>
            <a:pPr marL="0" indent="0">
              <a:buNone/>
            </a:pPr>
            <a:r>
              <a:rPr lang="cs-CZ" sz="2400" dirty="0">
                <a:latin typeface="+mn-lt"/>
              </a:rPr>
              <a:t> </a:t>
            </a:r>
          </a:p>
        </p:txBody>
      </p:sp>
    </p:spTree>
    <p:extLst>
      <p:ext uri="{BB962C8B-B14F-4D97-AF65-F5344CB8AC3E}">
        <p14:creationId xmlns:p14="http://schemas.microsoft.com/office/powerpoint/2010/main" val="274121551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44624"/>
            <a:ext cx="11031016" cy="720080"/>
          </a:xfrm>
        </p:spPr>
        <p:txBody>
          <a:bodyPr/>
          <a:lstStyle/>
          <a:p>
            <a:r>
              <a:rPr lang="cs-CZ" b="1" dirty="0">
                <a:solidFill>
                  <a:srgbClr val="9578EF"/>
                </a:solidFill>
              </a:rPr>
              <a:t>Co </a:t>
            </a:r>
            <a:r>
              <a:rPr lang="cs-CZ" b="1">
                <a:solidFill>
                  <a:srgbClr val="9578EF"/>
                </a:solidFill>
              </a:rPr>
              <a:t>je realita a co obraz ???</a:t>
            </a:r>
            <a:endParaRPr lang="cs-CZ" b="1" dirty="0">
              <a:solidFill>
                <a:srgbClr val="9578EF"/>
              </a:solidFill>
            </a:endParaRPr>
          </a:p>
        </p:txBody>
      </p:sp>
      <p:sp>
        <p:nvSpPr>
          <p:cNvPr id="4099" name="Zástupný symbol pro obsah 2"/>
          <p:cNvSpPr>
            <a:spLocks noGrp="1"/>
          </p:cNvSpPr>
          <p:nvPr>
            <p:ph idx="1"/>
          </p:nvPr>
        </p:nvSpPr>
        <p:spPr>
          <a:xfrm>
            <a:off x="120352" y="764704"/>
            <a:ext cx="5216104" cy="4206168"/>
          </a:xfrm>
        </p:spPr>
        <p:txBody>
          <a:bodyPr/>
          <a:lstStyle/>
          <a:p>
            <a:pPr>
              <a:spcBef>
                <a:spcPts val="600"/>
              </a:spcBef>
            </a:pPr>
            <a:r>
              <a:rPr lang="cs-CZ" sz="2800" b="1" dirty="0">
                <a:solidFill>
                  <a:prstClr val="black"/>
                </a:solidFill>
                <a:latin typeface="Calibri"/>
              </a:rPr>
              <a:t>Klíčem k pochopení informační medicíny, je pochopení vesmíru, jaký opravdu je…</a:t>
            </a:r>
          </a:p>
          <a:p>
            <a:pPr>
              <a:spcBef>
                <a:spcPts val="600"/>
              </a:spcBef>
            </a:pPr>
            <a:r>
              <a:rPr lang="cs-CZ" sz="2800" b="1" dirty="0">
                <a:solidFill>
                  <a:prstClr val="black"/>
                </a:solidFill>
                <a:latin typeface="Calibri"/>
              </a:rPr>
              <a:t>Má dvě podoby</a:t>
            </a:r>
            <a:r>
              <a:rPr lang="cs-CZ" sz="2800" dirty="0">
                <a:solidFill>
                  <a:prstClr val="black"/>
                </a:solidFill>
                <a:latin typeface="Calibri"/>
              </a:rPr>
              <a:t>, obě jsou tvořené vlněním </a:t>
            </a:r>
            <a:br>
              <a:rPr lang="cs-CZ" sz="2800" dirty="0">
                <a:solidFill>
                  <a:prstClr val="black"/>
                </a:solidFill>
                <a:latin typeface="Calibri"/>
              </a:rPr>
            </a:br>
            <a:r>
              <a:rPr lang="cs-CZ" sz="2800" dirty="0">
                <a:solidFill>
                  <a:prstClr val="black"/>
                </a:solidFill>
                <a:latin typeface="Calibri"/>
              </a:rPr>
              <a:t>= nosič informace</a:t>
            </a:r>
          </a:p>
          <a:p>
            <a:pPr>
              <a:spcBef>
                <a:spcPts val="600"/>
              </a:spcBef>
            </a:pPr>
            <a:r>
              <a:rPr lang="cs-CZ" sz="2800" dirty="0">
                <a:solidFill>
                  <a:prstClr val="black"/>
                </a:solidFill>
                <a:latin typeface="Calibri"/>
              </a:rPr>
              <a:t>Skutečná realita -</a:t>
            </a:r>
            <a:r>
              <a:rPr lang="cs-CZ" sz="2800" dirty="0" err="1">
                <a:solidFill>
                  <a:prstClr val="black"/>
                </a:solidFill>
                <a:latin typeface="Calibri"/>
              </a:rPr>
              <a:t>superhologram</a:t>
            </a:r>
            <a:r>
              <a:rPr lang="cs-CZ" sz="2800" dirty="0">
                <a:solidFill>
                  <a:prstClr val="black"/>
                </a:solidFill>
                <a:latin typeface="Calibri"/>
              </a:rPr>
              <a:t> </a:t>
            </a:r>
            <a:br>
              <a:rPr lang="cs-CZ" sz="2800" dirty="0">
                <a:solidFill>
                  <a:prstClr val="black"/>
                </a:solidFill>
                <a:latin typeface="Calibri"/>
              </a:rPr>
            </a:br>
            <a:r>
              <a:rPr lang="cs-CZ" sz="2800" dirty="0">
                <a:solidFill>
                  <a:prstClr val="black"/>
                </a:solidFill>
                <a:latin typeface="Calibri"/>
              </a:rPr>
              <a:t>má o  1 dimenzi méně než </a:t>
            </a:r>
            <a:br>
              <a:rPr lang="cs-CZ" sz="2800" dirty="0">
                <a:solidFill>
                  <a:prstClr val="black"/>
                </a:solidFill>
                <a:latin typeface="Calibri"/>
              </a:rPr>
            </a:br>
            <a:r>
              <a:rPr lang="cs-CZ" sz="2800" dirty="0">
                <a:solidFill>
                  <a:prstClr val="black"/>
                </a:solidFill>
                <a:latin typeface="Calibri"/>
              </a:rPr>
              <a:t>holograficky promítaná „realita“ </a:t>
            </a:r>
          </a:p>
          <a:p>
            <a:pPr>
              <a:spcBef>
                <a:spcPts val="600"/>
              </a:spcBef>
            </a:pPr>
            <a:r>
              <a:rPr lang="cs-CZ" sz="2800" dirty="0">
                <a:solidFill>
                  <a:prstClr val="black"/>
                </a:solidFill>
                <a:latin typeface="Calibri"/>
              </a:rPr>
              <a:t>Jak se vyvíjí?</a:t>
            </a:r>
          </a:p>
          <a:p>
            <a:pPr>
              <a:spcBef>
                <a:spcPts val="600"/>
              </a:spcBef>
            </a:pPr>
            <a:r>
              <a:rPr lang="cs-CZ" sz="4000" b="1" dirty="0">
                <a:solidFill>
                  <a:srgbClr val="FF0000"/>
                </a:solidFill>
                <a:latin typeface="Calibri"/>
              </a:rPr>
              <a:t>Proč se rozpíná? </a:t>
            </a:r>
          </a:p>
          <a:p>
            <a:pPr>
              <a:spcBef>
                <a:spcPts val="600"/>
              </a:spcBef>
            </a:pPr>
            <a:endParaRPr lang="cs-CZ" sz="2400" b="1" dirty="0">
              <a:solidFill>
                <a:prstClr val="black"/>
              </a:solidFill>
              <a:latin typeface="Calibri"/>
            </a:endParaRPr>
          </a:p>
          <a:p>
            <a:pPr>
              <a:spcBef>
                <a:spcPts val="600"/>
              </a:spcBef>
            </a:pPr>
            <a:endParaRPr lang="cs-CZ" sz="2400" dirty="0">
              <a:solidFill>
                <a:prstClr val="black"/>
              </a:solidFill>
              <a:latin typeface="+mn-lt"/>
            </a:endParaRPr>
          </a:p>
        </p:txBody>
      </p:sp>
      <p:pic>
        <p:nvPicPr>
          <p:cNvPr id="2050" name="Picture 2" descr="SouvisejÃ­cÃ­ obrÃ¡zek">
            <a:extLst>
              <a:ext uri="{FF2B5EF4-FFF2-40B4-BE49-F238E27FC236}">
                <a16:creationId xmlns:a16="http://schemas.microsoft.com/office/drawing/2014/main" id="{F9EE8CFF-8573-47EA-8DDC-EF2D0890A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1264" y="926232"/>
            <a:ext cx="6793408" cy="5095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21003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44624"/>
            <a:ext cx="11031016" cy="720080"/>
          </a:xfrm>
        </p:spPr>
        <p:txBody>
          <a:bodyPr/>
          <a:lstStyle/>
          <a:p>
            <a:r>
              <a:rPr lang="cs-CZ" b="1" dirty="0">
                <a:solidFill>
                  <a:srgbClr val="9578EF"/>
                </a:solidFill>
              </a:rPr>
              <a:t>Co je realita a co obraz ???</a:t>
            </a:r>
          </a:p>
        </p:txBody>
      </p:sp>
      <p:sp>
        <p:nvSpPr>
          <p:cNvPr id="4099" name="Zástupný symbol pro obsah 2"/>
          <p:cNvSpPr>
            <a:spLocks noGrp="1"/>
          </p:cNvSpPr>
          <p:nvPr>
            <p:ph idx="1"/>
          </p:nvPr>
        </p:nvSpPr>
        <p:spPr>
          <a:xfrm>
            <a:off x="120352" y="764704"/>
            <a:ext cx="11952312" cy="4206168"/>
          </a:xfrm>
        </p:spPr>
        <p:txBody>
          <a:bodyPr/>
          <a:lstStyle/>
          <a:p>
            <a:pPr>
              <a:spcBef>
                <a:spcPts val="600"/>
              </a:spcBef>
            </a:pPr>
            <a:r>
              <a:rPr lang="cs-CZ" sz="2400" dirty="0">
                <a:latin typeface="+mn-lt"/>
              </a:rPr>
              <a:t>„Příběh, který tady a teď prožíváme, je učební kapitolou. Máme omezený přístup k informacím z filmového archivu. Řadu informací spíše jen tušíme, než bychom je doopravdy věděli do všech podrobností a souvislostí. Tušení a chápání přichází skrze emoce a pocity. S tím ale úzce souvisí naše zdraví. Pokud je dokážeme vnímat, dokážeme se dobře rozhodovat, jak se příběh má dále odvíjet, udržujeme si svoji vnitřní rovnováhu, svoje vědomí o naší bytosti a jeho úkolech v tomto příběhu. Pokud se ale začneme vzdalovat, negativní emoce začnou zesilovat, abychom zpomalili a rozpomněli se. Mohou zesílit až do projevů a příznaků nemoci. Emoce vznikají v orgánech na základě prožitých situací. Pokud v nich vznikají silné emoce, tak jsou v nich informace často poškozené nebo chybí. Na fyzické úrovni se to projevuje ukládáním toxinů, mikroorganismů a fyzickým poškozením orgánů. Naše nemoci jsou součástí příběhů, toho, jak sami sebe vnímáme, jak se k sobě chováme a kým chceme být. Není to moc příjemná myšlenka, uvědomit si, </a:t>
            </a:r>
            <a:br>
              <a:rPr lang="cs-CZ" sz="2400" dirty="0">
                <a:latin typeface="+mn-lt"/>
              </a:rPr>
            </a:br>
            <a:r>
              <a:rPr lang="cs-CZ" sz="2400" dirty="0">
                <a:latin typeface="+mn-lt"/>
              </a:rPr>
              <a:t>že za vše si můžeme sami. Že tělo je takové, jaké ho chceme mít. </a:t>
            </a:r>
            <a:br>
              <a:rPr lang="cs-CZ" sz="2400" dirty="0">
                <a:latin typeface="+mn-lt"/>
              </a:rPr>
            </a:br>
            <a:r>
              <a:rPr lang="cs-CZ" sz="2400" dirty="0">
                <a:latin typeface="+mn-lt"/>
              </a:rPr>
              <a:t>Vyžaduje obrovskou odvahu tento poznatek přijmout. „</a:t>
            </a:r>
          </a:p>
          <a:p>
            <a:pPr>
              <a:spcBef>
                <a:spcPts val="600"/>
              </a:spcBef>
            </a:pPr>
            <a:endParaRPr lang="cs-CZ" sz="2400" dirty="0">
              <a:solidFill>
                <a:prstClr val="black"/>
              </a:solidFill>
              <a:latin typeface="+mn-lt"/>
            </a:endParaRPr>
          </a:p>
        </p:txBody>
      </p:sp>
    </p:spTree>
    <p:extLst>
      <p:ext uri="{BB962C8B-B14F-4D97-AF65-F5344CB8AC3E}">
        <p14:creationId xmlns:p14="http://schemas.microsoft.com/office/powerpoint/2010/main" val="171022707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44624"/>
            <a:ext cx="8294711" cy="720080"/>
          </a:xfrm>
        </p:spPr>
        <p:txBody>
          <a:bodyPr/>
          <a:lstStyle/>
          <a:p>
            <a:r>
              <a:rPr lang="cs-CZ" b="1" dirty="0">
                <a:solidFill>
                  <a:srgbClr val="9578EF"/>
                </a:solidFill>
              </a:rPr>
              <a:t>Co je tělo a co duše ???</a:t>
            </a:r>
          </a:p>
        </p:txBody>
      </p:sp>
      <p:sp>
        <p:nvSpPr>
          <p:cNvPr id="4099" name="Zástupný symbol pro obsah 2"/>
          <p:cNvSpPr>
            <a:spLocks noGrp="1"/>
          </p:cNvSpPr>
          <p:nvPr>
            <p:ph idx="1"/>
          </p:nvPr>
        </p:nvSpPr>
        <p:spPr>
          <a:xfrm>
            <a:off x="0" y="764704"/>
            <a:ext cx="12072664" cy="4206168"/>
          </a:xfrm>
        </p:spPr>
        <p:txBody>
          <a:bodyPr/>
          <a:lstStyle/>
          <a:p>
            <a:pPr>
              <a:spcBef>
                <a:spcPts val="800"/>
              </a:spcBef>
            </a:pPr>
            <a:r>
              <a:rPr lang="cs-CZ" sz="2400" b="1" dirty="0">
                <a:solidFill>
                  <a:prstClr val="black"/>
                </a:solidFill>
                <a:latin typeface="Calibri"/>
              </a:rPr>
              <a:t>Hmotné tělo je hustý shluk informací</a:t>
            </a:r>
          </a:p>
          <a:p>
            <a:pPr>
              <a:spcBef>
                <a:spcPts val="800"/>
              </a:spcBef>
            </a:pPr>
            <a:r>
              <a:rPr lang="cs-CZ" sz="2400" dirty="0">
                <a:solidFill>
                  <a:prstClr val="black"/>
                </a:solidFill>
                <a:latin typeface="Calibri"/>
              </a:rPr>
              <a:t>Má různé informační vrstvy, </a:t>
            </a:r>
            <a:br>
              <a:rPr lang="cs-CZ" sz="2400" dirty="0">
                <a:solidFill>
                  <a:prstClr val="black"/>
                </a:solidFill>
                <a:latin typeface="Calibri"/>
              </a:rPr>
            </a:br>
            <a:r>
              <a:rPr lang="cs-CZ" sz="2400" dirty="0">
                <a:solidFill>
                  <a:prstClr val="black"/>
                </a:solidFill>
                <a:latin typeface="Calibri"/>
              </a:rPr>
              <a:t>ty se překládají jedna z druhé,</a:t>
            </a:r>
            <a:br>
              <a:rPr lang="cs-CZ" sz="2400" dirty="0">
                <a:solidFill>
                  <a:prstClr val="black"/>
                </a:solidFill>
                <a:latin typeface="Calibri"/>
              </a:rPr>
            </a:br>
            <a:r>
              <a:rPr lang="cs-CZ" sz="2400" dirty="0">
                <a:solidFill>
                  <a:prstClr val="black"/>
                </a:solidFill>
                <a:latin typeface="Calibri"/>
              </a:rPr>
              <a:t>při transformaci se část informací „ztrácí“</a:t>
            </a:r>
          </a:p>
          <a:p>
            <a:pPr>
              <a:spcBef>
                <a:spcPts val="800"/>
              </a:spcBef>
            </a:pPr>
            <a:r>
              <a:rPr lang="cs-CZ" sz="2400" dirty="0">
                <a:solidFill>
                  <a:prstClr val="black"/>
                </a:solidFill>
                <a:latin typeface="Calibri"/>
              </a:rPr>
              <a:t>Hmota je nejsvrchnější slupka </a:t>
            </a:r>
          </a:p>
          <a:p>
            <a:pPr>
              <a:spcBef>
                <a:spcPts val="800"/>
              </a:spcBef>
            </a:pPr>
            <a:r>
              <a:rPr lang="cs-CZ" sz="2400" dirty="0">
                <a:solidFill>
                  <a:prstClr val="black"/>
                </a:solidFill>
                <a:latin typeface="Calibri"/>
              </a:rPr>
              <a:t>Duše, jemnohmotné tělo…. -různé informační </a:t>
            </a:r>
            <a:br>
              <a:rPr lang="cs-CZ" sz="2400" dirty="0">
                <a:solidFill>
                  <a:prstClr val="black"/>
                </a:solidFill>
                <a:latin typeface="Calibri"/>
              </a:rPr>
            </a:br>
            <a:r>
              <a:rPr lang="cs-CZ" sz="2400" dirty="0">
                <a:solidFill>
                  <a:prstClr val="black"/>
                </a:solidFill>
                <a:latin typeface="Calibri"/>
              </a:rPr>
              <a:t>hladiny</a:t>
            </a:r>
          </a:p>
          <a:p>
            <a:pPr>
              <a:spcBef>
                <a:spcPts val="1200"/>
              </a:spcBef>
            </a:pPr>
            <a:r>
              <a:rPr lang="cs-CZ" b="1" dirty="0">
                <a:solidFill>
                  <a:srgbClr val="FF0000"/>
                </a:solidFill>
                <a:latin typeface="Calibri"/>
              </a:rPr>
              <a:t>Fyzické toxiny, mikroorganismy… jsou jen </a:t>
            </a:r>
            <a:br>
              <a:rPr lang="cs-CZ" b="1" dirty="0">
                <a:solidFill>
                  <a:srgbClr val="FF0000"/>
                </a:solidFill>
                <a:latin typeface="Calibri"/>
              </a:rPr>
            </a:br>
            <a:r>
              <a:rPr lang="cs-CZ" b="1" dirty="0">
                <a:solidFill>
                  <a:srgbClr val="FF0000"/>
                </a:solidFill>
                <a:latin typeface="Calibri"/>
              </a:rPr>
              <a:t>zmaterializováním destruktivních </a:t>
            </a:r>
            <a:br>
              <a:rPr lang="cs-CZ" b="1" dirty="0">
                <a:solidFill>
                  <a:srgbClr val="FF0000"/>
                </a:solidFill>
                <a:latin typeface="Calibri"/>
              </a:rPr>
            </a:br>
            <a:r>
              <a:rPr lang="cs-CZ" b="1" dirty="0">
                <a:solidFill>
                  <a:srgbClr val="FF0000"/>
                </a:solidFill>
                <a:latin typeface="Calibri"/>
              </a:rPr>
              <a:t>informací v nás </a:t>
            </a:r>
          </a:p>
          <a:p>
            <a:pPr>
              <a:spcBef>
                <a:spcPts val="800"/>
              </a:spcBef>
            </a:pPr>
            <a:r>
              <a:rPr lang="cs-CZ" sz="2400" dirty="0">
                <a:solidFill>
                  <a:prstClr val="black"/>
                </a:solidFill>
                <a:latin typeface="Calibri"/>
              </a:rPr>
              <a:t>Kdo se chce uzdravit, musí vyléčit všechny „svá těla“=informace musí být </a:t>
            </a:r>
            <a:br>
              <a:rPr lang="cs-CZ" sz="2400" dirty="0">
                <a:solidFill>
                  <a:prstClr val="black"/>
                </a:solidFill>
                <a:latin typeface="Calibri"/>
              </a:rPr>
            </a:br>
            <a:r>
              <a:rPr lang="cs-CZ" sz="2400" dirty="0">
                <a:solidFill>
                  <a:prstClr val="black"/>
                </a:solidFill>
                <a:latin typeface="Calibri"/>
              </a:rPr>
              <a:t>opravena na všech úrovních, čím hlubší úroveň, tím je potřebná </a:t>
            </a:r>
            <a:br>
              <a:rPr lang="cs-CZ" sz="2400" dirty="0">
                <a:solidFill>
                  <a:prstClr val="black"/>
                </a:solidFill>
                <a:latin typeface="Calibri"/>
              </a:rPr>
            </a:br>
            <a:r>
              <a:rPr lang="cs-CZ" sz="2400" dirty="0">
                <a:solidFill>
                  <a:prstClr val="black"/>
                </a:solidFill>
                <a:latin typeface="Calibri"/>
              </a:rPr>
              <a:t>silnější emoce pro uložení nové informace</a:t>
            </a:r>
          </a:p>
          <a:p>
            <a:pPr>
              <a:spcBef>
                <a:spcPts val="600"/>
              </a:spcBef>
            </a:pPr>
            <a:endParaRPr lang="cs-CZ" sz="2400" dirty="0">
              <a:solidFill>
                <a:prstClr val="black"/>
              </a:solidFill>
              <a:latin typeface="+mn-lt"/>
            </a:endParaRPr>
          </a:p>
        </p:txBody>
      </p:sp>
      <p:pic>
        <p:nvPicPr>
          <p:cNvPr id="5" name="Picture 2">
            <a:extLst>
              <a:ext uri="{FF2B5EF4-FFF2-40B4-BE49-F238E27FC236}">
                <a16:creationId xmlns:a16="http://schemas.microsoft.com/office/drawing/2014/main" id="{E7A3B7F8-4357-4197-B802-5ABBB8B352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9139" y="1916832"/>
            <a:ext cx="4614402"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Přímá spojnice 3">
            <a:extLst>
              <a:ext uri="{FF2B5EF4-FFF2-40B4-BE49-F238E27FC236}">
                <a16:creationId xmlns:a16="http://schemas.microsoft.com/office/drawing/2014/main" id="{A48EDFCA-E81F-4B7E-BDC8-45229AA8C093}"/>
              </a:ext>
            </a:extLst>
          </p:cNvPr>
          <p:cNvCxnSpPr>
            <a:cxnSpLocks/>
          </p:cNvCxnSpPr>
          <p:nvPr/>
        </p:nvCxnSpPr>
        <p:spPr>
          <a:xfrm>
            <a:off x="6672064" y="2204864"/>
            <a:ext cx="4464496"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Přímá spojnice 8">
            <a:extLst>
              <a:ext uri="{FF2B5EF4-FFF2-40B4-BE49-F238E27FC236}">
                <a16:creationId xmlns:a16="http://schemas.microsoft.com/office/drawing/2014/main" id="{6F3B410F-8E7A-47D6-9368-0EE9B6F728F3}"/>
              </a:ext>
            </a:extLst>
          </p:cNvPr>
          <p:cNvCxnSpPr>
            <a:cxnSpLocks/>
          </p:cNvCxnSpPr>
          <p:nvPr/>
        </p:nvCxnSpPr>
        <p:spPr>
          <a:xfrm>
            <a:off x="8904312" y="548680"/>
            <a:ext cx="0" cy="1584176"/>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 Box 36">
            <a:extLst>
              <a:ext uri="{FF2B5EF4-FFF2-40B4-BE49-F238E27FC236}">
                <a16:creationId xmlns:a16="http://schemas.microsoft.com/office/drawing/2014/main" id="{27D0F044-E69D-4B7C-8E89-67172BBAB5A2}"/>
              </a:ext>
            </a:extLst>
          </p:cNvPr>
          <p:cNvSpPr txBox="1">
            <a:spLocks noChangeArrowheads="1"/>
          </p:cNvSpPr>
          <p:nvPr/>
        </p:nvSpPr>
        <p:spPr bwMode="auto">
          <a:xfrm>
            <a:off x="8921288" y="690446"/>
            <a:ext cx="2420424" cy="434298"/>
          </a:xfrm>
          <a:prstGeom prst="rect">
            <a:avLst/>
          </a:prstGeom>
          <a:noFill/>
          <a:ln w="9525">
            <a:noFill/>
            <a:miter lim="800000"/>
            <a:headEnd/>
            <a:tailEnd/>
          </a:ln>
        </p:spPr>
        <p:txBody>
          <a:bodyPr/>
          <a:lstStyle/>
          <a:p>
            <a:pPr algn="ctr">
              <a:spcAft>
                <a:spcPts val="1000"/>
              </a:spcAft>
            </a:pPr>
            <a:r>
              <a:rPr lang="cs-CZ" sz="2800" b="1" dirty="0">
                <a:latin typeface="Calibri" pitchFamily="34" charset="0"/>
              </a:rPr>
              <a:t>INFORMACE VE FORMĚ VLNĚNÍ</a:t>
            </a:r>
          </a:p>
        </p:txBody>
      </p:sp>
    </p:spTree>
    <p:extLst>
      <p:ext uri="{BB962C8B-B14F-4D97-AF65-F5344CB8AC3E}">
        <p14:creationId xmlns:p14="http://schemas.microsoft.com/office/powerpoint/2010/main" val="233505023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pic>
        <p:nvPicPr>
          <p:cNvPr id="1026" name="Picture 2" descr="https://pixabay.com/static/uploads/photo/2012/04/18/18/18/male-37479_64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8077" y="260648"/>
            <a:ext cx="3226668" cy="64533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pixabay.com/static/uploads/photo/2012/04/18/18/18/male-37479_64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3992" y="384193"/>
            <a:ext cx="3226668" cy="6453336"/>
          </a:xfrm>
          <a:prstGeom prst="rect">
            <a:avLst/>
          </a:prstGeom>
          <a:noFill/>
          <a:extLst>
            <a:ext uri="{909E8E84-426E-40DD-AFC4-6F175D3DCCD1}">
              <a14:hiddenFill xmlns:a14="http://schemas.microsoft.com/office/drawing/2010/main">
                <a:solidFill>
                  <a:srgbClr val="FFFFFF"/>
                </a:solidFill>
              </a14:hiddenFill>
            </a:ext>
          </a:extLst>
        </p:spPr>
      </p:pic>
      <p:sp>
        <p:nvSpPr>
          <p:cNvPr id="4" name="Ovál 3"/>
          <p:cNvSpPr/>
          <p:nvPr/>
        </p:nvSpPr>
        <p:spPr>
          <a:xfrm>
            <a:off x="3359696" y="17008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vál 9"/>
          <p:cNvSpPr/>
          <p:nvPr/>
        </p:nvSpPr>
        <p:spPr>
          <a:xfrm>
            <a:off x="3816887" y="1628800"/>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vál 10"/>
          <p:cNvSpPr/>
          <p:nvPr/>
        </p:nvSpPr>
        <p:spPr>
          <a:xfrm>
            <a:off x="3584588" y="21580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vál 11"/>
          <p:cNvSpPr/>
          <p:nvPr/>
        </p:nvSpPr>
        <p:spPr>
          <a:xfrm>
            <a:off x="3933292" y="1916832"/>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Ovál 12"/>
          <p:cNvSpPr/>
          <p:nvPr/>
        </p:nvSpPr>
        <p:spPr>
          <a:xfrm>
            <a:off x="3701411" y="24660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Ovál 13"/>
          <p:cNvSpPr/>
          <p:nvPr/>
        </p:nvSpPr>
        <p:spPr>
          <a:xfrm>
            <a:off x="4005300" y="2230016"/>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Ovál 14"/>
          <p:cNvSpPr/>
          <p:nvPr/>
        </p:nvSpPr>
        <p:spPr>
          <a:xfrm>
            <a:off x="3431704" y="2620874"/>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Ovál 15"/>
          <p:cNvSpPr/>
          <p:nvPr/>
        </p:nvSpPr>
        <p:spPr>
          <a:xfrm>
            <a:off x="3558449" y="3194470"/>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Ovál 16"/>
          <p:cNvSpPr/>
          <p:nvPr/>
        </p:nvSpPr>
        <p:spPr>
          <a:xfrm>
            <a:off x="3924908" y="2692882"/>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vál 17"/>
          <p:cNvSpPr/>
          <p:nvPr/>
        </p:nvSpPr>
        <p:spPr>
          <a:xfrm>
            <a:off x="3888904" y="3610861"/>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Ovál 18"/>
          <p:cNvSpPr/>
          <p:nvPr/>
        </p:nvSpPr>
        <p:spPr>
          <a:xfrm>
            <a:off x="3849430" y="2996952"/>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Ovál 19"/>
          <p:cNvSpPr/>
          <p:nvPr/>
        </p:nvSpPr>
        <p:spPr>
          <a:xfrm>
            <a:off x="3467708" y="3487316"/>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vál 20"/>
          <p:cNvSpPr/>
          <p:nvPr/>
        </p:nvSpPr>
        <p:spPr>
          <a:xfrm>
            <a:off x="3584104" y="2773274"/>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6" name="Přímá spojnice se šipkou 5"/>
          <p:cNvCxnSpPr/>
          <p:nvPr/>
        </p:nvCxnSpPr>
        <p:spPr>
          <a:xfrm>
            <a:off x="2351584" y="826924"/>
            <a:ext cx="936104" cy="8378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 Box 36"/>
          <p:cNvSpPr txBox="1">
            <a:spLocks noChangeArrowheads="1"/>
          </p:cNvSpPr>
          <p:nvPr/>
        </p:nvSpPr>
        <p:spPr bwMode="auto">
          <a:xfrm>
            <a:off x="1533846" y="474858"/>
            <a:ext cx="1140813" cy="704130"/>
          </a:xfrm>
          <a:prstGeom prst="rect">
            <a:avLst/>
          </a:prstGeom>
          <a:noFill/>
          <a:ln w="9525">
            <a:noFill/>
            <a:miter lim="800000"/>
            <a:headEnd/>
            <a:tailEnd/>
          </a:ln>
        </p:spPr>
        <p:txBody>
          <a:bodyPr/>
          <a:lstStyle/>
          <a:p>
            <a:pPr algn="ctr">
              <a:spcAft>
                <a:spcPts val="1000"/>
              </a:spcAft>
            </a:pPr>
            <a:r>
              <a:rPr lang="cs-CZ" b="1" dirty="0">
                <a:latin typeface="Calibri" pitchFamily="34" charset="0"/>
              </a:rPr>
              <a:t>Zdravé buňky</a:t>
            </a:r>
          </a:p>
        </p:txBody>
      </p:sp>
      <p:sp>
        <p:nvSpPr>
          <p:cNvPr id="32" name="Ovál 31"/>
          <p:cNvSpPr/>
          <p:nvPr/>
        </p:nvSpPr>
        <p:spPr>
          <a:xfrm>
            <a:off x="3575720" y="18532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Ovál 32"/>
          <p:cNvSpPr/>
          <p:nvPr/>
        </p:nvSpPr>
        <p:spPr>
          <a:xfrm>
            <a:off x="3593472" y="638396"/>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4" name="Ovál 33"/>
          <p:cNvSpPr/>
          <p:nvPr/>
        </p:nvSpPr>
        <p:spPr>
          <a:xfrm>
            <a:off x="3816896" y="21580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5" name="Ovál 34"/>
          <p:cNvSpPr/>
          <p:nvPr/>
        </p:nvSpPr>
        <p:spPr>
          <a:xfrm>
            <a:off x="3745872" y="790796"/>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6" name="Ovál 35"/>
          <p:cNvSpPr/>
          <p:nvPr/>
        </p:nvSpPr>
        <p:spPr>
          <a:xfrm>
            <a:off x="3719736" y="404664"/>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29" name="Přímá spojnice 28"/>
          <p:cNvCxnSpPr>
            <a:endCxn id="10" idx="1"/>
          </p:cNvCxnSpPr>
          <p:nvPr/>
        </p:nvCxnSpPr>
        <p:spPr>
          <a:xfrm flipV="1">
            <a:off x="3467708" y="1639346"/>
            <a:ext cx="359724" cy="61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Přímá spojnice 36"/>
          <p:cNvCxnSpPr/>
          <p:nvPr/>
        </p:nvCxnSpPr>
        <p:spPr>
          <a:xfrm>
            <a:off x="3849430" y="1736812"/>
            <a:ext cx="3470" cy="421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Přímá spojnice 38"/>
          <p:cNvCxnSpPr>
            <a:stCxn id="36" idx="2"/>
            <a:endCxn id="12" idx="6"/>
          </p:cNvCxnSpPr>
          <p:nvPr/>
        </p:nvCxnSpPr>
        <p:spPr>
          <a:xfrm>
            <a:off x="3719736" y="440668"/>
            <a:ext cx="285564" cy="1512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Přímá spojnice 41"/>
          <p:cNvCxnSpPr>
            <a:stCxn id="33" idx="2"/>
            <a:endCxn id="35" idx="2"/>
          </p:cNvCxnSpPr>
          <p:nvPr/>
        </p:nvCxnSpPr>
        <p:spPr>
          <a:xfrm>
            <a:off x="3593472" y="674400"/>
            <a:ext cx="152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Přímá spojnice 44"/>
          <p:cNvCxnSpPr>
            <a:stCxn id="11" idx="2"/>
          </p:cNvCxnSpPr>
          <p:nvPr/>
        </p:nvCxnSpPr>
        <p:spPr>
          <a:xfrm>
            <a:off x="3584588" y="2194012"/>
            <a:ext cx="80892" cy="579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Přímá spojnice 47"/>
          <p:cNvCxnSpPr>
            <a:stCxn id="4" idx="4"/>
            <a:endCxn id="15" idx="0"/>
          </p:cNvCxnSpPr>
          <p:nvPr/>
        </p:nvCxnSpPr>
        <p:spPr>
          <a:xfrm>
            <a:off x="3395700" y="1772816"/>
            <a:ext cx="72008" cy="848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Přímá spojnice 50"/>
          <p:cNvCxnSpPr>
            <a:stCxn id="15" idx="6"/>
            <a:endCxn id="34" idx="0"/>
          </p:cNvCxnSpPr>
          <p:nvPr/>
        </p:nvCxnSpPr>
        <p:spPr>
          <a:xfrm flipV="1">
            <a:off x="3503712" y="2158008"/>
            <a:ext cx="349188" cy="49887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Přímá spojnice 53"/>
          <p:cNvCxnSpPr>
            <a:stCxn id="32" idx="6"/>
            <a:endCxn id="14" idx="7"/>
          </p:cNvCxnSpPr>
          <p:nvPr/>
        </p:nvCxnSpPr>
        <p:spPr>
          <a:xfrm>
            <a:off x="3647729" y="1889213"/>
            <a:ext cx="419035" cy="351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Přímá spojnice se šipkou 56"/>
          <p:cNvCxnSpPr/>
          <p:nvPr/>
        </p:nvCxnSpPr>
        <p:spPr>
          <a:xfrm flipV="1">
            <a:off x="1775520" y="2302024"/>
            <a:ext cx="1656184" cy="199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2" name="Text Box 36"/>
          <p:cNvSpPr txBox="1">
            <a:spLocks noChangeArrowheads="1"/>
          </p:cNvSpPr>
          <p:nvPr/>
        </p:nvSpPr>
        <p:spPr bwMode="auto">
          <a:xfrm>
            <a:off x="1378830" y="2680891"/>
            <a:ext cx="1295829" cy="1396181"/>
          </a:xfrm>
          <a:prstGeom prst="rect">
            <a:avLst/>
          </a:prstGeom>
          <a:noFill/>
          <a:ln w="9525">
            <a:noFill/>
            <a:miter lim="800000"/>
            <a:headEnd/>
            <a:tailEnd/>
          </a:ln>
        </p:spPr>
        <p:txBody>
          <a:bodyPr/>
          <a:lstStyle/>
          <a:p>
            <a:pPr algn="ctr">
              <a:spcAft>
                <a:spcPts val="1000"/>
              </a:spcAft>
            </a:pPr>
            <a:r>
              <a:rPr lang="cs-CZ" b="1" dirty="0">
                <a:latin typeface="Calibri" pitchFamily="34" charset="0"/>
              </a:rPr>
              <a:t>Vzor, informace zdravého člověka</a:t>
            </a:r>
          </a:p>
        </p:txBody>
      </p:sp>
      <p:sp>
        <p:nvSpPr>
          <p:cNvPr id="63" name="Ovál 62"/>
          <p:cNvSpPr/>
          <p:nvPr/>
        </p:nvSpPr>
        <p:spPr>
          <a:xfrm>
            <a:off x="3664496" y="20056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4" name="Ovál 63"/>
          <p:cNvSpPr/>
          <p:nvPr/>
        </p:nvSpPr>
        <p:spPr>
          <a:xfrm>
            <a:off x="3816896" y="2158008"/>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6" name="Ovál 85"/>
          <p:cNvSpPr/>
          <p:nvPr/>
        </p:nvSpPr>
        <p:spPr>
          <a:xfrm>
            <a:off x="7322604" y="18069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7" name="Ovál 86"/>
          <p:cNvSpPr/>
          <p:nvPr/>
        </p:nvSpPr>
        <p:spPr>
          <a:xfrm>
            <a:off x="7779795" y="1734971"/>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8" name="Ovál 87"/>
          <p:cNvSpPr/>
          <p:nvPr/>
        </p:nvSpPr>
        <p:spPr>
          <a:xfrm>
            <a:off x="7547496" y="22641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9" name="Ovál 88"/>
          <p:cNvSpPr/>
          <p:nvPr/>
        </p:nvSpPr>
        <p:spPr>
          <a:xfrm>
            <a:off x="7896200" y="2023003"/>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0" name="Ovál 89"/>
          <p:cNvSpPr/>
          <p:nvPr/>
        </p:nvSpPr>
        <p:spPr>
          <a:xfrm>
            <a:off x="7664319" y="25721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1" name="Ovál 90"/>
          <p:cNvSpPr/>
          <p:nvPr/>
        </p:nvSpPr>
        <p:spPr>
          <a:xfrm>
            <a:off x="7968208" y="2336187"/>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2" name="Ovál 91"/>
          <p:cNvSpPr/>
          <p:nvPr/>
        </p:nvSpPr>
        <p:spPr>
          <a:xfrm>
            <a:off x="7394612" y="2727045"/>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3" name="Ovál 92"/>
          <p:cNvSpPr/>
          <p:nvPr/>
        </p:nvSpPr>
        <p:spPr>
          <a:xfrm>
            <a:off x="7521357" y="3300641"/>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4" name="Ovál 93"/>
          <p:cNvSpPr/>
          <p:nvPr/>
        </p:nvSpPr>
        <p:spPr>
          <a:xfrm>
            <a:off x="7887816" y="2799053"/>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5" name="Ovál 94"/>
          <p:cNvSpPr/>
          <p:nvPr/>
        </p:nvSpPr>
        <p:spPr>
          <a:xfrm>
            <a:off x="7851812" y="3717032"/>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6" name="Ovál 95"/>
          <p:cNvSpPr/>
          <p:nvPr/>
        </p:nvSpPr>
        <p:spPr>
          <a:xfrm>
            <a:off x="7812338" y="3103123"/>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7" name="Ovál 96"/>
          <p:cNvSpPr/>
          <p:nvPr/>
        </p:nvSpPr>
        <p:spPr>
          <a:xfrm>
            <a:off x="7430616" y="3593487"/>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8" name="Ovál 97"/>
          <p:cNvSpPr/>
          <p:nvPr/>
        </p:nvSpPr>
        <p:spPr>
          <a:xfrm>
            <a:off x="7547012" y="2879445"/>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9" name="Ovál 98"/>
          <p:cNvSpPr/>
          <p:nvPr/>
        </p:nvSpPr>
        <p:spPr>
          <a:xfrm>
            <a:off x="7538628" y="19593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0" name="Ovál 99"/>
          <p:cNvSpPr/>
          <p:nvPr/>
        </p:nvSpPr>
        <p:spPr>
          <a:xfrm>
            <a:off x="7556380" y="744567"/>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1" name="Ovál 100"/>
          <p:cNvSpPr/>
          <p:nvPr/>
        </p:nvSpPr>
        <p:spPr>
          <a:xfrm>
            <a:off x="7779804" y="22641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2" name="Ovál 101"/>
          <p:cNvSpPr/>
          <p:nvPr/>
        </p:nvSpPr>
        <p:spPr>
          <a:xfrm>
            <a:off x="7708780" y="896967"/>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3" name="Ovál 102"/>
          <p:cNvSpPr/>
          <p:nvPr/>
        </p:nvSpPr>
        <p:spPr>
          <a:xfrm>
            <a:off x="7682644" y="510835"/>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04" name="Přímá spojnice 103"/>
          <p:cNvCxnSpPr>
            <a:endCxn id="87" idx="1"/>
          </p:cNvCxnSpPr>
          <p:nvPr/>
        </p:nvCxnSpPr>
        <p:spPr>
          <a:xfrm flipV="1">
            <a:off x="7430616" y="1745517"/>
            <a:ext cx="359724" cy="61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Přímá spojnice 104"/>
          <p:cNvCxnSpPr/>
          <p:nvPr/>
        </p:nvCxnSpPr>
        <p:spPr>
          <a:xfrm>
            <a:off x="7812338" y="1842983"/>
            <a:ext cx="3470" cy="421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Přímá spojnice 105"/>
          <p:cNvCxnSpPr>
            <a:stCxn id="103" idx="2"/>
            <a:endCxn id="89" idx="6"/>
          </p:cNvCxnSpPr>
          <p:nvPr/>
        </p:nvCxnSpPr>
        <p:spPr>
          <a:xfrm>
            <a:off x="7682644" y="546839"/>
            <a:ext cx="285564" cy="1512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Přímá spojnice 106"/>
          <p:cNvCxnSpPr>
            <a:stCxn id="100" idx="2"/>
            <a:endCxn id="102" idx="2"/>
          </p:cNvCxnSpPr>
          <p:nvPr/>
        </p:nvCxnSpPr>
        <p:spPr>
          <a:xfrm>
            <a:off x="7556380" y="780571"/>
            <a:ext cx="152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Přímá spojnice 107"/>
          <p:cNvCxnSpPr>
            <a:stCxn id="88" idx="2"/>
          </p:cNvCxnSpPr>
          <p:nvPr/>
        </p:nvCxnSpPr>
        <p:spPr>
          <a:xfrm>
            <a:off x="7547496" y="2300183"/>
            <a:ext cx="80892" cy="579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Přímá spojnice 108"/>
          <p:cNvCxnSpPr>
            <a:stCxn id="86" idx="4"/>
            <a:endCxn id="92" idx="0"/>
          </p:cNvCxnSpPr>
          <p:nvPr/>
        </p:nvCxnSpPr>
        <p:spPr>
          <a:xfrm>
            <a:off x="7358608" y="1878987"/>
            <a:ext cx="72008" cy="848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Přímá spojnice 109"/>
          <p:cNvCxnSpPr>
            <a:stCxn id="92" idx="6"/>
            <a:endCxn id="101" idx="0"/>
          </p:cNvCxnSpPr>
          <p:nvPr/>
        </p:nvCxnSpPr>
        <p:spPr>
          <a:xfrm flipV="1">
            <a:off x="7466620" y="2264179"/>
            <a:ext cx="349188" cy="4988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Přímá spojnice 110"/>
          <p:cNvCxnSpPr>
            <a:stCxn id="99" idx="6"/>
            <a:endCxn id="91" idx="7"/>
          </p:cNvCxnSpPr>
          <p:nvPr/>
        </p:nvCxnSpPr>
        <p:spPr>
          <a:xfrm>
            <a:off x="7610637" y="1995384"/>
            <a:ext cx="419035" cy="351349"/>
          </a:xfrm>
          <a:prstGeom prst="line">
            <a:avLst/>
          </a:prstGeom>
        </p:spPr>
        <p:style>
          <a:lnRef idx="1">
            <a:schemeClr val="accent1"/>
          </a:lnRef>
          <a:fillRef idx="0">
            <a:schemeClr val="accent1"/>
          </a:fillRef>
          <a:effectRef idx="0">
            <a:schemeClr val="accent1"/>
          </a:effectRef>
          <a:fontRef idx="minor">
            <a:schemeClr val="tx1"/>
          </a:fontRef>
        </p:style>
      </p:cxnSp>
      <p:sp>
        <p:nvSpPr>
          <p:cNvPr id="112" name="Ovál 111"/>
          <p:cNvSpPr/>
          <p:nvPr/>
        </p:nvSpPr>
        <p:spPr>
          <a:xfrm>
            <a:off x="7627404" y="21117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3" name="Ovál 112"/>
          <p:cNvSpPr/>
          <p:nvPr/>
        </p:nvSpPr>
        <p:spPr>
          <a:xfrm>
            <a:off x="7779804" y="2264179"/>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4" name="Ovál 113"/>
          <p:cNvSpPr/>
          <p:nvPr/>
        </p:nvSpPr>
        <p:spPr>
          <a:xfrm>
            <a:off x="7176120" y="2276872"/>
            <a:ext cx="72008" cy="720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5" name="Ovál 114"/>
          <p:cNvSpPr/>
          <p:nvPr/>
        </p:nvSpPr>
        <p:spPr>
          <a:xfrm>
            <a:off x="7536160" y="980728"/>
            <a:ext cx="72008" cy="720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6" name="Ovál 115"/>
          <p:cNvSpPr/>
          <p:nvPr/>
        </p:nvSpPr>
        <p:spPr>
          <a:xfrm>
            <a:off x="7896200" y="2564904"/>
            <a:ext cx="72008" cy="720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7" name="Ovál 116"/>
          <p:cNvSpPr/>
          <p:nvPr/>
        </p:nvSpPr>
        <p:spPr>
          <a:xfrm>
            <a:off x="7688560" y="1124744"/>
            <a:ext cx="72008" cy="720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8" name="Ovál 117"/>
          <p:cNvSpPr/>
          <p:nvPr/>
        </p:nvSpPr>
        <p:spPr>
          <a:xfrm>
            <a:off x="8040216" y="1700808"/>
            <a:ext cx="72008" cy="720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0" name="Text Box 36"/>
          <p:cNvSpPr txBox="1">
            <a:spLocks noChangeArrowheads="1"/>
          </p:cNvSpPr>
          <p:nvPr/>
        </p:nvSpPr>
        <p:spPr bwMode="auto">
          <a:xfrm>
            <a:off x="9003099" y="428506"/>
            <a:ext cx="1140813" cy="434298"/>
          </a:xfrm>
          <a:prstGeom prst="rect">
            <a:avLst/>
          </a:prstGeom>
          <a:noFill/>
          <a:ln w="9525">
            <a:noFill/>
            <a:miter lim="800000"/>
            <a:headEnd/>
            <a:tailEnd/>
          </a:ln>
        </p:spPr>
        <p:txBody>
          <a:bodyPr/>
          <a:lstStyle/>
          <a:p>
            <a:pPr algn="ctr">
              <a:spcAft>
                <a:spcPts val="1000"/>
              </a:spcAft>
            </a:pPr>
            <a:r>
              <a:rPr lang="cs-CZ" b="1" dirty="0">
                <a:latin typeface="Calibri" pitchFamily="34" charset="0"/>
              </a:rPr>
              <a:t>Toxiny</a:t>
            </a:r>
          </a:p>
        </p:txBody>
      </p:sp>
      <p:cxnSp>
        <p:nvCxnSpPr>
          <p:cNvPr id="61" name="Přímá spojnice se šipkou 60"/>
          <p:cNvCxnSpPr/>
          <p:nvPr/>
        </p:nvCxnSpPr>
        <p:spPr>
          <a:xfrm flipH="1">
            <a:off x="8112224" y="710404"/>
            <a:ext cx="1008112" cy="95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97" name="Přímá spojnice 4096"/>
          <p:cNvCxnSpPr/>
          <p:nvPr/>
        </p:nvCxnSpPr>
        <p:spPr>
          <a:xfrm flipH="1">
            <a:off x="7248128" y="1196752"/>
            <a:ext cx="460652"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Přímá spojnice 125"/>
          <p:cNvCxnSpPr>
            <a:endCxn id="116" idx="1"/>
          </p:cNvCxnSpPr>
          <p:nvPr/>
        </p:nvCxnSpPr>
        <p:spPr>
          <a:xfrm>
            <a:off x="7557361" y="1031659"/>
            <a:ext cx="349384" cy="15437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Přímá spojnice 127"/>
          <p:cNvCxnSpPr/>
          <p:nvPr/>
        </p:nvCxnSpPr>
        <p:spPr>
          <a:xfrm flipH="1" flipV="1">
            <a:off x="7736327" y="1196753"/>
            <a:ext cx="321838" cy="4775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Přímá spojnice 129"/>
          <p:cNvCxnSpPr>
            <a:endCxn id="116" idx="0"/>
          </p:cNvCxnSpPr>
          <p:nvPr/>
        </p:nvCxnSpPr>
        <p:spPr>
          <a:xfrm flipH="1">
            <a:off x="7932205" y="1722688"/>
            <a:ext cx="142355" cy="8422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2" name="Text Box 36"/>
          <p:cNvSpPr txBox="1">
            <a:spLocks noChangeArrowheads="1"/>
          </p:cNvSpPr>
          <p:nvPr/>
        </p:nvSpPr>
        <p:spPr bwMode="auto">
          <a:xfrm>
            <a:off x="9235853" y="2336188"/>
            <a:ext cx="1195636" cy="1396181"/>
          </a:xfrm>
          <a:prstGeom prst="rect">
            <a:avLst/>
          </a:prstGeom>
          <a:noFill/>
          <a:ln w="9525">
            <a:noFill/>
            <a:miter lim="800000"/>
            <a:headEnd/>
            <a:tailEnd/>
          </a:ln>
        </p:spPr>
        <p:txBody>
          <a:bodyPr/>
          <a:lstStyle/>
          <a:p>
            <a:pPr algn="ctr">
              <a:spcAft>
                <a:spcPts val="1000"/>
              </a:spcAft>
            </a:pPr>
            <a:r>
              <a:rPr lang="cs-CZ" b="1" dirty="0">
                <a:latin typeface="Calibri" pitchFamily="34" charset="0"/>
              </a:rPr>
              <a:t>Vzor, informace toxinů, nemoci</a:t>
            </a:r>
          </a:p>
        </p:txBody>
      </p:sp>
      <p:cxnSp>
        <p:nvCxnSpPr>
          <p:cNvPr id="4105" name="Přímá spojnice se šipkou 4104"/>
          <p:cNvCxnSpPr/>
          <p:nvPr/>
        </p:nvCxnSpPr>
        <p:spPr>
          <a:xfrm flipH="1" flipV="1">
            <a:off x="8040216" y="2196845"/>
            <a:ext cx="1195636" cy="674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74709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C7B185F-7AD9-415A-83D0-41E61ECD3F0E}"/>
              </a:ext>
            </a:extLst>
          </p:cNvPr>
          <p:cNvSpPr>
            <a:spLocks noGrp="1"/>
          </p:cNvSpPr>
          <p:nvPr>
            <p:ph type="title"/>
          </p:nvPr>
        </p:nvSpPr>
        <p:spPr>
          <a:xfrm>
            <a:off x="609600" y="44624"/>
            <a:ext cx="11031016" cy="720080"/>
          </a:xfrm>
        </p:spPr>
        <p:txBody>
          <a:bodyPr/>
          <a:lstStyle/>
          <a:p>
            <a:r>
              <a:rPr lang="cs-CZ" b="1" dirty="0">
                <a:solidFill>
                  <a:srgbClr val="9578EF"/>
                </a:solidFill>
              </a:rPr>
              <a:t>Informační preparáty </a:t>
            </a:r>
          </a:p>
        </p:txBody>
      </p:sp>
      <p:sp>
        <p:nvSpPr>
          <p:cNvPr id="4099" name="Zástupný symbol pro obsah 2"/>
          <p:cNvSpPr>
            <a:spLocks noGrp="1"/>
          </p:cNvSpPr>
          <p:nvPr>
            <p:ph idx="1"/>
          </p:nvPr>
        </p:nvSpPr>
        <p:spPr>
          <a:xfrm>
            <a:off x="120352" y="764704"/>
            <a:ext cx="11952312" cy="4206168"/>
          </a:xfrm>
        </p:spPr>
        <p:txBody>
          <a:bodyPr/>
          <a:lstStyle/>
          <a:p>
            <a:pPr>
              <a:spcBef>
                <a:spcPts val="600"/>
              </a:spcBef>
            </a:pPr>
            <a:r>
              <a:rPr lang="cs-CZ" sz="2400" b="1" dirty="0">
                <a:solidFill>
                  <a:prstClr val="black"/>
                </a:solidFill>
                <a:latin typeface="Calibri"/>
              </a:rPr>
              <a:t>Jaká je účinnost preparátů? Co přesně v těle dělají?</a:t>
            </a:r>
          </a:p>
          <a:p>
            <a:pPr marL="0" indent="0">
              <a:spcBef>
                <a:spcPts val="600"/>
              </a:spcBef>
              <a:buNone/>
            </a:pPr>
            <a:r>
              <a:rPr lang="cs-CZ" sz="2400" b="1" dirty="0">
                <a:solidFill>
                  <a:prstClr val="black"/>
                </a:solidFill>
                <a:latin typeface="+mn-lt"/>
              </a:rPr>
              <a:t>Působí na organismus dvojím způsobem:</a:t>
            </a:r>
          </a:p>
          <a:p>
            <a:pPr>
              <a:spcBef>
                <a:spcPts val="0"/>
              </a:spcBef>
              <a:buFont typeface="Wingdings" panose="05000000000000000000" pitchFamily="2" charset="2"/>
              <a:buChar char="Ø"/>
            </a:pPr>
            <a:r>
              <a:rPr lang="cs-CZ" sz="2400" b="1" dirty="0">
                <a:solidFill>
                  <a:srgbClr val="FF0000"/>
                </a:solidFill>
                <a:latin typeface="+mn-lt"/>
              </a:rPr>
              <a:t>Bylinná složka </a:t>
            </a:r>
            <a:r>
              <a:rPr lang="cs-CZ" sz="2400" dirty="0">
                <a:solidFill>
                  <a:prstClr val="black"/>
                </a:solidFill>
                <a:latin typeface="+mn-lt"/>
              </a:rPr>
              <a:t>= </a:t>
            </a:r>
            <a:r>
              <a:rPr lang="cs-CZ" sz="2400" b="1" dirty="0">
                <a:solidFill>
                  <a:prstClr val="black"/>
                </a:solidFill>
                <a:latin typeface="+mn-lt"/>
              </a:rPr>
              <a:t>tradice bylinkářství - </a:t>
            </a:r>
            <a:r>
              <a:rPr lang="cs-CZ" sz="2400" dirty="0">
                <a:solidFill>
                  <a:prstClr val="black"/>
                </a:solidFill>
                <a:latin typeface="+mn-lt"/>
              </a:rPr>
              <a:t>přináší účinné látky, sloučeniny, </a:t>
            </a:r>
            <a:br>
              <a:rPr lang="cs-CZ" sz="2400" dirty="0">
                <a:solidFill>
                  <a:prstClr val="black"/>
                </a:solidFill>
                <a:latin typeface="+mn-lt"/>
              </a:rPr>
            </a:br>
            <a:r>
              <a:rPr lang="cs-CZ" sz="2400" dirty="0">
                <a:solidFill>
                  <a:prstClr val="black"/>
                </a:solidFill>
                <a:latin typeface="+mn-lt"/>
              </a:rPr>
              <a:t>které mají vliv na imunitu, buňky, hormonální systém… Byliny působí i </a:t>
            </a:r>
            <a:br>
              <a:rPr lang="cs-CZ" sz="2400" dirty="0">
                <a:solidFill>
                  <a:prstClr val="black"/>
                </a:solidFill>
                <a:latin typeface="+mn-lt"/>
              </a:rPr>
            </a:br>
            <a:r>
              <a:rPr lang="cs-CZ" sz="2400" dirty="0">
                <a:solidFill>
                  <a:prstClr val="black"/>
                </a:solidFill>
                <a:latin typeface="+mn-lt"/>
              </a:rPr>
              <a:t>svojí přírodní informační složkou.</a:t>
            </a:r>
          </a:p>
          <a:p>
            <a:pPr>
              <a:spcBef>
                <a:spcPts val="1200"/>
              </a:spcBef>
              <a:buFont typeface="Wingdings" panose="05000000000000000000" pitchFamily="2" charset="2"/>
              <a:buChar char="Ø"/>
            </a:pPr>
            <a:r>
              <a:rPr lang="cs-CZ" sz="2400" b="1" dirty="0">
                <a:solidFill>
                  <a:srgbClr val="FF0000"/>
                </a:solidFill>
                <a:latin typeface="+mn-lt"/>
              </a:rPr>
              <a:t>Informační složka</a:t>
            </a:r>
            <a:r>
              <a:rPr lang="cs-CZ" sz="2400" dirty="0">
                <a:solidFill>
                  <a:prstClr val="black"/>
                </a:solidFill>
                <a:latin typeface="+mn-lt"/>
              </a:rPr>
              <a:t> -</a:t>
            </a:r>
            <a:r>
              <a:rPr lang="cs-CZ" sz="2400" b="1" dirty="0">
                <a:solidFill>
                  <a:prstClr val="black"/>
                </a:solidFill>
                <a:latin typeface="+mn-lt"/>
              </a:rPr>
              <a:t>nemá přímý vliv na toxiny </a:t>
            </a:r>
            <a:r>
              <a:rPr lang="cs-CZ" sz="2400" dirty="0">
                <a:solidFill>
                  <a:prstClr val="black"/>
                </a:solidFill>
                <a:latin typeface="+mn-lt"/>
              </a:rPr>
              <a:t>-nedokáže zabít</a:t>
            </a:r>
            <a:br>
              <a:rPr lang="cs-CZ" sz="2400" dirty="0">
                <a:solidFill>
                  <a:prstClr val="black"/>
                </a:solidFill>
                <a:latin typeface="+mn-lt"/>
              </a:rPr>
            </a:br>
            <a:r>
              <a:rPr lang="cs-CZ" sz="2400" dirty="0">
                <a:solidFill>
                  <a:prstClr val="black"/>
                </a:solidFill>
                <a:latin typeface="+mn-lt"/>
              </a:rPr>
              <a:t>mikroorganismy, rozbít chemické struktury, neutralizovat toxiny, </a:t>
            </a:r>
            <a:br>
              <a:rPr lang="cs-CZ" sz="2400" dirty="0">
                <a:solidFill>
                  <a:prstClr val="black"/>
                </a:solidFill>
                <a:latin typeface="+mn-lt"/>
              </a:rPr>
            </a:br>
            <a:r>
              <a:rPr lang="cs-CZ" sz="2400" dirty="0">
                <a:solidFill>
                  <a:prstClr val="black"/>
                </a:solidFill>
                <a:latin typeface="+mn-lt"/>
              </a:rPr>
              <a:t>rozbít obaly ložisek… </a:t>
            </a:r>
            <a:r>
              <a:rPr lang="cs-CZ" sz="2400" b="1" dirty="0">
                <a:solidFill>
                  <a:prstClr val="black"/>
                </a:solidFill>
                <a:latin typeface="+mn-lt"/>
              </a:rPr>
              <a:t>to umí jen náš organismus </a:t>
            </a:r>
            <a:br>
              <a:rPr lang="cs-CZ" sz="2400" dirty="0">
                <a:solidFill>
                  <a:prstClr val="black"/>
                </a:solidFill>
                <a:latin typeface="+mn-lt"/>
              </a:rPr>
            </a:br>
            <a:r>
              <a:rPr lang="cs-CZ" sz="2400" b="1" dirty="0">
                <a:solidFill>
                  <a:srgbClr val="FF0000"/>
                </a:solidFill>
                <a:latin typeface="+mn-lt"/>
              </a:rPr>
              <a:t>přináší nám informace, co jsou toxiny, patogeny</a:t>
            </a:r>
            <a:r>
              <a:rPr lang="cs-CZ" sz="2400" dirty="0">
                <a:solidFill>
                  <a:prstClr val="black"/>
                </a:solidFill>
                <a:latin typeface="+mn-lt"/>
              </a:rPr>
              <a:t>…,</a:t>
            </a:r>
            <a:br>
              <a:rPr lang="cs-CZ" sz="2400" dirty="0">
                <a:solidFill>
                  <a:prstClr val="black"/>
                </a:solidFill>
                <a:latin typeface="+mn-lt"/>
              </a:rPr>
            </a:br>
            <a:r>
              <a:rPr lang="cs-CZ" sz="2400" dirty="0">
                <a:solidFill>
                  <a:prstClr val="black"/>
                </a:solidFill>
                <a:latin typeface="+mn-lt"/>
              </a:rPr>
              <a:t>co náš poškozuje a</a:t>
            </a:r>
            <a:br>
              <a:rPr lang="cs-CZ" sz="2400" dirty="0">
                <a:solidFill>
                  <a:prstClr val="black"/>
                </a:solidFill>
                <a:latin typeface="+mn-lt"/>
              </a:rPr>
            </a:br>
            <a:r>
              <a:rPr lang="cs-CZ" sz="2400" b="1" dirty="0">
                <a:solidFill>
                  <a:srgbClr val="FF0000"/>
                </a:solidFill>
                <a:latin typeface="+mn-lt"/>
              </a:rPr>
              <a:t>učí nás, jak je detoxikovat, vyloučit, zabít, odstranit…</a:t>
            </a:r>
            <a:br>
              <a:rPr lang="cs-CZ" sz="2400" b="1" dirty="0">
                <a:solidFill>
                  <a:srgbClr val="FF0000"/>
                </a:solidFill>
                <a:latin typeface="+mn-lt"/>
              </a:rPr>
            </a:br>
            <a:r>
              <a:rPr lang="cs-CZ" sz="2400" b="1" dirty="0">
                <a:solidFill>
                  <a:srgbClr val="FF0000"/>
                </a:solidFill>
                <a:latin typeface="+mn-lt"/>
              </a:rPr>
              <a:t>učí nás, jak ozdravit naše tkáně</a:t>
            </a:r>
            <a:r>
              <a:rPr lang="cs-CZ" sz="2400" dirty="0">
                <a:solidFill>
                  <a:prstClr val="black"/>
                </a:solidFill>
                <a:latin typeface="+mn-lt"/>
              </a:rPr>
              <a:t>, zlepšit činnost buněk, orgánů</a:t>
            </a:r>
            <a:br>
              <a:rPr lang="cs-CZ" sz="2400" dirty="0">
                <a:solidFill>
                  <a:prstClr val="black"/>
                </a:solidFill>
                <a:latin typeface="+mn-lt"/>
              </a:rPr>
            </a:br>
            <a:r>
              <a:rPr lang="cs-CZ" sz="2400" b="1" dirty="0">
                <a:solidFill>
                  <a:srgbClr val="FF0000"/>
                </a:solidFill>
                <a:latin typeface="+mn-lt"/>
              </a:rPr>
              <a:t>učí nás, jak pracovat s našimi emočními vzorci, </a:t>
            </a:r>
            <a:r>
              <a:rPr lang="cs-CZ" sz="2400" dirty="0">
                <a:solidFill>
                  <a:prstClr val="black"/>
                </a:solidFill>
                <a:latin typeface="+mn-lt"/>
              </a:rPr>
              <a:t>jak je doplňovat</a:t>
            </a:r>
            <a:br>
              <a:rPr lang="cs-CZ" sz="2400" dirty="0">
                <a:solidFill>
                  <a:prstClr val="black"/>
                </a:solidFill>
                <a:latin typeface="+mn-lt"/>
              </a:rPr>
            </a:br>
            <a:r>
              <a:rPr lang="cs-CZ" sz="2400" dirty="0">
                <a:solidFill>
                  <a:prstClr val="black"/>
                </a:solidFill>
                <a:latin typeface="+mn-lt"/>
              </a:rPr>
              <a:t>a používat, aby se emoce stali zdrojem informací a nepoškozovali nás</a:t>
            </a:r>
          </a:p>
        </p:txBody>
      </p:sp>
      <p:pic>
        <p:nvPicPr>
          <p:cNvPr id="1026" name="Picture 2" descr="VÃ½sledek obrÃ¡zku pro lÃ©ÄivÃ© byliny">
            <a:extLst>
              <a:ext uri="{FF2B5EF4-FFF2-40B4-BE49-F238E27FC236}">
                <a16:creationId xmlns:a16="http://schemas.microsoft.com/office/drawing/2014/main" id="{14BA64A2-8732-41CC-A1F8-12E6ECC6D8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7236" y="188640"/>
            <a:ext cx="2504412" cy="25044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uvisejÃ­cÃ­ obrÃ¡zek">
            <a:extLst>
              <a:ext uri="{FF2B5EF4-FFF2-40B4-BE49-F238E27FC236}">
                <a16:creationId xmlns:a16="http://schemas.microsoft.com/office/drawing/2014/main" id="{031129F8-305D-4587-B462-3DE7180BB4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078" r="15531" b="22879"/>
          <a:stretch/>
        </p:blipFill>
        <p:spPr bwMode="auto">
          <a:xfrm>
            <a:off x="8980687" y="2780928"/>
            <a:ext cx="3163985" cy="250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15436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7" name="Nadpis 6">
            <a:extLst>
              <a:ext uri="{FF2B5EF4-FFF2-40B4-BE49-F238E27FC236}">
                <a16:creationId xmlns:a16="http://schemas.microsoft.com/office/drawing/2014/main" id="{34ECFF6F-2C49-4657-9B41-95D49569F9CF}"/>
              </a:ext>
            </a:extLst>
          </p:cNvPr>
          <p:cNvSpPr>
            <a:spLocks noGrp="1"/>
          </p:cNvSpPr>
          <p:nvPr>
            <p:ph type="title"/>
          </p:nvPr>
        </p:nvSpPr>
        <p:spPr>
          <a:xfrm>
            <a:off x="407368" y="188640"/>
            <a:ext cx="9577064" cy="634081"/>
          </a:xfrm>
        </p:spPr>
        <p:txBody>
          <a:bodyPr/>
          <a:lstStyle/>
          <a:p>
            <a:r>
              <a:rPr lang="cs-CZ" b="1" dirty="0">
                <a:solidFill>
                  <a:srgbClr val="9578EF"/>
                </a:solidFill>
              </a:rPr>
              <a:t>Inteligence vesmíru</a:t>
            </a:r>
          </a:p>
        </p:txBody>
      </p:sp>
      <p:sp>
        <p:nvSpPr>
          <p:cNvPr id="4099" name="Zástupný symbol pro obsah 2"/>
          <p:cNvSpPr>
            <a:spLocks noGrp="1"/>
          </p:cNvSpPr>
          <p:nvPr>
            <p:ph idx="1"/>
          </p:nvPr>
        </p:nvSpPr>
        <p:spPr>
          <a:xfrm>
            <a:off x="0" y="836712"/>
            <a:ext cx="12072664" cy="4032448"/>
          </a:xfrm>
        </p:spPr>
        <p:txBody>
          <a:bodyPr/>
          <a:lstStyle/>
          <a:p>
            <a:pPr>
              <a:spcBef>
                <a:spcPts val="600"/>
              </a:spcBef>
            </a:pPr>
            <a:r>
              <a:rPr lang="cs-CZ" sz="2400" b="1" dirty="0">
                <a:latin typeface="+mn-lt"/>
              </a:rPr>
              <a:t>Věda se drží ateismus -vše vzniklo „náhodou“ </a:t>
            </a:r>
            <a:br>
              <a:rPr lang="cs-CZ" sz="2400" b="1" dirty="0">
                <a:latin typeface="+mn-lt"/>
              </a:rPr>
            </a:br>
            <a:r>
              <a:rPr lang="cs-CZ" sz="2400" b="1" dirty="0">
                <a:latin typeface="+mn-lt"/>
              </a:rPr>
              <a:t> - </a:t>
            </a:r>
            <a:r>
              <a:rPr lang="cs-CZ" sz="2400" dirty="0">
                <a:latin typeface="+mn-lt"/>
              </a:rPr>
              <a:t>(z řeckého </a:t>
            </a:r>
            <a:r>
              <a:rPr lang="el-GR" sz="2400" dirty="0">
                <a:latin typeface="+mn-lt"/>
              </a:rPr>
              <a:t>α</a:t>
            </a:r>
            <a:r>
              <a:rPr lang="cs-CZ" sz="2400" dirty="0">
                <a:latin typeface="+mn-lt"/>
              </a:rPr>
              <a:t> -ne, </a:t>
            </a:r>
            <a:r>
              <a:rPr lang="cs-CZ" sz="2400" dirty="0" err="1">
                <a:latin typeface="+mn-lt"/>
              </a:rPr>
              <a:t>theos</a:t>
            </a:r>
            <a:r>
              <a:rPr lang="cs-CZ" sz="2400" dirty="0">
                <a:latin typeface="+mn-lt"/>
              </a:rPr>
              <a:t> bůh), bezbožnost, život bez Boha, </a:t>
            </a:r>
            <a:br>
              <a:rPr lang="cs-CZ" sz="2400" dirty="0">
                <a:latin typeface="+mn-lt"/>
              </a:rPr>
            </a:br>
            <a:r>
              <a:rPr lang="cs-CZ" sz="2400" dirty="0">
                <a:latin typeface="+mn-lt"/>
              </a:rPr>
              <a:t>Ale základní konstanty vesmíru se zdají být pečlivě vybrané, aby umožnily existenci života </a:t>
            </a:r>
          </a:p>
          <a:p>
            <a:pPr>
              <a:spcBef>
                <a:spcPts val="600"/>
              </a:spcBef>
            </a:pPr>
            <a:r>
              <a:rPr lang="cs-CZ" sz="2400" b="1" dirty="0">
                <a:solidFill>
                  <a:srgbClr val="FF0000"/>
                </a:solidFill>
                <a:latin typeface="+mn-lt"/>
              </a:rPr>
              <a:t>Co je náhoda?</a:t>
            </a:r>
            <a:r>
              <a:rPr lang="cs-CZ" sz="2400" dirty="0">
                <a:latin typeface="+mn-lt"/>
              </a:rPr>
              <a:t> </a:t>
            </a:r>
            <a:r>
              <a:rPr lang="cs-CZ" sz="2400" b="1" dirty="0">
                <a:latin typeface="+mn-lt"/>
              </a:rPr>
              <a:t>Jevy které neumíme vysvětlit - </a:t>
            </a:r>
            <a:r>
              <a:rPr lang="cs-CZ" sz="2400" dirty="0">
                <a:latin typeface="+mn-lt"/>
              </a:rPr>
              <a:t>buď příčinu, vysvětlení</a:t>
            </a:r>
            <a:br>
              <a:rPr lang="cs-CZ" sz="2400" dirty="0">
                <a:latin typeface="+mn-lt"/>
              </a:rPr>
            </a:br>
            <a:r>
              <a:rPr lang="cs-CZ" sz="2400" dirty="0">
                <a:latin typeface="+mn-lt"/>
              </a:rPr>
              <a:t>jevu neumíme nalézt nebo jev žádnou příčinu nemá</a:t>
            </a:r>
          </a:p>
          <a:p>
            <a:pPr lvl="0">
              <a:spcBef>
                <a:spcPts val="600"/>
              </a:spcBef>
            </a:pPr>
            <a:r>
              <a:rPr lang="cs-CZ" sz="2400" b="1" dirty="0">
                <a:solidFill>
                  <a:srgbClr val="FF0000"/>
                </a:solidFill>
                <a:latin typeface="Calibri"/>
              </a:rPr>
              <a:t>V životě se setkáme s řadou jevů, které mají téměř nulovou </a:t>
            </a:r>
            <a:br>
              <a:rPr lang="cs-CZ" sz="2400" b="1" dirty="0">
                <a:solidFill>
                  <a:srgbClr val="FF0000"/>
                </a:solidFill>
                <a:latin typeface="Calibri"/>
              </a:rPr>
            </a:br>
            <a:r>
              <a:rPr lang="cs-CZ" sz="2400" b="1" dirty="0">
                <a:solidFill>
                  <a:srgbClr val="FF0000"/>
                </a:solidFill>
                <a:latin typeface="Calibri"/>
              </a:rPr>
              <a:t>pravděpodobnost a přesto se dějí -proč? „náhoda neexistuje“</a:t>
            </a:r>
          </a:p>
          <a:p>
            <a:pPr>
              <a:spcBef>
                <a:spcPts val="600"/>
              </a:spcBef>
            </a:pPr>
            <a:r>
              <a:rPr lang="cs-CZ" sz="2400" b="1" dirty="0">
                <a:latin typeface="+mn-lt"/>
              </a:rPr>
              <a:t>„Kvantová teorie </a:t>
            </a:r>
            <a:r>
              <a:rPr lang="cs-CZ" sz="2400" dirty="0">
                <a:latin typeface="+mn-lt"/>
              </a:rPr>
              <a:t>popisuje částice hmoty jako vlnění. </a:t>
            </a:r>
            <a:r>
              <a:rPr lang="cs-CZ" sz="2400" b="1" dirty="0">
                <a:latin typeface="+mn-lt"/>
              </a:rPr>
              <a:t>To, co si představujeme jako bod, je ve skutečnosti vlna pravděpodobnosti</a:t>
            </a:r>
            <a:r>
              <a:rPr lang="cs-CZ" sz="2400" dirty="0">
                <a:latin typeface="+mn-lt"/>
              </a:rPr>
              <a:t>, která je rozptýlená v celém vesmíru. Částice může být kdekoli. Jen někde je pravděpodobnost výskytu vyšší, někde menší. Částice začne existovat až ve chvíli, kdy se na ni podíváme. Nebo ji chceme změřit, její polohu, rychlost. „</a:t>
            </a:r>
          </a:p>
          <a:p>
            <a:pPr>
              <a:spcBef>
                <a:spcPts val="600"/>
              </a:spcBef>
            </a:pPr>
            <a:r>
              <a:rPr lang="cs-CZ" sz="2400" dirty="0">
                <a:latin typeface="+mn-lt"/>
              </a:rPr>
              <a:t>„V kvantovém světě každá částice může udělat cokoli, vyskytnout se na jakémkoli místě. Je informačně v celém vesmíru. Informací je pravděpodobnost, že budeme-li ji materializovat, tak se objeví. Akt měření a pozorování je zapleten do reality, ovlivňujeme jím nejen samotný předmět, ale cokoli, co je s ním informačně provázáno…“</a:t>
            </a:r>
          </a:p>
          <a:p>
            <a:pPr lvl="0">
              <a:spcBef>
                <a:spcPts val="600"/>
              </a:spcBef>
            </a:pPr>
            <a:endParaRPr lang="cs-CZ" sz="2400" b="1" dirty="0">
              <a:solidFill>
                <a:srgbClr val="FF0000"/>
              </a:solidFill>
              <a:latin typeface="+mn-lt"/>
            </a:endParaRPr>
          </a:p>
          <a:p>
            <a:pPr>
              <a:spcBef>
                <a:spcPts val="600"/>
              </a:spcBef>
            </a:pPr>
            <a:endParaRPr lang="cs-CZ" sz="2400" dirty="0">
              <a:latin typeface="+mn-lt"/>
            </a:endParaRPr>
          </a:p>
        </p:txBody>
      </p:sp>
      <p:sp>
        <p:nvSpPr>
          <p:cNvPr id="2" name="AutoShape 4"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3" name="AutoShape 6"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739900"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4" name="AutoShape 8"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892300"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5" name="AutoShape 10"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2044700"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42" name="Picture 2" descr="Výsledek obrázku pro pravděpodobnost">
            <a:extLst>
              <a:ext uri="{FF2B5EF4-FFF2-40B4-BE49-F238E27FC236}">
                <a16:creationId xmlns:a16="http://schemas.microsoft.com/office/drawing/2014/main" id="{6F2AAF6E-E0E1-45E6-AAF2-7016709F36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4013" y="44624"/>
            <a:ext cx="2998651" cy="1586383"/>
          </a:xfrm>
          <a:prstGeom prst="rect">
            <a:avLst/>
          </a:prstGeom>
          <a:noFill/>
          <a:extLst>
            <a:ext uri="{909E8E84-426E-40DD-AFC4-6F175D3DCCD1}">
              <a14:hiddenFill xmlns:a14="http://schemas.microsoft.com/office/drawing/2010/main">
                <a:solidFill>
                  <a:srgbClr val="FFFFFF"/>
                </a:solidFill>
              </a14:hiddenFill>
            </a:ext>
          </a:extLst>
        </p:spPr>
      </p:pic>
      <p:pic>
        <p:nvPicPr>
          <p:cNvPr id="14" name="Obrázek 13">
            <a:extLst>
              <a:ext uri="{FF2B5EF4-FFF2-40B4-BE49-F238E27FC236}">
                <a16:creationId xmlns:a16="http://schemas.microsoft.com/office/drawing/2014/main" id="{48FC04E7-8FAA-4DC0-AB7E-CE98D351DEFB}"/>
              </a:ext>
            </a:extLst>
          </p:cNvPr>
          <p:cNvPicPr>
            <a:picLocks noChangeAspect="1"/>
          </p:cNvPicPr>
          <p:nvPr/>
        </p:nvPicPr>
        <p:blipFill>
          <a:blip r:embed="rId4"/>
          <a:stretch>
            <a:fillRect/>
          </a:stretch>
        </p:blipFill>
        <p:spPr>
          <a:xfrm>
            <a:off x="9912423" y="2017318"/>
            <a:ext cx="2173071" cy="1627706"/>
          </a:xfrm>
          <a:prstGeom prst="rect">
            <a:avLst/>
          </a:prstGeom>
        </p:spPr>
      </p:pic>
    </p:spTree>
    <p:extLst>
      <p:ext uri="{BB962C8B-B14F-4D97-AF65-F5344CB8AC3E}">
        <p14:creationId xmlns:p14="http://schemas.microsoft.com/office/powerpoint/2010/main" val="209228128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14" name="Nadpis 6">
            <a:extLst>
              <a:ext uri="{FF2B5EF4-FFF2-40B4-BE49-F238E27FC236}">
                <a16:creationId xmlns:a16="http://schemas.microsoft.com/office/drawing/2014/main" id="{F2A83FDA-A45C-4B19-B5A4-111EAFC3C891}"/>
              </a:ext>
            </a:extLst>
          </p:cNvPr>
          <p:cNvSpPr>
            <a:spLocks noGrp="1"/>
          </p:cNvSpPr>
          <p:nvPr>
            <p:ph type="title"/>
          </p:nvPr>
        </p:nvSpPr>
        <p:spPr>
          <a:xfrm>
            <a:off x="407368" y="188641"/>
            <a:ext cx="9577064" cy="509982"/>
          </a:xfrm>
        </p:spPr>
        <p:txBody>
          <a:bodyPr/>
          <a:lstStyle/>
          <a:p>
            <a:r>
              <a:rPr lang="cs-CZ" b="1" dirty="0">
                <a:solidFill>
                  <a:srgbClr val="9578EF"/>
                </a:solidFill>
              </a:rPr>
              <a:t>Inteligence vesmíru</a:t>
            </a:r>
          </a:p>
        </p:txBody>
      </p:sp>
      <p:sp>
        <p:nvSpPr>
          <p:cNvPr id="4099" name="Zástupný symbol pro obsah 2"/>
          <p:cNvSpPr>
            <a:spLocks noGrp="1"/>
          </p:cNvSpPr>
          <p:nvPr>
            <p:ph idx="1"/>
          </p:nvPr>
        </p:nvSpPr>
        <p:spPr>
          <a:xfrm>
            <a:off x="27608" y="692696"/>
            <a:ext cx="11953328" cy="4032448"/>
          </a:xfrm>
        </p:spPr>
        <p:txBody>
          <a:bodyPr/>
          <a:lstStyle/>
          <a:p>
            <a:pPr>
              <a:spcBef>
                <a:spcPts val="400"/>
              </a:spcBef>
            </a:pPr>
            <a:r>
              <a:rPr lang="cs-CZ" sz="2400" b="1" dirty="0">
                <a:solidFill>
                  <a:srgbClr val="FF0000"/>
                </a:solidFill>
                <a:latin typeface="+mn-lt"/>
              </a:rPr>
              <a:t>Co je to pravděpodobnost?</a:t>
            </a:r>
            <a:r>
              <a:rPr lang="cs-CZ" sz="2400" dirty="0">
                <a:latin typeface="+mn-lt"/>
              </a:rPr>
              <a:t> Je to míra očekávatelnosti, zkušenost, jak asi výsledek dopadne. </a:t>
            </a:r>
          </a:p>
          <a:p>
            <a:pPr>
              <a:spcBef>
                <a:spcPts val="400"/>
              </a:spcBef>
            </a:pPr>
            <a:r>
              <a:rPr lang="cs-CZ" sz="2400" b="1" dirty="0">
                <a:solidFill>
                  <a:srgbClr val="FF0000"/>
                </a:solidFill>
                <a:latin typeface="+mn-lt"/>
              </a:rPr>
              <a:t>Skrze naše záměry (myšlenky, konání…) vytváříme realitu- </a:t>
            </a:r>
            <a:r>
              <a:rPr lang="cs-CZ" sz="2400" dirty="0">
                <a:latin typeface="+mn-lt"/>
              </a:rPr>
              <a:t>vybíráme z možných stavů kvantových vln (pravděpodobnost) a realizujeme ji v jednom stavu (vznik částice)</a:t>
            </a:r>
          </a:p>
          <a:p>
            <a:pPr>
              <a:spcBef>
                <a:spcPts val="400"/>
              </a:spcBef>
            </a:pPr>
            <a:r>
              <a:rPr lang="cs-CZ" sz="2400" b="1" dirty="0">
                <a:latin typeface="+mn-lt"/>
              </a:rPr>
              <a:t>Pokud v životě „jdeme správnou cestou“  = učíme se něčemu novému, tak nevybíráme náhodně nebo stereotypně </a:t>
            </a:r>
            <a:r>
              <a:rPr lang="cs-CZ" sz="2400" dirty="0">
                <a:latin typeface="+mn-lt"/>
              </a:rPr>
              <a:t>(největší pravděpodobnost), ale podle skrytých plánů, informací (osud, podvědomí, ovlivnění ostatními...)</a:t>
            </a:r>
          </a:p>
          <a:p>
            <a:pPr>
              <a:spcBef>
                <a:spcPts val="400"/>
              </a:spcBef>
            </a:pPr>
            <a:r>
              <a:rPr lang="cs-CZ" sz="2400" dirty="0">
                <a:latin typeface="+mn-lt"/>
              </a:rPr>
              <a:t>Když se dokážeme něco nového naučit, něco ve svém životě změnit, tak vzniká něco nového, co má menší pravděpodobnost než zažitý stereotyp. V určité situaci se dokážeme zachovat jinak než dosud</a:t>
            </a:r>
            <a:r>
              <a:rPr lang="cs-CZ" sz="2400" dirty="0">
                <a:latin typeface="Times New Roman" panose="02020603050405020304" pitchFamily="18" charset="0"/>
                <a:ea typeface="Calibri" panose="020F0502020204030204" pitchFamily="34" charset="0"/>
              </a:rPr>
              <a:t>.</a:t>
            </a:r>
            <a:endParaRPr lang="cs-CZ" sz="2400" dirty="0">
              <a:latin typeface="+mn-lt"/>
            </a:endParaRPr>
          </a:p>
          <a:p>
            <a:pPr>
              <a:spcBef>
                <a:spcPts val="400"/>
              </a:spcBef>
            </a:pPr>
            <a:r>
              <a:rPr lang="cs-CZ" sz="2400" b="1" dirty="0">
                <a:latin typeface="+mn-lt"/>
              </a:rPr>
              <a:t>Pokud se něco nového učíme, děláme v souladu s vesmírem, nejednáme náhodně, </a:t>
            </a:r>
            <a:r>
              <a:rPr lang="cs-CZ" sz="2400" b="1" dirty="0">
                <a:solidFill>
                  <a:srgbClr val="FF0000"/>
                </a:solidFill>
                <a:latin typeface="+mn-lt"/>
              </a:rPr>
              <a:t>měníme pravděpodobnost výskytu jevů a tím pádem se mění se i pravděpodobnost jevů, </a:t>
            </a:r>
            <a:br>
              <a:rPr lang="cs-CZ" sz="2400" b="1" dirty="0">
                <a:solidFill>
                  <a:srgbClr val="FF0000"/>
                </a:solidFill>
                <a:latin typeface="+mn-lt"/>
              </a:rPr>
            </a:br>
            <a:r>
              <a:rPr lang="cs-CZ" sz="2400" b="1" dirty="0">
                <a:solidFill>
                  <a:srgbClr val="FF0000"/>
                </a:solidFill>
                <a:latin typeface="+mn-lt"/>
              </a:rPr>
              <a:t>které vnímáme</a:t>
            </a:r>
          </a:p>
          <a:p>
            <a:pPr>
              <a:spcBef>
                <a:spcPts val="400"/>
              </a:spcBef>
            </a:pPr>
            <a:r>
              <a:rPr lang="cs-CZ" sz="2000" dirty="0">
                <a:latin typeface="+mn-lt"/>
              </a:rPr>
              <a:t>„V tu chvíli jsme většinou napojeni na vesmírnou databázi, na kolektivní podvědomí a </a:t>
            </a:r>
            <a:br>
              <a:rPr lang="cs-CZ" sz="2000" dirty="0">
                <a:latin typeface="+mn-lt"/>
              </a:rPr>
            </a:br>
            <a:r>
              <a:rPr lang="cs-CZ" sz="2000" dirty="0">
                <a:latin typeface="+mn-lt"/>
              </a:rPr>
              <a:t>řídíme se svou intuicí. Vnímáme informace, které nás vedou. Mohou to být naše skryté </a:t>
            </a:r>
            <a:br>
              <a:rPr lang="cs-CZ" sz="2000" dirty="0">
                <a:latin typeface="+mn-lt"/>
              </a:rPr>
            </a:br>
            <a:r>
              <a:rPr lang="cs-CZ" sz="2000" dirty="0">
                <a:latin typeface="+mn-lt"/>
              </a:rPr>
              <a:t>tužby, náš osud, který chceme naplnit, úkoly, které chceme v životě splnit, ale i blízké </a:t>
            </a:r>
            <a:br>
              <a:rPr lang="cs-CZ" sz="2000" dirty="0">
                <a:latin typeface="+mn-lt"/>
              </a:rPr>
            </a:br>
            <a:r>
              <a:rPr lang="cs-CZ" sz="2000" dirty="0">
                <a:latin typeface="+mn-lt"/>
              </a:rPr>
              <a:t>bytosti, které nám chtějí pomoci. Proto také andělská čísla. „</a:t>
            </a:r>
            <a:endParaRPr lang="cs-CZ" sz="2400" dirty="0">
              <a:latin typeface="+mn-lt"/>
            </a:endParaRPr>
          </a:p>
        </p:txBody>
      </p:sp>
      <p:sp>
        <p:nvSpPr>
          <p:cNvPr id="2" name="AutoShape 4"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3" name="AutoShape 6"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739900"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4" name="AutoShape 8"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1892300"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5" name="AutoShape 10" descr="data:image/jpeg;base64,/9j/4AAQSkZJRgABAQAAAQABAAD/2wCEAAkGBhQSERUUExQVFBUWGBYYGBgYGB8cGhkYGBoXHBgYGhgaGyYeGBwlHBcYHy8gIycpLCwsHB8xNTAqNSYrLCkBCQoKDgwOGg8PGiwkHyQqLywsLCwtLywuLCwsLCwsLCosLCwsLCwsKSwsLCksLCwsLCksLCwsLCwsKSwsLCwsLP/AABEIALgBEgMBIgACEQEDEQH/xAAcAAABBQEBAQAAAAAAAAAAAAADAAECBAUGBwj/xABCEAABAgQDBQUEBwgDAAIDAAABAhEAAyExBBJBBSJRYXETMoGRoQZCUrFicpKiwdHwBxQjM4LS4fGywuJTcxckQ//EABoBAAMBAQEBAAAAAAAAAAAAAAABAgMEBQb/xAAtEQACAgICAgAEBgEFAAAAAAAAAQIRAyEEEjFBEyJRkQVhcYHR8MEUIzJCsf/aAAwDAQACEQMRAD8A8ZKbxEJiSrwxMWSI2sRz0hiByEKGhDELwlGFDpbxp08S9IAIRICn+4REMIAGhQodoAGMKEeMOgh6h4AFk/3DoGvrzhwogU6+o/GGgAjzf9ViKhEnpCCDfhDGII+T+EPMb3X5vCVzpSIkQqAZodQo5bhfg2kJJrW2sS16+F7jgITAiIYiCISLH/P6MSVIYO1P00OhWDVLa/6/OIoQ5AcB9TaCIQVUAtEVAg83hUMgUwgKQa44lvJuHJoGQIKAilMXMLgswcmB/upDPqPK7P5GkW1lRRlSHPKtA3lf1jaEUtsym29RKC5dWAet+toiwuPWCsePPx+ekMZR16+dvwiGjReAd38YcJDcOsHmSiK8WZ3dqjoLWfUQMzHeznkOPK0QMGuU2oPT51Fohlgyr8G9PzgZLuT+jCGSBhoQQYUABlRACJKNYYmLIGhCHT1g+GwalkBIcm3hw4whgAiFaNI7LKQ6xltcHWo+q9vHximuQwci1ed9Q/TzhAAVRxEkIKi2p4Qiw1BY3BjR9nSn94RmZnhSfVNl4495KP1NDB+ws5aXtyjJ2rsWZIUyx4x9HeyycN2Bzs8ebftKkywlRHGkcWPkScldbPVz8PHGMulpx+vhnlhTq17RJCmLs9Kg+UM/leEhX50jvPHGF+ESQLUev6rESz3eFm4GAY4QeX6rCVw/WrQxVz/3DEVp+vWGAxESly3fgOfH5w2ohx8/SEAkNXnrw/KElL0HIRJIpqAacuT8YhT9fh4QASWkg+j6U0gkvfZNH08oC4BpUPrrE034A2r6/hDEWMNiCgvStDW4BtxgdFK1fr5N6XhitIJ4cHe/CDYaUkvdw3BuZd+nnFRatEsHNw1qdT5n5fKBpegDcagXa1dPSLE5YJsCerCl+Ts3rxiMolVr6Hp1/DjFNNvQJ0tg5YYi5SfmL+TxblyiA5Dpp684jLwwKiAaByz1ixmASHtYnR9NOEaJVHZk5W9FacjMAQXbTVqcv00SOHDZgSFOKHTqesBWvdcEcCAa6acK3iuZtuY4xlKSLUWbu2MTIVhZIT2nbuSvN3fDyAjniIKlQ1r8y8aOFwSAD2jpNPyLpZ310tziIwci5SUTPw+GzEVofSLE3AEBs4L6flFqfjUpUQhiLJV3bWNai0ZszFE0JtaNOsYrZmnKT1pAssKEAYUZaNTp8OoNVKOVBXxIr5GLKVh2yofoH+y34JjNlLYVJ+8B5AZlQbtGGoHPMB4IAdXjGDQ7LqJosyKVYMSOtKeJMauxsdLQrOQkkcqDhXKE+QjnzM4u2mZ/SW3zif7wXBObxzKVyZLbv6rC6js6Pa2PRMtlIf3qPztmPCkZJml/dBbUVbkhv+TxXUpYqQoPzUVE8zl3fn1gK55sQQ/upzFR5E5XH6pCUSnfss/vFcoyvwFTxcqysnwESRiKu8strUJD88rqP6rFIzNCCTohJU3VRCan16QlzzRxmVoATlT91j8usPqKzqMH7VKQlsyWNHINegAoP1yijj9sqmneyngllfeOV/D5RhdsX1J1JKmH3fXyhZqFnCfeUSpzyG76eJ5ZxwRi7SN5cnJKPVvRd7ckmqOZylgOAGX9esP+8BnOXKHYMd48SctuPkOMUszhyGQCWGYuTTletTp5CHK23yK2SHPmA3dFhxPQxp1MLLgmEBhlzKvumj2HdYHjwtxhImgm4KEhzQ733dSwHKKKFEDulSlAm6qJ1V3dfk/GFiHACWrdVVX91NtBpxPKH1FZdXiCyicoJLChDNVVMtNB4mIzCdxO67VobqPTg0UptVJRoGTQquTvG3Enyh0TAZvIF/eskOKZeAg6hZeGJrNO7Y6H408vlA1T91J3bqGv0Tw5xVkTHRMq5yjVR99Dl2hkv2ZPBSTc2OYH3eLecPqKzRViBn93KsD4mr4UZUQlqcEbrprYuz1Frg184pKDy0m7Eg9527w92vvQ65hBStr/AFriinGWrj5wdQs0FTfeZBB7ya3NS1Nbj/EMoe6cvFKmNjZ6a+hih2uVTM6FN8Tsbe7cHTiDxiaJpSShVBoXVSzEUdj8q6QdQsuBVTROaoUljXoGoRdh/iHkqFLFPEPmSTxoxHz5WipLnK7pG+LEvVrJJy8qHw4Na2bjVoWlaXTNSXdjVn0KWzUqNetzrslvRZRLBNkF/sq8W3T8uUXFoSgB0gmu61RdyC1a6Rn4PElUwkC5JUkv5jd/yItbZxAKUgAkUc1zJ6UqL8ukdCiurZzuTckiucQKkBDakD/klqdUmILmjXIz0NWfkQL9QYZW2JokiUr+XnzBYSQoKbVWV7GxPOJ4XBPvKKU2ql8qhwUlmHz5Rh0ctI3clHbGRLdVEoJarJYsfo2PgRCEtOiEU1ymnUM48cwi5i1MEsABVjXKdSzDdiO0tqpXLSjJlUn6zltRMavjFvFRMcnYjKTLAO6it2b8m8ssKbNDsAlz1c+BLnrmVGd2lffJA+kldeZG/EO0JsCeIYg+KCMqvCsTWtD97Li6ucqC92HzZO79nxitiVhrJpY/58NSIS5j0OYsNQot0QreR/ST0iriXIJr95R8SwWnooRPVryXZnqXXTyhQInn+vKFFDL0qW3utzZZV/xp6QXIRXJl5kLK/wDiG9OsVZMvXKw4lCifBl/IeMTRKD7kuuqihVOf8xk/OFQFkSmrkyubtMKz92np1MFwyS75MqXqWmFR+7XwYcYpIkB6SytT37NbdWK69T5RLskuXR2i+UtZD/b3ulusJqxp07PXMJgMHN2f/DDTwOBB56cI8zm4chSssspS9S0zMRqAyetB4wDD4xclWcZs+gCFsOrLb+kelouzdhTMQg4hMvOBRaAhTpNS+XPRJvERx9TfNm+L6KWQjuoKRzTMcjgWTX6opEP3Yn3MqdSUzQ/3a9B/mB4dKAXnScyQFJCQhaS7FiGXoanQwFMoEOUMkUbsleQ378/8RpRgXFSifdZAbSZmPoMx9BTxj2JXdGVCeAmejiqjAOwCiRlZIGkpTAcKrDkmEuQFsBLypHGWaDUll9PGnAQUBP8AdiVOpJCEsycswXsBTW79TDpllRKlIoNAJngBSn++EV5svMQkSy3ujsjrqd+59LaQp0sd0IdKdeyNTqe/5f5gAtSkEqK1IoK92ZU2SlmtYNwBhsOklRUUktvWmVUbacWPgYDicOEgIyWqr+Ee8Rbv6CnV4ZUgBKU5O8cx/hG1kvv8HPiIBBcKgglWR8oJqmZc0GlamJSJFVHIe6WpMuRl1+tAkSsqP5b5lMAZRYhI+vxV6RBEkBC9y+Ufyjxf4/oxXX2JsNh5dJm4e6LCYKZ0cojh5VFjIe7wmaKSfh4PA5MoNMZAbIP/AOZHvo4rrCwkoFTdmA6VD+WrVJFd/jCoA8kFlAJIoCP5l03Pd1BVB5KQUKBQbEpou4fiixDu0U8PhgmaBkBALFpamY0LHPqD6xP9y7NTlFUmoEpWl/f1s8V1FaDIcggy3I3gCFlwBUdzgH8DDy5IWN6WaOQwW+WpIDp0NQOsA/dimZuoLggj+ErWoffrS/iIsLwqUsUoNd5JEtW7Wx3uNP8AcNRvZDlWi1h8J2jJEs5rAnOHTXdco4daOI6jD+wxWgKIOYa1r45bxh7JUlM1KsjBX0CGP2y3ED8o9j2N7UyE4bKpO8BoLvHHmbUqTpHfxoRlHs1b+n+Tx3aGx1ImWOfjvb3iEd759b1Vp7SYHSUq6KHkTLprS3yjd9scclaiUJcirZSXHEMoRz0rDlRTnQQaFJMtQCxVi+apoz69Y6cDcorscnIjGE31NE7BynOGJZylix1LAy2fl5RTmyySTLBQWqhiBzAHZV0oed43lT0lIJSyuBQplMPerHLYzEAqIWhiKOELp13qjTj1tHZkhCBx45ymWDglJSlaSN8qHZlzVLXHZum9M3gTFdMh7Bq1QpJZ+Tyvmx5xTmqctMS5aighdQLe/vD1HpBEzGotIKahJCVuLWOao5HnaMeyejfq1slNwzUY67qkqYdD2Tj08YiE6FJNGyqSpwdGV2Q/WhiOINHUnOnjlmOH553HQ04RDshlLALSGoULBA+24HRxxiJaejRLWwpS+hVSgWkgjkD2XWlOkAneL8FJII6K7IfhD5QRROYD3SheYdDmqOnlFaaQRQOPhUlTjoc35dIjyUVio8/L/wAwoCw4GHigLolpqVZSeHafM/gPSDGUCBnCEpuAJgr0H4n1gSaWEoniVJYeBVXqfKJ9gamYJT8M6XPUldB6whDplgpICUJRRz2vlmNz0HlCGUOEBD/F2m94cB684ipCiziSAPpJZL/1X9YgUmyUyeHeS5+/6QhkkoQmwQVf/ZbpzjqPY72yXs0TMqZSu1A3VLc/WrYN4n1jmuzKLpk5+GZDJ6uqp5aa8IZMol1LEo6jeQ6vHPbn+gMadBcYsTZipswIGYksJl+QFgBAhhs5G6gJAv2hYJBanj5nmYiErWaiTb4ksAOO/QCJzFnupEnL9ZFTxbPTkNOsAhlISWSlKGfdHa1J40uTE5pQkZGQRcntGdXL6I9TXhDrSUJomTmI+JO6CPrXI8h1oGTIJLqEnKm+8jwA3qPbz4QASTLQlLsgFQLfxDRJuepqPPlE8Phkp/iFCAEsUvMLFTnLe9QSfqkQKelalGkhVdFI6ADeezBoPjQoAS2lkIJcOnvlsx72nd8CdYewuitKkJWoAhFbntXpdR8nMKeUqUTll8h2tgKAeADRYRJmJQolEoFVBVIoQ6j3rMQP6oWD2WtakgplAEgEumgJqe9wikmyXJIU/DA5EBKDlSC3aGhVvGnQjyhTJSRKZpdV/wDycE/+o18Fh8TLm9tKShC3JChlcAuGu1i0AxmxZuVO5LPeJtqevKOhYMij4ZzPPDtVoy8NKQ0yiGy6TNM6PKCYCWhExJIQ+YH+Y9Hq3OLGG2ctIXmRK7vFPxo+lFWZh1XCZXLeS4b+qg/KMHFrybqal4LGHxCZU0LSlAUhQPfBDpIYkGmlY0vaLaBxc0z19lmmhKt1TO24QAOYPlGXtDDK7QsmVvOSMyXrVzv6hUaWC2ZMMobiHQSAxTZVfi+IHxMVBtkzqOymJYygkJABb+ZTKXKbcDm04RbxCULlnIE0Yh1uc2UZk8NHHQRbRschIzpQAo5SHGZqke8wqBT/ADEMLKAFQgEPV00aofeLVHzjVe1Zk3tOjIkygm+QJND/ABKCu6QLEi/SmsXf3mch2y9O0py5EERHGYYEpyplELrVYoaApDL8LWIizhlqmBlBAKAGKiDuiwG+TS/R+EZKEZPZrLJKKtGbNwysyVBg5LK7TeFA4LXIqItrKDLSpwpaRVPaBkh9OCXNtHh847rIY0U5TQ2Cg62cPbhFCbhylboTLYahQNDY9+oLtUNpFprG9EU8i2GXi89FFIUKVmBj9E1vz84qzGLIUEgJo/aDMDqGJqAdPKFMllW8lEvQEZgcvjntw8upAgrLKRLzMwVmDdCy/X8LS5ORooqPgH2BTuqyqSqv8wMeBSXp5dREVSSgFsqkEhx2g1sCHoq7EeBuI6fZ+wSpLdmkhiSl7EcN6n+dRGTjZK5SlGWiW3ddw264YnM3g/nClHqEZdjOGHIGaWfAzUuBrV2UOPqBAkAKqClChWk0BJ6FyUn05iDLQVVShAVwB8yg53PS/WsDlSe0LKTKlqLnMaJPVlUtcf5jJuzUlOQCWmMlR97tEip1IevUesAxCC2/lULBQmJNuevQ1tEiVjdXKQUiwewPwnPb0iE5BAJQlJSbjgOYzHztCGUv1eFCfkPOGihFsTUJsCTxcU6BvW/SElCLqC2vcOfu25xMZk+8Cfrhh61PpCSJqvf6ntBTmd7nCsSBhYUQkBfIBQb/AI+pialoR3XKtVBQp9U5fvcqcTOZOWBlQumqs4c/eonl58lLSsB1K6DtBXmd63z6QwBiXLTvEKNmGa/XdBAFubU4xE5VnurJP0gwGnu0Hk0GeaokZyTp/ED8G70SmKWBlTMJNHPaCp+Eb1h69IAHkYMzApMmXMWEDMtSa0Gp3aJGnn0DICEgLKVfRBIqRqRlsPU04xf2Tj8RKz5J5QlQyraaneTokOq5r6nSKqzOUXCwOQnJDDQDfh6AFlSog5VqUSXGYOS/1dXi8nCyyMmVbBy4UN5VB8NgHAP5xobPwk5KXMxWYjdAmgsNTRXUDxiOJx0xF1LGm8T+Maxx3tnPPNWoiwWz5KHWQp0tldae8be5pU+AgK14dN83mD+AivjtpLIQhgqmYuAaqrdnDJbXWAowqFlLhSSSAWqnyNeNXMWpV4RPRy/5M2EKQtSUIIoBQgiqqmzjUDwjo8DgQlmAfjGN7MbO3lLJBzElxwJ9I77YuxswBj3uDhhjxfFye/B87+IZ38T4eMy5WAJsC3SGXg49KwXs6yRutFfaXs0Gt6RsvxHG5dTilw8yj2PLcVggxcByG9QfwjEnSJSSyikdK/g3rHb7Y2bkJEcJ7S4WynCeJP6fyjPnYYvH8aH7nX+H53OXSTNXAbOwhmy1Tc6kMjNlIBIAy8604xbxezZe+JKCEsrK6g7CqXpXhHEjHJR2ZBUvdNt0d9XGp6UjqNlbYLpIYCmlW8Xjw4SUlSPbyRljdsp45KyhQyqI9dSA7U0jFxc6mYBW8HoWdQodOb9FR30vGTChSEKVlURmZwDlNIy8ds0pQpyQ9QSuobvEb3D5QpQa2mVjzJ6aOOwakrBQp2JcEkVUNLVcfhEBikghQCgsVJJGjUqLN+qwTFSJqWKZuj/zA4Ovvnz5QsUtbBYWN7jMT3qZqPbUdY5W3Z6Cp+AGIEtO8l2JIYEMCLh2Y8uTHWFLnJWMpKgbJ3hXik0sSAa2PWJYRa2KVLoqn8wbpFl3tx5EwIy5qVEFRo7/AMQD/taJsdDSp6UmgLvZxXikhvCLByd5ObKeKg4V8JLeIJuOcNMnLWHCmUm47QOoD3r3GvJjxiMjFzQe84J7pmAgjhfpUcIfYKNjZvtKpKezC1y6FIU+h0IIs3k3CMnEYoBSiQrMSczqDHl3Q9ag+UKeZgGZMwkGxzhwfhJe4H5xGVPWrdVMY0yqzppyJeo+UHZ0CikD7NDFScw4gkApf+mo5/KIqXLX3gUn4nDHrT73nxiSps1Cu8Qea02011HhBFFawClW8Lozhm+iMztSo0+UlAFzEp3FpURwzBxzSptb6gwOchI3kEkcmDciAKfIwdE6YzKU6frpcdN70NPnEJwmJqFuDYhQboQ/pABUBhod+kKGIufu4LnMkB77zdBSp/XOGmsQwUkJ4b1TxO7U/KEtIPvWf3TSJJkJRUqGbQZTTmoceX6LEJGGSkOpSHZwDm8zu+mvS4xKzK76SVH6VTw7sXdrY8YmZ2iuzQcqUtLllAJSkB2Duo3PGA/u4RQL3zy7vEXv8vOEBFaAgFIWnNUKO9T6I3fPy6ikYYKLBaePvMGuTuwyZCSWzuT9E3ixMloAydoAfeOU1aw6D1PQQ/ADrlJVRK05RZwqvFR3aE06fO7snZCSQorQpIYlswLcO7R6RUl4RAoJjkkWSp/q0oat4iN7ZOCCdxK0kh3oQ6jThUAUHidY0xq2YZpdYkdoSjVSQCOCS7DQNenMRkSMQVKSnPunvA1AAqSxpaNza2zVhyBYXBBA51t4tGL2rACYylKo4O9lDe9rmZ6vTg8bTbToxwxTXYugS1rJAykvaqeRINm5U5QVWDyEku2UseLhgR5vFRSMu8k5hc8vrDh6RFE9YQtTvVKSKMdbHoItyUVoXVyZ1ewGCA0elezyJakAk24FmPGPJfZnaSVpayho7jwesd1sXa/Z0Iobx9Al8fixcD5jkJ4eS+x65giCgMXEQxqRlMc7s72hSzAgDT/MB2v7QUcKpw4/iDHgri5PiUevLnYvhHPe1Kt5uteMea+1hHZkR2m1MbnUTZuekcTt3aAzMAk8Hv1HN497kf7XFcX5ejyOAnk5HZfWznJWzFqSkkMlMsqLioTnVXLdqivONzZ4MtKVBJAU7KNc2W7aCtPC8ZE5RKE6mgcly+Zda1ewceOkbOx9jqmkgAOkZsr7x4gAmhq9Y+XjJQXaTpH1eZPJUYq2aszGb5J1L341Ar1i4vFAy2KEhTguosWAqm9j0jEVi1Mkinuni6eJuaMIksMKsl9CW9L+kdsZKjzJRaejO2tsOWJS5v7xKStKwEy97MpJrmtZoxZElJJQpaN61Fd8O2gvbxB0jQ2hKRM705KcjiqVEG5QLa7w8oxezS79oPsq/KOHI7Z7GG+uyfZkDvpD/WFB/Ty9IsL/AIiA6klUsMRvVRoe7pQdG4GB4iWgsvOmt6K74vprQ+JieBlBc9DTEupaU2V7xZu7Zi0ZXo2W2d77Dfs8kiSMfj5gRJAzS0AkZxbMotmAewAc/PYPtRsuZKxHZ7LQuVISlUxRQhByqWEAp981I1BjL/aftFEzEIwalLly5UuXlyJzJzEUzJBcgICQG4mG2T7NTTs3aCkgLUrDykuk0WJc5CwreYhWRJBSa0HGMMUHlj3k/Pj9P5NpyWOXRIyNt+zmGXJVjNnqJw9BPkLJzySbKBYkpexNuJBMcbiMEE2WgpLlJ3qj7NCNRHR/s5xGXHpkLfJiArDzU8QsEW4gsYxFyEy1LlLmAgKKTRTgpJGYbt/nbpcW03FkySatApYSRlUtH0VVdPLu1Ty0uOBgvC5D3kg8QT4EFvUQ8/BBLPMQxFCymI+z+qwSWlOUJUsNXKQlTg6ju1HEePWyC3jdhrEtExeRJW7HMN+gNR7qmIvfrfLWkpJDgcQX8i4gs3C5TvLSdR3iCOuWxhTClQ3lAnQsryLivXSG69CV+ytlhRIIhoALyUhFSpObQEGnM7tTy/1AFSR8aX/q/thGSr4T5GDIwqkjMUqJ90ZT9o/gNel2SSTJEv3k57iit0cTu34cL8IHJw6blaWrxr6Vgf7uskkpVzcGsWpOFKU5iglwQAQ7kHo6QG8bawDJycIEhwoZiKd6gOvdo7gcgeYYUiRvMVpLUZyK2Hu8fO2sDKZhIJSssdUnWvjBcLg1kqG+EUKqFyBajXeg4EwCL8vDpSEnOMxSwvVrkbtKbovrwEaGzk5CKpbR1VbhUDhGTOwqlKJEtSUuwvmCQd0aAsBwEX8BgZimZJJoGZra2bxjpwxads5s9SVHbiVIVhiVJWZyVUIIy5eFLVjkcdhkqWyhUkusUV04Eda84McVkZgsNahHU11MOcT2h3wK1fXzFY6ZfMcSuP5FCfsxctmBLtlUDX/BNR46tFXHoSd0gghxmAdJNMxb0caAUrG32RTUKIWQyXqACdSA1as45xD9195YKWOhdPNmtrZ4xcO7N45uqMGXKmyVZk1SLnSj31GtwDWOu2ZtxKwASApgW629IyZuEJqmwYlSVOwFzTWtoyMTicyiohJJPAggNQOlna2sb8fkz40vl2voZZ8GPlR+bTPQ0Y4jWGmbU5xw2C2krOBvs7nfowqbp4DjGhjZExOGRiFENNUoBJUSwu9G4GgtTjHoS/GccaTjt6X6nmx/BJStp6Wy/j9uBlMXIGnUD8Y56fKU4K1APUiritstwWa7RDCT1qExr5BRAr30XIrB5eBVlGYgBuRID8XyptYl+Uedn5U88rl9j0sHHhgXy+QfaMlOQNUgm6t6t9NbcLmOo9hZJGI3iHyKprpfh0NYxcDNQDlFCqzFi4sTMVYXsmN39nk9C8YpBCUpShRJFSWIpnJ18BrHlc1N8ecV7Vfc9HhO+RBv0zqtoexq8SFKkNLUTvKNEni5FXZ7RgYr9lWKAeXOw0xQ93MpP/NABir7SftCm4mY0lRl4aWrIsSy0zJbO9wnpwreM32lxk7CYXAKlzVpmH97zLCi6wJwCCp+8Gs8c/Fx8jDhUe33/vj7nZyf9PlzOXX7f3z9jBx+wpkieuTPyylqGXKtwXoUHusRmAqCzPGQcIzjPL8z/bHo8vaI21gZiJgAxmFSVoUB30e8BwexTZykhqx5/jMGonOEr3g/dPesqgFK1rxjaE3K+2mvJE4KNV4Gw2GBdJmS2Vapood025t0JiOGkFC0qzIdKgakioLtalor/ui/gX9k/lFnFYWYoBeRdaK3T3g1bahj1eLIWj0DaeEmTp6J8vFDD4dUhBnTszMmVu0HeWspVLZIqSrlGZjv2nzUImYfCOiQpIGaYSqcohTmatZLZ1MBlqlIoBcnK2PtYplmRiJK5sglwMpzJNapOjOT4m4JBtS/Z7BKCldvPCRXL2JKmcBnYA1Iq0ZxyPGlF3rwdEsaytzi1vynoB7CYUqxRxCjlRhgZy1GgBrlHir0BjFxmEJmLKlywoqJNTcl+HONz2g22DKGGwchcnDguokErmqHvLLenSMNOFWtLFCsyRu7pqPhPMaeXCCNtuTIm0oqCJS5YICFLlhOhBsbZrVdqiAzMAUliqXxG9pppaAfuq/gV9k/lFmTJUoZFpV9FWU7p507p9L8X0MhSkhsqloKdGNUk6ilRxECn4QpZ1JIajG45Uhl4OYhRGVQINaG4h0hQGVSVZehcHiPy1gECCIUOJcKGBYRTePgOPM8vnaBTFklySSYItSSa5vT8olKSgkABRPUflRrwySMmVmNXCQKn8uZtEt5ZpQCwegAtFiaZZGUOyRdwHPxHidG0F9YeUlMtY71DoR/sUMVGr2KVpaIfuSwoOkk8K10sGe0WsQsywJaCxSXWXIdYHEcKpvcniI6z2fkyAlUxZXmIPZAN3nYqL1ZnAN36Qbavs/KnjOlpbBgAwL0qw1jplg12ic8c7umcVIxJy5SzXFK156C0aOAnKSLkFVA3DUjrbwMFR7OAFjmd+ILDUka8X5QtoTEyltlWCGZyLMGB08IIya1IUl2VxKk2ctANSSS5IUXIFS/zjRwuPUsJqRlSXDkuzMK2JNIwsbjwtRUe0q40Y8uHONfZ2NSgJcqOd1ZT8Iom3E5vTjCjNdqDJB9bNORjSarSkkvoPwY0i1hJHaqyy0qdn3VaeIMZ2MxcupyrNNCAx0J8YrYP2pVLcSiUBlKUQA5CQ+p1LCN8uRQXVGGDApyUpeCxtQplqyFTKuosxdqDMhQNPnFREtMz3gTzGYnSjy3JrZ4zNnYJWLxCJSDMXMmLCXLXNya0ADkngDHoM/acvZv/wCvgEBc0BXaYpaXKlIbtESuJSCTlBYNVzHBPL/1irZ2Rwe26RU9n/YxSlFcyUoIAaqFpzPeubhrzjc9qsKg4U0Tll5SKBgBTgWDGMv2i9usdg04RYnZ1TUzlLCkpKTlnLQhgkAgFKRrG1sj2ilbYws6WUiXiMigpIspwQFDjXjUG/GPF5mLN8aOZvUX4/8AT2eJLD8KWFeZLyeep2gkJmMqgQ+6B8aPiV+EZeK2ylrKXW6lGhaoYMwt5RXloQEzARMfKH3Uv/MQGvdxFHLL0Mz7I/uj2u546xL2WpW0150slKaiyQ7E8VOfWN/2R7WYcTLSpSpgRuh+GcHkNI5VWT4ph8B5d6NbZ+00YfE9qCsgneSwqlYc69D5RhlTlF/3wdfHcYTT/uzdwcrBYcI7XFyZqgAww2HmKX0MwqlpPCrwf2927gcTgsKJHadrLExISogZElZJzpAIdVCGVQNGLtL2SWv+LgwZ0ldQEVUn6JTctx82MVdm+w+Nnrypw8wMd4rGRKepU0Ws0ZRuyZcecZVRq/stnmXipixYSJgU9qlIFucc0qaVCYATQlaa6WI8mP8ATHYbURJ2bh14cLEyfNotSPdDWrYcNTeOOkzpaVBX8Q8aCvEX1BaMMT7SlP0/H7HRnShGOP2vP7+ip2h4nzizhJ5sVMFUvY+6roD6ExLEyJSVEPMPCgsapN7MYCRK4zPJP5xucgWZNWH7w68lVJP1qP4Q6cWXzJd3cjMSGNwQam7O8SniWsBbzNEqoLtQ31A8wYDLTLenaE9E/nDGLFJKSCCcqqpr5g8waQETDxPnFyQqWdwle8XBIFFfasbeXCALTLcuZj67o/ugETmzStOcEuO+H++Opvz60rCaeJ84sS5qEkEKXT6IZrMd6oaCTpcsDMkzMin0FDqknN/sQgISZ2cZSohQG6Xb+knhwOnS1ZZUCxd7MXiw8pjVYP1R/dElFEwM6swFCQN5rA1vw/1DGVIUSAhQCDJluT4nyiwuURui/vcgD3fO/gOrImBFSkZtKmnO/l58IbtwfcDswqroPeiiRkAtU0fjx/0PKC4PC5lGu6Kk8hwfU2AOph8OsEh0gAijlVfWxIaOn2PLlAgKTUkFwDlJDghyagW5nNFxVkv6FPZ6llWYpZIowdkgMAH/AB6xc2ljcxGR6WP68I7XDbLk9gRutTdFfQV4Rx22p0rMQgBIAreg94li7tpqWjaGW4tV4Dk8J4ala2VcDtNSFPmBWQcpV3WDgE2uR5CMPakxUxWdS8xygk8+YJ50A8oLM2pnvLFTQgqelEh30AEDnJ3s5lipc95zY2zO5d/OsYNtuxx1GinhsMVEB6G369dKPF6YSFOAwNEkjQJDU1o1eb6RZl7VCZeYolv3QK1Bqpw/DnqmKc3GAgEITUVDqoeLBVaAF2hrTsT2qCJcipKlEixYZWOjakp8H40EuURLUSXJyptX4iPup84aVtFI9waaq/OJ7Sxw3WSmozGqhVXQ/CExU2miIqSf5HQfssWEYuathml4aeU1HeYMRXm1OMG2J+0WWQJeMw4UN09phwELcWWqX/LWr6Qyq4kxzvs1ttOHxKF5QE91ZdR3VXoTVqHwiXtL7PGQsqluuQplImAOGUHCSoWa3NnjlUnHI/z8HZ07YrXrz/J1n7V8OiZIwOIw60qkdiUpCt2ZvTJhfszXLQhw9R0jm/YjaRkY6StBNRlOlCkv5EJ8o54ziWcuEhgCSwHAcOMdr7G7IThwrGYodmhAGVJG8cw0BrmWHSkfSKrJgzO4tP2GBfOn6Xn9DJ9r0gY7G5RlGZRHEZpktRHUEmObCr841cTtPtpmImqQM0zMtVTdUxB/GM/t0/APtGLjozlt6AgQfFHu0ulNegy/hERNT8H3jB5sxJQg5LZh3joX/wC0MQ2A2tNkF5UxSDyN/CxjZT7cYyb/AA14hZCgU8KkHLUB7tGD2ifg+8YeViQkghFRzMRKEZbaNFlnFUpP7gVKJLkkk1JuYTcK69ItYsoCi0vdNRvGyhmHoYB2yfg+8YozDYhDoSq5Sch9SnXg48I2dlew2In4VWJQE9mk6mpjJws9KiUlAGfduWe6T5t4ExZw/tHNlSjKSSlCrpzHxiJdvRcOt/MUcGpiXok0Vy4HqCAYgoZVEK0JduPItx84dM9HwV+sYsTpqVoCstUskhzayT5BvAcYogpKMHm76c/vBgrnwV+B5sdYGZyfg+8YnJxSUl8g4EZjUG4hgV8sFw85nCqpVcfIjmPzGsFxGVJolwapLmoP46HmIF2ib5B9owAPiMPkLUNHBFiDb9dRA6Zefo35xbkzkKGQpA+EkmhOj6A+hrxitNIDjKx1qaGAYwWYaGBh4BBphck84gCxiam5xb2TPQheZSBMGVQIWHAcM9NQ9ObRZDFIXkGexNEj/s3Aac24QTDzSGrQc7OxpXnpAFkKrvABgBwGgH64mL0mWkAK3rB7fnTSNMdmc69m/htrTJKWU5uBRrEBq8DGFtfHZk/SU5N+7dIu169Gga5iSqq1FIckjhSl9S0U1kLKlb5aqiACEhwA5BoHIHlBOfpDipOrdk9lzkJW63IAJat2PD9V8YfaJLpVYKs3dOWlBpzHjrAFKlk0zU5D1rBpUxCrlRCd5i2ml9SwjOzQDiltlR8Ir1NVfgPCACou3Lyi7OwJClJUmaFAqCgUspKkk5gUkuCCC4IprFdpdamvKz+OkKwBygXABq4bq9IljC6lHR2HQUHoBE8NkBJdW6CbC9hrxIiCJINBnLAmiQWADk0VYCpPKFYwCV3uD+Gsb3s57WTsOQlBdBulVQ11f6qOUZRwoyZ2mZM2XPk3czOEu7O1Wd4aQEOS6qJVoOBHxc4mSUlTRcZyg7izrP8A8iIG8nBSUr+JISmv9MoKHgRHPbb9o52KIEwhkk5UJDJSTc6kk6kkk8YoKSjiryH90NucVeQ/uhRxxi7SKlmnJU3onIG6vmj/ALogEXZeGZBWRMCFJISoo3SUqRmALsWcO1nEVsqeKvIf3RdmZEmmlP8AMTd5fRfzH/mGyo4q+yP7oP2QCVpOYEZSxSxvwJ4KgYFOJZdT4dYsHCNQiY5DgFHusS7O7MHfkYiiQCzZzmLBkXPAb1biCwJLUcqFOzAp8U1HooDwirFxCE5VpJU6SFMUhw26Q2bmPKK5Sj4lfZH90IAaYsYsOQr4w/RVlDzD+IhSMJnzFPaKCU5lZUPlSCAVFlUDkBzSog8pKTLUMxpvDdFvebepZJ8DABQAg+Hm5SxFDRXFj+VD1EKWEA3UfAD/ALUiQyCxVT6I/u6QABnSilRBHlbqP1rDFHlF1WRSXdTop3dCaHvad3xTC2dNlS5qFzAZiQXKSkMofahWNAJG8Mh1qn63DoaDq0ViI1Ns4yTNmqXLSZSTZAAp03oBOQlYzuXsrdF/i72uvPrAgemUYMtecfSA8wPxHy6QhLSfeP2f/URLCxPk34wxERDwhDwAEVeCKWwy+J5nh4fnChRRJETfCCDE7ty/XSFCirFRBc6jC5qfwHzPjG6Pa1RqtUyYexly9852ImSlrUM7jeEtnvaFCiRgdr7XkzJCESpQQUq+CoG+/wDEEwu5UCU5AzJDskOFHtDMThkSQpe7MUtio5QGRkGV2opKlMQ1esKFAM1h7ZSwJwTKYTVTSd1AVlmCeMucDMP5ku1N0teuP7R7Ulz5oVLQEpZiBLCPeUagTFgsCA4IoAGDVeFABun21kTJoVOknIJs5ZSkA5xNMkqKwVB1KEsg1ABymrEHHw+3kS0pyBQIRMTl7NBGZUtaO1KySpRJU5SQQNDRIChQgJp9o0ZyVS3T2yJqUlCCGCZgmAghjmUpJY0pBB7QyTImpModotKQVdmDmVkQl6TE5GUlSgcqnKg43atCgAp7H9oTh5U5CUuqYZdyoJypTOBCglQCwTMTuqBSWLiDyfaCX26lKQEoy5ZeWVLJQMyDVO6FOEqSSS++TWrvChgWsLtqSnsitKFAHEkIACuzRMTKEoFsuYpUlZAJGho8AR7Ry0TBMlpylM4TMglICZgC81VKUpUs5d3KM4o9ySVChDMv9+CcSJtZoStK95KUZspBYpSVJS7NR4t7e2ynETAUhTCWUupnNSqwJYA7oDksA5JhQobAtYfbspKkgKn9mJYTmyp7RKs8taiD2lQrs8t0sDY1zOfaVLIKc8pWZJLISpEsJTNSRLSpTKzia6gQmo1hoUAFDA7QSMX2gSUoUqYwdygLzBKgTdSMwUCblItGgNvy0omg5ps1RcTZ0vMo7iQgF55yZCFEHfdw43QIUKEwA432gC52ImVUmehYKciRlKsxSA10pJ71CbsLQHaW2kTCkplpTlWtt1KXllMsBByitUrL/Td7w8KEBqD2qloTITlmKVJCChjlyqRLUlKkqKlscy0zHCE1QAQokKTlbc2hInAKlhcspzNLypKQFTVzG7QLBYdplG5UJFnooUAGVh5uUubVBHEai0Smy8pIuBUHi9j4hoUKAALwSRNY8RqNCOB9IUKABTU5TQ0NjxB/XmIGsuXhQoAHEKFCgA//2Q=="/>
          <p:cNvSpPr>
            <a:spLocks noChangeAspect="1" noChangeArrowheads="1"/>
          </p:cNvSpPr>
          <p:nvPr/>
        </p:nvSpPr>
        <p:spPr bwMode="auto">
          <a:xfrm>
            <a:off x="2044700"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6" name="Picture 2" descr="VÃ½sledek obrÃ¡zku pro angels numbers">
            <a:extLst>
              <a:ext uri="{FF2B5EF4-FFF2-40B4-BE49-F238E27FC236}">
                <a16:creationId xmlns:a16="http://schemas.microsoft.com/office/drawing/2014/main" id="{5DF411E2-85F9-426F-9AB1-224203B5F3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9624392" y="5105101"/>
            <a:ext cx="2247900"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19333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4B8D4">
            <a:alpha val="46000"/>
          </a:srgb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085DD33A-2D1F-4424-AB66-762C52F22AC0}"/>
              </a:ext>
            </a:extLst>
          </p:cNvPr>
          <p:cNvSpPr>
            <a:spLocks noGrp="1"/>
          </p:cNvSpPr>
          <p:nvPr>
            <p:ph type="title"/>
          </p:nvPr>
        </p:nvSpPr>
        <p:spPr>
          <a:xfrm>
            <a:off x="47328" y="44624"/>
            <a:ext cx="7056784" cy="706090"/>
          </a:xfrm>
        </p:spPr>
        <p:txBody>
          <a:bodyPr/>
          <a:lstStyle/>
          <a:p>
            <a:r>
              <a:rPr lang="cs-CZ" sz="4000" b="1" dirty="0">
                <a:solidFill>
                  <a:srgbClr val="9578EF"/>
                </a:solidFill>
              </a:rPr>
              <a:t>Žijeme, abychom se učili</a:t>
            </a:r>
          </a:p>
        </p:txBody>
      </p:sp>
      <p:sp>
        <p:nvSpPr>
          <p:cNvPr id="4099" name="Zástupný symbol pro obsah 2"/>
          <p:cNvSpPr>
            <a:spLocks noGrp="1"/>
          </p:cNvSpPr>
          <p:nvPr>
            <p:ph idx="1"/>
          </p:nvPr>
        </p:nvSpPr>
        <p:spPr>
          <a:xfrm>
            <a:off x="47328" y="764704"/>
            <a:ext cx="12046049" cy="4824536"/>
          </a:xfrm>
        </p:spPr>
        <p:txBody>
          <a:bodyPr/>
          <a:lstStyle/>
          <a:p>
            <a:pPr>
              <a:spcBef>
                <a:spcPts val="400"/>
              </a:spcBef>
            </a:pPr>
            <a:r>
              <a:rPr lang="cs-CZ" sz="2400" b="1" dirty="0">
                <a:solidFill>
                  <a:srgbClr val="FF0000"/>
                </a:solidFill>
                <a:latin typeface="+mn-lt"/>
              </a:rPr>
              <a:t>Všechno, co potřebujeme v životě, </a:t>
            </a:r>
            <a:br>
              <a:rPr lang="cs-CZ" sz="2400" b="1" dirty="0">
                <a:solidFill>
                  <a:srgbClr val="FF0000"/>
                </a:solidFill>
                <a:latin typeface="+mn-lt"/>
              </a:rPr>
            </a:br>
            <a:r>
              <a:rPr lang="cs-CZ" sz="2400" b="1" dirty="0">
                <a:solidFill>
                  <a:srgbClr val="FF0000"/>
                </a:solidFill>
                <a:latin typeface="+mn-lt"/>
              </a:rPr>
              <a:t>jsme se museli naučit</a:t>
            </a:r>
          </a:p>
          <a:p>
            <a:pPr>
              <a:spcBef>
                <a:spcPts val="400"/>
              </a:spcBef>
            </a:pPr>
            <a:r>
              <a:rPr lang="cs-CZ" sz="2400" dirty="0">
                <a:latin typeface="+mn-lt"/>
              </a:rPr>
              <a:t>Evoluce je postupný vývoj, učení se přírody</a:t>
            </a:r>
            <a:br>
              <a:rPr lang="cs-CZ" sz="2400" dirty="0">
                <a:latin typeface="+mn-lt"/>
              </a:rPr>
            </a:br>
            <a:r>
              <a:rPr lang="cs-CZ" sz="2400" dirty="0">
                <a:latin typeface="+mn-lt"/>
              </a:rPr>
              <a:t>na základě zpětné vazby - </a:t>
            </a:r>
            <a:r>
              <a:rPr lang="cs-CZ" sz="2400" b="1" dirty="0">
                <a:solidFill>
                  <a:srgbClr val="FF0000"/>
                </a:solidFill>
                <a:latin typeface="+mn-lt"/>
              </a:rPr>
              <a:t>v každém z nás jsou</a:t>
            </a:r>
            <a:br>
              <a:rPr lang="cs-CZ" sz="2400" b="1" dirty="0">
                <a:solidFill>
                  <a:srgbClr val="FF0000"/>
                </a:solidFill>
                <a:latin typeface="+mn-lt"/>
              </a:rPr>
            </a:br>
            <a:r>
              <a:rPr lang="cs-CZ" sz="2400" b="1" dirty="0">
                <a:solidFill>
                  <a:srgbClr val="FF0000"/>
                </a:solidFill>
                <a:latin typeface="+mn-lt"/>
              </a:rPr>
              <a:t>zaznamenané dějiny celého vesmíru,</a:t>
            </a:r>
            <a:br>
              <a:rPr lang="cs-CZ" sz="2400" b="1" dirty="0">
                <a:solidFill>
                  <a:srgbClr val="FF0000"/>
                </a:solidFill>
                <a:latin typeface="+mn-lt"/>
              </a:rPr>
            </a:br>
            <a:r>
              <a:rPr lang="cs-CZ" sz="2400" b="1" dirty="0">
                <a:latin typeface="+mn-lt"/>
              </a:rPr>
              <a:t>evoluce nic nezapomíná, jen přidává </a:t>
            </a:r>
          </a:p>
          <a:p>
            <a:pPr>
              <a:spcBef>
                <a:spcPts val="400"/>
              </a:spcBef>
            </a:pPr>
            <a:r>
              <a:rPr lang="cs-CZ" sz="2400" b="1" dirty="0">
                <a:solidFill>
                  <a:srgbClr val="FF0000"/>
                </a:solidFill>
                <a:latin typeface="+mn-lt"/>
              </a:rPr>
              <a:t>Hnací sílou vývoje je láska a svár </a:t>
            </a:r>
            <a:r>
              <a:rPr lang="cs-CZ" sz="2400" dirty="0">
                <a:latin typeface="+mn-lt"/>
              </a:rPr>
              <a:t>(</a:t>
            </a:r>
            <a:r>
              <a:rPr lang="cs-CZ" sz="2400">
                <a:latin typeface="+mn-lt"/>
              </a:rPr>
              <a:t>spolupráce a boj</a:t>
            </a:r>
            <a:r>
              <a:rPr lang="cs-CZ" sz="2400" dirty="0">
                <a:latin typeface="+mn-lt"/>
              </a:rPr>
              <a:t>) </a:t>
            </a:r>
          </a:p>
          <a:p>
            <a:pPr>
              <a:spcBef>
                <a:spcPts val="400"/>
              </a:spcBef>
            </a:pPr>
            <a:r>
              <a:rPr lang="cs-CZ" sz="2400" b="1" dirty="0">
                <a:solidFill>
                  <a:srgbClr val="FF0000"/>
                </a:solidFill>
                <a:latin typeface="+mn-lt"/>
              </a:rPr>
              <a:t>Musíme zvládnout princip každého prvku - </a:t>
            </a:r>
            <a:br>
              <a:rPr lang="cs-CZ" sz="2400" b="1" dirty="0">
                <a:solidFill>
                  <a:srgbClr val="FF0000"/>
                </a:solidFill>
                <a:latin typeface="+mn-lt"/>
              </a:rPr>
            </a:br>
            <a:r>
              <a:rPr lang="cs-CZ" sz="2400" dirty="0">
                <a:latin typeface="+mn-lt"/>
              </a:rPr>
              <a:t>všechny aspekty života - od životních funkcí,</a:t>
            </a:r>
            <a:br>
              <a:rPr lang="cs-CZ" sz="2400" dirty="0">
                <a:latin typeface="+mn-lt"/>
              </a:rPr>
            </a:br>
            <a:r>
              <a:rPr lang="cs-CZ" sz="2400" dirty="0">
                <a:latin typeface="+mn-lt"/>
              </a:rPr>
              <a:t>hmoty, přes emoce, vztahy až k principu tvoření</a:t>
            </a:r>
          </a:p>
          <a:p>
            <a:pPr>
              <a:spcBef>
                <a:spcPts val="600"/>
              </a:spcBef>
            </a:pPr>
            <a:r>
              <a:rPr lang="cs-CZ" sz="2400" b="1" dirty="0">
                <a:solidFill>
                  <a:srgbClr val="FF0000"/>
                </a:solidFill>
                <a:latin typeface="+mn-lt"/>
              </a:rPr>
              <a:t>Čím více ovládáme prvek, tím jsou procesy</a:t>
            </a:r>
            <a:br>
              <a:rPr lang="cs-CZ" sz="2400" b="1" dirty="0">
                <a:solidFill>
                  <a:srgbClr val="FF0000"/>
                </a:solidFill>
                <a:latin typeface="+mn-lt"/>
              </a:rPr>
            </a:br>
            <a:r>
              <a:rPr lang="cs-CZ" sz="2400" b="1" dirty="0">
                <a:solidFill>
                  <a:srgbClr val="FF0000"/>
                </a:solidFill>
                <a:latin typeface="+mn-lt"/>
              </a:rPr>
              <a:t>automatické</a:t>
            </a:r>
            <a:r>
              <a:rPr lang="cs-CZ" sz="2400" dirty="0">
                <a:latin typeface="+mn-lt"/>
              </a:rPr>
              <a:t>- spotřebují méně energie a pozornosti</a:t>
            </a:r>
          </a:p>
          <a:p>
            <a:pPr>
              <a:spcBef>
                <a:spcPts val="600"/>
              </a:spcBef>
            </a:pPr>
            <a:r>
              <a:rPr lang="cs-CZ" sz="2400" b="1" dirty="0">
                <a:latin typeface="+mn-lt"/>
              </a:rPr>
              <a:t>Pocit radosti </a:t>
            </a:r>
            <a:r>
              <a:rPr lang="cs-CZ" sz="2400" dirty="0">
                <a:latin typeface="+mn-lt"/>
              </a:rPr>
              <a:t>- vnímání toho, že můj  život </a:t>
            </a:r>
            <a:br>
              <a:rPr lang="cs-CZ" sz="2400" dirty="0">
                <a:latin typeface="+mn-lt"/>
              </a:rPr>
            </a:br>
            <a:r>
              <a:rPr lang="cs-CZ" sz="2400" dirty="0">
                <a:latin typeface="+mn-lt"/>
              </a:rPr>
              <a:t>je v optimální rovnováze, jdu za svými cíli</a:t>
            </a:r>
          </a:p>
          <a:p>
            <a:pPr>
              <a:spcBef>
                <a:spcPts val="400"/>
              </a:spcBef>
            </a:pPr>
            <a:r>
              <a:rPr lang="cs-CZ" sz="2400" dirty="0">
                <a:latin typeface="+mn-lt"/>
              </a:rPr>
              <a:t>Čím více toho víme o zákonitostech vesmíru,  tím lépe se vyznáme sami  v sobě</a:t>
            </a:r>
          </a:p>
          <a:p>
            <a:pPr>
              <a:spcBef>
                <a:spcPts val="600"/>
              </a:spcBef>
            </a:pPr>
            <a:endParaRPr lang="cs-CZ" sz="2400" dirty="0">
              <a:latin typeface="+mn-lt"/>
            </a:endParaRPr>
          </a:p>
        </p:txBody>
      </p:sp>
      <p:pic>
        <p:nvPicPr>
          <p:cNvPr id="1026" name="Picture 2" descr="http://www.akropolis.cz/bulletin/007/laska_2.jpg"/>
          <p:cNvPicPr>
            <a:picLocks noChangeAspect="1" noChangeArrowheads="1"/>
          </p:cNvPicPr>
          <p:nvPr/>
        </p:nvPicPr>
        <p:blipFill rotWithShape="1">
          <a:blip r:embed="rId4">
            <a:extLst>
              <a:ext uri="{28A0092B-C50C-407E-A947-70E740481C1C}">
                <a14:useLocalDpi xmlns:a14="http://schemas.microsoft.com/office/drawing/2010/main" val="0"/>
              </a:ext>
            </a:extLst>
          </a:blip>
          <a:srcRect l="1752" t="7075" r="1816" b="6418"/>
          <a:stretch/>
        </p:blipFill>
        <p:spPr bwMode="auto">
          <a:xfrm>
            <a:off x="7829137" y="3925169"/>
            <a:ext cx="4243527" cy="13760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arie\AppData\Local\Microsoft\Windows\INetCache\Content.Outlook\Y64R917B\pentagram.jpg">
            <a:extLst>
              <a:ext uri="{FF2B5EF4-FFF2-40B4-BE49-F238E27FC236}">
                <a16:creationId xmlns:a16="http://schemas.microsoft.com/office/drawing/2014/main" id="{755072DA-7782-4FDF-895C-F423939B286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6160" y="188641"/>
            <a:ext cx="5285839" cy="583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2263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4B8D4"/>
        </a:solidFill>
        <a:effectLst/>
      </p:bgPr>
    </p:bg>
    <p:spTree>
      <p:nvGrpSpPr>
        <p:cNvPr id="1" name=""/>
        <p:cNvGrpSpPr/>
        <p:nvPr/>
      </p:nvGrpSpPr>
      <p:grpSpPr>
        <a:xfrm>
          <a:off x="0" y="0"/>
          <a:ext cx="0" cy="0"/>
          <a:chOff x="0" y="0"/>
          <a:chExt cx="0" cy="0"/>
        </a:xfrm>
      </p:grpSpPr>
      <p:sp>
        <p:nvSpPr>
          <p:cNvPr id="3075" name="Podnadpis 2"/>
          <p:cNvSpPr>
            <a:spLocks noGrp="1"/>
          </p:cNvSpPr>
          <p:nvPr>
            <p:ph type="subTitle" idx="1"/>
          </p:nvPr>
        </p:nvSpPr>
        <p:spPr>
          <a:xfrm>
            <a:off x="6455419" y="3436743"/>
            <a:ext cx="5214937" cy="642938"/>
          </a:xfrm>
        </p:spPr>
        <p:txBody>
          <a:bodyPr/>
          <a:lstStyle/>
          <a:p>
            <a:pPr eaLnBrk="1" hangingPunct="1"/>
            <a:r>
              <a:rPr lang="cs-CZ" sz="4000" b="1" dirty="0">
                <a:solidFill>
                  <a:schemeClr val="tx1"/>
                </a:solidFill>
                <a:latin typeface="Arial" charset="0"/>
              </a:rPr>
              <a:t>Mgr. Marie Vilánková</a:t>
            </a:r>
          </a:p>
        </p:txBody>
      </p:sp>
      <p:sp>
        <p:nvSpPr>
          <p:cNvPr id="3074" name="Nadpis 1"/>
          <p:cNvSpPr>
            <a:spLocks noGrp="1"/>
          </p:cNvSpPr>
          <p:nvPr>
            <p:ph type="ctrTitle"/>
          </p:nvPr>
        </p:nvSpPr>
        <p:spPr>
          <a:xfrm>
            <a:off x="5807968" y="1425830"/>
            <a:ext cx="6120680" cy="1499113"/>
          </a:xfrm>
          <a:solidFill>
            <a:schemeClr val="bg1"/>
          </a:solidFill>
          <a:ln w="25400">
            <a:solidFill>
              <a:schemeClr val="tx1"/>
            </a:solidFill>
          </a:ln>
        </p:spPr>
        <p:txBody>
          <a:bodyPr/>
          <a:lstStyle/>
          <a:p>
            <a:pPr eaLnBrk="1" hangingPunct="1"/>
            <a:r>
              <a:rPr lang="cs-CZ" b="1" i="1" dirty="0"/>
              <a:t>Datum vydání 4.12.2018</a:t>
            </a:r>
            <a:endParaRPr lang="cs-CZ" b="1" dirty="0">
              <a:latin typeface="Arial" charset="0"/>
            </a:endParaRPr>
          </a:p>
        </p:txBody>
      </p:sp>
      <p:pic>
        <p:nvPicPr>
          <p:cNvPr id="8" name="Obrázek 7">
            <a:extLst>
              <a:ext uri="{FF2B5EF4-FFF2-40B4-BE49-F238E27FC236}">
                <a16:creationId xmlns:a16="http://schemas.microsoft.com/office/drawing/2014/main" id="{8CFE9A91-B8EE-4633-AD88-BC2289F686A8}"/>
              </a:ext>
            </a:extLst>
          </p:cNvPr>
          <p:cNvPicPr>
            <a:picLocks noChangeAspect="1"/>
          </p:cNvPicPr>
          <p:nvPr/>
        </p:nvPicPr>
        <p:blipFill rotWithShape="1">
          <a:blip r:embed="rId2"/>
          <a:srcRect r="34792"/>
          <a:stretch/>
        </p:blipFill>
        <p:spPr>
          <a:xfrm>
            <a:off x="230992" y="106941"/>
            <a:ext cx="5484095" cy="6644117"/>
          </a:xfrm>
          <a:prstGeom prst="rect">
            <a:avLst/>
          </a:prstGeom>
        </p:spPr>
      </p:pic>
    </p:spTree>
    <p:extLst>
      <p:ext uri="{BB962C8B-B14F-4D97-AF65-F5344CB8AC3E}">
        <p14:creationId xmlns:p14="http://schemas.microsoft.com/office/powerpoint/2010/main" val="996158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4B8D4"/>
        </a:solidFill>
        <a:effectLst/>
      </p:bgPr>
    </p:bg>
    <p:spTree>
      <p:nvGrpSpPr>
        <p:cNvPr id="1" name=""/>
        <p:cNvGrpSpPr/>
        <p:nvPr/>
      </p:nvGrpSpPr>
      <p:grpSpPr>
        <a:xfrm>
          <a:off x="0" y="0"/>
          <a:ext cx="0" cy="0"/>
          <a:chOff x="0" y="0"/>
          <a:chExt cx="0" cy="0"/>
        </a:xfrm>
      </p:grpSpPr>
      <p:sp>
        <p:nvSpPr>
          <p:cNvPr id="3074" name="Nadpis 1"/>
          <p:cNvSpPr>
            <a:spLocks noGrp="1"/>
          </p:cNvSpPr>
          <p:nvPr>
            <p:ph type="ctrTitle"/>
          </p:nvPr>
        </p:nvSpPr>
        <p:spPr>
          <a:xfrm>
            <a:off x="2927648" y="332656"/>
            <a:ext cx="5400600" cy="528402"/>
          </a:xfrm>
          <a:solidFill>
            <a:schemeClr val="bg1"/>
          </a:solidFill>
          <a:ln w="25400">
            <a:solidFill>
              <a:schemeClr val="tx1"/>
            </a:solidFill>
          </a:ln>
        </p:spPr>
        <p:txBody>
          <a:bodyPr/>
          <a:lstStyle/>
          <a:p>
            <a:pPr eaLnBrk="1" hangingPunct="1"/>
            <a:r>
              <a:rPr lang="cs-CZ" sz="3200" b="1" i="1" dirty="0">
                <a:hlinkClick r:id="rId2"/>
              </a:rPr>
              <a:t>www.lecbainformaci.cz</a:t>
            </a:r>
            <a:endParaRPr lang="cs-CZ" sz="3200" b="1" dirty="0">
              <a:latin typeface="Arial" charset="0"/>
            </a:endParaRPr>
          </a:p>
        </p:txBody>
      </p:sp>
      <p:sp>
        <p:nvSpPr>
          <p:cNvPr id="3" name="Podnadpis 2">
            <a:extLst>
              <a:ext uri="{FF2B5EF4-FFF2-40B4-BE49-F238E27FC236}">
                <a16:creationId xmlns:a16="http://schemas.microsoft.com/office/drawing/2014/main" id="{5C20D465-86C1-4860-B47B-EF49E3210A03}"/>
              </a:ext>
            </a:extLst>
          </p:cNvPr>
          <p:cNvSpPr>
            <a:spLocks noGrp="1"/>
          </p:cNvSpPr>
          <p:nvPr>
            <p:ph type="subTitle" idx="1"/>
          </p:nvPr>
        </p:nvSpPr>
        <p:spPr/>
        <p:txBody>
          <a:bodyPr/>
          <a:lstStyle/>
          <a:p>
            <a:endParaRPr lang="cs-CZ"/>
          </a:p>
        </p:txBody>
      </p:sp>
      <p:pic>
        <p:nvPicPr>
          <p:cNvPr id="5" name="Obrázek 4">
            <a:extLst>
              <a:ext uri="{FF2B5EF4-FFF2-40B4-BE49-F238E27FC236}">
                <a16:creationId xmlns:a16="http://schemas.microsoft.com/office/drawing/2014/main" id="{BED4F496-7A0E-4FA0-A0F4-5FB2C552A4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9616" y="1201160"/>
            <a:ext cx="6196424" cy="5459050"/>
          </a:xfrm>
          <a:prstGeom prst="rect">
            <a:avLst/>
          </a:prstGeom>
        </p:spPr>
      </p:pic>
    </p:spTree>
    <p:extLst>
      <p:ext uri="{BB962C8B-B14F-4D97-AF65-F5344CB8AC3E}">
        <p14:creationId xmlns:p14="http://schemas.microsoft.com/office/powerpoint/2010/main" val="2483811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Podnadpis 2"/>
          <p:cNvSpPr>
            <a:spLocks noGrp="1"/>
          </p:cNvSpPr>
          <p:nvPr>
            <p:ph type="subTitle" idx="1"/>
          </p:nvPr>
        </p:nvSpPr>
        <p:spPr>
          <a:xfrm>
            <a:off x="6455419" y="3436743"/>
            <a:ext cx="5214937" cy="642938"/>
          </a:xfrm>
        </p:spPr>
        <p:txBody>
          <a:bodyPr/>
          <a:lstStyle/>
          <a:p>
            <a:pPr eaLnBrk="1" hangingPunct="1"/>
            <a:r>
              <a:rPr lang="cs-CZ" sz="4000" b="1" dirty="0">
                <a:solidFill>
                  <a:schemeClr val="tx1"/>
                </a:solidFill>
                <a:latin typeface="Arial" charset="0"/>
              </a:rPr>
              <a:t>Mgr. Marie Vilánková</a:t>
            </a:r>
          </a:p>
        </p:txBody>
      </p:sp>
      <p:sp>
        <p:nvSpPr>
          <p:cNvPr id="3074" name="Nadpis 1"/>
          <p:cNvSpPr>
            <a:spLocks noGrp="1"/>
          </p:cNvSpPr>
          <p:nvPr>
            <p:ph type="ctrTitle"/>
          </p:nvPr>
        </p:nvSpPr>
        <p:spPr>
          <a:xfrm>
            <a:off x="5807968" y="1425830"/>
            <a:ext cx="6120680" cy="1499113"/>
          </a:xfrm>
          <a:solidFill>
            <a:schemeClr val="bg1"/>
          </a:solidFill>
          <a:ln w="25400">
            <a:solidFill>
              <a:schemeClr val="tx1"/>
            </a:solidFill>
          </a:ln>
        </p:spPr>
        <p:txBody>
          <a:bodyPr/>
          <a:lstStyle/>
          <a:p>
            <a:pPr eaLnBrk="1" hangingPunct="1"/>
            <a:r>
              <a:rPr lang="cs-CZ" b="1" i="1" dirty="0"/>
              <a:t>Datum vydání 4.12.2018</a:t>
            </a:r>
            <a:endParaRPr lang="cs-CZ" b="1" dirty="0">
              <a:latin typeface="Arial" charset="0"/>
            </a:endParaRPr>
          </a:p>
        </p:txBody>
      </p:sp>
    </p:spTree>
    <p:extLst>
      <p:ext uri="{BB962C8B-B14F-4D97-AF65-F5344CB8AC3E}">
        <p14:creationId xmlns:p14="http://schemas.microsoft.com/office/powerpoint/2010/main" val="895779257"/>
      </p:ext>
    </p:extLst>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93670</TotalTime>
  <Words>438</Words>
  <Application>Microsoft Office PowerPoint</Application>
  <PresentationFormat>Širokoúhlá obrazovka</PresentationFormat>
  <Paragraphs>102</Paragraphs>
  <Slides>18</Slides>
  <Notes>2</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18</vt:i4>
      </vt:variant>
    </vt:vector>
  </HeadingPairs>
  <TitlesOfParts>
    <vt:vector size="24" baseType="lpstr">
      <vt:lpstr>Arial</vt:lpstr>
      <vt:lpstr>Calibri</vt:lpstr>
      <vt:lpstr>Times New Roman</vt:lpstr>
      <vt:lpstr>Verdana</vt:lpstr>
      <vt:lpstr>Wingdings</vt:lpstr>
      <vt:lpstr>Motiv sady Office</vt:lpstr>
      <vt:lpstr>Tisková konference – Léčba informací 13.11.2018, Praha</vt:lpstr>
      <vt:lpstr>Léčba informací</vt:lpstr>
      <vt:lpstr>Kdo jsem</vt:lpstr>
      <vt:lpstr>Prezentace aplikace PowerPoint</vt:lpstr>
      <vt:lpstr>Prezentace aplikace PowerPoint</vt:lpstr>
      <vt:lpstr>kniha     Léčba informací</vt:lpstr>
      <vt:lpstr>Obsah knihy</vt:lpstr>
      <vt:lpstr>Co je realita a co obraz ???</vt:lpstr>
      <vt:lpstr>Co je realita a co obraz ???</vt:lpstr>
      <vt:lpstr>Co je tělo a co duše ???</vt:lpstr>
      <vt:lpstr>Prezentace aplikace PowerPoint</vt:lpstr>
      <vt:lpstr>Informační preparáty </vt:lpstr>
      <vt:lpstr>Inteligence vesmíru</vt:lpstr>
      <vt:lpstr>Inteligence vesmíru</vt:lpstr>
      <vt:lpstr>Žijeme, abychom se učili</vt:lpstr>
      <vt:lpstr>Datum vydání 4.12.2018</vt:lpstr>
      <vt:lpstr>www.lecbainformaci.cz</vt:lpstr>
      <vt:lpstr>Datum vydání 4.12.2018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Plíce a problémy dýchacího ústrojí.</dc:title>
  <dc:creator>comp</dc:creator>
  <cp:lastModifiedBy>Ivana</cp:lastModifiedBy>
  <cp:revision>1112</cp:revision>
  <dcterms:created xsi:type="dcterms:W3CDTF">2011-10-09T15:02:02Z</dcterms:created>
  <dcterms:modified xsi:type="dcterms:W3CDTF">2018-11-12T17:44:16Z</dcterms:modified>
</cp:coreProperties>
</file>