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4"/>
  </p:sldMasterIdLst>
  <p:notesMasterIdLst>
    <p:notesMasterId r:id="rId18"/>
  </p:notesMasterIdLst>
  <p:sldIdLst>
    <p:sldId id="257" r:id="rId5"/>
    <p:sldId id="291" r:id="rId6"/>
    <p:sldId id="261" r:id="rId7"/>
    <p:sldId id="262" r:id="rId8"/>
    <p:sldId id="285" r:id="rId9"/>
    <p:sldId id="288" r:id="rId10"/>
    <p:sldId id="286" r:id="rId11"/>
    <p:sldId id="287" r:id="rId12"/>
    <p:sldId id="289" r:id="rId13"/>
    <p:sldId id="264" r:id="rId14"/>
    <p:sldId id="283" r:id="rId15"/>
    <p:sldId id="284" r:id="rId16"/>
    <p:sldId id="281" r:id="rId17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148"/>
    <a:srgbClr val="19285F"/>
    <a:srgbClr val="F2F2F2"/>
    <a:srgbClr val="5E5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5941" autoAdjust="0"/>
  </p:normalViewPr>
  <p:slideViewPr>
    <p:cSldViewPr>
      <p:cViewPr varScale="1">
        <p:scale>
          <a:sx n="107" d="100"/>
          <a:sy n="107" d="100"/>
        </p:scale>
        <p:origin x="127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BA9F1C-0CBF-4384-980C-EBB2750222EF}" type="datetimeFigureOut">
              <a:rPr lang="cs-CZ" smtClean="0"/>
              <a:t>22. 10. 2018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2AF7-7EE1-4949-A63C-7ACE453202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3071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2C2AF7-7EE1-4949-A63C-7ACE45320285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3178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obsah 7"/>
          <p:cNvSpPr>
            <a:spLocks noGrp="1"/>
          </p:cNvSpPr>
          <p:nvPr>
            <p:ph sz="quarter" idx="13" hasCustomPrompt="1"/>
          </p:nvPr>
        </p:nvSpPr>
        <p:spPr>
          <a:xfrm>
            <a:off x="457200" y="1052736"/>
            <a:ext cx="8219256" cy="50724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cs-CZ" dirty="0"/>
              <a:t>Široký obsah</a:t>
            </a:r>
          </a:p>
        </p:txBody>
      </p:sp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0AA0D-0A6C-41E8-8AD3-64FFD27E6704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6314271"/>
            <a:ext cx="1360940" cy="40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166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5" descr="str 1a.wm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75" y="6500813"/>
            <a:ext cx="1162050" cy="15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Obrázek 7" descr="str 2r2.wmf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999" y="2"/>
            <a:ext cx="9178925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ástupný symbol pro obsah 6"/>
          <p:cNvSpPr>
            <a:spLocks noGrp="1"/>
          </p:cNvSpPr>
          <p:nvPr>
            <p:ph sz="quarter" idx="10" hasCustomPrompt="1"/>
          </p:nvPr>
        </p:nvSpPr>
        <p:spPr>
          <a:xfrm>
            <a:off x="611561" y="4797152"/>
            <a:ext cx="6408737" cy="647700"/>
          </a:xfrm>
        </p:spPr>
        <p:txBody>
          <a:bodyPr/>
          <a:lstStyle>
            <a:lvl1pPr>
              <a:buNone/>
              <a:defRPr sz="3750" b="1">
                <a:solidFill>
                  <a:srgbClr val="009148"/>
                </a:solidFill>
              </a:defRPr>
            </a:lvl1pPr>
          </a:lstStyle>
          <a:p>
            <a:pPr lvl="0"/>
            <a:r>
              <a:rPr lang="cs-CZ" dirty="0"/>
              <a:t>Název přednášky</a:t>
            </a:r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1" hasCustomPrompt="1"/>
          </p:nvPr>
        </p:nvSpPr>
        <p:spPr>
          <a:xfrm>
            <a:off x="611561" y="5589242"/>
            <a:ext cx="6480175" cy="792163"/>
          </a:xfrm>
        </p:spPr>
        <p:txBody>
          <a:bodyPr/>
          <a:lstStyle>
            <a:lvl1pPr>
              <a:buNone/>
              <a:defRPr sz="1800" baseline="0">
                <a:solidFill>
                  <a:srgbClr val="009148"/>
                </a:solidFill>
              </a:defRPr>
            </a:lvl1pPr>
          </a:lstStyle>
          <a:p>
            <a:pPr lvl="0"/>
            <a:r>
              <a:rPr lang="cs-CZ" dirty="0"/>
              <a:t>Jméno autora</a:t>
            </a:r>
          </a:p>
          <a:p>
            <a:pPr lvl="0"/>
            <a:r>
              <a:rPr lang="cs-CZ" dirty="0"/>
              <a:t>E-mail autora</a:t>
            </a:r>
          </a:p>
        </p:txBody>
      </p:sp>
    </p:spTree>
    <p:extLst>
      <p:ext uri="{BB962C8B-B14F-4D97-AF65-F5344CB8AC3E}">
        <p14:creationId xmlns:p14="http://schemas.microsoft.com/office/powerpoint/2010/main" val="433366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na cel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obsah 7"/>
          <p:cNvSpPr>
            <a:spLocks noGrp="1"/>
          </p:cNvSpPr>
          <p:nvPr>
            <p:ph sz="quarter" idx="13" hasCustomPrompt="1"/>
          </p:nvPr>
        </p:nvSpPr>
        <p:spPr>
          <a:xfrm>
            <a:off x="467544" y="332656"/>
            <a:ext cx="8208912" cy="590465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cs-CZ" dirty="0"/>
              <a:t>Široký obsah</a:t>
            </a:r>
          </a:p>
        </p:txBody>
      </p:sp>
      <p:sp>
        <p:nvSpPr>
          <p:cNvPr id="3" name="Zástupný symbol pro číslo snímku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B4C16-23CB-4BDF-9ED2-09FD2B62832F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314271"/>
            <a:ext cx="1360940" cy="40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383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na celý slide">
    <p:bg>
      <p:bgPr>
        <a:solidFill>
          <a:srgbClr val="0091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obsah 7"/>
          <p:cNvSpPr>
            <a:spLocks noGrp="1"/>
          </p:cNvSpPr>
          <p:nvPr>
            <p:ph sz="quarter" idx="13" hasCustomPrompt="1"/>
          </p:nvPr>
        </p:nvSpPr>
        <p:spPr>
          <a:xfrm>
            <a:off x="467544" y="332656"/>
            <a:ext cx="8208912" cy="5904656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Široký obsah</a:t>
            </a:r>
          </a:p>
        </p:txBody>
      </p:sp>
      <p:sp>
        <p:nvSpPr>
          <p:cNvPr id="3" name="Zástupný symbol pro číslo snímku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B4C16-23CB-4BDF-9ED2-09FD2B62832F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0140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na celý slide">
    <p:bg>
      <p:bgPr>
        <a:solidFill>
          <a:srgbClr val="1928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obsah 7"/>
          <p:cNvSpPr>
            <a:spLocks noGrp="1"/>
          </p:cNvSpPr>
          <p:nvPr>
            <p:ph sz="quarter" idx="13" hasCustomPrompt="1"/>
          </p:nvPr>
        </p:nvSpPr>
        <p:spPr>
          <a:xfrm>
            <a:off x="467544" y="332656"/>
            <a:ext cx="8208912" cy="5904656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Široký obsah</a:t>
            </a:r>
          </a:p>
        </p:txBody>
      </p:sp>
      <p:sp>
        <p:nvSpPr>
          <p:cNvPr id="3" name="Zástupný symbol pro číslo snímku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B4C16-23CB-4BDF-9ED2-09FD2B62832F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78150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odkapito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683568" y="1052738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cs-CZ" dirty="0"/>
              <a:t>Nadpis kapitoly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369368" y="2547913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Co je obsahem kapitoly nebo podnadpis</a:t>
            </a:r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43E88-CD7F-499B-BB88-670B944B0DE0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314271"/>
            <a:ext cx="1360940" cy="40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807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dkapitola">
    <p:bg>
      <p:bgPr>
        <a:solidFill>
          <a:srgbClr val="0091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43E88-CD7F-499B-BB88-670B944B0DE0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5" name="Nadpis 1"/>
          <p:cNvSpPr>
            <a:spLocks noGrp="1"/>
          </p:cNvSpPr>
          <p:nvPr>
            <p:ph type="ctrTitle" hasCustomPrompt="1"/>
          </p:nvPr>
        </p:nvSpPr>
        <p:spPr>
          <a:xfrm>
            <a:off x="683568" y="1052738"/>
            <a:ext cx="7772400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Nadpis kapitoly</a:t>
            </a:r>
          </a:p>
        </p:txBody>
      </p:sp>
      <p:sp>
        <p:nvSpPr>
          <p:cNvPr id="6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369368" y="2547913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Co je obsahem kapitoly nebo podnadpis</a:t>
            </a:r>
          </a:p>
        </p:txBody>
      </p:sp>
    </p:spTree>
    <p:extLst>
      <p:ext uri="{BB962C8B-B14F-4D97-AF65-F5344CB8AC3E}">
        <p14:creationId xmlns:p14="http://schemas.microsoft.com/office/powerpoint/2010/main" val="580170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dkapitola">
    <p:bg>
      <p:bgPr>
        <a:solidFill>
          <a:srgbClr val="1928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43E88-CD7F-499B-BB88-670B944B0DE0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5" name="Nadpis 1"/>
          <p:cNvSpPr>
            <a:spLocks noGrp="1"/>
          </p:cNvSpPr>
          <p:nvPr>
            <p:ph type="ctrTitle" hasCustomPrompt="1"/>
          </p:nvPr>
        </p:nvSpPr>
        <p:spPr>
          <a:xfrm>
            <a:off x="683568" y="1052738"/>
            <a:ext cx="7772400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Nadpis kapitoly</a:t>
            </a:r>
          </a:p>
        </p:txBody>
      </p:sp>
      <p:sp>
        <p:nvSpPr>
          <p:cNvPr id="6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369368" y="2547913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Co je obsahem kapitoly nebo podnadpis</a:t>
            </a:r>
          </a:p>
        </p:txBody>
      </p:sp>
    </p:spTree>
    <p:extLst>
      <p:ext uri="{BB962C8B-B14F-4D97-AF65-F5344CB8AC3E}">
        <p14:creationId xmlns:p14="http://schemas.microsoft.com/office/powerpoint/2010/main" val="2933484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457200" y="1052738"/>
            <a:ext cx="4038600" cy="5073427"/>
          </a:xfrm>
        </p:spPr>
        <p:txBody>
          <a:bodyPr/>
          <a:lstStyle>
            <a:lvl1pPr>
              <a:defRPr sz="2100" baseline="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cs-CZ" dirty="0"/>
              <a:t>První úroveň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4648200" y="1052738"/>
            <a:ext cx="4038600" cy="5073427"/>
          </a:xfrm>
        </p:spPr>
        <p:txBody>
          <a:bodyPr/>
          <a:lstStyle>
            <a:lvl1pPr>
              <a:defRPr sz="2100" baseline="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cs-CZ" dirty="0"/>
              <a:t>První úroveň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5DAA4-B2F0-40F2-9D54-8E9E18D035DD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314271"/>
            <a:ext cx="1360940" cy="40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672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lý bíl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rázek 6"/>
          <p:cNvSpPr>
            <a:spLocks noGrp="1"/>
          </p:cNvSpPr>
          <p:nvPr>
            <p:ph type="pic" sz="quarter" idx="13"/>
          </p:nvPr>
        </p:nvSpPr>
        <p:spPr>
          <a:xfrm>
            <a:off x="457200" y="332656"/>
            <a:ext cx="8229600" cy="5796000"/>
          </a:xfrm>
        </p:spPr>
        <p:txBody>
          <a:bodyPr/>
          <a:lstStyle/>
          <a:p>
            <a:pPr lvl="0"/>
            <a:r>
              <a:rPr lang="cs-CZ" noProof="0"/>
              <a:t>Kliknutím na ikonu přidáte obrázek.</a:t>
            </a:r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C4FE0-70E7-4C84-AC6C-165E51559A2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314271"/>
            <a:ext cx="1360940" cy="40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180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elý bílý">
    <p:bg>
      <p:bgPr>
        <a:solidFill>
          <a:srgbClr val="0091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rázek 6"/>
          <p:cNvSpPr>
            <a:spLocks noGrp="1"/>
          </p:cNvSpPr>
          <p:nvPr>
            <p:ph type="pic" sz="quarter" idx="13"/>
          </p:nvPr>
        </p:nvSpPr>
        <p:spPr>
          <a:xfrm>
            <a:off x="457200" y="332656"/>
            <a:ext cx="8229600" cy="5796000"/>
          </a:xfrm>
        </p:spPr>
        <p:txBody>
          <a:bodyPr/>
          <a:lstStyle/>
          <a:p>
            <a:pPr lvl="0"/>
            <a:r>
              <a:rPr lang="cs-CZ" noProof="0"/>
              <a:t>Kliknutím na ikonu přidáte obrázek.</a:t>
            </a:r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C4FE0-70E7-4C84-AC6C-165E51559A2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7402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elý bílý">
    <p:bg>
      <p:bgPr>
        <a:solidFill>
          <a:srgbClr val="1928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rázek 6"/>
          <p:cNvSpPr>
            <a:spLocks noGrp="1"/>
          </p:cNvSpPr>
          <p:nvPr>
            <p:ph type="pic" sz="quarter" idx="13"/>
          </p:nvPr>
        </p:nvSpPr>
        <p:spPr>
          <a:xfrm>
            <a:off x="457200" y="332656"/>
            <a:ext cx="8229600" cy="5796000"/>
          </a:xfrm>
        </p:spPr>
        <p:txBody>
          <a:bodyPr/>
          <a:lstStyle/>
          <a:p>
            <a:pPr lvl="0"/>
            <a:r>
              <a:rPr lang="cs-CZ" noProof="0"/>
              <a:t>Kliknutím na ikonu přidáte obrázek.</a:t>
            </a:r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C4FE0-70E7-4C84-AC6C-165E51559A2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0720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187625" y="980728"/>
            <a:ext cx="6768752" cy="4824536"/>
          </a:xfrm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cs-CZ" noProof="0"/>
              <a:t>Kliknutím na ikonu přidáte obrázek.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877272"/>
            <a:ext cx="5486400" cy="294928"/>
          </a:xfrm>
        </p:spPr>
        <p:txBody>
          <a:bodyPr/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cs-CZ" dirty="0"/>
              <a:t>Titulek</a:t>
            </a:r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DF398-BAFE-47A9-9F97-FF8A3FEBD564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314271"/>
            <a:ext cx="1360940" cy="40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695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rázek s titulkem">
    <p:bg>
      <p:bgPr>
        <a:solidFill>
          <a:srgbClr val="0091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187625" y="980728"/>
            <a:ext cx="6768752" cy="4824536"/>
          </a:xfrm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cs-CZ" noProof="0"/>
              <a:t>Kliknutím na ikonu přidáte obrázek.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877272"/>
            <a:ext cx="5486400" cy="294928"/>
          </a:xfrm>
        </p:spPr>
        <p:txBody>
          <a:bodyPr/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cs-CZ" dirty="0"/>
              <a:t>Titulek</a:t>
            </a:r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DF398-BAFE-47A9-9F97-FF8A3FEBD564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89205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brázek s titulkem">
    <p:bg>
      <p:bgPr>
        <a:solidFill>
          <a:srgbClr val="1928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187625" y="980728"/>
            <a:ext cx="6768752" cy="4824536"/>
          </a:xfrm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cs-CZ" noProof="0"/>
              <a:t>Kliknutím na ikonu přidáte obrázek.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877272"/>
            <a:ext cx="5486400" cy="294928"/>
          </a:xfrm>
        </p:spPr>
        <p:txBody>
          <a:bodyPr/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cs-CZ" dirty="0"/>
              <a:t>Titulek</a:t>
            </a:r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DF398-BAFE-47A9-9F97-FF8A3FEBD564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475781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 a 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457201" y="980728"/>
            <a:ext cx="3008313" cy="576064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3575050" y="980730"/>
            <a:ext cx="5111750" cy="51454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 dirty="0"/>
              <a:t>První úroveň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457201" y="1628802"/>
            <a:ext cx="3008313" cy="4497363"/>
          </a:xfrm>
        </p:spPr>
        <p:txBody>
          <a:bodyPr/>
          <a:lstStyle>
            <a:lvl1pPr marL="0" indent="0">
              <a:buNone/>
              <a:defRPr sz="1050" baseline="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cs-CZ" dirty="0"/>
              <a:t>Široký obsah</a:t>
            </a:r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B4141-279C-480C-9294-219A528407F9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F28ABBB-BB2C-4480-9CBD-E5AF57182A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314271"/>
            <a:ext cx="1360940" cy="40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7026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ěkov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4" descr="str 1a.wm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75" y="6500813"/>
            <a:ext cx="1162050" cy="15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Obrázek 5" descr="str 6.wmf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26364" y="6000750"/>
            <a:ext cx="846137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Obrázek 5" descr="str 2r2.wmf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9" y="2"/>
            <a:ext cx="9178925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ovéPole 4"/>
          <p:cNvSpPr txBox="1">
            <a:spLocks noChangeArrowheads="1"/>
          </p:cNvSpPr>
          <p:nvPr userDrawn="1"/>
        </p:nvSpPr>
        <p:spPr bwMode="auto">
          <a:xfrm>
            <a:off x="468314" y="4941890"/>
            <a:ext cx="6715125" cy="87716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cs-CZ" sz="3750" dirty="0">
                <a:solidFill>
                  <a:srgbClr val="009148"/>
                </a:solidFill>
              </a:rPr>
              <a:t>Děkuji za pozornost</a:t>
            </a:r>
          </a:p>
          <a:p>
            <a:pPr eaLnBrk="1" hangingPunct="1">
              <a:defRPr/>
            </a:pPr>
            <a:endParaRPr lang="cs-CZ" sz="1350" dirty="0"/>
          </a:p>
        </p:txBody>
      </p:sp>
      <p:sp>
        <p:nvSpPr>
          <p:cNvPr id="7" name="Zástupný symbol pro obsah 8"/>
          <p:cNvSpPr>
            <a:spLocks noGrp="1"/>
          </p:cNvSpPr>
          <p:nvPr>
            <p:ph sz="quarter" idx="11" hasCustomPrompt="1"/>
          </p:nvPr>
        </p:nvSpPr>
        <p:spPr>
          <a:xfrm>
            <a:off x="468314" y="5927280"/>
            <a:ext cx="6480175" cy="504131"/>
          </a:xfrm>
        </p:spPr>
        <p:txBody>
          <a:bodyPr/>
          <a:lstStyle>
            <a:lvl1pPr>
              <a:buNone/>
              <a:defRPr sz="1800" baseline="0">
                <a:solidFill>
                  <a:srgbClr val="009148"/>
                </a:solidFill>
              </a:defRPr>
            </a:lvl1pPr>
          </a:lstStyle>
          <a:p>
            <a:pPr lvl="0"/>
            <a:r>
              <a:rPr lang="cs-CZ" dirty="0"/>
              <a:t>E-mail autora</a:t>
            </a:r>
          </a:p>
        </p:txBody>
      </p:sp>
    </p:spTree>
    <p:extLst>
      <p:ext uri="{BB962C8B-B14F-4D97-AF65-F5344CB8AC3E}">
        <p14:creationId xmlns:p14="http://schemas.microsoft.com/office/powerpoint/2010/main" val="1289822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do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457200" y="1484786"/>
            <a:ext cx="8229600" cy="464137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cs-CZ" dirty="0"/>
              <a:t>První úroveň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Nadpis 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EC5FC-B889-47F3-8C2F-ECC502E8B640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9111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332656"/>
            <a:ext cx="82296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/>
              <a:t>Nadpis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052738"/>
            <a:ext cx="8229600" cy="5073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/>
              <a:t>První úroveň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0FC452F-5201-4C68-B523-6447E9383DFE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7027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 b="1">
          <a:solidFill>
            <a:srgbClr val="19285F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 b="1">
          <a:solidFill>
            <a:srgbClr val="19285F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 b="1">
          <a:solidFill>
            <a:srgbClr val="19285F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 b="1">
          <a:solidFill>
            <a:srgbClr val="19285F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›"/>
        <a:defRPr sz="2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›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›"/>
        <a:defRPr sz="15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›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›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hyperlink" Target="http://oceneni.csq.cz/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qc2018.csq.cz/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0"/>
          </p:nvPr>
        </p:nvSpPr>
        <p:spPr>
          <a:xfrm>
            <a:off x="611560" y="5085184"/>
            <a:ext cx="8064896" cy="647700"/>
          </a:xfrm>
        </p:spPr>
        <p:txBody>
          <a:bodyPr/>
          <a:lstStyle/>
          <a:p>
            <a:pPr algn="ctr"/>
            <a:r>
              <a:rPr lang="cs-CZ" sz="3600" dirty="0" smtClean="0"/>
              <a:t>Česká společnost pro jakost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342111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/>
              <a:t>Jsme spolek, který sdružuje osoby a </a:t>
            </a:r>
            <a:r>
              <a:rPr lang="cs-CZ" dirty="0" smtClean="0"/>
              <a:t>organizace působící </a:t>
            </a:r>
            <a:br>
              <a:rPr lang="cs-CZ" dirty="0" smtClean="0"/>
            </a:br>
            <a:r>
              <a:rPr lang="cs-CZ" dirty="0" smtClean="0"/>
              <a:t>v </a:t>
            </a:r>
            <a:r>
              <a:rPr lang="cs-CZ" dirty="0"/>
              <a:t>různých oblastech systémů </a:t>
            </a:r>
            <a:r>
              <a:rPr lang="cs-CZ" dirty="0" smtClean="0"/>
              <a:t>managementu.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Jsme nezávislou, nepolitickou a neziskovou </a:t>
            </a:r>
            <a:r>
              <a:rPr lang="cs-CZ" dirty="0" smtClean="0"/>
              <a:t>organizací.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Jsme signatáři Charty </a:t>
            </a:r>
            <a:r>
              <a:rPr lang="cs-CZ" dirty="0" smtClean="0"/>
              <a:t>kvality.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Svým členům a zákazníkům poskytujeme produkty a služby v oblasti systémů managementu a nástrojů managementu kvality (vzdělávání, </a:t>
            </a:r>
            <a:r>
              <a:rPr lang="cs-CZ" dirty="0" smtClean="0"/>
              <a:t>publikace, konference, certifikace </a:t>
            </a:r>
            <a:r>
              <a:rPr lang="cs-CZ" dirty="0"/>
              <a:t>osob, </a:t>
            </a:r>
            <a:r>
              <a:rPr lang="cs-CZ" dirty="0" smtClean="0"/>
              <a:t>certifikace </a:t>
            </a:r>
            <a:r>
              <a:rPr lang="cs-CZ" dirty="0" smtClean="0"/>
              <a:t>organizací, zpracování norem).</a:t>
            </a:r>
            <a:endParaRPr lang="cs-CZ" dirty="0"/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000" dirty="0" smtClean="0"/>
              <a:t>Česká společnost pro jakost</a:t>
            </a:r>
            <a:endParaRPr lang="cs-CZ" sz="3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0D50AA0D-0A6C-41E8-8AD3-64FFD27E6704}" type="slidenum">
              <a:rPr lang="cs-CZ" smtClean="0"/>
              <a:pPr>
                <a:defRPr/>
              </a:pPr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6251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 idx="4294967295"/>
          </p:nvPr>
        </p:nvSpPr>
        <p:spPr>
          <a:xfrm>
            <a:off x="467544" y="260648"/>
            <a:ext cx="8229600" cy="509588"/>
          </a:xfrm>
        </p:spPr>
        <p:txBody>
          <a:bodyPr/>
          <a:lstStyle/>
          <a:p>
            <a:pPr eaLnBrk="1" hangingPunct="1"/>
            <a:r>
              <a:rPr lang="cs-CZ" sz="3600" b="1" dirty="0" smtClean="0"/>
              <a:t>Hlavní oblasti působení</a:t>
            </a:r>
            <a:endParaRPr lang="cs-CZ" sz="36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0" t="59322" r="34525" b="7627"/>
          <a:stretch/>
        </p:blipFill>
        <p:spPr bwMode="auto">
          <a:xfrm>
            <a:off x="107504" y="1556792"/>
            <a:ext cx="8440416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493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endParaRPr lang="cs-CZ" sz="1000" b="1" dirty="0">
              <a:solidFill>
                <a:srgbClr val="5E5E5E"/>
              </a:solidFill>
            </a:endParaRPr>
          </a:p>
          <a:p>
            <a:pPr eaLnBrk="1" hangingPunct="1">
              <a:defRPr/>
            </a:pPr>
            <a:endParaRPr lang="cs-CZ" sz="2000" b="1" dirty="0">
              <a:solidFill>
                <a:srgbClr val="5E5E5E"/>
              </a:solidFill>
            </a:endParaRPr>
          </a:p>
          <a:p>
            <a:pPr eaLnBrk="1" hangingPunct="1">
              <a:buFont typeface="Wingdings" pitchFamily="2" charset="2"/>
              <a:buChar char="q"/>
              <a:defRPr/>
            </a:pPr>
            <a:endParaRPr lang="cs-CZ" sz="2000" b="1" dirty="0"/>
          </a:p>
          <a:p>
            <a:pPr marL="0" indent="0" eaLnBrk="1" hangingPunct="1">
              <a:buFont typeface="Arial" charset="0"/>
              <a:buNone/>
              <a:defRPr/>
            </a:pPr>
            <a:endParaRPr lang="cs-CZ" sz="2000" b="1" dirty="0" smtClean="0">
              <a:solidFill>
                <a:srgbClr val="5E5E5E"/>
              </a:solidFill>
            </a:endParaRPr>
          </a:p>
        </p:txBody>
      </p:sp>
      <p:sp>
        <p:nvSpPr>
          <p:cNvPr id="7170" name="Nadpis 1"/>
          <p:cNvSpPr>
            <a:spLocks noGrp="1"/>
          </p:cNvSpPr>
          <p:nvPr>
            <p:ph type="title" idx="4294967295"/>
          </p:nvPr>
        </p:nvSpPr>
        <p:spPr>
          <a:xfrm>
            <a:off x="397880" y="388483"/>
            <a:ext cx="8229600" cy="509588"/>
          </a:xfrm>
        </p:spPr>
        <p:txBody>
          <a:bodyPr/>
          <a:lstStyle/>
          <a:p>
            <a:pPr eaLnBrk="1" hangingPunct="1"/>
            <a:r>
              <a:rPr lang="cs-CZ" sz="3600" b="1" dirty="0" smtClean="0"/>
              <a:t>Naši partneři</a:t>
            </a:r>
            <a:endParaRPr lang="cs-CZ" sz="3600" dirty="0" smtClean="0"/>
          </a:p>
        </p:txBody>
      </p:sp>
      <p:pic>
        <p:nvPicPr>
          <p:cNvPr id="7172" name="Picture 10" descr="logo EO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41" y="1605945"/>
            <a:ext cx="199707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12" descr="VDA_QMC_2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1" t="1555" r="-2"/>
          <a:stretch>
            <a:fillRect/>
          </a:stretch>
        </p:blipFill>
        <p:spPr bwMode="auto">
          <a:xfrm>
            <a:off x="3301232" y="1239879"/>
            <a:ext cx="2422896" cy="1097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2762250"/>
            <a:ext cx="938212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Obráze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49426"/>
            <a:ext cx="24003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Obrázek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54"/>
          <a:stretch/>
        </p:blipFill>
        <p:spPr bwMode="auto">
          <a:xfrm>
            <a:off x="3563888" y="3171824"/>
            <a:ext cx="2664296" cy="93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Obrázek 5" descr="Popis: C:\Users\Erika\Pictures\AIVD_logo_asociace_NEW(2)_e (2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41" y="4592485"/>
            <a:ext cx="3298944" cy="93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3719" r="33657" b="34726"/>
          <a:stretch/>
        </p:blipFill>
        <p:spPr bwMode="auto">
          <a:xfrm>
            <a:off x="5674787" y="4877222"/>
            <a:ext cx="2427813" cy="965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Obrázek 13" descr="C:\Users\020820160002\AppData\Local\Microsoft\Windows\INetCache\Content.Outlook\FEDA6I5N\EFQM_logo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244" y="827621"/>
            <a:ext cx="2474902" cy="19111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470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/>
              <a:t>Značka </a:t>
            </a:r>
            <a:r>
              <a:rPr lang="cs-CZ" dirty="0"/>
              <a:t>vyjadřuje, že výrobek nebo služba byly ověřeny nezávislou organizací a splňují kritéria stanovená špičkovými odborníky.</a:t>
            </a:r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r>
              <a:rPr lang="pl-PL" dirty="0" smtClean="0"/>
              <a:t>Značka </a:t>
            </a:r>
            <a:r>
              <a:rPr lang="pl-PL" dirty="0"/>
              <a:t>kvality s dlouholetou tradicí (od roku 1993)</a:t>
            </a:r>
          </a:p>
          <a:p>
            <a:r>
              <a:rPr lang="cs-CZ" dirty="0" smtClean="0"/>
              <a:t>Značku je možné udělit výrobkům nebo službám </a:t>
            </a:r>
          </a:p>
          <a:p>
            <a:r>
              <a:rPr lang="cs-CZ" dirty="0" smtClean="0"/>
              <a:t>Značka je zařazena do vládního Programu Česká kvalita</a:t>
            </a:r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CZECH MADE - Česká kvalita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0D50AA0D-0A6C-41E8-8AD3-64FFD27E6704}" type="slidenum">
              <a:rPr lang="cs-CZ" smtClean="0"/>
              <a:pPr>
                <a:defRPr/>
              </a:pPr>
              <a:t>5</a:t>
            </a:fld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132856"/>
            <a:ext cx="1728192" cy="167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11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/>
              <a:t>Video Centra Excelence</a:t>
            </a:r>
          </a:p>
          <a:p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A93B4C16-23CB-4BDF-9ED2-09FD2B62832F}" type="slidenum">
              <a:rPr lang="cs-CZ" smtClean="0"/>
              <a:pPr>
                <a:defRPr/>
              </a:pPr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4580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/>
              <a:t>Sdružuje </a:t>
            </a:r>
            <a:r>
              <a:rPr lang="cs-CZ" dirty="0"/>
              <a:t>odborníky zabývající se kvalitou, zejména kvalitou </a:t>
            </a:r>
            <a:r>
              <a:rPr lang="cs-CZ" dirty="0" smtClean="0"/>
              <a:t>řízení</a:t>
            </a:r>
          </a:p>
          <a:p>
            <a:r>
              <a:rPr lang="cs-CZ" dirty="0"/>
              <a:t>Představuje platformu organizací, které ke své činnosti využívají moderní nástroje řízení</a:t>
            </a:r>
            <a:r>
              <a:rPr lang="cs-CZ" dirty="0" smtClean="0"/>
              <a:t>.</a:t>
            </a:r>
          </a:p>
          <a:p>
            <a:r>
              <a:rPr lang="cs-CZ" dirty="0" smtClean="0"/>
              <a:t>Model excelence EFQM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Centrum excelence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0D50AA0D-0A6C-41E8-8AD3-64FFD27E6704}" type="slidenum">
              <a:rPr lang="cs-CZ" smtClean="0"/>
              <a:pPr>
                <a:defRPr/>
              </a:pPr>
              <a:t>7</a:t>
            </a:fld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3140968"/>
            <a:ext cx="1827118" cy="2582723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212976"/>
            <a:ext cx="2243587" cy="230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39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>
          <a:xfrm>
            <a:off x="457200" y="1052736"/>
            <a:ext cx="8219256" cy="5256584"/>
          </a:xfrm>
        </p:spPr>
        <p:txBody>
          <a:bodyPr/>
          <a:lstStyle/>
          <a:p>
            <a:r>
              <a:rPr lang="cs-CZ" dirty="0"/>
              <a:t>Členy Centra excelence jsou například: </a:t>
            </a:r>
            <a:endParaRPr lang="cs-CZ" dirty="0" smtClean="0"/>
          </a:p>
          <a:p>
            <a:r>
              <a:rPr lang="cs-CZ" dirty="0" err="1" smtClean="0"/>
              <a:t>Kermi</a:t>
            </a:r>
            <a:r>
              <a:rPr lang="cs-CZ" dirty="0"/>
              <a:t>, Albert, ROSSMANN, Bosch, Česká manažerská asociace, Hyundai, Centrum andragogiky, Městská část Praha 18, Jihomoravský kraj, Technická univerzita v Liberci, Benešov a mnohé další</a:t>
            </a:r>
            <a:r>
              <a:rPr lang="cs-CZ" dirty="0" smtClean="0"/>
              <a:t>.</a:t>
            </a:r>
          </a:p>
          <a:p>
            <a:r>
              <a:rPr lang="cs-CZ" b="1" dirty="0" smtClean="0"/>
              <a:t>Novinky v nabízených službách:</a:t>
            </a:r>
            <a:endParaRPr lang="cs-CZ" dirty="0"/>
          </a:p>
          <a:p>
            <a:pPr lvl="0"/>
            <a:r>
              <a:rPr lang="cs-CZ" dirty="0"/>
              <a:t>Nabídku členství jsme rozšířili o možnost individuálního členství</a:t>
            </a:r>
          </a:p>
          <a:p>
            <a:pPr lvl="0"/>
            <a:r>
              <a:rPr lang="cs-CZ" dirty="0"/>
              <a:t>Excelentní snídaně – příležitost seznámit se s nástroji business excellence a činností Centra excelence</a:t>
            </a:r>
          </a:p>
          <a:p>
            <a:pPr lvl="0"/>
            <a:r>
              <a:rPr lang="cs-CZ" dirty="0"/>
              <a:t>Guru do domu - možnost 1x ročně využít přítomnost odborníka v organizaci a realizovat jednodenní program dle potřeby – např. workshop, posouzení sebehodnotící zprávy, apod.</a:t>
            </a:r>
          </a:p>
          <a:p>
            <a:r>
              <a:rPr lang="cs-CZ" dirty="0"/>
              <a:t>Poradna Centra excelence - odborná pomoc s dotazy na téma sebehodnocení, zlepšování, Model excelence EFQM, externí hodnocení, aj.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Centrum excelence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0D50AA0D-0A6C-41E8-8AD3-64FFD27E6704}" type="slidenum">
              <a:rPr lang="cs-CZ" smtClean="0"/>
              <a:pPr>
                <a:defRPr/>
              </a:pPr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3650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/>
              <a:t>ČSJ vyhlašuje celou řadu ocenění. Společným </a:t>
            </a:r>
            <a:r>
              <a:rPr lang="cs-CZ" dirty="0"/>
              <a:t>jmenovatelem vyhlašovaných cen je kvalita, společenská odpovědnost </a:t>
            </a:r>
            <a:r>
              <a:rPr lang="cs-CZ" dirty="0" smtClean="0"/>
              <a:t>a </a:t>
            </a:r>
            <a:r>
              <a:rPr lang="cs-CZ" dirty="0"/>
              <a:t>udržitelný rozvoj</a:t>
            </a:r>
            <a:r>
              <a:rPr lang="cs-CZ" dirty="0" smtClean="0"/>
              <a:t>.</a:t>
            </a:r>
          </a:p>
          <a:p>
            <a:r>
              <a:rPr lang="cs-CZ" b="1" dirty="0" smtClean="0"/>
              <a:t>Ocenění </a:t>
            </a:r>
            <a:r>
              <a:rPr lang="cs-CZ" b="1" dirty="0"/>
              <a:t>pro fyzické osoby:</a:t>
            </a:r>
          </a:p>
          <a:p>
            <a:r>
              <a:rPr lang="cs-CZ" dirty="0" smtClean="0"/>
              <a:t>Cena </a:t>
            </a:r>
            <a:r>
              <a:rPr lang="cs-CZ" dirty="0"/>
              <a:t>Anežky Žaludové</a:t>
            </a:r>
          </a:p>
          <a:p>
            <a:r>
              <a:rPr lang="cs-CZ" dirty="0"/>
              <a:t>Cena CSR GURU</a:t>
            </a:r>
          </a:p>
          <a:p>
            <a:r>
              <a:rPr lang="cs-CZ" dirty="0"/>
              <a:t>Cena Františka </a:t>
            </a:r>
            <a:r>
              <a:rPr lang="cs-CZ" dirty="0" err="1"/>
              <a:t>Egermayera</a:t>
            </a:r>
            <a:endParaRPr lang="cs-CZ" dirty="0"/>
          </a:p>
          <a:p>
            <a:r>
              <a:rPr lang="cs-CZ" dirty="0"/>
              <a:t>Manažer kvality </a:t>
            </a:r>
            <a:r>
              <a:rPr lang="cs-CZ" dirty="0" smtClean="0"/>
              <a:t>roku</a:t>
            </a:r>
          </a:p>
          <a:p>
            <a:r>
              <a:rPr lang="cs-CZ" b="1" dirty="0" smtClean="0"/>
              <a:t>Ocenění </a:t>
            </a:r>
            <a:r>
              <a:rPr lang="cs-CZ" b="1" dirty="0"/>
              <a:t>pro organizace soukromého i veřejného sektoru:</a:t>
            </a:r>
          </a:p>
          <a:p>
            <a:r>
              <a:rPr lang="cs-CZ" dirty="0" smtClean="0"/>
              <a:t>Ambasador </a:t>
            </a:r>
            <a:r>
              <a:rPr lang="cs-CZ" dirty="0"/>
              <a:t>kvality České republiky</a:t>
            </a:r>
          </a:p>
          <a:p>
            <a:r>
              <a:rPr lang="cs-CZ" dirty="0"/>
              <a:t>Cena za návrat do života</a:t>
            </a:r>
          </a:p>
          <a:p>
            <a:r>
              <a:rPr lang="cs-CZ" dirty="0"/>
              <a:t>Mezinárodní soutěže inovací</a:t>
            </a:r>
            <a:endParaRPr lang="cs-CZ" dirty="0" smtClean="0"/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Ocenění ČSJ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0D50AA0D-0A6C-41E8-8AD3-64FFD27E6704}" type="slidenum">
              <a:rPr lang="cs-CZ" smtClean="0"/>
              <a:pPr>
                <a:defRPr/>
              </a:pPr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8903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 smtClean="0"/>
              <a:t>Letošní novinky v cenách</a:t>
            </a:r>
            <a:endParaRPr lang="cs-CZ" sz="3200" dirty="0"/>
          </a:p>
        </p:txBody>
      </p:sp>
      <p:sp>
        <p:nvSpPr>
          <p:cNvPr id="9219" name="Zástupný symbol pro obsah 2"/>
          <p:cNvSpPr>
            <a:spLocks noGrp="1"/>
          </p:cNvSpPr>
          <p:nvPr>
            <p:ph sz="half" idx="1"/>
          </p:nvPr>
        </p:nvSpPr>
        <p:spPr>
          <a:xfrm>
            <a:off x="469029" y="4077072"/>
            <a:ext cx="4038600" cy="2049092"/>
          </a:xfrm>
        </p:spPr>
        <p:txBody>
          <a:bodyPr/>
          <a:lstStyle/>
          <a:p>
            <a:pPr marL="0" indent="0" algn="ctr">
              <a:buNone/>
            </a:pPr>
            <a:r>
              <a:rPr lang="cs-CZ" sz="2000" dirty="0" smtClean="0"/>
              <a:t>Cena pro </a:t>
            </a:r>
            <a:r>
              <a:rPr lang="cs-CZ" sz="2000" dirty="0"/>
              <a:t>fyzické </a:t>
            </a:r>
            <a:r>
              <a:rPr lang="cs-CZ" sz="2000" dirty="0" smtClean="0"/>
              <a:t>osoby za šíření myšlenek a principů společenské odpovědnosti a cílů udržitelného rozvoje.</a:t>
            </a:r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r>
              <a:rPr lang="cs-CZ" u="sng" dirty="0" smtClean="0">
                <a:hlinkClick r:id="rId2"/>
              </a:rPr>
              <a:t>http</a:t>
            </a:r>
            <a:r>
              <a:rPr lang="cs-CZ" u="sng" dirty="0">
                <a:hlinkClick r:id="rId2"/>
              </a:rPr>
              <a:t>://oceneni.csq.cz</a:t>
            </a:r>
            <a:endParaRPr lang="cs-CZ" dirty="0"/>
          </a:p>
        </p:txBody>
      </p:sp>
      <p:sp>
        <p:nvSpPr>
          <p:cNvPr id="7" name="Zástupný symbol pro obsah 6"/>
          <p:cNvSpPr>
            <a:spLocks noGrp="1"/>
          </p:cNvSpPr>
          <p:nvPr>
            <p:ph sz="half" idx="2"/>
          </p:nvPr>
        </p:nvSpPr>
        <p:spPr>
          <a:xfrm>
            <a:off x="4648200" y="4077072"/>
            <a:ext cx="4038600" cy="2049093"/>
          </a:xfrm>
        </p:spPr>
        <p:txBody>
          <a:bodyPr/>
          <a:lstStyle/>
          <a:p>
            <a:pPr marL="0" indent="0" algn="ctr">
              <a:buNone/>
            </a:pPr>
            <a:r>
              <a:rPr lang="cs-CZ" sz="2000" dirty="0"/>
              <a:t>Cena pro organizace, které nadstandardně dbají o zajištění kvality svých produktů a služeb, které se chovají odpovědně a aktivně napomáhají šíření a propagaci kvality</a:t>
            </a:r>
            <a:r>
              <a:rPr lang="cs-CZ" sz="2000" dirty="0" smtClean="0"/>
              <a:t>.</a:t>
            </a:r>
            <a:endParaRPr lang="cs-CZ" sz="2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/>
          <a:srcRect l="802" t="679"/>
          <a:stretch/>
        </p:blipFill>
        <p:spPr>
          <a:xfrm>
            <a:off x="5436096" y="1484784"/>
            <a:ext cx="2345915" cy="2110460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575738"/>
            <a:ext cx="2737104" cy="176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09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/>
              <a:t>Konference </a:t>
            </a:r>
            <a:r>
              <a:rPr lang="cs-CZ" dirty="0"/>
              <a:t>je určena všem příznivcům moderních přístupů v kvalitě a </a:t>
            </a:r>
            <a:r>
              <a:rPr lang="cs-CZ" dirty="0" smtClean="0"/>
              <a:t>zlepšování</a:t>
            </a:r>
          </a:p>
          <a:p>
            <a:r>
              <a:rPr lang="cs-CZ" sz="2000" dirty="0" smtClean="0"/>
              <a:t>Na </a:t>
            </a:r>
            <a:r>
              <a:rPr lang="cs-CZ" sz="2000" dirty="0"/>
              <a:t>konferenci uslyšíte názory předních evropských expertů na trendy a výzvy, které nás v této oblasti čekají. </a:t>
            </a:r>
            <a:endParaRPr lang="cs-CZ" sz="2000" dirty="0" smtClean="0"/>
          </a:p>
          <a:p>
            <a:r>
              <a:rPr lang="cs-CZ" sz="2000" dirty="0" smtClean="0"/>
              <a:t>Letos </a:t>
            </a:r>
            <a:r>
              <a:rPr lang="cs-CZ" sz="2000" dirty="0"/>
              <a:t>do Prahy zavítá například generální ředitel Evropské organizace pro kvalitu pan </a:t>
            </a:r>
            <a:r>
              <a:rPr lang="cs-CZ" sz="2000" dirty="0" err="1"/>
              <a:t>Eric</a:t>
            </a:r>
            <a:r>
              <a:rPr lang="cs-CZ" sz="2000" dirty="0"/>
              <a:t> </a:t>
            </a:r>
            <a:r>
              <a:rPr lang="cs-CZ" sz="2000" dirty="0" err="1"/>
              <a:t>Jannsens</a:t>
            </a:r>
            <a:r>
              <a:rPr lang="cs-CZ" sz="2000" dirty="0"/>
              <a:t> či Thomas </a:t>
            </a:r>
            <a:r>
              <a:rPr lang="cs-CZ" sz="2000" dirty="0" err="1"/>
              <a:t>Fritsch</a:t>
            </a:r>
            <a:r>
              <a:rPr lang="cs-CZ" sz="2000" dirty="0"/>
              <a:t> – ředitel pro zlepšování firmy BOSCH </a:t>
            </a:r>
            <a:r>
              <a:rPr lang="cs-CZ" sz="2000" dirty="0" err="1"/>
              <a:t>Blaichach</a:t>
            </a:r>
            <a:r>
              <a:rPr lang="cs-CZ" sz="2000" dirty="0"/>
              <a:t>, která uspěla v Evropské ceně za kvalitu.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 smtClean="0"/>
              <a:t>Mezinárodní konference Kvalita a svět 4.0</a:t>
            </a:r>
            <a:endParaRPr lang="cs-CZ" sz="28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0D50AA0D-0A6C-41E8-8AD3-64FFD27E6704}" type="slidenum">
              <a:rPr lang="cs-CZ" smtClean="0"/>
              <a:pPr>
                <a:defRPr/>
              </a:pPr>
              <a:t>11</a:t>
            </a:fld>
            <a:endParaRPr lang="cs-CZ" dirty="0"/>
          </a:p>
        </p:txBody>
      </p:sp>
      <p:pic>
        <p:nvPicPr>
          <p:cNvPr id="1028" name="Picture 4" descr="https://tpc.googlesyndication.com/simgad/58972392909301175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05064"/>
            <a:ext cx="8136904" cy="176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16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sz="2000" dirty="0" smtClean="0"/>
              <a:t>1. </a:t>
            </a:r>
            <a:r>
              <a:rPr lang="cs-CZ" sz="2000" dirty="0"/>
              <a:t>den proběhne plenární zasedání na téma </a:t>
            </a:r>
            <a:r>
              <a:rPr lang="cs-CZ" sz="2000" dirty="0" smtClean="0"/>
              <a:t>Průmysl </a:t>
            </a:r>
            <a:r>
              <a:rPr lang="cs-CZ" sz="2000" dirty="0"/>
              <a:t>4.0. </a:t>
            </a:r>
          </a:p>
          <a:p>
            <a:r>
              <a:rPr lang="cs-CZ" sz="2000" dirty="0" smtClean="0"/>
              <a:t>2. </a:t>
            </a:r>
            <a:r>
              <a:rPr lang="cs-CZ" sz="2000" dirty="0"/>
              <a:t>den konference </a:t>
            </a:r>
            <a:r>
              <a:rPr lang="cs-CZ" sz="2000" dirty="0" smtClean="0"/>
              <a:t>jednotlivé sekce zaměřené </a:t>
            </a:r>
            <a:r>
              <a:rPr lang="cs-CZ" sz="2000" dirty="0"/>
              <a:t>na </a:t>
            </a:r>
            <a:r>
              <a:rPr lang="cs-CZ" sz="2000" dirty="0" smtClean="0"/>
              <a:t>témata: </a:t>
            </a:r>
            <a:endParaRPr lang="cs-CZ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2000" dirty="0"/>
              <a:t>Zdroje pro průmysl 4.0,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2000" dirty="0" smtClean="0"/>
              <a:t>Služby 4.0, 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2000" dirty="0" smtClean="0"/>
              <a:t>workshop </a:t>
            </a:r>
            <a:r>
              <a:rPr lang="cs-CZ" sz="2000" dirty="0"/>
              <a:t>Lidé 4.0. </a:t>
            </a:r>
          </a:p>
          <a:p>
            <a:r>
              <a:rPr lang="cs-CZ" sz="2000" dirty="0"/>
              <a:t>Konference bude vrcholit závěrečným plenárním zasedáním s kulatým stolem</a:t>
            </a:r>
            <a:r>
              <a:rPr lang="cs-CZ" sz="2000" dirty="0" smtClean="0"/>
              <a:t>.</a:t>
            </a:r>
          </a:p>
          <a:p>
            <a:pPr marL="0" indent="0">
              <a:buNone/>
            </a:pPr>
            <a:endParaRPr lang="cs-CZ" sz="2000" dirty="0" smtClean="0"/>
          </a:p>
          <a:p>
            <a:r>
              <a:rPr lang="cs-CZ" sz="2000" dirty="0" smtClean="0"/>
              <a:t>Součástí konference bude i Galavečer na kterém budou slavnostně předány ocenění ČSJ – Ambasador kvality ČR, CSR Guru, Manažer kvality roku, Cena Anežky Žaludové, Cena Františka </a:t>
            </a:r>
            <a:r>
              <a:rPr lang="cs-CZ" sz="2000" dirty="0" err="1" smtClean="0"/>
              <a:t>Egermayera</a:t>
            </a:r>
            <a:r>
              <a:rPr lang="cs-CZ" sz="2000" dirty="0" smtClean="0"/>
              <a:t>. </a:t>
            </a:r>
          </a:p>
          <a:p>
            <a:r>
              <a:rPr lang="cs-CZ" sz="2000" dirty="0" smtClean="0"/>
              <a:t>Současně budou předáno i několik značek kvality Czech Made.</a:t>
            </a:r>
          </a:p>
          <a:p>
            <a:endParaRPr lang="cs-CZ" sz="2000" dirty="0"/>
          </a:p>
          <a:p>
            <a:r>
              <a:rPr lang="cs-CZ" sz="2000" dirty="0" smtClean="0">
                <a:hlinkClick r:id="rId2"/>
              </a:rPr>
              <a:t>http://qc2018.csq.cz</a:t>
            </a:r>
            <a:r>
              <a:rPr lang="cs-CZ" sz="2000" dirty="0" smtClean="0"/>
              <a:t> </a:t>
            </a:r>
            <a:endParaRPr lang="cs-CZ" sz="2000" dirty="0"/>
          </a:p>
          <a:p>
            <a:endParaRPr lang="cs-CZ" sz="2000" dirty="0"/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Mezinárodní konference Kvalita a svět 4.0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0D50AA0D-0A6C-41E8-8AD3-64FFD27E6704}" type="slidenum">
              <a:rPr lang="cs-CZ" smtClean="0"/>
              <a:pPr>
                <a:defRPr/>
              </a:pPr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4151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Česká společnost pro jakost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  <a:defRPr/>
            </a:pPr>
            <a:r>
              <a:rPr lang="cs-CZ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Novotného lávka 200/5 </a:t>
            </a:r>
          </a:p>
          <a:p>
            <a:pPr marL="0" indent="0" algn="ctr">
              <a:buNone/>
              <a:defRPr/>
            </a:pPr>
            <a:r>
              <a:rPr lang="cs-CZ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110 00 Praha 1</a:t>
            </a:r>
          </a:p>
          <a:p>
            <a:pPr marL="180000" algn="ctr">
              <a:defRPr/>
            </a:pPr>
            <a:endParaRPr lang="cs-CZ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>
              <a:buNone/>
              <a:defRPr/>
            </a:pPr>
            <a:r>
              <a:rPr lang="cs-CZ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tel.:      +420 221 082 269</a:t>
            </a:r>
          </a:p>
          <a:p>
            <a:pPr marL="0" indent="0" algn="ctr">
              <a:buNone/>
              <a:defRPr/>
            </a:pPr>
            <a:r>
              <a:rPr lang="cs-CZ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fax:      +420 221 082 229</a:t>
            </a:r>
          </a:p>
          <a:p>
            <a:pPr marL="0" indent="0" algn="ctr">
              <a:buNone/>
              <a:defRPr/>
            </a:pPr>
            <a:r>
              <a:rPr lang="cs-CZ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e-mail: </a:t>
            </a:r>
            <a:r>
              <a:rPr lang="cs-CZ" sz="2400" dirty="0">
                <a:solidFill>
                  <a:srgbClr val="009148"/>
                </a:solidFill>
              </a:rPr>
              <a:t>sekretariat@csq.cz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pPr>
              <a:defRPr/>
            </a:pPr>
            <a:fld id="{0D50AA0D-0A6C-41E8-8AD3-64FFD27E6704}" type="slidenum">
              <a:rPr lang="cs-CZ" smtClean="0"/>
              <a:pPr>
                <a:defRPr/>
              </a:pPr>
              <a:t>13</a:t>
            </a:fld>
            <a:endParaRPr lang="cs-CZ" dirty="0"/>
          </a:p>
        </p:txBody>
      </p:sp>
      <p:pic>
        <p:nvPicPr>
          <p:cNvPr id="7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88" y="4149080"/>
            <a:ext cx="2868024" cy="1724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Zástupný symbol pro obsah 7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62299" t="25500" r="12200" b="39500"/>
          <a:stretch/>
        </p:blipFill>
        <p:spPr>
          <a:xfrm>
            <a:off x="4648200" y="2030381"/>
            <a:ext cx="4038600" cy="31179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3652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zentace ČSJ V3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6" id="{B6BBF7EE-CDA6-4DB0-BE35-0F832AD20892}" vid="{69E42332-2D72-4FC8-9BE4-4726A33469B9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11745987B0FE543ABF7AA07CE74D0CB" ma:contentTypeVersion="0" ma:contentTypeDescription="Vytvořit nový dokument" ma:contentTypeScope="" ma:versionID="50ff5fb1e4a9b93041b5bcacbcde89be">
  <xsd:schema xmlns:xsd="http://www.w3.org/2001/XMLSchema" xmlns:p="http://schemas.microsoft.com/office/2006/metadata/properties" targetNamespace="http://schemas.microsoft.com/office/2006/metadata/properties" ma:root="true" ma:fieldsID="6e09d84638f9847586fe3e45fca2917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 ma:readOnly="true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BD5020-312E-4E4A-8D5A-A8B258E620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BF6F6044-A1C5-43E3-BB35-B879089642AB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38698AE-CA6A-4EEB-869A-AA3B4F1A121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Prezentace na kurzy</Template>
  <TotalTime>1355</TotalTime>
  <Words>531</Words>
  <Application>Microsoft Office PowerPoint</Application>
  <PresentationFormat>Předvádění na obrazovce (4:3)</PresentationFormat>
  <Paragraphs>85</Paragraphs>
  <Slides>13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7" baseType="lpstr">
      <vt:lpstr>Arial</vt:lpstr>
      <vt:lpstr>Calibri</vt:lpstr>
      <vt:lpstr>Wingdings</vt:lpstr>
      <vt:lpstr>Prezentace ČSJ V3</vt:lpstr>
      <vt:lpstr>Prezentace aplikace PowerPoint</vt:lpstr>
      <vt:lpstr>Česká společnost pro jakost</vt:lpstr>
      <vt:lpstr>Hlavní oblasti působení</vt:lpstr>
      <vt:lpstr>Naši partneři</vt:lpstr>
      <vt:lpstr>CZECH MADE - Česká kvalita</vt:lpstr>
      <vt:lpstr>Prezentace aplikace PowerPoint</vt:lpstr>
      <vt:lpstr>Centrum excelence</vt:lpstr>
      <vt:lpstr>Centrum excelence</vt:lpstr>
      <vt:lpstr>Ocenění ČSJ</vt:lpstr>
      <vt:lpstr>Letošní novinky v cenách</vt:lpstr>
      <vt:lpstr>Mezinárodní konference Kvalita a svět 4.0</vt:lpstr>
      <vt:lpstr>Mezinárodní konference Kvalita a svět 4.0</vt:lpstr>
      <vt:lpstr>Česká společnost pro jakost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Eliška Michálková</dc:creator>
  <cp:lastModifiedBy>Petr Koten</cp:lastModifiedBy>
  <cp:revision>80</cp:revision>
  <dcterms:created xsi:type="dcterms:W3CDTF">2014-12-31T10:37:53Z</dcterms:created>
  <dcterms:modified xsi:type="dcterms:W3CDTF">2018-10-22T10:59:01Z</dcterms:modified>
</cp:coreProperties>
</file>