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14"/>
  </p:notesMasterIdLst>
  <p:handoutMasterIdLst>
    <p:handoutMasterId r:id="rId15"/>
  </p:handoutMasterIdLst>
  <p:sldIdLst>
    <p:sldId id="264" r:id="rId3"/>
    <p:sldId id="276" r:id="rId4"/>
    <p:sldId id="283" r:id="rId5"/>
    <p:sldId id="281" r:id="rId6"/>
    <p:sldId id="285" r:id="rId7"/>
    <p:sldId id="286" r:id="rId8"/>
    <p:sldId id="284" r:id="rId9"/>
    <p:sldId id="287" r:id="rId10"/>
    <p:sldId id="288" r:id="rId11"/>
    <p:sldId id="266" r:id="rId12"/>
    <p:sldId id="289" r:id="rId13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howGuides="1">
      <p:cViewPr>
        <p:scale>
          <a:sx n="75" d="100"/>
          <a:sy n="75" d="100"/>
        </p:scale>
        <p:origin x="1950" y="948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1410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>
              <a:solidFill>
                <a:schemeClr val="tx2"/>
              </a:solidFill>
            </a:endParaRP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cs-CZ" smtClean="0">
                <a:solidFill>
                  <a:schemeClr val="tx2"/>
                </a:solidFill>
              </a:rPr>
              <a:t>11.09.2018</a:t>
            </a:fld>
            <a:endParaRPr lang="cs-CZ" dirty="0">
              <a:solidFill>
                <a:schemeClr val="tx2"/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>
              <a:solidFill>
                <a:schemeClr val="tx2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 lang="cs-CZ" smtClean="0">
                <a:solidFill>
                  <a:schemeClr val="tx2"/>
                </a:solidFill>
              </a:rPr>
              <a:t>‹#›</a:t>
            </a:fld>
            <a:endParaRPr lang="cs-CZ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cs-CZ" smtClean="0"/>
              <a:pPr/>
              <a:t>11.09.2018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zápatí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noProof="0"/>
              <a:t>Kliknutím lze upravit styl předlohy.</a:t>
            </a:r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cs-CZ" noProof="0" smtClean="0"/>
              <a:t>11.09.2018</a:t>
            </a:fld>
            <a:endParaRPr lang="cs-CZ" noProof="0" dirty="0"/>
          </a:p>
        </p:txBody>
      </p:sp>
      <p:sp>
        <p:nvSpPr>
          <p:cNvPr id="5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noProof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cs-CZ" noProof="0" smtClean="0"/>
              <a:t>11.09.2018</a:t>
            </a:fld>
            <a:endParaRPr lang="cs-CZ" noProof="0" dirty="0"/>
          </a:p>
        </p:txBody>
      </p:sp>
      <p:sp>
        <p:nvSpPr>
          <p:cNvPr id="6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cs-CZ" noProof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cs-CZ" noProof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cs-CZ" noProof="0" smtClean="0"/>
              <a:t>11.09.2018</a:t>
            </a:fld>
            <a:endParaRPr lang="cs-CZ" noProof="0" dirty="0"/>
          </a:p>
        </p:txBody>
      </p:sp>
      <p:sp>
        <p:nvSpPr>
          <p:cNvPr id="8" name="Zástupný symbol pro zápatí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cs-CZ" noProof="0" smtClean="0"/>
              <a:t>11.09.2018</a:t>
            </a:fld>
            <a:endParaRPr lang="cs-CZ" noProof="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cs-CZ" noProof="0" smtClean="0"/>
              <a:t>11.09.2018</a:t>
            </a:fld>
            <a:endParaRPr lang="cs-CZ" noProof="0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cs-CZ" noProof="0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cs-CZ" noProof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cs-CZ" noProof="0" smtClean="0"/>
              <a:t>11.09.2018</a:t>
            </a:fld>
            <a:endParaRPr lang="cs-CZ" noProof="0" dirty="0"/>
          </a:p>
        </p:txBody>
      </p:sp>
      <p:sp>
        <p:nvSpPr>
          <p:cNvPr id="6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cs-CZ" noProof="0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Piál 1Zástupný symbol pro obrázek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cs-CZ" noProof="0"/>
              <a:t>Kliknutím na ikonu přidáte obrázek.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cs-CZ" noProof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cs-CZ" noProof="0" smtClean="0"/>
              <a:t>11.09.2018</a:t>
            </a:fld>
            <a:endParaRPr lang="cs-CZ" noProof="0" dirty="0"/>
          </a:p>
        </p:txBody>
      </p:sp>
      <p:sp>
        <p:nvSpPr>
          <p:cNvPr id="6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cs-CZ" noProof="0" smtClean="0"/>
              <a:t>11.09.2018</a:t>
            </a:fld>
            <a:endParaRPr lang="cs-CZ" noProof="0" dirty="0"/>
          </a:p>
        </p:txBody>
      </p:sp>
      <p:sp>
        <p:nvSpPr>
          <p:cNvPr id="5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cs-CZ" noProof="0" smtClean="0"/>
              <a:t>11.09.2018</a:t>
            </a:fld>
            <a:endParaRPr lang="cs-CZ" noProof="0" dirty="0"/>
          </a:p>
        </p:txBody>
      </p:sp>
      <p:sp>
        <p:nvSpPr>
          <p:cNvPr id="5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cs-CZ" noProof="0" dirty="0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cs-CZ" noProof="0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cs-CZ" noProof="0" dirty="0"/>
              <a:t>Kliknutím lze upravit styly předlohy textu.</a:t>
            </a:r>
          </a:p>
          <a:p>
            <a:pPr lvl="1"/>
            <a:r>
              <a:rPr lang="cs-CZ" noProof="0" dirty="0"/>
              <a:t>Druhá úroveň</a:t>
            </a:r>
          </a:p>
          <a:p>
            <a:pPr lvl="2"/>
            <a:r>
              <a:rPr lang="cs-CZ" noProof="0" dirty="0"/>
              <a:t>Třetí úroveň</a:t>
            </a:r>
          </a:p>
          <a:p>
            <a:pPr lvl="3"/>
            <a:r>
              <a:rPr lang="cs-CZ" noProof="0" dirty="0"/>
              <a:t>Čtvrtá úroveň</a:t>
            </a:r>
          </a:p>
          <a:p>
            <a:pPr lvl="4"/>
            <a:r>
              <a:rPr lang="cs-CZ" noProof="0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2DD204D1-F9BD-4643-8480-6EA41EB484F1}" type="datetimeFigureOut">
              <a:rPr lang="cs-CZ" noProof="0" smtClean="0"/>
              <a:pPr/>
              <a:t>11.09.2018</a:t>
            </a:fld>
            <a:endParaRPr lang="cs-CZ" noProof="0" dirty="0"/>
          </a:p>
        </p:txBody>
      </p:sp>
      <p:sp>
        <p:nvSpPr>
          <p:cNvPr id="5" name="Zástupný symbol pro zápatí 5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EB37DED6-D4C7-42EE-AB49-D2E39E64FDE4}" type="slidenum">
              <a:rPr lang="cs-CZ" noProof="0" smtClean="0"/>
              <a:pPr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1216152">
              <a:lnSpc>
                <a:spcPct val="90000"/>
              </a:lnSpc>
              <a:spcBef>
                <a:spcPts val="0"/>
              </a:spcBef>
              <a:buNone/>
            </a:pPr>
            <a:r>
              <a:rPr lang="cs-CZ" sz="5400" b="0" i="0" baseline="0" dirty="0">
                <a:solidFill>
                  <a:srgbClr val="374C81"/>
                </a:solidFill>
                <a:latin typeface="Century Gothic"/>
                <a:ea typeface="+mj-ea"/>
                <a:cs typeface="+mj-cs"/>
              </a:rPr>
              <a:t>Inkontinence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buNone/>
            </a:pPr>
            <a:r>
              <a:rPr lang="cs-CZ" sz="2800" b="0" i="0" dirty="0">
                <a:solidFill>
                  <a:srgbClr val="374C81"/>
                </a:solidFill>
              </a:rPr>
              <a:t>Michaela Matoušková</a:t>
            </a:r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/>
          <p:cNvSpPr>
            <a:spLocks noGrp="1"/>
          </p:cNvSpPr>
          <p:nvPr>
            <p:ph type="title"/>
          </p:nvPr>
        </p:nvSpPr>
        <p:spPr>
          <a:xfrm>
            <a:off x="1117309" y="76200"/>
            <a:ext cx="9930103" cy="1397000"/>
          </a:xfrm>
        </p:spPr>
        <p:txBody>
          <a:bodyPr/>
          <a:lstStyle/>
          <a:p>
            <a:pPr algn="l" defTabSz="1216152">
              <a:lnSpc>
                <a:spcPct val="85000"/>
              </a:lnSpc>
              <a:spcBef>
                <a:spcPts val="0"/>
              </a:spcBef>
              <a:buNone/>
            </a:pPr>
            <a:r>
              <a:rPr lang="cs-CZ" sz="4400" b="0" i="0" baseline="0" dirty="0">
                <a:solidFill>
                  <a:srgbClr val="374C81"/>
                </a:solidFill>
                <a:latin typeface="Century Gothic"/>
                <a:ea typeface="+mj-ea"/>
                <a:cs typeface="+mj-cs"/>
              </a:rPr>
              <a:t>Inkontinence</a:t>
            </a:r>
            <a:r>
              <a:rPr lang="cs-CZ" sz="4400" b="0" i="0" dirty="0">
                <a:solidFill>
                  <a:srgbClr val="374C81"/>
                </a:solidFill>
                <a:latin typeface="Century Gothic"/>
                <a:ea typeface="+mj-ea"/>
                <a:cs typeface="+mj-cs"/>
              </a:rPr>
              <a:t> moče</a:t>
            </a:r>
            <a:endParaRPr lang="cs-CZ" sz="4400" b="0" i="0" baseline="0" dirty="0">
              <a:solidFill>
                <a:srgbClr val="374C81"/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01752" indent="-301752" defTabSz="1216152">
              <a:buClr>
                <a:srgbClr val="374C81"/>
              </a:buClr>
              <a:buFont typeface="Arial"/>
              <a:buChar char="•"/>
            </a:pPr>
            <a:r>
              <a:rPr lang="cs-CZ" sz="2400" b="0" i="0" dirty="0">
                <a:solidFill>
                  <a:srgbClr val="374C81"/>
                </a:solidFill>
                <a:latin typeface="Century Gothic"/>
                <a:ea typeface="+mn-ea"/>
                <a:cs typeface="+mn-cs"/>
              </a:rPr>
              <a:t> </a:t>
            </a:r>
            <a:r>
              <a:rPr lang="cs-CZ" b="1" dirty="0"/>
              <a:t>stav nedobrovolného úniku moče </a:t>
            </a:r>
            <a:endParaRPr lang="cs-CZ" sz="2400" b="1" i="0" dirty="0">
              <a:solidFill>
                <a:srgbClr val="374C81"/>
              </a:solidFill>
              <a:latin typeface="Century Gothic"/>
              <a:ea typeface="+mn-ea"/>
              <a:cs typeface="+mn-cs"/>
            </a:endParaRPr>
          </a:p>
          <a:p>
            <a:pPr marL="301752" indent="-301752" defTabSz="1216152">
              <a:buClr>
                <a:srgbClr val="374C81"/>
              </a:buClr>
              <a:buFont typeface="Arial"/>
              <a:buChar char="•"/>
            </a:pPr>
            <a:r>
              <a:rPr lang="cs-CZ" dirty="0"/>
              <a:t>postihuje obě pohlaví s převahou žen </a:t>
            </a:r>
          </a:p>
          <a:p>
            <a:pPr marL="728397" lvl="1" indent="-301752" defTabSz="1216152">
              <a:buClr>
                <a:srgbClr val="374C81"/>
              </a:buClr>
              <a:buFont typeface="Arial"/>
              <a:buChar char="•"/>
            </a:pPr>
            <a:r>
              <a:rPr lang="cs-CZ" dirty="0"/>
              <a:t> v Evropě prevalence 16.6 %</a:t>
            </a:r>
          </a:p>
          <a:p>
            <a:pPr marL="301752" indent="-301752" defTabSz="1216152">
              <a:buClr>
                <a:srgbClr val="374C81"/>
              </a:buClr>
              <a:buFont typeface="Arial"/>
              <a:buChar char="•"/>
            </a:pPr>
            <a:r>
              <a:rPr lang="cs-CZ" dirty="0"/>
              <a:t>vyskytuje se prakticky ve všech věkových skupinách</a:t>
            </a:r>
          </a:p>
          <a:p>
            <a:pPr marL="301752" indent="-301752" defTabSz="1216152">
              <a:buClr>
                <a:srgbClr val="374C81"/>
              </a:buClr>
              <a:buFont typeface="Arial"/>
              <a:buChar char="•"/>
            </a:pPr>
            <a:r>
              <a:rPr lang="cs-CZ" dirty="0"/>
              <a:t>se zvyšujícím věkem nemocných přibývá</a:t>
            </a:r>
          </a:p>
          <a:p>
            <a:pPr marL="728397" lvl="1" indent="-301752" defTabSz="1216152">
              <a:buClr>
                <a:srgbClr val="374C81"/>
              </a:buClr>
              <a:buFont typeface="Arial"/>
              <a:buChar char="•"/>
            </a:pPr>
            <a:r>
              <a:rPr lang="cs-CZ" dirty="0"/>
              <a:t>8 % vysokoškolaček má problémy </a:t>
            </a:r>
          </a:p>
          <a:p>
            <a:pPr marL="728397" lvl="1" indent="-301752" defTabSz="1216152">
              <a:buClr>
                <a:srgbClr val="374C81"/>
              </a:buClr>
              <a:buFont typeface="Arial"/>
              <a:buChar char="•"/>
            </a:pPr>
            <a:r>
              <a:rPr lang="cs-CZ" altLang="cs-CZ" dirty="0"/>
              <a:t>nad 75 let 40%</a:t>
            </a:r>
          </a:p>
          <a:p>
            <a:pPr marL="728397" lvl="1" indent="-301752" defTabSz="1216152">
              <a:buClr>
                <a:srgbClr val="374C81"/>
              </a:buClr>
              <a:buFont typeface="Arial"/>
              <a:buChar char="•"/>
            </a:pPr>
            <a:endParaRPr lang="cs-CZ" dirty="0"/>
          </a:p>
          <a:p>
            <a:pPr marL="301752" indent="-301752" defTabSz="1216152">
              <a:buClr>
                <a:srgbClr val="374C81"/>
              </a:buClr>
              <a:buFont typeface="Arial"/>
              <a:buChar char="•"/>
            </a:pPr>
            <a:r>
              <a:rPr lang="cs-CZ" b="1" dirty="0">
                <a:solidFill>
                  <a:srgbClr val="FF0000"/>
                </a:solidFill>
              </a:rPr>
              <a:t>30 - 50 %  žen si stěžuje na občasný únik moči</a:t>
            </a:r>
            <a:r>
              <a:rPr lang="cs-CZ" dirty="0"/>
              <a:t>. 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628" y="908720"/>
            <a:ext cx="3657600" cy="215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/>
          <p:cNvSpPr>
            <a:spLocks noGrp="1"/>
          </p:cNvSpPr>
          <p:nvPr>
            <p:ph type="title"/>
          </p:nvPr>
        </p:nvSpPr>
        <p:spPr>
          <a:xfrm>
            <a:off x="1117309" y="76200"/>
            <a:ext cx="9930103" cy="1397000"/>
          </a:xfrm>
        </p:spPr>
        <p:txBody>
          <a:bodyPr/>
          <a:lstStyle/>
          <a:p>
            <a:pPr algn="l" defTabSz="1216152">
              <a:lnSpc>
                <a:spcPct val="85000"/>
              </a:lnSpc>
              <a:spcBef>
                <a:spcPts val="0"/>
              </a:spcBef>
              <a:buNone/>
            </a:pPr>
            <a:r>
              <a:rPr lang="cs-CZ" sz="4400" b="0" i="0" baseline="0" dirty="0">
                <a:solidFill>
                  <a:srgbClr val="374C81"/>
                </a:solidFill>
                <a:latin typeface="Century Gothic"/>
                <a:ea typeface="+mj-ea"/>
                <a:cs typeface="+mj-cs"/>
              </a:rPr>
              <a:t>Inkontinence</a:t>
            </a:r>
            <a:r>
              <a:rPr lang="cs-CZ" sz="4400" b="0" i="0" dirty="0">
                <a:solidFill>
                  <a:srgbClr val="374C81"/>
                </a:solidFill>
                <a:latin typeface="Century Gothic"/>
                <a:ea typeface="+mj-ea"/>
                <a:cs typeface="+mj-cs"/>
              </a:rPr>
              <a:t> moče</a:t>
            </a:r>
            <a:endParaRPr lang="cs-CZ" sz="4400" b="0" i="0" baseline="0" dirty="0">
              <a:solidFill>
                <a:srgbClr val="374C81"/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>
          <a:xfrm>
            <a:off x="1117308" y="1701800"/>
            <a:ext cx="10881760" cy="4967560"/>
          </a:xfrm>
        </p:spPr>
        <p:txBody>
          <a:bodyPr>
            <a:normAutofit/>
          </a:bodyPr>
          <a:lstStyle/>
          <a:p>
            <a:pPr marL="301752" indent="-301752" defTabSz="1216152">
              <a:buClr>
                <a:srgbClr val="374C81"/>
              </a:buClr>
              <a:buFont typeface="Arial"/>
              <a:buChar char="•"/>
            </a:pPr>
            <a:r>
              <a:rPr lang="cs-CZ" dirty="0"/>
              <a:t>  onemocnění urogenitálního traktu - záněty                                 močového měchýře, močové trubice, ale i poševní sliznice</a:t>
            </a:r>
          </a:p>
          <a:p>
            <a:pPr marL="301752" indent="-301752" defTabSz="1216152">
              <a:buClr>
                <a:srgbClr val="374C81"/>
              </a:buClr>
              <a:buFont typeface="Arial"/>
              <a:buChar char="•"/>
            </a:pPr>
            <a:r>
              <a:rPr lang="cs-CZ" dirty="0"/>
              <a:t>  pokles pánevního dna u žen po opakovaných porodech či gynekologických výkonech</a:t>
            </a:r>
          </a:p>
          <a:p>
            <a:pPr marL="301752" indent="-301752" defTabSz="1216152">
              <a:buClr>
                <a:srgbClr val="374C81"/>
              </a:buClr>
              <a:buFont typeface="Arial"/>
              <a:buChar char="•"/>
            </a:pPr>
            <a:r>
              <a:rPr lang="cs-CZ" dirty="0"/>
              <a:t>  píštěle mezi močovým měchýřem a pochvou, abnormální vyústění močovodu, močové trubice nebo jejich poranění, případně kameny v močovém měchýři</a:t>
            </a:r>
          </a:p>
          <a:p>
            <a:pPr marL="301752" indent="-301752" defTabSz="1216152">
              <a:buClr>
                <a:srgbClr val="374C81"/>
              </a:buClr>
              <a:buFont typeface="Arial"/>
              <a:buChar char="•"/>
            </a:pPr>
            <a:r>
              <a:rPr lang="cs-CZ" dirty="0"/>
              <a:t>  nádory močového měchýře a prostaty</a:t>
            </a:r>
          </a:p>
          <a:p>
            <a:pPr marL="301752" indent="-301752" defTabSz="1216152">
              <a:buClr>
                <a:srgbClr val="374C81"/>
              </a:buClr>
              <a:buFont typeface="Arial"/>
              <a:buChar char="•"/>
            </a:pPr>
            <a:r>
              <a:rPr lang="cs-CZ" dirty="0"/>
              <a:t>  choroby vnitřní nebo nervové  (DM, RS, M. Parkinson, bolesti zad …) </a:t>
            </a:r>
          </a:p>
          <a:p>
            <a:pPr marL="301752" indent="-301752" defTabSz="1216152">
              <a:buClr>
                <a:srgbClr val="374C81"/>
              </a:buClr>
              <a:buFont typeface="Arial"/>
              <a:buChar char="•"/>
            </a:pPr>
            <a:r>
              <a:rPr lang="cs-CZ" dirty="0"/>
              <a:t>  farmaka, změny zevního prostředí či psychický stav </a:t>
            </a:r>
            <a:endParaRPr lang="cs-CZ" sz="2400" b="1" i="0" dirty="0">
              <a:solidFill>
                <a:srgbClr val="374C81"/>
              </a:solidFill>
              <a:latin typeface="Century Gothic"/>
              <a:ea typeface="+mn-ea"/>
              <a:cs typeface="+mn-cs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772" y="76200"/>
            <a:ext cx="2541662" cy="190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98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Rozdělení inkontinence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 </a:t>
            </a:r>
            <a:r>
              <a:rPr lang="cs-CZ" b="1" dirty="0"/>
              <a:t>urgentní</a:t>
            </a:r>
            <a:r>
              <a:rPr lang="cs-CZ" dirty="0"/>
              <a:t> - naléhavé nucení na močení spojené s únikem moče</a:t>
            </a:r>
          </a:p>
          <a:p>
            <a:pPr lvl="0"/>
            <a:r>
              <a:rPr lang="cs-CZ" b="1" dirty="0"/>
              <a:t> stresová </a:t>
            </a:r>
            <a:r>
              <a:rPr lang="cs-CZ" dirty="0"/>
              <a:t>- mimovolní únik při zvýšení nitrobřišního tlaku</a:t>
            </a:r>
          </a:p>
          <a:p>
            <a:pPr lvl="0"/>
            <a:r>
              <a:rPr lang="cs-CZ" b="1" dirty="0"/>
              <a:t> reflexní</a:t>
            </a:r>
            <a:r>
              <a:rPr lang="cs-CZ" dirty="0"/>
              <a:t> - u nemocných s neurologickým postižením</a:t>
            </a:r>
          </a:p>
          <a:p>
            <a:pPr lvl="0"/>
            <a:r>
              <a:rPr lang="cs-CZ" b="1" dirty="0"/>
              <a:t> z přetékání </a:t>
            </a:r>
            <a:r>
              <a:rPr lang="cs-CZ" dirty="0"/>
              <a:t>-</a:t>
            </a:r>
            <a:r>
              <a:rPr lang="cs-CZ" b="1" dirty="0"/>
              <a:t> </a:t>
            </a:r>
            <a:r>
              <a:rPr lang="cs-CZ" dirty="0"/>
              <a:t>mimovolní ztráta při přeplnění močového měchýře</a:t>
            </a:r>
          </a:p>
          <a:p>
            <a:endParaRPr lang="cs-CZ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425950" y="3662363"/>
            <a:ext cx="1020654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7" name="Tabul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295285"/>
              </p:ext>
            </p:extLst>
          </p:nvPr>
        </p:nvGraphicFramePr>
        <p:xfrm>
          <a:off x="1917948" y="4223137"/>
          <a:ext cx="8125884" cy="18288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629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29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cs-CZ" dirty="0"/>
                        <a:t>Typ</a:t>
                      </a:r>
                      <a:r>
                        <a:rPr lang="cs-CZ" baseline="0" dirty="0"/>
                        <a:t> inkontinence</a:t>
                      </a:r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stresová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urgentní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smíšená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711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Stresová inkontinence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17309" y="1628800"/>
            <a:ext cx="10157354" cy="4470400"/>
          </a:xfrm>
        </p:spPr>
        <p:txBody>
          <a:bodyPr/>
          <a:lstStyle/>
          <a:p>
            <a:pPr lvl="0"/>
            <a:r>
              <a:rPr lang="cs-CZ" dirty="0"/>
              <a:t>únik moče po kapkách při kašli, smíchu, kýchání, či zvedání těžkých předmětů</a:t>
            </a:r>
          </a:p>
          <a:p>
            <a:pPr lvl="0"/>
            <a:r>
              <a:rPr lang="cs-CZ" dirty="0"/>
              <a:t>únik při běhu, chůzi, chůzi po schodech, lehčí fyzické práci</a:t>
            </a:r>
          </a:p>
          <a:p>
            <a:pPr lvl="0"/>
            <a:r>
              <a:rPr lang="cs-CZ" dirty="0"/>
              <a:t>únik při minimálním vzestupu nitrobřišního tlaku, tedy prakticky trvalý únik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33056"/>
            <a:ext cx="12188825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91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Diagnostika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17308" y="1701800"/>
            <a:ext cx="10593727" cy="4470400"/>
          </a:xfrm>
        </p:spPr>
        <p:txBody>
          <a:bodyPr>
            <a:normAutofit/>
          </a:bodyPr>
          <a:lstStyle/>
          <a:p>
            <a:r>
              <a:rPr lang="cs-CZ" b="1" dirty="0"/>
              <a:t> </a:t>
            </a:r>
            <a:r>
              <a:rPr lang="cs-CZ" dirty="0"/>
              <a:t>anamnéza – rozhovor s lékařem </a:t>
            </a:r>
          </a:p>
          <a:p>
            <a:r>
              <a:rPr lang="cs-CZ" dirty="0"/>
              <a:t> fyzikální vyšetření </a:t>
            </a:r>
          </a:p>
          <a:p>
            <a:r>
              <a:rPr lang="cs-CZ" dirty="0"/>
              <a:t> laboratorní vyšetření </a:t>
            </a:r>
          </a:p>
          <a:p>
            <a:r>
              <a:rPr lang="cs-CZ" dirty="0"/>
              <a:t> ultrazvukové vyšetření</a:t>
            </a:r>
          </a:p>
          <a:p>
            <a:r>
              <a:rPr lang="cs-CZ" dirty="0"/>
              <a:t> mikční deník</a:t>
            </a:r>
          </a:p>
          <a:p>
            <a:r>
              <a:rPr lang="cs-CZ" dirty="0"/>
              <a:t> stress test – zhodnocení úniku moče při zakašlání nebo břišním tlaku</a:t>
            </a:r>
          </a:p>
          <a:p>
            <a:r>
              <a:rPr lang="cs-CZ" dirty="0"/>
              <a:t>  endoskopické a </a:t>
            </a:r>
            <a:r>
              <a:rPr lang="cs-CZ" dirty="0" err="1"/>
              <a:t>urodynamické</a:t>
            </a:r>
            <a:r>
              <a:rPr lang="cs-CZ" dirty="0"/>
              <a:t> vyšetření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0516" y="522997"/>
            <a:ext cx="4447287" cy="342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0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Léčba stresové inkontinence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 </a:t>
            </a:r>
            <a:r>
              <a:rPr lang="cs-CZ" b="1" dirty="0"/>
              <a:t>režimová opatření</a:t>
            </a:r>
          </a:p>
          <a:p>
            <a:pPr lvl="1"/>
            <a:r>
              <a:rPr lang="cs-CZ" dirty="0"/>
              <a:t> posilování pánevního dna, biofeedback</a:t>
            </a:r>
          </a:p>
          <a:p>
            <a:pPr lvl="1"/>
            <a:r>
              <a:rPr lang="cs-CZ" dirty="0"/>
              <a:t> </a:t>
            </a:r>
            <a:r>
              <a:rPr lang="cs-CZ" dirty="0" err="1"/>
              <a:t>elektrostimulace</a:t>
            </a:r>
            <a:endParaRPr lang="cs-CZ" dirty="0"/>
          </a:p>
          <a:p>
            <a:pPr lvl="1"/>
            <a:r>
              <a:rPr lang="cs-CZ" dirty="0"/>
              <a:t> pesar</a:t>
            </a:r>
          </a:p>
          <a:p>
            <a:r>
              <a:rPr lang="cs-CZ" dirty="0"/>
              <a:t> </a:t>
            </a:r>
            <a:r>
              <a:rPr lang="cs-CZ" b="1" dirty="0"/>
              <a:t>farmakoterapie</a:t>
            </a:r>
            <a:r>
              <a:rPr lang="cs-CZ" dirty="0"/>
              <a:t> (hormonální léčba, SSRI inhibitory, </a:t>
            </a:r>
            <a:r>
              <a:rPr lang="cs-CZ" dirty="0" err="1"/>
              <a:t>duloxetin</a:t>
            </a:r>
            <a:r>
              <a:rPr lang="cs-CZ" dirty="0"/>
              <a:t>)</a:t>
            </a:r>
          </a:p>
          <a:p>
            <a:r>
              <a:rPr lang="cs-CZ" dirty="0"/>
              <a:t> </a:t>
            </a:r>
            <a:r>
              <a:rPr lang="cs-CZ" b="1" dirty="0"/>
              <a:t>operační léčba </a:t>
            </a:r>
          </a:p>
          <a:p>
            <a:pPr lvl="1"/>
            <a:r>
              <a:rPr lang="cs-CZ" dirty="0"/>
              <a:t> závěsné (</a:t>
            </a:r>
            <a:r>
              <a:rPr lang="cs-CZ" dirty="0" err="1"/>
              <a:t>slingové</a:t>
            </a:r>
            <a:r>
              <a:rPr lang="cs-CZ" dirty="0"/>
              <a:t>) operace </a:t>
            </a:r>
          </a:p>
          <a:p>
            <a:pPr lvl="1"/>
            <a:r>
              <a:rPr lang="cs-CZ" dirty="0"/>
              <a:t> </a:t>
            </a:r>
            <a:r>
              <a:rPr lang="cs-CZ" dirty="0" err="1"/>
              <a:t>bulking</a:t>
            </a:r>
            <a:r>
              <a:rPr lang="cs-CZ" dirty="0"/>
              <a:t> (silikon, </a:t>
            </a:r>
            <a:r>
              <a:rPr lang="cs-CZ" dirty="0" err="1"/>
              <a:t>kys</a:t>
            </a:r>
            <a:r>
              <a:rPr lang="cs-CZ" dirty="0"/>
              <a:t>. </a:t>
            </a:r>
            <a:r>
              <a:rPr lang="cs-CZ" dirty="0" err="1"/>
              <a:t>Hyaluronová</a:t>
            </a:r>
            <a:r>
              <a:rPr lang="cs-CZ" dirty="0"/>
              <a:t> ….)</a:t>
            </a:r>
          </a:p>
          <a:p>
            <a:pPr lvl="1"/>
            <a:r>
              <a:rPr lang="cs-CZ" dirty="0"/>
              <a:t> </a:t>
            </a:r>
            <a:r>
              <a:rPr lang="cs-CZ" dirty="0" err="1"/>
              <a:t>kolposuspenze</a:t>
            </a:r>
            <a:r>
              <a:rPr lang="cs-CZ" dirty="0"/>
              <a:t> </a:t>
            </a:r>
          </a:p>
          <a:p>
            <a:pPr lvl="1"/>
            <a:r>
              <a:rPr lang="cs-CZ" dirty="0"/>
              <a:t> umělý svěrač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6580" y="3910278"/>
            <a:ext cx="3168352" cy="294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920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Urgentní inkontinence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 intenzivní nucení k močení, kterému se velice obtížně odolává, a které je spojeno se samovolným únikem moči</a:t>
            </a:r>
          </a:p>
          <a:p>
            <a:r>
              <a:rPr lang="cs-CZ" dirty="0"/>
              <a:t>  souboru příznaků onemocnění -  </a:t>
            </a:r>
            <a:r>
              <a:rPr lang="cs-CZ" b="1" dirty="0"/>
              <a:t>hyperaktivní močový měchýř</a:t>
            </a:r>
            <a:r>
              <a:rPr lang="cs-CZ" dirty="0"/>
              <a:t>, ale i jako projev jiného, mnohdy závažného onemocnění. </a:t>
            </a:r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 </a:t>
            </a:r>
            <a:r>
              <a:rPr lang="cs-CZ" b="1" dirty="0"/>
              <a:t>Kombinaci obou typů označujeme jako smíšenou inkontinenci. Léčebná strategie vychází z dominantní složky,  před chirurgickou léčbou je třeba zmínit příznaky hyperaktivity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705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Léčba urgentní inkontinence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17308" y="1701800"/>
            <a:ext cx="10521719" cy="5156200"/>
          </a:xfrm>
        </p:spPr>
        <p:txBody>
          <a:bodyPr>
            <a:normAutofit lnSpcReduction="10000"/>
          </a:bodyPr>
          <a:lstStyle/>
          <a:p>
            <a:pPr lvl="0"/>
            <a:r>
              <a:rPr lang="cs-CZ" sz="1800" b="1" dirty="0"/>
              <a:t>Režimová opatření</a:t>
            </a:r>
            <a:endParaRPr lang="cs-CZ" sz="1600" b="1" dirty="0"/>
          </a:p>
          <a:p>
            <a:pPr lvl="1"/>
            <a:r>
              <a:rPr lang="cs-CZ" sz="1600" dirty="0"/>
              <a:t>omezení alkoholických a kofeinových nápojů</a:t>
            </a:r>
            <a:endParaRPr lang="cs-CZ" sz="1400" dirty="0"/>
          </a:p>
          <a:p>
            <a:pPr lvl="1"/>
            <a:r>
              <a:rPr lang="cs-CZ" sz="1600" dirty="0"/>
              <a:t>snížení nadměrně kořeněných jídel a citrusových plodů</a:t>
            </a:r>
            <a:endParaRPr lang="cs-CZ" sz="1400" dirty="0"/>
          </a:p>
          <a:p>
            <a:pPr lvl="1"/>
            <a:r>
              <a:rPr lang="cs-CZ" sz="1600" dirty="0"/>
              <a:t>fyzioterapie svalů pánevního dna</a:t>
            </a:r>
            <a:endParaRPr lang="cs-CZ" sz="1400" dirty="0"/>
          </a:p>
          <a:p>
            <a:pPr lvl="0"/>
            <a:r>
              <a:rPr lang="cs-CZ" sz="1800" b="1" dirty="0"/>
              <a:t>Farmakoterapie</a:t>
            </a:r>
            <a:endParaRPr lang="cs-CZ" sz="1600" b="1" dirty="0"/>
          </a:p>
          <a:p>
            <a:pPr lvl="1"/>
            <a:r>
              <a:rPr lang="cs-CZ" sz="1600" dirty="0"/>
              <a:t>léčivé přípravky s různým mechanismem účinku (především </a:t>
            </a:r>
            <a:r>
              <a:rPr lang="cs-CZ" sz="1600" dirty="0" err="1"/>
              <a:t>antimuskarinika</a:t>
            </a:r>
            <a:r>
              <a:rPr lang="cs-CZ" sz="1600" dirty="0"/>
              <a:t>) - vysoká účinnost za cenu četných nežádoucích účinků</a:t>
            </a:r>
            <a:endParaRPr lang="cs-CZ" sz="1400" dirty="0"/>
          </a:p>
          <a:p>
            <a:pPr lvl="1"/>
            <a:r>
              <a:rPr lang="cs-CZ" sz="1600" dirty="0"/>
              <a:t>užívání dlouhodobé mnohdy doživotní</a:t>
            </a:r>
            <a:endParaRPr lang="cs-CZ" sz="1400" dirty="0"/>
          </a:p>
          <a:p>
            <a:pPr lvl="0"/>
            <a:r>
              <a:rPr lang="cs-CZ" sz="1800" b="1" dirty="0" err="1"/>
              <a:t>Neurostimulační</a:t>
            </a:r>
            <a:r>
              <a:rPr lang="cs-CZ" sz="1800" b="1" dirty="0"/>
              <a:t> metody</a:t>
            </a:r>
            <a:endParaRPr lang="cs-CZ" sz="1600" b="1" dirty="0"/>
          </a:p>
          <a:p>
            <a:pPr lvl="1"/>
            <a:r>
              <a:rPr lang="cs-CZ" sz="1600" dirty="0"/>
              <a:t>stimulace pánevních nervů nebo nervů na dolních končetinách s cílem ovlivnění funkce měchýře</a:t>
            </a:r>
            <a:endParaRPr lang="cs-CZ" sz="1400" dirty="0"/>
          </a:p>
          <a:p>
            <a:pPr lvl="0"/>
            <a:r>
              <a:rPr lang="cs-CZ" sz="1800" b="1" dirty="0"/>
              <a:t>Chirurgická léčba</a:t>
            </a:r>
            <a:endParaRPr lang="cs-CZ" sz="1600" b="1" dirty="0"/>
          </a:p>
          <a:p>
            <a:pPr lvl="1"/>
            <a:r>
              <a:rPr lang="cs-CZ" sz="1600" dirty="0"/>
              <a:t>endoskopické výkony – aplikace botulotoxinu do sliznice močového měchýře</a:t>
            </a:r>
            <a:endParaRPr lang="cs-CZ" sz="1400" dirty="0"/>
          </a:p>
          <a:p>
            <a:pPr lvl="1"/>
            <a:r>
              <a:rPr lang="cs-CZ" sz="1600" dirty="0"/>
              <a:t>výkony zvětšující kapacitu měchýře či jeho úplné nahrazení</a:t>
            </a:r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98676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5820" y="3356992"/>
            <a:ext cx="7008574" cy="1930400"/>
          </a:xfrm>
        </p:spPr>
        <p:txBody>
          <a:bodyPr>
            <a:noAutofit/>
          </a:bodyPr>
          <a:lstStyle/>
          <a:p>
            <a:r>
              <a:rPr lang="cs-CZ" sz="4400" b="1" dirty="0">
                <a:solidFill>
                  <a:srgbClr val="FF0000"/>
                </a:solidFill>
              </a:rPr>
              <a:t>&gt; 65 % postižených nikdy se svým problémem nevyhledá lékaře a snaží se řešit situaci samo </a:t>
            </a:r>
            <a:br>
              <a:rPr lang="cs-CZ" sz="4400" dirty="0"/>
            </a:br>
            <a:endParaRPr lang="cs-CZ" sz="44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09836" y="1556792"/>
            <a:ext cx="7008574" cy="1296987"/>
          </a:xfrm>
        </p:spPr>
        <p:txBody>
          <a:bodyPr>
            <a:normAutofit lnSpcReduction="10000"/>
          </a:bodyPr>
          <a:lstStyle/>
          <a:p>
            <a:r>
              <a:rPr lang="cs-CZ" b="1" dirty="0"/>
              <a:t>Inkontinence moče </a:t>
            </a:r>
          </a:p>
          <a:p>
            <a:r>
              <a:rPr lang="cs-CZ" dirty="0"/>
              <a:t> 	důvod ke studu?</a:t>
            </a:r>
          </a:p>
          <a:p>
            <a:r>
              <a:rPr lang="cs-CZ" dirty="0"/>
              <a:t>	ovlivňuje kvalitu života</a:t>
            </a:r>
          </a:p>
        </p:txBody>
      </p:sp>
      <p:cxnSp>
        <p:nvCxnSpPr>
          <p:cNvPr id="5" name="Přímá spojnice 4"/>
          <p:cNvCxnSpPr/>
          <p:nvPr/>
        </p:nvCxnSpPr>
        <p:spPr>
          <a:xfrm flipV="1">
            <a:off x="2061964" y="1953257"/>
            <a:ext cx="3312368" cy="504056"/>
          </a:xfrm>
          <a:prstGeom prst="line">
            <a:avLst/>
          </a:prstGeom>
          <a:ln w="57150">
            <a:solidFill>
              <a:srgbClr val="FF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80" y="0"/>
            <a:ext cx="9105254" cy="68580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756579">
            <a:off x="7635232" y="2626860"/>
            <a:ext cx="3948829" cy="407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65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ooks_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_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4FFFF2C-1B15-416E-8792-2CF484226C5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Modrá prezentace se stohem knih (širokoúhlá)</Template>
  <TotalTime>0</TotalTime>
  <Words>298</Words>
  <Application>Microsoft Office PowerPoint</Application>
  <PresentationFormat>Vlastní</PresentationFormat>
  <Paragraphs>77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4" baseType="lpstr">
      <vt:lpstr>Arial</vt:lpstr>
      <vt:lpstr>Century Gothic</vt:lpstr>
      <vt:lpstr>Books_16x9</vt:lpstr>
      <vt:lpstr>Inkontinence</vt:lpstr>
      <vt:lpstr>Inkontinence moče</vt:lpstr>
      <vt:lpstr>Inkontinence moče</vt:lpstr>
      <vt:lpstr>Rozdělení inkontinence</vt:lpstr>
      <vt:lpstr>Stresová inkontinence</vt:lpstr>
      <vt:lpstr>Diagnostika </vt:lpstr>
      <vt:lpstr>Léčba stresové inkontinence</vt:lpstr>
      <vt:lpstr>Urgentní inkontinence </vt:lpstr>
      <vt:lpstr>Léčba urgentní inkontinence</vt:lpstr>
      <vt:lpstr>&gt; 65 % postižených nikdy se svým problémem nevyhledá lékaře a snaží se řešit situaci samo  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2018-09-10T21:15:40Z</dcterms:created>
  <dcterms:modified xsi:type="dcterms:W3CDTF">2018-09-11T15:03:58Z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TC027879409991</vt:lpwstr>
  </property>
</Properties>
</file>