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7" r:id="rId4"/>
    <p:sldId id="259" r:id="rId5"/>
    <p:sldId id="261" r:id="rId6"/>
    <p:sldId id="260" r:id="rId7"/>
    <p:sldId id="265" r:id="rId8"/>
    <p:sldId id="266" r:id="rId9"/>
  </p:sldIdLst>
  <p:sldSz cx="9144000" cy="6858000" type="screen4x3"/>
  <p:notesSz cx="9926638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316" autoAdjust="0"/>
  </p:normalViewPr>
  <p:slideViewPr>
    <p:cSldViewPr snapToGrid="0">
      <p:cViewPr varScale="1">
        <p:scale>
          <a:sx n="99" d="100"/>
          <a:sy n="99" d="100"/>
        </p:scale>
        <p:origin x="19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BF1CFDA4-49DD-4310-BCF3-A5D24057A0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23EEE0C-1901-44F2-816A-0C8611767B2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12.09.2018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E850F4E-D8AC-43B0-8CF4-18390F2BE3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B33F67F-FA69-4A29-ADCD-7279BC2802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86E8F-017C-4FB7-98D9-11B3719E9E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888773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12.09.2018</a:t>
            </a:r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59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7A54B-FA12-4D1E-9AD9-3C50D9028E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259552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Pro správnou činnost pacientského sdružení a dosažení cílů je třeba, aby bylo podporováno svými členy, tedy aby se pacienti i pečující angažovali v jeho aktivitách.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A54B-FA12-4D1E-9AD9-3C50D9028E8F}" type="slidenum">
              <a:rPr lang="cs-CZ" smtClean="0"/>
              <a:t>3</a:t>
            </a:fld>
            <a:endParaRPr lang="cs-CZ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BF190D1-E87A-4593-84FD-50AB19E0166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cs-CZ"/>
              <a:t>12.09.2018</a:t>
            </a:r>
          </a:p>
        </p:txBody>
      </p:sp>
    </p:spTree>
    <p:extLst>
      <p:ext uri="{BB962C8B-B14F-4D97-AF65-F5344CB8AC3E}">
        <p14:creationId xmlns:p14="http://schemas.microsoft.com/office/powerpoint/2010/main" val="145656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23BE5E-7F20-44B3-B70D-3F0DEFBC8B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BA29585-5682-4096-9850-D482FEB6E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7AFD8E9-CE9B-4380-801D-5EE3BCFB4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EFC5478-6997-4912-8866-25BC1BCE0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543C3EB-C553-4693-AB59-A4781E855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3456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FB486D-A004-46F5-9DD4-7C406B78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4F90EFB-F799-40F3-AB3C-B79BD5BC8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4E88261-07FA-454E-A506-A6F4B5D45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72B4D14-54F3-4715-8090-AC7B35560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CB45073-4290-4A11-B36E-354995474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004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A46C80-3A9C-4601-95AD-D1119840C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E1B35714-B3FD-4516-A30F-06D933CB7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07A6F63-4DE8-4ED7-8584-106203F08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170EA2-AF12-4466-88A8-A67BFFB45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B504735-63BE-4FBD-8530-9036EC5E3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8493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9A7BD7-0980-4AB6-835E-A35E59B66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B0E77E6-1BD5-4796-A7BC-96DE29B8C6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0A50F73-7DB5-4644-8F84-DD33176EC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9093182-9701-455C-8F02-218AC1568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1D669A6-4029-48D6-BEF4-05A0C925D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88C3D72-979E-4036-9552-206D2DEE7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280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2AC48E-BD73-4C82-A0F4-663360D7F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7164045-4BF7-472B-88AA-6151562D8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DEFF160-FCCC-4496-8F3A-1C3F0A5D0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BE37E01-59AF-4E3D-B9B4-59318D25AB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F0A441E-4A33-455F-9D62-AB1E03F35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BDABEE4-3001-4EF1-B20C-1ACDA056E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133CACB-8A4E-4B97-9B17-63F119B91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382501C-2053-415B-806A-99E29530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278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371CF1-F1CA-481F-8821-39D08ACB8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50D4CE0-4D2D-469E-83E4-C137198AA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8649D30-DD74-4B30-8939-29E5562C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8556DBD-131B-4501-8F6C-4643CD4C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6289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2AC64BA-233E-4DED-8982-6C4268043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185D83E-A4C5-4525-8162-64C7F9150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DE6ECBA-21EC-4F2F-B4CA-C516D3EA3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222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70E731-67F6-4A37-B7CE-0A46ED182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D71E275-DA63-41BC-BD47-67CDD970D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388CBA7-BCE9-4B86-8B13-A11F97759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7409CF4-B9B4-472C-985E-F5BE9715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253F7D9-2B17-431F-92A5-B4CD5867B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72C5D0D-A7F1-4957-83BD-6CCEBFA56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2078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4844BE-6BD8-49B1-A159-7F60BC9C8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F417312-B60B-4C4D-AB9A-503FEF48C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1E139BDD-8575-46C2-99C3-EDC2E24CB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A9D7FCB-7D97-42B6-BB74-12A77CF11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3D0085F-DDD7-4D16-A9FA-F0B3F7C79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F556652-2EC7-4E1F-B92F-042905C14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4787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DB9A23-307D-433D-9D61-903B83265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DEBC36E-52B9-4B84-8F25-2406046CA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90B6FFF-83C2-4980-9BE9-44B2D7AF7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C614F7-6A33-48DC-A5FD-05A7E03FF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293F2DB-ADB0-4091-8272-C59E7694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857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C1DADB3-D03F-4A09-BAF8-9EAF743D4F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70F099F-F1E1-4319-9972-469B25BF7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C110FA2-B662-4D24-B479-34DF9EF3A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DF93C6-A046-489D-8A12-D46D04D8B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6D0E528-19AC-4E07-B88F-240BAB9E6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2745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9D01297-0DCC-48D9-A3FF-6A161DC68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ED23250E-DC07-475A-85E4-C0DB4CF76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04389E-5E28-4C7F-A5B7-DC42469AA4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465BD-DB54-493E-BA7E-0B4004285DFD}" type="datetimeFigureOut">
              <a:rPr lang="cs-CZ" smtClean="0"/>
              <a:t>12.09.2018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BAF9E6-7C64-41D7-B00A-AEB42BE22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7281FB7-E178-44C2-B60F-A652B1D61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768E-C640-4393-A6C9-6662F8BC9C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355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inko-gnito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59559C-FD2C-44EF-8955-AF5E8FE2D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4504888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cs-CZ" sz="2800" dirty="0"/>
              <a:t>Tisková konference 12.9.2018</a:t>
            </a:r>
            <a:br>
              <a:rPr lang="cs-CZ" sz="4000" dirty="0"/>
            </a:br>
            <a:br>
              <a:rPr lang="cs-CZ" sz="4000" dirty="0"/>
            </a:br>
            <a:r>
              <a:rPr lang="cs-CZ" sz="4000" b="1" dirty="0"/>
              <a:t>Představení pacientského sdružení</a:t>
            </a:r>
            <a:br>
              <a:rPr lang="cs-CZ" sz="4000" dirty="0"/>
            </a:br>
            <a:r>
              <a:rPr lang="cs-CZ" sz="4000" b="1" dirty="0"/>
              <a:t>INKO-GNITO, </a:t>
            </a:r>
            <a:r>
              <a:rPr lang="cs-CZ" sz="4000" b="1" dirty="0" err="1"/>
              <a:t>z.s</a:t>
            </a:r>
            <a:r>
              <a:rPr lang="cs-CZ" sz="4000" b="1" dirty="0"/>
              <a:t>.</a:t>
            </a:r>
            <a:br>
              <a:rPr lang="cs-CZ" sz="4000" b="1" dirty="0"/>
            </a:br>
            <a:br>
              <a:rPr lang="cs-CZ" sz="4000" b="1" dirty="0"/>
            </a:br>
            <a:r>
              <a:rPr lang="cs-CZ" sz="3200" dirty="0"/>
              <a:t>Jana Navrátilová</a:t>
            </a:r>
            <a:br>
              <a:rPr lang="cs-CZ" sz="4000" b="1" dirty="0"/>
            </a:br>
            <a:endParaRPr lang="cs-CZ" sz="4000" b="1" dirty="0"/>
          </a:p>
        </p:txBody>
      </p:sp>
      <p:pic>
        <p:nvPicPr>
          <p:cNvPr id="4" name="Obrázek 3" descr="Inko-gnito">
            <a:extLst>
              <a:ext uri="{FF2B5EF4-FFF2-40B4-BE49-F238E27FC236}">
                <a16:creationId xmlns:a16="http://schemas.microsoft.com/office/drawing/2014/main" id="{50F70395-C769-4AF2-A041-EC5DB9914B5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0" t="12037" r="18800" b="18210"/>
          <a:stretch/>
        </p:blipFill>
        <p:spPr bwMode="auto">
          <a:xfrm>
            <a:off x="3611519" y="4974671"/>
            <a:ext cx="1920961" cy="13907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4432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2A4C66-180D-4187-8A75-C8D8E447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Inkontinence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8BED549-CF39-4695-A42E-2645464CE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591" y="1825625"/>
            <a:ext cx="4575797" cy="4351338"/>
          </a:xfrm>
        </p:spPr>
        <p:txBody>
          <a:bodyPr/>
          <a:lstStyle/>
          <a:p>
            <a:pPr indent="360000">
              <a:buBlip>
                <a:blip r:embed="rId2"/>
              </a:buBlip>
            </a:pPr>
            <a:r>
              <a:rPr lang="cs-CZ" dirty="0"/>
              <a:t>Jeden z nejčastějších zdravotních problémů</a:t>
            </a:r>
          </a:p>
          <a:p>
            <a:pPr indent="360000">
              <a:buBlip>
                <a:blip r:embed="rId2"/>
              </a:buBlip>
            </a:pPr>
            <a:r>
              <a:rPr lang="cs-CZ" dirty="0"/>
              <a:t>Celosvětově inkontinencí trpí 4-8 % populace</a:t>
            </a:r>
          </a:p>
          <a:p>
            <a:pPr indent="360000">
              <a:buBlip>
                <a:blip r:embed="rId2"/>
              </a:buBlip>
            </a:pPr>
            <a:r>
              <a:rPr lang="cs-CZ" dirty="0"/>
              <a:t>V ČR se s inkontinencí potýká více než půl milionu osob </a:t>
            </a:r>
          </a:p>
          <a:p>
            <a:pPr indent="360000">
              <a:buBlip>
                <a:blip r:embed="rId2"/>
              </a:buBlip>
            </a:pPr>
            <a:r>
              <a:rPr lang="cs-CZ" dirty="0"/>
              <a:t>Z demografických údajů ČR se dá předpokládat, že počet osob s inkontinencí dále poroste</a:t>
            </a:r>
          </a:p>
          <a:p>
            <a:pPr indent="360000">
              <a:buBlip>
                <a:blip r:embed="rId2"/>
              </a:buBlip>
            </a:pPr>
            <a:r>
              <a:rPr lang="cs-CZ" dirty="0"/>
              <a:t>Netrápí pouze stárnoucí populaci, ale i těhotné a mladé maminky nebo mladší osoby po operaci</a:t>
            </a:r>
          </a:p>
        </p:txBody>
      </p:sp>
      <p:pic>
        <p:nvPicPr>
          <p:cNvPr id="4" name="Obrázek 3" descr="Inko-gnito">
            <a:extLst>
              <a:ext uri="{FF2B5EF4-FFF2-40B4-BE49-F238E27FC236}">
                <a16:creationId xmlns:a16="http://schemas.microsoft.com/office/drawing/2014/main" id="{982C9ACC-DF43-4B6A-9744-A42301F99F7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0" t="12037" r="18800" b="18210"/>
          <a:stretch/>
        </p:blipFill>
        <p:spPr bwMode="auto">
          <a:xfrm>
            <a:off x="7911896" y="230190"/>
            <a:ext cx="1005571" cy="7280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VÃ½sledek obrÃ¡zku pro mapa svÄta slepÃ¡">
            <a:extLst>
              <a:ext uri="{FF2B5EF4-FFF2-40B4-BE49-F238E27FC236}">
                <a16:creationId xmlns:a16="http://schemas.microsoft.com/office/drawing/2014/main" id="{C4506F58-99E5-49C9-9254-BDA111C81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368" y="2587521"/>
            <a:ext cx="3511961" cy="240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Ã½sledek obrÃ¡zku pro mapa Är slepÃ¡">
            <a:extLst>
              <a:ext uri="{FF2B5EF4-FFF2-40B4-BE49-F238E27FC236}">
                <a16:creationId xmlns:a16="http://schemas.microsoft.com/office/drawing/2014/main" id="{8F8D6A7E-0339-4068-A145-604EA5709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291" y="5141739"/>
            <a:ext cx="2102824" cy="13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541AC2F4-E2E2-4CAB-941F-9DF3EE161408}"/>
              </a:ext>
            </a:extLst>
          </p:cNvPr>
          <p:cNvSpPr txBox="1">
            <a:spLocks/>
          </p:cNvSpPr>
          <p:nvPr/>
        </p:nvSpPr>
        <p:spPr>
          <a:xfrm>
            <a:off x="5478289" y="1350847"/>
            <a:ext cx="3238120" cy="1236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cs-CZ" sz="1800" i="1" dirty="0">
                <a:solidFill>
                  <a:schemeClr val="bg1">
                    <a:lumMod val="50000"/>
                  </a:schemeClr>
                </a:solidFill>
              </a:rPr>
              <a:t>Kdyby všichni lidé trpící inkontinencí utvořili stát, byl by třetí největší zemí světa</a:t>
            </a:r>
          </a:p>
        </p:txBody>
      </p:sp>
    </p:spTree>
    <p:extLst>
      <p:ext uri="{BB962C8B-B14F-4D97-AF65-F5344CB8AC3E}">
        <p14:creationId xmlns:p14="http://schemas.microsoft.com/office/powerpoint/2010/main" val="4260205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2A4C66-180D-4187-8A75-C8D8E447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Vznik pacientského sdružení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8BED549-CF39-4695-A42E-2645464CE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cs-CZ" i="1" dirty="0">
                <a:solidFill>
                  <a:schemeClr val="bg1">
                    <a:lumMod val="50000"/>
                  </a:schemeClr>
                </a:solidFill>
              </a:rPr>
              <a:t>S únikem moči se potýká mnohem více lidí, než se může zdát.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i="1" dirty="0">
                <a:solidFill>
                  <a:schemeClr val="bg1">
                    <a:lumMod val="50000"/>
                  </a:schemeClr>
                </a:solidFill>
              </a:rPr>
              <a:t>I přesto se o tomto onemocnění příliš nemluví. Ani samotní pacienti většinou </a:t>
            </a:r>
            <a:r>
              <a:rPr lang="cs-CZ" i="1">
                <a:solidFill>
                  <a:schemeClr val="bg1">
                    <a:lumMod val="50000"/>
                  </a:schemeClr>
                </a:solidFill>
              </a:rPr>
              <a:t>nechtějí kvůli studu 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</a:rPr>
              <a:t>problém s únikem moči přiznat. Tím se dostávají do sociální izolace a připravují se o možnost získat cenné rady. </a:t>
            </a:r>
          </a:p>
          <a:p>
            <a:pPr marL="0" indent="0">
              <a:spcBef>
                <a:spcPts val="0"/>
              </a:spcBef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Pacientské sdružení Inko-</a:t>
            </a:r>
            <a:r>
              <a:rPr lang="cs-CZ" dirty="0" err="1"/>
              <a:t>gnito</a:t>
            </a:r>
            <a:r>
              <a:rPr lang="cs-CZ" dirty="0"/>
              <a:t> chce pomoci těm, kteří bojují s inkontinencí…</a:t>
            </a:r>
          </a:p>
          <a:p>
            <a:pPr marL="1028700" lvl="3" indent="0">
              <a:buNone/>
            </a:pPr>
            <a:r>
              <a:rPr lang="cs-CZ" sz="2100" dirty="0"/>
              <a:t>přímo </a:t>
            </a:r>
            <a:r>
              <a:rPr lang="cs-CZ" sz="2100" dirty="0">
                <a:sym typeface="Wingdings" panose="05000000000000000000" pitchFamily="2" charset="2"/>
              </a:rPr>
              <a:t> </a:t>
            </a:r>
            <a:r>
              <a:rPr lang="cs-CZ" sz="2100" dirty="0"/>
              <a:t>pacienti s inkontinencí </a:t>
            </a:r>
          </a:p>
          <a:p>
            <a:pPr marL="1028700" lvl="3" indent="0">
              <a:buNone/>
            </a:pPr>
            <a:r>
              <a:rPr lang="cs-CZ" sz="2100" dirty="0"/>
              <a:t>i nepřímo </a:t>
            </a:r>
            <a:r>
              <a:rPr lang="cs-CZ" sz="2100" dirty="0">
                <a:sym typeface="Wingdings" panose="05000000000000000000" pitchFamily="2" charset="2"/>
              </a:rPr>
              <a:t> </a:t>
            </a:r>
            <a:r>
              <a:rPr lang="cs-CZ" sz="2100" dirty="0"/>
              <a:t>jejich blízcí – pečující osoby</a:t>
            </a:r>
          </a:p>
          <a:p>
            <a:pPr marL="1028700" lvl="3" indent="0">
              <a:buNone/>
            </a:pPr>
            <a:endParaRPr lang="cs-CZ" sz="2100" dirty="0"/>
          </a:p>
          <a:p>
            <a:pPr marL="0" indent="0">
              <a:buNone/>
            </a:pPr>
            <a:r>
              <a:rPr lang="cs-CZ" b="1" dirty="0"/>
              <a:t>Na problém s inkontinencí nejste sami! Je tu někdo, na koho se můžete obrátit. Život kvůli inkontinenci rozhodně nekončí!</a:t>
            </a:r>
          </a:p>
        </p:txBody>
      </p:sp>
      <p:pic>
        <p:nvPicPr>
          <p:cNvPr id="4" name="Obrázek 3" descr="Inko-gnito">
            <a:extLst>
              <a:ext uri="{FF2B5EF4-FFF2-40B4-BE49-F238E27FC236}">
                <a16:creationId xmlns:a16="http://schemas.microsoft.com/office/drawing/2014/main" id="{982C9ACC-DF43-4B6A-9744-A42301F99F7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0" t="12037" r="18800" b="18210"/>
          <a:stretch/>
        </p:blipFill>
        <p:spPr bwMode="auto">
          <a:xfrm>
            <a:off x="7911896" y="230190"/>
            <a:ext cx="1005571" cy="7280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63544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2A4C66-180D-4187-8A75-C8D8E447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Cíle pacientského sdružení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8BED549-CF39-4695-A42E-2645464CE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Poskytnout pacientům a jejich blízkým:</a:t>
            </a:r>
          </a:p>
          <a:p>
            <a:pPr indent="360000">
              <a:spcBef>
                <a:spcPts val="2400"/>
              </a:spcBef>
              <a:buBlip>
                <a:blip r:embed="rId2"/>
              </a:buBlip>
            </a:pPr>
            <a:r>
              <a:rPr lang="cs-CZ" dirty="0"/>
              <a:t>Důležité informace o onemocnění, možnostech léčby či související úpravě životního stylu</a:t>
            </a:r>
          </a:p>
          <a:p>
            <a:pPr indent="360000">
              <a:spcBef>
                <a:spcPts val="2400"/>
              </a:spcBef>
              <a:buBlip>
                <a:blip r:embed="rId2"/>
              </a:buBlip>
            </a:pPr>
            <a:r>
              <a:rPr lang="cs-CZ" dirty="0"/>
              <a:t>Pomoc v orientaci v systému sociální péče a nároků pacientů na pomoc a podporu</a:t>
            </a:r>
          </a:p>
          <a:p>
            <a:pPr indent="360000">
              <a:spcBef>
                <a:spcPts val="2400"/>
              </a:spcBef>
              <a:buBlip>
                <a:blip r:embed="rId2"/>
              </a:buBlip>
            </a:pPr>
            <a:r>
              <a:rPr lang="pl-PL" dirty="0"/>
              <a:t>Psychologickou pomoc a morální oporu</a:t>
            </a:r>
          </a:p>
          <a:p>
            <a:pPr indent="360000">
              <a:spcBef>
                <a:spcPts val="2400"/>
              </a:spcBef>
              <a:buBlip>
                <a:blip r:embed="rId2"/>
              </a:buBlip>
            </a:pPr>
            <a:r>
              <a:rPr lang="da-DK" dirty="0"/>
              <a:t>Podporu ve společenské i politické diskusi včetně problematiky</a:t>
            </a:r>
            <a:r>
              <a:rPr lang="cs-CZ" dirty="0"/>
              <a:t> léčby a jejích úhrad </a:t>
            </a:r>
          </a:p>
        </p:txBody>
      </p:sp>
      <p:pic>
        <p:nvPicPr>
          <p:cNvPr id="4" name="Obrázek 3" descr="Inko-gnito">
            <a:extLst>
              <a:ext uri="{FF2B5EF4-FFF2-40B4-BE49-F238E27FC236}">
                <a16:creationId xmlns:a16="http://schemas.microsoft.com/office/drawing/2014/main" id="{982C9ACC-DF43-4B6A-9744-A42301F99F7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0" t="12037" r="18800" b="18210"/>
          <a:stretch/>
        </p:blipFill>
        <p:spPr bwMode="auto">
          <a:xfrm>
            <a:off x="7911896" y="230190"/>
            <a:ext cx="1005571" cy="7280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2861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2A4C66-180D-4187-8A75-C8D8E447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Spolupracující odborníci a organizace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8BED549-CF39-4695-A42E-2645464CE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Odborné pokrytí oblastí, ve kterých si lidé často neví rady:</a:t>
            </a:r>
          </a:p>
          <a:p>
            <a:pPr>
              <a:buBlip>
                <a:blip r:embed="rId2"/>
              </a:buBlip>
            </a:pPr>
            <a:r>
              <a:rPr lang="cs-CZ" dirty="0">
                <a:sym typeface="Wingdings" panose="05000000000000000000" pitchFamily="2" charset="2"/>
              </a:rPr>
              <a:t> Zdravotní urologické problémy</a:t>
            </a:r>
          </a:p>
          <a:p>
            <a:pPr>
              <a:buBlip>
                <a:blip r:embed="rId2"/>
              </a:buBlip>
            </a:pPr>
            <a:r>
              <a:rPr lang="cs-CZ" dirty="0">
                <a:sym typeface="Wingdings" panose="05000000000000000000" pitchFamily="2" charset="2"/>
              </a:rPr>
              <a:t> Psychické následky nemoci či péče o pacienta – blízkého </a:t>
            </a:r>
            <a:r>
              <a:rPr lang="cs-CZ" dirty="0"/>
              <a:t> </a:t>
            </a:r>
          </a:p>
          <a:p>
            <a:pPr>
              <a:buBlip>
                <a:blip r:embed="rId2"/>
              </a:buBlip>
            </a:pPr>
            <a:r>
              <a:rPr lang="cs-CZ" dirty="0"/>
              <a:t> Sociální sféra</a:t>
            </a:r>
          </a:p>
          <a:p>
            <a:pPr>
              <a:buBlip>
                <a:blip r:embed="rId2"/>
              </a:buBlip>
            </a:pPr>
            <a:r>
              <a:rPr lang="cs-CZ" dirty="0"/>
              <a:t> Správná péče o blízké osoby v domácích podmínkách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 descr="Inko-gnito">
            <a:extLst>
              <a:ext uri="{FF2B5EF4-FFF2-40B4-BE49-F238E27FC236}">
                <a16:creationId xmlns:a16="http://schemas.microsoft.com/office/drawing/2014/main" id="{982C9ACC-DF43-4B6A-9744-A42301F99F7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0" t="12037" r="18800" b="18210"/>
          <a:stretch/>
        </p:blipFill>
        <p:spPr bwMode="auto">
          <a:xfrm>
            <a:off x="7911896" y="230190"/>
            <a:ext cx="1005571" cy="7280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2333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2A4C66-180D-4187-8A75-C8D8E447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Informační platforma pacientského </a:t>
            </a:r>
            <a:br>
              <a:rPr lang="cs-CZ" b="1" dirty="0"/>
            </a:br>
            <a:r>
              <a:rPr lang="cs-CZ" b="1" dirty="0"/>
              <a:t>sdružení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8BED549-CF39-4695-A42E-2645464CE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Webová stránka </a:t>
            </a:r>
            <a:r>
              <a:rPr lang="cs-CZ" dirty="0">
                <a:hlinkClick r:id="rId2"/>
              </a:rPr>
              <a:t>www.inko-gnito.cz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 descr="Inko-gnito">
            <a:extLst>
              <a:ext uri="{FF2B5EF4-FFF2-40B4-BE49-F238E27FC236}">
                <a16:creationId xmlns:a16="http://schemas.microsoft.com/office/drawing/2014/main" id="{982C9ACC-DF43-4B6A-9744-A42301F99F7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0" t="12037" r="18800" b="18210"/>
          <a:stretch/>
        </p:blipFill>
        <p:spPr bwMode="auto">
          <a:xfrm>
            <a:off x="7911896" y="230190"/>
            <a:ext cx="1005571" cy="7280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AF37DB6-79AC-4903-A052-CE227CD44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032" y="2589195"/>
            <a:ext cx="6487960" cy="316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0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2A4C66-180D-4187-8A75-C8D8E447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Informační platforma pacientského </a:t>
            </a:r>
            <a:br>
              <a:rPr lang="cs-CZ" b="1" dirty="0"/>
            </a:br>
            <a:r>
              <a:rPr lang="cs-CZ" b="1" dirty="0"/>
              <a:t>sdružení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8BED549-CF39-4695-A42E-2645464CE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Struktura webové stránky:</a:t>
            </a:r>
          </a:p>
          <a:p>
            <a:pPr marL="0" indent="0">
              <a:buNone/>
            </a:pPr>
            <a:endParaRPr lang="cs-CZ" sz="100" b="1" dirty="0"/>
          </a:p>
          <a:p>
            <a:pPr indent="360000">
              <a:buBlip>
                <a:blip r:embed="rId2"/>
              </a:buBlip>
            </a:pPr>
            <a:r>
              <a:rPr lang="cs-CZ" dirty="0"/>
              <a:t> </a:t>
            </a:r>
            <a:r>
              <a:rPr lang="cs-CZ" b="1" dirty="0"/>
              <a:t>O inkontinenci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(informace o onemocnění, prevenci, léčbě) </a:t>
            </a:r>
          </a:p>
          <a:p>
            <a:pPr indent="360000">
              <a:buBlip>
                <a:blip r:embed="rId2"/>
              </a:buBlip>
            </a:pPr>
            <a:r>
              <a:rPr lang="cs-CZ" dirty="0"/>
              <a:t> </a:t>
            </a:r>
            <a:r>
              <a:rPr lang="cs-CZ" b="1" dirty="0"/>
              <a:t>Přečtěte si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(články se zajímavými aktualitami a tématy) </a:t>
            </a:r>
          </a:p>
          <a:p>
            <a:pPr indent="360000">
              <a:buBlip>
                <a:blip r:embed="rId2"/>
              </a:buBlip>
            </a:pPr>
            <a:r>
              <a:rPr lang="cs-CZ" dirty="0"/>
              <a:t> </a:t>
            </a:r>
            <a:r>
              <a:rPr lang="cs-CZ" b="1" dirty="0"/>
              <a:t>Vaše příběhy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(příběhy osob trpících inkontinencí a jejich blízkých)</a:t>
            </a:r>
          </a:p>
          <a:p>
            <a:pPr indent="360000">
              <a:buBlip>
                <a:blip r:embed="rId2"/>
              </a:buBlip>
            </a:pPr>
            <a:r>
              <a:rPr lang="cs-CZ" dirty="0"/>
              <a:t> </a:t>
            </a:r>
            <a:r>
              <a:rPr lang="cs-CZ" b="1" dirty="0"/>
              <a:t>Úhrady</a:t>
            </a:r>
            <a:r>
              <a:rPr lang="cs-CZ" dirty="0"/>
              <a:t>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(průvodce úhradami inkontinenčních pomůcek)</a:t>
            </a:r>
          </a:p>
          <a:p>
            <a:pPr indent="360000">
              <a:buBlip>
                <a:blip r:embed="rId2"/>
              </a:buBlip>
            </a:pPr>
            <a:r>
              <a:rPr lang="cs-CZ" dirty="0"/>
              <a:t> </a:t>
            </a:r>
            <a:r>
              <a:rPr lang="cs-CZ" b="1" dirty="0"/>
              <a:t>Zeptejte se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(prostor pro dotazy členů sdružení)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Obrázek 3" descr="Inko-gnito">
            <a:extLst>
              <a:ext uri="{FF2B5EF4-FFF2-40B4-BE49-F238E27FC236}">
                <a16:creationId xmlns:a16="http://schemas.microsoft.com/office/drawing/2014/main" id="{982C9ACC-DF43-4B6A-9744-A42301F99F7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0" t="12037" r="18800" b="18210"/>
          <a:stretch/>
        </p:blipFill>
        <p:spPr bwMode="auto">
          <a:xfrm>
            <a:off x="7911896" y="230190"/>
            <a:ext cx="1005571" cy="7280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9807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59559C-FD2C-44EF-8955-AF5E8FE2D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4504888"/>
          </a:xfrm>
          <a:solidFill>
            <a:srgbClr val="FFC000"/>
          </a:solidFill>
        </p:spPr>
        <p:txBody>
          <a:bodyPr/>
          <a:lstStyle/>
          <a:p>
            <a:br>
              <a:rPr lang="cs-CZ" dirty="0"/>
            </a:br>
            <a:r>
              <a:rPr lang="cs-CZ" dirty="0"/>
              <a:t>info@inko-gnito.cz</a:t>
            </a:r>
            <a:br>
              <a:rPr lang="cs-CZ" dirty="0"/>
            </a:br>
            <a:br>
              <a:rPr lang="cs-CZ" dirty="0"/>
            </a:br>
            <a:br>
              <a:rPr lang="cs-CZ" dirty="0"/>
            </a:br>
            <a:endParaRPr lang="cs-CZ" b="1" dirty="0"/>
          </a:p>
        </p:txBody>
      </p:sp>
      <p:pic>
        <p:nvPicPr>
          <p:cNvPr id="4" name="Obrázek 3" descr="Inko-gnito">
            <a:extLst>
              <a:ext uri="{FF2B5EF4-FFF2-40B4-BE49-F238E27FC236}">
                <a16:creationId xmlns:a16="http://schemas.microsoft.com/office/drawing/2014/main" id="{50F70395-C769-4AF2-A041-EC5DB9914B5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0" t="12037" r="18800" b="18210"/>
          <a:stretch/>
        </p:blipFill>
        <p:spPr bwMode="auto">
          <a:xfrm>
            <a:off x="3611519" y="4974671"/>
            <a:ext cx="1920961" cy="13907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8440770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367</Words>
  <Application>Microsoft Office PowerPoint</Application>
  <PresentationFormat>Předvádění na obrazovce (4:3)</PresentationFormat>
  <Paragraphs>43</Paragraphs>
  <Slides>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Motiv Office</vt:lpstr>
      <vt:lpstr>Tisková konference 12.9.2018  Představení pacientského sdružení INKO-GNITO, z.s.  Jana Navrátilová </vt:lpstr>
      <vt:lpstr>Inkontinence</vt:lpstr>
      <vt:lpstr>Vznik pacientského sdružení</vt:lpstr>
      <vt:lpstr>Cíle pacientského sdružení</vt:lpstr>
      <vt:lpstr>Spolupracující odborníci a organizace</vt:lpstr>
      <vt:lpstr>Informační platforma pacientského  sdružení</vt:lpstr>
      <vt:lpstr>Informační platforma pacientského  sdružení</vt:lpstr>
      <vt:lpstr> info@inko-gnito.cz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Radka Lejčková</dc:creator>
  <cp:lastModifiedBy>Radka Lejčková</cp:lastModifiedBy>
  <cp:revision>25</cp:revision>
  <cp:lastPrinted>2018-09-11T16:15:34Z</cp:lastPrinted>
  <dcterms:created xsi:type="dcterms:W3CDTF">2018-09-05T08:11:26Z</dcterms:created>
  <dcterms:modified xsi:type="dcterms:W3CDTF">2018-09-12T11:30:52Z</dcterms:modified>
</cp:coreProperties>
</file>