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76" r:id="rId4"/>
    <p:sldId id="277" r:id="rId5"/>
    <p:sldId id="278" r:id="rId6"/>
    <p:sldId id="281" r:id="rId7"/>
    <p:sldId id="280" r:id="rId8"/>
    <p:sldId id="282" r:id="rId9"/>
    <p:sldId id="283" r:id="rId10"/>
    <p:sldId id="286" r:id="rId11"/>
    <p:sldId id="287" r:id="rId12"/>
    <p:sldId id="274" r:id="rId13"/>
    <p:sldId id="288" r:id="rId14"/>
    <p:sldId id="270" r:id="rId15"/>
    <p:sldId id="272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7831F-3C74-4F3A-B4A7-B0BF7B07D4A1}" v="10" dt="2018-07-24T07:36:13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an Deutsch" userId="3976918f3a5483e0" providerId="LiveId" clId="{6657831F-3C74-4F3A-B4A7-B0BF7B07D4A1}"/>
    <pc:docChg chg="modSld">
      <pc:chgData name="Milan Deutsch" userId="3976918f3a5483e0" providerId="LiveId" clId="{6657831F-3C74-4F3A-B4A7-B0BF7B07D4A1}" dt="2018-07-24T07:36:13.532" v="9" actId="20577"/>
      <pc:docMkLst>
        <pc:docMk/>
      </pc:docMkLst>
      <pc:sldChg chg="modSp">
        <pc:chgData name="Milan Deutsch" userId="3976918f3a5483e0" providerId="LiveId" clId="{6657831F-3C74-4F3A-B4A7-B0BF7B07D4A1}" dt="2018-07-24T07:35:59.704" v="4" actId="20577"/>
        <pc:sldMkLst>
          <pc:docMk/>
          <pc:sldMk cId="895539275" sldId="274"/>
        </pc:sldMkLst>
        <pc:spChg chg="mod">
          <ac:chgData name="Milan Deutsch" userId="3976918f3a5483e0" providerId="LiveId" clId="{6657831F-3C74-4F3A-B4A7-B0BF7B07D4A1}" dt="2018-07-24T07:35:59.704" v="4" actId="20577"/>
          <ac:spMkLst>
            <pc:docMk/>
            <pc:sldMk cId="895539275" sldId="274"/>
            <ac:spMk id="170" creationId="{00000000-0000-0000-0000-000000000000}"/>
          </ac:spMkLst>
        </pc:spChg>
        <pc:picChg chg="mod">
          <ac:chgData name="Milan Deutsch" userId="3976918f3a5483e0" providerId="LiveId" clId="{6657831F-3C74-4F3A-B4A7-B0BF7B07D4A1}" dt="2018-07-24T07:35:53.497" v="0" actId="1076"/>
          <ac:picMkLst>
            <pc:docMk/>
            <pc:sldMk cId="895539275" sldId="274"/>
            <ac:picMk id="6" creationId="{9CAEAED9-47DE-4F57-A093-6F2388F34A26}"/>
          </ac:picMkLst>
        </pc:picChg>
      </pc:sldChg>
      <pc:sldChg chg="modSp">
        <pc:chgData name="Milan Deutsch" userId="3976918f3a5483e0" providerId="LiveId" clId="{6657831F-3C74-4F3A-B4A7-B0BF7B07D4A1}" dt="2018-07-24T07:36:13.532" v="9" actId="20577"/>
        <pc:sldMkLst>
          <pc:docMk/>
          <pc:sldMk cId="3180180595" sldId="288"/>
        </pc:sldMkLst>
        <pc:spChg chg="mod">
          <ac:chgData name="Milan Deutsch" userId="3976918f3a5483e0" providerId="LiveId" clId="{6657831F-3C74-4F3A-B4A7-B0BF7B07D4A1}" dt="2018-07-24T07:36:13.532" v="9" actId="20577"/>
          <ac:spMkLst>
            <pc:docMk/>
            <pc:sldMk cId="3180180595" sldId="288"/>
            <ac:spMk id="170" creationId="{00000000-0000-0000-0000-000000000000}"/>
          </ac:spMkLst>
        </pc:spChg>
        <pc:picChg chg="mod">
          <ac:chgData name="Milan Deutsch" userId="3976918f3a5483e0" providerId="LiveId" clId="{6657831F-3C74-4F3A-B4A7-B0BF7B07D4A1}" dt="2018-07-24T07:36:04.977" v="5" actId="1076"/>
          <ac:picMkLst>
            <pc:docMk/>
            <pc:sldMk cId="3180180595" sldId="288"/>
            <ac:picMk id="6" creationId="{9CAEAED9-47DE-4F57-A093-6F2388F34A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646696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267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s-CZ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906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0008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7632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8989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4395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etra.kolinska@praha.e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ilan.Deutsch@emd-pr.cz" TargetMode="External"/><Relationship Id="rId4" Type="http://schemas.openxmlformats.org/officeDocument/2006/relationships/hyperlink" Target="mailto:ondrej.mirovsky@zeleni.cz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2109019" y="1394032"/>
            <a:ext cx="9562477" cy="25802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cs-CZ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Tisková konference</a:t>
            </a:r>
            <a:br>
              <a:rPr lang="cs-CZ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cs-CZ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b="1" dirty="0">
                <a:solidFill>
                  <a:srgbClr val="1F3864"/>
                </a:solidFill>
              </a:rPr>
              <a:t>Dostupné bydlení pro Pražany: </a:t>
            </a:r>
            <a:r>
              <a:rPr lang="cs-CZ" sz="3200" b="1" dirty="0">
                <a:solidFill>
                  <a:srgbClr val="00B050"/>
                </a:solidFill>
              </a:rPr>
              <a:t>Inspirace ze zahraničí</a:t>
            </a:r>
            <a:endParaRPr lang="cs-CZ" sz="3200" b="1" i="0" u="none" strike="noStrike" cap="none" dirty="0">
              <a:solidFill>
                <a:srgbClr val="00B050"/>
              </a:solidFill>
              <a:sym typeface="Calibri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2109019" y="4690997"/>
            <a:ext cx="8431030" cy="77574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1524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Arial"/>
              <a:buNone/>
            </a:pPr>
            <a:r>
              <a:rPr lang="cs-CZ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24. 7. 2018</a:t>
            </a:r>
          </a:p>
        </p:txBody>
      </p:sp>
      <p:cxnSp>
        <p:nvCxnSpPr>
          <p:cNvPr id="90" name="Shape 90"/>
          <p:cNvCxnSpPr>
            <a:cxnSpLocks/>
          </p:cNvCxnSpPr>
          <p:nvPr/>
        </p:nvCxnSpPr>
        <p:spPr>
          <a:xfrm>
            <a:off x="2264899" y="4213158"/>
            <a:ext cx="9045526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cs-CZ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 idx="4294967295"/>
          </p:nvPr>
        </p:nvSpPr>
        <p:spPr>
          <a:xfrm>
            <a:off x="1036604" y="174900"/>
            <a:ext cx="10850700" cy="77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lvl="0" indent="-203200" rtl="0">
              <a:spcBef>
                <a:spcPts val="0"/>
              </a:spcBef>
              <a:buClr>
                <a:srgbClr val="1F3864"/>
              </a:buClr>
              <a:buSzPts val="3200"/>
              <a:buFont typeface="Calibri"/>
              <a:buNone/>
            </a:pPr>
            <a:r>
              <a:rPr lang="cs-CZ" sz="3200" dirty="0">
                <a:solidFill>
                  <a:srgbClr val="1F3864"/>
                </a:solidFill>
              </a:rPr>
              <a:t>Prezentující 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4294967295"/>
          </p:nvPr>
        </p:nvSpPr>
        <p:spPr>
          <a:xfrm>
            <a:off x="1187215" y="1397479"/>
            <a:ext cx="10515600" cy="485172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698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2600" b="1" dirty="0">
              <a:solidFill>
                <a:srgbClr val="1F3864"/>
              </a:solidFill>
            </a:endParaRPr>
          </a:p>
          <a:p>
            <a:pPr marL="0" indent="0">
              <a:buSzPts val="1100"/>
              <a:buNone/>
            </a:pPr>
            <a:r>
              <a:rPr lang="cs-CZ" sz="2600" b="1" dirty="0">
                <a:solidFill>
                  <a:srgbClr val="1F3864"/>
                </a:solidFill>
              </a:rPr>
              <a:t>Petra Kolínská </a:t>
            </a:r>
          </a:p>
          <a:p>
            <a:pPr marL="0" marR="0" lvl="0" indent="-698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2600" b="1" dirty="0">
                <a:solidFill>
                  <a:srgbClr val="1F3864"/>
                </a:solidFill>
              </a:rPr>
              <a:t>	- </a:t>
            </a:r>
            <a:r>
              <a:rPr lang="cs-CZ" sz="2000" b="1" dirty="0">
                <a:solidFill>
                  <a:srgbClr val="33CC33"/>
                </a:solidFill>
              </a:rPr>
              <a:t>náměstkyně primátorky hl. m. Prahy</a:t>
            </a:r>
          </a:p>
          <a:p>
            <a:pPr marL="0" marR="0" lvl="0" indent="-698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2600" b="1" dirty="0">
                <a:solidFill>
                  <a:srgbClr val="1F3864"/>
                </a:solidFill>
              </a:rPr>
              <a:t>Ondřej </a:t>
            </a:r>
            <a:r>
              <a:rPr lang="cs-CZ" sz="2600" b="1" dirty="0" err="1">
                <a:solidFill>
                  <a:srgbClr val="1F3864"/>
                </a:solidFill>
              </a:rPr>
              <a:t>Mirovský</a:t>
            </a:r>
            <a:endParaRPr lang="cs-CZ" sz="2600" b="1" dirty="0">
              <a:solidFill>
                <a:srgbClr val="1F3864"/>
              </a:solidFill>
            </a:endParaRPr>
          </a:p>
          <a:p>
            <a:pPr marL="0" indent="-69850">
              <a:buSzPts val="1100"/>
              <a:buNone/>
            </a:pPr>
            <a:r>
              <a:rPr lang="cs-CZ" sz="2600" b="1" dirty="0">
                <a:solidFill>
                  <a:srgbClr val="1F3864"/>
                </a:solidFill>
              </a:rPr>
              <a:t>	- </a:t>
            </a:r>
            <a:r>
              <a:rPr lang="cs-CZ" sz="2000" b="1" dirty="0">
                <a:solidFill>
                  <a:srgbClr val="33CC33"/>
                </a:solidFill>
              </a:rPr>
              <a:t>místostarosta Prahy 7</a:t>
            </a:r>
          </a:p>
          <a:p>
            <a:pPr marL="0" marR="0" lvl="0" indent="-698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2600" b="1" dirty="0">
                <a:solidFill>
                  <a:srgbClr val="1F3864"/>
                </a:solidFill>
              </a:rPr>
              <a:t>Jan Vlach</a:t>
            </a:r>
          </a:p>
          <a:p>
            <a:pPr marL="0" lvl="0" indent="-69850">
              <a:buSzPts val="1100"/>
              <a:buNone/>
            </a:pPr>
            <a:r>
              <a:rPr lang="cs-CZ" sz="2600" b="1" dirty="0">
                <a:solidFill>
                  <a:srgbClr val="1F3864"/>
                </a:solidFill>
              </a:rPr>
              <a:t>	- </a:t>
            </a:r>
            <a:r>
              <a:rPr lang="cs-CZ" sz="2000" b="1" dirty="0">
                <a:solidFill>
                  <a:srgbClr val="33CC33"/>
                </a:solidFill>
              </a:rPr>
              <a:t>architekt, odborná sekce Zelených – územní rozvoj, spoluautor studie</a:t>
            </a:r>
          </a:p>
          <a:p>
            <a:pPr marL="0" marR="0" lvl="0" indent="-698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2600" dirty="0">
              <a:solidFill>
                <a:srgbClr val="1F3864"/>
              </a:solidFill>
            </a:endParaRPr>
          </a:p>
          <a:p>
            <a:pPr marL="228600" marR="0" lvl="0" indent="-1206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 b="1" dirty="0">
                <a:solidFill>
                  <a:srgbClr val="1F3864"/>
                </a:solidFill>
              </a:rPr>
              <a:t>Zdroj dat: </a:t>
            </a:r>
            <a:r>
              <a:rPr lang="cs-CZ" sz="2000" dirty="0">
                <a:solidFill>
                  <a:srgbClr val="1F3864"/>
                </a:solidFill>
              </a:rPr>
              <a:t>Studie „Musí být bydlení drahé?“ odborné sekce Zelených pro územní rozvoj, 2018“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None/>
            </a:pPr>
            <a:endParaRPr sz="2600" dirty="0">
              <a:solidFill>
                <a:srgbClr val="1F3864"/>
              </a:solidFill>
            </a:endParaRPr>
          </a:p>
        </p:txBody>
      </p:sp>
      <p:cxnSp>
        <p:nvCxnSpPr>
          <p:cNvPr id="100" name="Shape 100"/>
          <p:cNvCxnSpPr/>
          <p:nvPr/>
        </p:nvCxnSpPr>
        <p:spPr>
          <a:xfrm>
            <a:off x="1070165" y="1124261"/>
            <a:ext cx="98175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8E58BA0-17D7-4682-BC57-CB106B9E66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DBB7B7-0057-4231-935D-BA97D566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 prezentace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90EAB95-5CC7-40D2-85CB-EDF4CD903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dirty="0"/>
              <a:t> </a:t>
            </a:r>
            <a:r>
              <a:rPr lang="cs-CZ" sz="2600" dirty="0">
                <a:solidFill>
                  <a:srgbClr val="1F3864"/>
                </a:solidFill>
              </a:rPr>
              <a:t>Důvody problémů s dostupným bydlením</a:t>
            </a: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600" dirty="0">
                <a:solidFill>
                  <a:srgbClr val="1F3864"/>
                </a:solidFill>
              </a:rPr>
              <a:t> Strategie bydlení v zahraničí</a:t>
            </a: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600" dirty="0">
                <a:solidFill>
                  <a:srgbClr val="1F3864"/>
                </a:solidFill>
              </a:rPr>
              <a:t> Plán pro dostupné bydlení v Praze</a:t>
            </a:r>
          </a:p>
          <a:p>
            <a:pPr marL="101600" indent="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None/>
            </a:pPr>
            <a:endParaRPr lang="cs-CZ" sz="2600" dirty="0">
              <a:solidFill>
                <a:srgbClr val="1F3864"/>
              </a:solidFill>
            </a:endParaRPr>
          </a:p>
          <a:p>
            <a:pPr marL="17780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59037B-7301-4CED-902D-576759BD1A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1465923-0383-4C02-B5EF-4A2D4FCCF697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47" y="4473526"/>
            <a:ext cx="2813538" cy="1417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608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DBB7B7-0057-4231-935D-BA97D566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Jaké problémy řeší Praha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90EAB95-5CC7-40D2-85CB-EDF4CD903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dirty="0"/>
              <a:t> </a:t>
            </a:r>
            <a:r>
              <a:rPr lang="cs-CZ" sz="2600" dirty="0">
                <a:solidFill>
                  <a:srgbClr val="1F3864"/>
                </a:solidFill>
              </a:rPr>
              <a:t>Rozdíl mezi nákladovou a tržní cenou bytů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sz="1800" dirty="0">
                <a:solidFill>
                  <a:srgbClr val="1F3864"/>
                </a:solidFill>
              </a:rPr>
              <a:t>Koncentrace pracovních příležitostí přivádí pracovní sílu z venkova a zahraničí = větší poptávka po bydlení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sz="1800" dirty="0">
                <a:solidFill>
                  <a:srgbClr val="1F3864"/>
                </a:solidFill>
              </a:rPr>
              <a:t>Možnosti výstavby jsou prostorově omezené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sz="1800" dirty="0">
                <a:solidFill>
                  <a:srgbClr val="1F3864"/>
                </a:solidFill>
              </a:rPr>
              <a:t>Nevyužitím pozemků nelze prodělat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sz="1800" dirty="0">
                <a:solidFill>
                  <a:srgbClr val="1F3864"/>
                </a:solidFill>
              </a:rPr>
              <a:t>Stavebnictví má pomalou reakci (projektová a inženýrská příprava staveb trvá)</a:t>
            </a: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600" dirty="0">
                <a:solidFill>
                  <a:srgbClr val="1F3864"/>
                </a:solidFill>
              </a:rPr>
              <a:t>Růst cen bytů je vyšší než růst mezd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Důsledek – vytlačování obyvatel pryč z města</a:t>
            </a:r>
          </a:p>
          <a:p>
            <a:pPr marL="457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Praha nestavělo obecní byty 10 let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endParaRPr lang="cs-CZ" dirty="0">
              <a:solidFill>
                <a:srgbClr val="1F3864"/>
              </a:solidFill>
            </a:endParaRP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59037B-7301-4CED-902D-576759BD1A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60CDFB7-2767-476E-B7F2-B1E0A9F791BC}"/>
              </a:ext>
            </a:extLst>
          </p:cNvPr>
          <p:cNvPicPr/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68"/>
          <a:stretch/>
        </p:blipFill>
        <p:spPr bwMode="auto">
          <a:xfrm>
            <a:off x="9052560" y="681036"/>
            <a:ext cx="1934308" cy="13255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2199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CC83F1-A47E-483F-8BC4-897FB6CA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Růst cen bytů x růst mezd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DFAD5F-3D4C-41BC-B15E-D54DF132DC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E274B2A-DC00-4C7F-96FC-B70BACFEF07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9814" y="1690688"/>
            <a:ext cx="7765367" cy="423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9979C3CB-FB2F-420C-96DC-64CB4E865220}"/>
              </a:ext>
            </a:extLst>
          </p:cNvPr>
          <p:cNvSpPr/>
          <p:nvPr/>
        </p:nvSpPr>
        <p:spPr>
          <a:xfrm>
            <a:off x="5394337" y="6330683"/>
            <a:ext cx="4185761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cs-C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Srovnání cen bytů a výše průměrné mzdy. (Zdroj: ČSÚ)</a:t>
            </a:r>
            <a:endParaRPr lang="cs-CZ" i="1" dirty="0">
              <a:latin typeface="Urban Grotesk ReB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0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DBB7B7-0057-4231-935D-BA97D566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Dobrá praxe v zahraničí 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90EAB95-5CC7-40D2-85CB-EDF4CD903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3933"/>
            <a:ext cx="10515600" cy="4351338"/>
          </a:xfrm>
        </p:spPr>
        <p:txBody>
          <a:bodyPr/>
          <a:lstStyle/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rgbClr val="1F3864"/>
                </a:solidFill>
              </a:rPr>
              <a:t>Obecní bytový fond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aktivní městský development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spolupráce s developery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spolupráce s neziskovými korporacemi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rgbClr val="1F3864"/>
                </a:solidFill>
              </a:rPr>
              <a:t>Opatření proti vyvádění bytů z bytového fondu (</a:t>
            </a:r>
            <a:r>
              <a:rPr lang="cs-CZ" sz="2200" dirty="0" err="1">
                <a:solidFill>
                  <a:srgbClr val="1F3864"/>
                </a:solidFill>
              </a:rPr>
              <a:t>Airbnb</a:t>
            </a:r>
            <a:r>
              <a:rPr lang="cs-CZ" sz="2200" dirty="0">
                <a:solidFill>
                  <a:srgbClr val="1F3864"/>
                </a:solidFill>
              </a:rPr>
              <a:t>, prázdné domy, investice)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daňové nástroje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rgbClr val="1F3864"/>
                </a:solidFill>
              </a:rPr>
              <a:t>Oddělení ceny stavebního pozemku od ceny bydlení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správa pozemků na nekomerčním základě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rgbClr val="1F3864"/>
                </a:solidFill>
              </a:rPr>
              <a:t>Měkké nástroje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podpora družstev</a:t>
            </a:r>
          </a:p>
          <a:p>
            <a:pPr marL="1244600" lvl="3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r>
              <a:rPr lang="cs-CZ" dirty="0">
                <a:solidFill>
                  <a:srgbClr val="1F3864"/>
                </a:solidFill>
              </a:rPr>
              <a:t>podpora vlastníků a nájemníků</a:t>
            </a: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endParaRPr lang="cs-CZ" dirty="0">
              <a:solidFill>
                <a:srgbClr val="1F3864"/>
              </a:solidFill>
            </a:endParaRPr>
          </a:p>
          <a:p>
            <a:pPr marL="1371600" lvl="2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Font typeface="Arial"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59037B-7301-4CED-902D-576759BD1A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9A1FA05-548F-4E24-8722-FDF766F4C900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710" y="570999"/>
            <a:ext cx="1145345" cy="1577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58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10FC6-62FA-47DE-ACD6-AC892D6A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Vídeň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FFDD3-E4A0-4666-AF24-A15874B3B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Město kontroluje 24 % bytového fondu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78 % obyvatelů Vídně žije v nájmech (oproti 32 % Pražanů)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Nižší nájemné v obecních bytech sráží ceny bydlení i v bytech komerčních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Průměrné nájemné je tak jen nepatrně vyšší než v Praze, přitom průměrné příjmy jsou dvaapůlkrát vyšší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C5BFC8-7EB2-42AD-8537-1AB8AE827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DB870F8-DFBE-458D-861E-A3D6CA4739E1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31" y="297260"/>
            <a:ext cx="1787769" cy="16440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Řečová bublina: obdélníkový bublinový popisek 5">
            <a:extLst>
              <a:ext uri="{FF2B5EF4-FFF2-40B4-BE49-F238E27FC236}">
                <a16:creationId xmlns:a16="http://schemas.microsoft.com/office/drawing/2014/main" id="{D78C800D-17C6-4AC9-A81D-AC6DB414108A}"/>
              </a:ext>
            </a:extLst>
          </p:cNvPr>
          <p:cNvSpPr/>
          <p:nvPr/>
        </p:nvSpPr>
        <p:spPr>
          <a:xfrm>
            <a:off x="4348089" y="545237"/>
            <a:ext cx="3756074" cy="1101001"/>
          </a:xfrm>
          <a:prstGeom prst="wedgeRectCallout">
            <a:avLst>
              <a:gd name="adj1" fmla="val -89679"/>
              <a:gd name="adj2" fmla="val -262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Masívní výstavba nájemních bytů</a:t>
            </a:r>
          </a:p>
        </p:txBody>
      </p:sp>
    </p:spTree>
    <p:extLst>
      <p:ext uri="{BB962C8B-B14F-4D97-AF65-F5344CB8AC3E}">
        <p14:creationId xmlns:p14="http://schemas.microsoft.com/office/powerpoint/2010/main" val="149417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10FC6-62FA-47DE-ACD6-AC892D6A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Amsterdam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FFDD3-E4A0-4666-AF24-A15874B3B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6474"/>
            <a:ext cx="10515600" cy="4351338"/>
          </a:xfrm>
        </p:spPr>
        <p:txBody>
          <a:bodyPr/>
          <a:lstStyle/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chemeClr val="tx1"/>
                </a:solidFill>
              </a:rPr>
              <a:t>Ze 430 000 bytů má 210 000 bytů městský regulovaný nájem, neboť jde o byty poskytované neziskovými organizacemi, tzv. </a:t>
            </a:r>
            <a:r>
              <a:rPr lang="cs-CZ" sz="2400" i="1" dirty="0" err="1">
                <a:solidFill>
                  <a:schemeClr val="tx1"/>
                </a:solidFill>
              </a:rPr>
              <a:t>housing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cs-CZ" sz="2400" i="1" dirty="0" err="1">
                <a:solidFill>
                  <a:schemeClr val="tx1"/>
                </a:solidFill>
              </a:rPr>
              <a:t>associations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chemeClr val="tx1"/>
                </a:solidFill>
              </a:rPr>
              <a:t>Město na růst reaguje významnými developerskými projekty, aby doplnilo bytový fond a srazilo cenu bydlení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chemeClr val="tx1"/>
                </a:solidFill>
              </a:rPr>
              <a:t>Ve vlastnictví města je 80 % rozlohy jeho území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chemeClr val="tx1"/>
                </a:solidFill>
              </a:rPr>
              <a:t>Když už své pozemky město poskytne soukromému developerovi, je to většinou jen do nájmu – </a:t>
            </a:r>
            <a:r>
              <a:rPr lang="cs-CZ" sz="2400" dirty="0" err="1">
                <a:solidFill>
                  <a:schemeClr val="tx1"/>
                </a:solidFill>
              </a:rPr>
              <a:t>leasehold</a:t>
            </a:r>
            <a:r>
              <a:rPr lang="cs-CZ" sz="2400" dirty="0">
                <a:solidFill>
                  <a:schemeClr val="tx1"/>
                </a:solidFill>
              </a:rPr>
              <a:t> (na období průměrně 50 let) 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chemeClr val="tx1"/>
                </a:solidFill>
              </a:rPr>
              <a:t>Plán výstavby: 200.000 celková výstavba bytů do roku 2050 </a:t>
            </a:r>
          </a:p>
          <a:p>
            <a:pPr marL="787400" lvl="1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1800" dirty="0"/>
              <a:t>40 % „sociální” nájem cca 711 eur, 40 % “dostupné” nájem cca 850 eur, 20 % tržní</a:t>
            </a:r>
            <a:endParaRPr lang="cs-CZ" sz="1800" dirty="0">
              <a:solidFill>
                <a:schemeClr val="tx1"/>
              </a:solidFill>
            </a:endParaRP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/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C5BFC8-7EB2-42AD-8537-1AB8AE827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Řečová bublina: obdélníkový bublinový popisek 5">
            <a:extLst>
              <a:ext uri="{FF2B5EF4-FFF2-40B4-BE49-F238E27FC236}">
                <a16:creationId xmlns:a16="http://schemas.microsoft.com/office/drawing/2014/main" id="{D78C800D-17C6-4AC9-A81D-AC6DB414108A}"/>
              </a:ext>
            </a:extLst>
          </p:cNvPr>
          <p:cNvSpPr/>
          <p:nvPr/>
        </p:nvSpPr>
        <p:spPr>
          <a:xfrm>
            <a:off x="5276556" y="365125"/>
            <a:ext cx="3334044" cy="1101001"/>
          </a:xfrm>
          <a:prstGeom prst="wedgeRectCallout">
            <a:avLst>
              <a:gd name="adj1" fmla="val -89679"/>
              <a:gd name="adj2" fmla="val -262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Město jako dominantní developer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C273FCF-E90A-4FB9-9B18-3EFEFCE51FFA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560" y="234633"/>
            <a:ext cx="1666240" cy="1456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36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10FC6-62FA-47DE-ACD6-AC892D6A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Berlín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FFDD3-E4A0-4666-AF24-A15874B3B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1244"/>
            <a:ext cx="10515600" cy="3972321"/>
          </a:xfrm>
        </p:spPr>
        <p:txBody>
          <a:bodyPr/>
          <a:lstStyle/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Od 2015 Nájem nesmí být uzavřen na částku vyšší o více než 10 %, než je v lokalitě obvyklé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Zákaz využívání celých bytů výhradně pro </a:t>
            </a:r>
            <a:r>
              <a:rPr lang="cs-CZ" sz="2400" dirty="0" err="1">
                <a:solidFill>
                  <a:srgbClr val="1F3864"/>
                </a:solidFill>
              </a:rPr>
              <a:t>Airbnb</a:t>
            </a:r>
            <a:r>
              <a:rPr lang="cs-CZ" sz="2400" dirty="0">
                <a:solidFill>
                  <a:srgbClr val="1F3864"/>
                </a:solidFill>
              </a:rPr>
              <a:t> a další formy „sdíleného“ bydlení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Byty obývané rezidenty je možné v systému </a:t>
            </a:r>
            <a:r>
              <a:rPr lang="cs-CZ" sz="2400" dirty="0" err="1">
                <a:solidFill>
                  <a:srgbClr val="1F3864"/>
                </a:solidFill>
              </a:rPr>
              <a:t>Airbnb</a:t>
            </a:r>
            <a:r>
              <a:rPr lang="cs-CZ" sz="2400" dirty="0">
                <a:solidFill>
                  <a:srgbClr val="1F3864"/>
                </a:solidFill>
              </a:rPr>
              <a:t> využít max. 180 dnů v roce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400" dirty="0">
                <a:solidFill>
                  <a:srgbClr val="1F3864"/>
                </a:solidFill>
              </a:rPr>
              <a:t>Dobrovolné dohody s </a:t>
            </a:r>
            <a:r>
              <a:rPr lang="cs-CZ" sz="2400" dirty="0" err="1">
                <a:solidFill>
                  <a:srgbClr val="1F3864"/>
                </a:solidFill>
              </a:rPr>
              <a:t>Airbnb</a:t>
            </a:r>
            <a:r>
              <a:rPr lang="cs-CZ" sz="2400" dirty="0">
                <a:solidFill>
                  <a:srgbClr val="1F3864"/>
                </a:solidFill>
              </a:rPr>
              <a:t> nefungují. Firma odmítá předat údaje o nabízených bytech (obtížná kontrola zákonem stanovených pravidel)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C5BFC8-7EB2-42AD-8537-1AB8AE827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Řečová bublina: obdélníkový bublinový popisek 5">
            <a:extLst>
              <a:ext uri="{FF2B5EF4-FFF2-40B4-BE49-F238E27FC236}">
                <a16:creationId xmlns:a16="http://schemas.microsoft.com/office/drawing/2014/main" id="{D78C800D-17C6-4AC9-A81D-AC6DB414108A}"/>
              </a:ext>
            </a:extLst>
          </p:cNvPr>
          <p:cNvSpPr/>
          <p:nvPr/>
        </p:nvSpPr>
        <p:spPr>
          <a:xfrm>
            <a:off x="5417819" y="1060087"/>
            <a:ext cx="3756074" cy="1101001"/>
          </a:xfrm>
          <a:prstGeom prst="wedgeRectCallout">
            <a:avLst>
              <a:gd name="adj1" fmla="val -70953"/>
              <a:gd name="adj2" fmla="val -51370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Regulace </a:t>
            </a:r>
            <a:r>
              <a:rPr lang="cs-CZ" sz="2000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AirBnb</a:t>
            </a:r>
            <a:endParaRPr lang="cs-CZ" sz="2000" b="1" dirty="0">
              <a:solidFill>
                <a:srgbClr val="00B05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BCE6C57-DC3D-4D55-A8A7-11EBC493C581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782" y="397306"/>
            <a:ext cx="1691372" cy="1325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452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10FC6-62FA-47DE-ACD6-AC892D6A1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663"/>
            <a:ext cx="10515600" cy="1325563"/>
          </a:xfrm>
        </p:spPr>
        <p:txBody>
          <a:bodyPr/>
          <a:lstStyle/>
          <a:p>
            <a:r>
              <a:rPr lang="cs-CZ" dirty="0"/>
              <a:t>Mnichov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FFDD3-E4A0-4666-AF24-A15874B3B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25925"/>
            <a:ext cx="11119338" cy="3007359"/>
          </a:xfrm>
        </p:spPr>
        <p:txBody>
          <a:bodyPr/>
          <a:lstStyle/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Model </a:t>
            </a:r>
            <a:r>
              <a:rPr lang="cs-CZ" sz="2200" dirty="0" err="1">
                <a:solidFill>
                  <a:schemeClr val="tx1"/>
                </a:solidFill>
              </a:rPr>
              <a:t>SoBoN</a:t>
            </a:r>
            <a:r>
              <a:rPr lang="cs-CZ" sz="2200" dirty="0">
                <a:solidFill>
                  <a:schemeClr val="tx1"/>
                </a:solidFill>
              </a:rPr>
              <a:t> (</a:t>
            </a:r>
            <a:r>
              <a:rPr lang="cs-CZ" sz="2200" dirty="0" err="1">
                <a:solidFill>
                  <a:schemeClr val="tx1"/>
                </a:solidFill>
              </a:rPr>
              <a:t>Sozialgerechte</a:t>
            </a:r>
            <a:r>
              <a:rPr lang="cs-CZ" sz="2200" dirty="0">
                <a:solidFill>
                  <a:schemeClr val="tx1"/>
                </a:solidFill>
              </a:rPr>
              <a:t> </a:t>
            </a:r>
            <a:r>
              <a:rPr lang="cs-CZ" sz="2200" dirty="0" err="1">
                <a:solidFill>
                  <a:schemeClr val="tx1"/>
                </a:solidFill>
              </a:rPr>
              <a:t>Bodennutzung</a:t>
            </a:r>
            <a:r>
              <a:rPr lang="cs-CZ" sz="2200" dirty="0">
                <a:solidFill>
                  <a:schemeClr val="tx1"/>
                </a:solidFill>
              </a:rPr>
              <a:t> – sociálně spravedlivé využívání půdy) - stanovené poplatky za výstavbu na občanskou vybavenost (školy, školky, jesle) a povinný podíl 30 % dostupného (podporovaného) bydlení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Mezi lety 1994 až 2016 bylo takto postaveno 46 250 bytů, z toho 12 000 podporovaného bydlení  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Nástroje odpovídají českému regulačnímu plánu a plánovací smlouvě, jen se zatím tímto způsobem nepoužívají 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Podpora družstev a jiných neziskových forem bydlení - finanční, institucionální i pozemkové - spojené se závazkem, že nemovitost nebude po 40 let umístěna na běžný trh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>
              <a:solidFill>
                <a:srgbClr val="1F3864"/>
              </a:solidFill>
            </a:endParaRP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C5BFC8-7EB2-42AD-8537-1AB8AE827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Řečová bublina: obdélníkový bublinový popisek 5">
            <a:extLst>
              <a:ext uri="{FF2B5EF4-FFF2-40B4-BE49-F238E27FC236}">
                <a16:creationId xmlns:a16="http://schemas.microsoft.com/office/drawing/2014/main" id="{D78C800D-17C6-4AC9-A81D-AC6DB414108A}"/>
              </a:ext>
            </a:extLst>
          </p:cNvPr>
          <p:cNvSpPr/>
          <p:nvPr/>
        </p:nvSpPr>
        <p:spPr>
          <a:xfrm>
            <a:off x="4601893" y="332945"/>
            <a:ext cx="3756074" cy="1101001"/>
          </a:xfrm>
          <a:prstGeom prst="wedgeRectCallout">
            <a:avLst>
              <a:gd name="adj1" fmla="val -81814"/>
              <a:gd name="adj2" fmla="val 20182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Sociálně spravedlivé využívání půdy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C39DB18-20C2-4B6C-83E1-F21C0904F58B}"/>
              </a:ext>
            </a:extLst>
          </p:cNvPr>
          <p:cNvPicPr/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240" y="273157"/>
            <a:ext cx="731520" cy="1074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90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10FC6-62FA-47DE-ACD6-AC892D6A1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663"/>
            <a:ext cx="10515600" cy="1325563"/>
          </a:xfrm>
        </p:spPr>
        <p:txBody>
          <a:bodyPr/>
          <a:lstStyle/>
          <a:p>
            <a:r>
              <a:rPr lang="cs-CZ" dirty="0"/>
              <a:t>Barcelona, Paříž, Berlín, Vancouver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FFDD3-E4A0-4666-AF24-A15874B3B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43173"/>
            <a:ext cx="11119338" cy="3007359"/>
          </a:xfrm>
        </p:spPr>
        <p:txBody>
          <a:bodyPr/>
          <a:lstStyle/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Opatření s cílem, aby byty ve městech skutečně sloužily k bydlení, nikoliv k turistickému ubytování, k ukládání či dokonce praní peněz, či ležely ladem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Barcelona asertivním vyjednáváním s </a:t>
            </a:r>
            <a:r>
              <a:rPr lang="cs-CZ" sz="2200" dirty="0" err="1">
                <a:solidFill>
                  <a:schemeClr val="tx1"/>
                </a:solidFill>
              </a:rPr>
              <a:t>Airbnb</a:t>
            </a:r>
            <a:r>
              <a:rPr lang="cs-CZ" sz="2200" dirty="0">
                <a:solidFill>
                  <a:schemeClr val="tx1"/>
                </a:solidFill>
              </a:rPr>
              <a:t> dosáhla toho, že vidí do dat společnosti a může tak efektivně vymáhat pravidla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Barcelona má grantový systém pro vlastníky zchátralých nemovitostí s podmínkou, že po rekonstrukci budou byty sloužit jako dostupné bydlení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Francouzský daňový systém umožňuje extra zdanit prázdné byty, ve kterých není nikdo hlášen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Vancouver zavedl speciální daň při nákupu nemovitostí zahraničním subjektem</a:t>
            </a: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>
              <a:solidFill>
                <a:srgbClr val="1F3864"/>
              </a:solidFill>
            </a:endParaRPr>
          </a:p>
          <a:p>
            <a:pPr marL="330200" indent="-355600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C5BFC8-7EB2-42AD-8537-1AB8AE827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DF137CD-BC0B-4C51-BE39-F10311B9A025}"/>
              </a:ext>
            </a:extLst>
          </p:cNvPr>
          <p:cNvPicPr/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69"/>
          <a:stretch/>
        </p:blipFill>
        <p:spPr bwMode="auto">
          <a:xfrm>
            <a:off x="10296989" y="350521"/>
            <a:ext cx="886826" cy="13926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5902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1006642" y="312821"/>
            <a:ext cx="10515600" cy="110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indent="-203200">
              <a:buClr>
                <a:srgbClr val="1F3864"/>
              </a:buClr>
              <a:buSzPts val="3200"/>
            </a:pPr>
            <a:r>
              <a:rPr lang="cs-CZ" sz="3200" dirty="0">
                <a:solidFill>
                  <a:srgbClr val="1F3864"/>
                </a:solidFill>
              </a:rPr>
              <a:t>Cíle pro roky 2019-2022 v oblasti bydlení (1)</a:t>
            </a:r>
            <a:r>
              <a:rPr lang="cs-CZ" dirty="0"/>
              <a:t> </a:t>
            </a:r>
            <a:br>
              <a:rPr lang="cs-CZ" dirty="0"/>
            </a:br>
            <a:endParaRPr lang="cs-CZ" sz="3200" dirty="0">
              <a:solidFill>
                <a:srgbClr val="1F3864"/>
              </a:solidFill>
            </a:endParaRPr>
          </a:p>
        </p:txBody>
      </p:sp>
      <p:sp>
        <p:nvSpPr>
          <p:cNvPr id="171" name="Shape 171" descr="ždý "/>
          <p:cNvSpPr txBox="1">
            <a:spLocks noGrp="1"/>
          </p:cNvSpPr>
          <p:nvPr>
            <p:ph type="body" idx="1"/>
          </p:nvPr>
        </p:nvSpPr>
        <p:spPr>
          <a:xfrm>
            <a:off x="1187215" y="1898284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Zahájit každý rok výstavbu min. 1 000 obecních bytů (ve spolupráci s městskými částmi)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Každý rok opravit a obsadit min. 1 000 prázdných bytů ve vlastnictví HMP / MČ (audit technického stavu bytových domů nutný)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Dotační program pro opravu prázdných domů v soukromém vlastnictví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Do roku 2022 vrátit min. 5 000 bytů z </a:t>
            </a:r>
            <a:r>
              <a:rPr lang="cs-CZ" sz="2200" dirty="0" err="1">
                <a:solidFill>
                  <a:schemeClr val="tx1"/>
                </a:solidFill>
              </a:rPr>
              <a:t>Airbnb</a:t>
            </a:r>
            <a:r>
              <a:rPr lang="cs-CZ" sz="2200" dirty="0">
                <a:solidFill>
                  <a:schemeClr val="tx1"/>
                </a:solidFill>
              </a:rPr>
              <a:t> do režimu rezidenčního bydlení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V roce 2019 zveřejnit připravovanou mapu cen nájemného jako pomoc lidem, kteří uzavírají nájemní smlouvu</a:t>
            </a:r>
          </a:p>
          <a:p>
            <a:pPr marL="33020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Poradenství a osvěta v oblasti bydlení (např. infocentrum k družstevnímu bydlení)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1F3864"/>
              </a:solidFill>
            </a:endParaRPr>
          </a:p>
        </p:txBody>
      </p:sp>
      <p:cxnSp>
        <p:nvCxnSpPr>
          <p:cNvPr id="172" name="Shape 172"/>
          <p:cNvCxnSpPr/>
          <p:nvPr/>
        </p:nvCxnSpPr>
        <p:spPr>
          <a:xfrm>
            <a:off x="1187215" y="1306954"/>
            <a:ext cx="98175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CAEAED9-47DE-4F57-A093-6F2388F34A26}"/>
              </a:ext>
            </a:extLst>
          </p:cNvPr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610" y="73108"/>
            <a:ext cx="2866390" cy="1718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5539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1006642" y="312821"/>
            <a:ext cx="10515600" cy="110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indent="-203200">
              <a:buClr>
                <a:srgbClr val="1F3864"/>
              </a:buClr>
              <a:buSzPts val="3200"/>
            </a:pPr>
            <a:r>
              <a:rPr lang="cs-CZ" sz="3200" dirty="0">
                <a:solidFill>
                  <a:srgbClr val="1F3864"/>
                </a:solidFill>
              </a:rPr>
              <a:t>Cíle pro roky 2019-2022 v </a:t>
            </a:r>
            <a:r>
              <a:rPr lang="cs-CZ" sz="3200">
                <a:solidFill>
                  <a:srgbClr val="1F3864"/>
                </a:solidFill>
              </a:rPr>
              <a:t>oblasti bydlení (2)</a:t>
            </a:r>
            <a:r>
              <a:rPr lang="cs-CZ"/>
              <a:t> </a:t>
            </a:r>
            <a:br>
              <a:rPr lang="cs-CZ" dirty="0"/>
            </a:br>
            <a:endParaRPr lang="cs-CZ" sz="3200" dirty="0">
              <a:solidFill>
                <a:srgbClr val="1F3864"/>
              </a:solidFill>
            </a:endParaRPr>
          </a:p>
        </p:txBody>
      </p:sp>
      <p:sp>
        <p:nvSpPr>
          <p:cNvPr id="171" name="Shape 171" descr="ždý "/>
          <p:cNvSpPr txBox="1">
            <a:spLocks noGrp="1"/>
          </p:cNvSpPr>
          <p:nvPr>
            <p:ph type="body" idx="1"/>
          </p:nvPr>
        </p:nvSpPr>
        <p:spPr>
          <a:xfrm>
            <a:off x="1187215" y="170948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30200" lvl="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Uzavřít dohody se soukromými developery na prodej 20 % kapacit větších rezidenčních projektů (nad 100 bytů) – vzorové smlouvy a mechanismy dohody jsou již v přípravě</a:t>
            </a:r>
          </a:p>
          <a:p>
            <a:pPr marL="330200" lvl="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Vytipovat další obecní pozemky pro novou obecní bytovou výstavbu a realizovat odkup vytipovaných pozemků</a:t>
            </a:r>
          </a:p>
          <a:p>
            <a:pPr marL="330200" lvl="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Vyčlenění části obecního bytového fondu pro účely dostupného startovacího bydlení</a:t>
            </a:r>
          </a:p>
          <a:p>
            <a:pPr marL="330200" lvl="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Další rozvíjení projektu ústupového seniorského bydlení</a:t>
            </a:r>
          </a:p>
          <a:p>
            <a:pPr marL="330200" lvl="0" indent="-355600" fontAlgn="base">
              <a:lnSpc>
                <a:spcPct val="150000"/>
              </a:lnSpc>
              <a:spcBef>
                <a:spcPts val="0"/>
              </a:spcBef>
              <a:buClr>
                <a:srgbClr val="1F3864"/>
              </a:buClr>
              <a:buSzPts val="2000"/>
              <a:buFont typeface="Arial"/>
              <a:buChar char="-"/>
            </a:pPr>
            <a:r>
              <a:rPr lang="cs-CZ" sz="2200" dirty="0">
                <a:solidFill>
                  <a:schemeClr val="tx1"/>
                </a:solidFill>
              </a:rPr>
              <a:t>Zvýšení dostupnosti bezbariérového bydlení a podpora služeb zaměřených na poradenství a asistenci při odstraňování bariér osob se zdravotním postižením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1F3864"/>
              </a:solidFill>
            </a:endParaRPr>
          </a:p>
        </p:txBody>
      </p:sp>
      <p:cxnSp>
        <p:nvCxnSpPr>
          <p:cNvPr id="172" name="Shape 172"/>
          <p:cNvCxnSpPr/>
          <p:nvPr/>
        </p:nvCxnSpPr>
        <p:spPr>
          <a:xfrm>
            <a:off x="1187215" y="1306954"/>
            <a:ext cx="98175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CAEAED9-47DE-4F57-A093-6F2388F34A26}"/>
              </a:ext>
            </a:extLst>
          </p:cNvPr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189" y="136550"/>
            <a:ext cx="2866390" cy="1718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18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ctrTitle"/>
          </p:nvPr>
        </p:nvSpPr>
        <p:spPr>
          <a:xfrm>
            <a:off x="2819991" y="1387948"/>
            <a:ext cx="6900600" cy="258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br>
              <a:rPr lang="cs-CZ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4400" b="0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cs-CZ" sz="4400" dirty="0">
                <a:solidFill>
                  <a:srgbClr val="1F3864"/>
                </a:solidFill>
              </a:rPr>
              <a:t>ěkujeme za pozornost</a:t>
            </a:r>
            <a:br>
              <a:rPr lang="cs-CZ" sz="4400" dirty="0">
                <a:solidFill>
                  <a:srgbClr val="1F3864"/>
                </a:solidFill>
              </a:rPr>
            </a:br>
            <a:endParaRPr lang="cs-CZ" sz="3200" dirty="0">
              <a:solidFill>
                <a:srgbClr val="1F3864"/>
              </a:solidFill>
            </a:endParaRPr>
          </a:p>
        </p:txBody>
      </p:sp>
      <p:cxnSp>
        <p:nvCxnSpPr>
          <p:cNvPr id="212" name="Shape 212"/>
          <p:cNvCxnSpPr/>
          <p:nvPr/>
        </p:nvCxnSpPr>
        <p:spPr>
          <a:xfrm>
            <a:off x="2893101" y="4227226"/>
            <a:ext cx="8724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3" name="Shape 2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cs-CZ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BFAB62F-93B8-4E17-A1CB-F313BC758051}"/>
              </a:ext>
            </a:extLst>
          </p:cNvPr>
          <p:cNvSpPr/>
          <p:nvPr/>
        </p:nvSpPr>
        <p:spPr>
          <a:xfrm>
            <a:off x="2796699" y="4745184"/>
            <a:ext cx="54793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600" dirty="0">
                <a:solidFill>
                  <a:srgbClr val="1F3864"/>
                </a:solidFill>
              </a:rPr>
              <a:t>Petra Kolínská, </a:t>
            </a:r>
            <a:r>
              <a:rPr lang="cs-CZ" sz="1600" dirty="0">
                <a:solidFill>
                  <a:srgbClr val="1F3864"/>
                </a:solidFill>
                <a:hlinkClick r:id="rId3"/>
              </a:rPr>
              <a:t>petra.kolinska@praha.eu</a:t>
            </a:r>
            <a:r>
              <a:rPr lang="cs-CZ" sz="1600" dirty="0">
                <a:solidFill>
                  <a:srgbClr val="1F3864"/>
                </a:solidFill>
              </a:rPr>
              <a:t>, 776 552 022</a:t>
            </a:r>
          </a:p>
          <a:p>
            <a:r>
              <a:rPr lang="cs-CZ" sz="1600" dirty="0">
                <a:solidFill>
                  <a:srgbClr val="1F3864"/>
                </a:solidFill>
              </a:rPr>
              <a:t>Ondřej </a:t>
            </a:r>
            <a:r>
              <a:rPr lang="cs-CZ" sz="1600" dirty="0" err="1">
                <a:solidFill>
                  <a:srgbClr val="1F3864"/>
                </a:solidFill>
              </a:rPr>
              <a:t>Mirovský</a:t>
            </a:r>
            <a:r>
              <a:rPr lang="cs-CZ" sz="1600" dirty="0">
                <a:solidFill>
                  <a:srgbClr val="1F3864"/>
                </a:solidFill>
              </a:rPr>
              <a:t>, </a:t>
            </a:r>
            <a:r>
              <a:rPr lang="cs-CZ" sz="1600" dirty="0">
                <a:solidFill>
                  <a:srgbClr val="1F3864"/>
                </a:solidFill>
                <a:hlinkClick r:id="rId4"/>
              </a:rPr>
              <a:t>ondrej.mirovsky@zeleni.cz</a:t>
            </a:r>
            <a:r>
              <a:rPr lang="cs-CZ" sz="1600" dirty="0">
                <a:solidFill>
                  <a:srgbClr val="1F3864"/>
                </a:solidFill>
              </a:rPr>
              <a:t>, </a:t>
            </a:r>
            <a:r>
              <a:rPr lang="cs-CZ" sz="1600" dirty="0"/>
              <a:t>724 833 286</a:t>
            </a:r>
            <a:endParaRPr lang="cs-CZ" sz="1600" dirty="0">
              <a:solidFill>
                <a:srgbClr val="1F3864"/>
              </a:solidFill>
            </a:endParaRPr>
          </a:p>
          <a:p>
            <a:r>
              <a:rPr lang="cs-CZ" sz="1600" dirty="0">
                <a:solidFill>
                  <a:srgbClr val="1F3864"/>
                </a:solidFill>
              </a:rPr>
              <a:t>Milan Deutsch, </a:t>
            </a:r>
            <a:r>
              <a:rPr lang="cs-CZ" sz="1600" dirty="0">
                <a:solidFill>
                  <a:srgbClr val="1F3864"/>
                </a:solidFill>
                <a:hlinkClick r:id="rId5"/>
              </a:rPr>
              <a:t>milan.Deutsch@emd-pr.cz</a:t>
            </a:r>
            <a:r>
              <a:rPr lang="cs-CZ" sz="1600" dirty="0">
                <a:solidFill>
                  <a:srgbClr val="1F3864"/>
                </a:solidFill>
              </a:rPr>
              <a:t>, 775 556 587</a:t>
            </a:r>
            <a:endParaRPr lang="cs-CZ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1103312" y="205813"/>
            <a:ext cx="10515600" cy="110114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l" rtl="0">
              <a:lnSpc>
                <a:spcPct val="90000"/>
              </a:lnSpc>
              <a:spcBef>
                <a:spcPts val="0"/>
              </a:spcBef>
              <a:buClr>
                <a:srgbClr val="1F3864"/>
              </a:buClr>
              <a:buSzPts val="3200"/>
              <a:buFont typeface="Calibri"/>
              <a:buNone/>
            </a:pPr>
            <a:r>
              <a:rPr lang="cs-CZ" sz="3200">
                <a:solidFill>
                  <a:srgbClr val="1F3864"/>
                </a:solidFill>
              </a:rPr>
              <a:t>Z vládní analýzy k </a:t>
            </a:r>
            <a:r>
              <a:rPr lang="cs-CZ" sz="3200" b="0" i="0" u="none" strike="noStrike" cap="non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AirBnB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1187215" y="2341188"/>
            <a:ext cx="8946600" cy="377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Počet pronajímaných lůžek v Praze cca 72 000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Stejný počet jako ve všech pražských hotelích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Roční výnos cca 2 miliardy Kč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 </a:t>
            </a:r>
            <a:r>
              <a:rPr lang="cs-CZ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AirBnB</a:t>
            </a: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přímo nakupovány byty v novostavbách (3</a:t>
            </a:r>
            <a:r>
              <a:rPr lang="cs-CZ" sz="2000" dirty="0"/>
              <a:t>0-40 %)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80 % nabídek není </a:t>
            </a:r>
            <a:r>
              <a:rPr lang="cs-CZ" sz="2000" dirty="0"/>
              <a:t>“</a:t>
            </a: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sdílená ekonomika</a:t>
            </a:r>
            <a:r>
              <a:rPr lang="cs-CZ" sz="2000" dirty="0"/>
              <a:t>”</a:t>
            </a: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nýbrž podnikání</a:t>
            </a: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cs-CZ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Není výjimkou, že 1 hostitel vlastní k pronájmu přes 70 ubytovacích jednotek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rgbClr val="2F5496"/>
              </a:buClr>
              <a:buSzPts val="3948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" name="Shape 228"/>
          <p:cNvCxnSpPr/>
          <p:nvPr/>
        </p:nvCxnSpPr>
        <p:spPr>
          <a:xfrm>
            <a:off x="1187215" y="1306954"/>
            <a:ext cx="981757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9" name="Shape 2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cs-CZ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cs-CZ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4336675" y="6194175"/>
            <a:ext cx="6026700" cy="307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cs-CZ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cs-CZ">
                <a:solidFill>
                  <a:schemeClr val="dk1"/>
                </a:solidFill>
              </a:rPr>
              <a:t>Analýza sdílené ekonomiky a digitální platforem </a:t>
            </a:r>
            <a:r>
              <a:rPr lang="cs-CZ" sz="1150">
                <a:solidFill>
                  <a:schemeClr val="dk1"/>
                </a:solidFill>
              </a:rPr>
              <a:t>© 2017. Úřad vlády ČR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747</Words>
  <Application>Microsoft Office PowerPoint</Application>
  <PresentationFormat>Širokoúhlá obrazovka</PresentationFormat>
  <Paragraphs>112</Paragraphs>
  <Slides>15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Urban Grotesk ReBo</vt:lpstr>
      <vt:lpstr>Motiv Office</vt:lpstr>
      <vt:lpstr>Tisková konference  Dostupné bydlení pro Pražany: Inspirace ze zahraničí</vt:lpstr>
      <vt:lpstr>Prezentující </vt:lpstr>
      <vt:lpstr>Obsah prezentace</vt:lpstr>
      <vt:lpstr>Jaké problémy řeší Praha</vt:lpstr>
      <vt:lpstr>Růst cen bytů x růst mezd </vt:lpstr>
      <vt:lpstr>Dobrá praxe v zahraničí </vt:lpstr>
      <vt:lpstr> Vídeň</vt:lpstr>
      <vt:lpstr>Amsterdam</vt:lpstr>
      <vt:lpstr>Berlín</vt:lpstr>
      <vt:lpstr>Mnichov</vt:lpstr>
      <vt:lpstr>Barcelona, Paříž, Berlín, Vancouver</vt:lpstr>
      <vt:lpstr>Cíle pro roky 2019-2022 v oblasti bydlení (1)  </vt:lpstr>
      <vt:lpstr>Cíle pro roky 2019-2022 v oblasti bydlení (2)  </vt:lpstr>
      <vt:lpstr> Děkujeme za pozornost </vt:lpstr>
      <vt:lpstr>Z vládní analýzy k AirBnB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Tisková konference  Dostupnost bydlení v Praze</dc:title>
  <dc:creator>Milan Deutsch</dc:creator>
  <cp:lastModifiedBy>Milan Deutsch</cp:lastModifiedBy>
  <cp:revision>101</cp:revision>
  <dcterms:modified xsi:type="dcterms:W3CDTF">2018-07-24T07:36:13Z</dcterms:modified>
</cp:coreProperties>
</file>