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3" r:id="rId4"/>
    <p:sldId id="294" r:id="rId5"/>
    <p:sldId id="295" r:id="rId6"/>
    <p:sldId id="301" r:id="rId7"/>
    <p:sldId id="302" r:id="rId8"/>
    <p:sldId id="296" r:id="rId9"/>
    <p:sldId id="303" r:id="rId10"/>
    <p:sldId id="297" r:id="rId11"/>
    <p:sldId id="298" r:id="rId12"/>
    <p:sldId id="304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Kulhanek" initials="AK" lastIdx="1" clrIdx="0">
    <p:extLst>
      <p:ext uri="{19B8F6BF-5375-455C-9EA6-DF929625EA0E}">
        <p15:presenceInfo xmlns:p15="http://schemas.microsoft.com/office/powerpoint/2012/main" userId="7d1fbc76f00a6f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344D84-9AFB-497E-A393-DC336BA19D2E}" styleName="Střední styl 3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Střední styl 4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Styl Středně sytá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81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25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8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41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8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90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5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69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0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0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E4770-40C7-4683-ABB6-5B37006AC92A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14F1E-0977-4DC8-B771-B0811D63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6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99248" y="2354333"/>
            <a:ext cx="11013142" cy="1843064"/>
          </a:xfrm>
        </p:spPr>
        <p:txBody>
          <a:bodyPr>
            <a:normAutofit fontScale="90000"/>
          </a:bodyPr>
          <a:lstStyle/>
          <a:p>
            <a:r>
              <a:rPr lang="cs-CZ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VZORCE UŽÍVÁNÍ TABÁKU </a:t>
            </a:r>
            <a:br>
              <a:rPr lang="cs-CZ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MOTIVACE K ODVYKÁNÍ KOUŘENÍ </a:t>
            </a:r>
            <a:br>
              <a:rPr lang="cs-CZ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 A PO ZAVEDENÍ NEKUŘÁCKÉHO ZÁKONA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8351" y="6400223"/>
            <a:ext cx="5947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Tisková konference, 10. 5. 2018, 1. Lékařská fakulta UK, Praha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ástupný symbol pro text 2"/>
          <p:cNvSpPr>
            <a:spLocks noGrp="1"/>
          </p:cNvSpPr>
          <p:nvPr/>
        </p:nvSpPr>
        <p:spPr>
          <a:xfrm>
            <a:off x="4184370" y="3362323"/>
            <a:ext cx="3527425" cy="359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sp>
        <p:nvSpPr>
          <p:cNvPr id="13" name="Zástupný symbol pro text 3"/>
          <p:cNvSpPr>
            <a:spLocks noGrp="1"/>
          </p:cNvSpPr>
          <p:nvPr/>
        </p:nvSpPr>
        <p:spPr>
          <a:xfrm>
            <a:off x="4184370" y="3721941"/>
            <a:ext cx="3527425" cy="95091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sp>
        <p:nvSpPr>
          <p:cNvPr id="14" name="TextovéPole 13"/>
          <p:cNvSpPr txBox="1"/>
          <p:nvPr/>
        </p:nvSpPr>
        <p:spPr>
          <a:xfrm>
            <a:off x="2567269" y="4869576"/>
            <a:ext cx="7626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Adam Kulhánek</a:t>
            </a:r>
          </a:p>
          <a:p>
            <a:pPr algn="ctr"/>
            <a:r>
              <a:rPr lang="cs-CZ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Klinika adiktologie 1LF UK a VFN v Praze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l="11918" t="20588" r="5588" b="22456"/>
          <a:stretch/>
        </p:blipFill>
        <p:spPr>
          <a:xfrm>
            <a:off x="1" y="1"/>
            <a:ext cx="3092824" cy="142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8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4753" y="548463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SLEDOVANÝ SOUBOR KUŘÁKŮ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56715" y="2164976"/>
            <a:ext cx="10670241" cy="30793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cs-CZ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 dospělých kuřáků tabáku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cs-CZ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Vybraní pacienti praktických lékařů </a:t>
            </a:r>
            <a:r>
              <a:rPr lang="cs-CZ" sz="3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 ordinací)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cs-CZ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Průměrný věk 47 let </a:t>
            </a:r>
            <a:r>
              <a:rPr lang="cs-CZ" sz="3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(19-77 let)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cs-CZ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61 % žen, 39 % mužů</a:t>
            </a:r>
          </a:p>
          <a:p>
            <a:endParaRPr lang="cs-CZ" sz="33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30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1305" y="131604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OBDOBÍ SLEDOVÁNÍ KUŘÁKŮ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04681" y="1613647"/>
            <a:ext cx="9179860" cy="4693023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 a po zavedení zákona č. 65/2017 Sb.</a:t>
            </a:r>
          </a:p>
          <a:p>
            <a:pPr>
              <a:buClr>
                <a:srgbClr val="C00000"/>
              </a:buClr>
            </a:pPr>
            <a:endParaRPr lang="cs-CZ" sz="3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rozmezí 7 měsíců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vlna sběru dat duben-květen 2017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vlna sběru dat září-říjen 2017</a:t>
            </a:r>
          </a:p>
          <a:p>
            <a:pPr lvl="1">
              <a:buClr>
                <a:srgbClr val="C00000"/>
              </a:buClr>
            </a:pPr>
            <a:endParaRPr lang="cs-CZ" sz="29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Vyhodnocovaná místa kouření 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restauraci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ulici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zaměstnání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autě</a:t>
            </a:r>
          </a:p>
          <a:p>
            <a:pPr lvl="1"/>
            <a:endParaRPr lang="cs-CZ" sz="29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sz="29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71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4753" y="454334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UŽÍVÁNÍ TABÁKOVÝCH VÝROBKŮ VE SLEDOVANÉM SOUBORU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9836" y="2515220"/>
            <a:ext cx="10527875" cy="23532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Významně převažovali </a:t>
            </a: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kuřáci cigaret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85,5 % denních kuřáků cigaret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cs-CZ" sz="3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Ostatní formy tabákových produktů zanedbatelné</a:t>
            </a:r>
            <a:endParaRPr lang="cs-CZ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9032" y="511839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PRŮMĚRNÁ SPOTŘEBA CIGARET ZA DEN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4753" y="1922930"/>
            <a:ext cx="10972800" cy="31735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431963"/>
              </p:ext>
            </p:extLst>
          </p:nvPr>
        </p:nvGraphicFramePr>
        <p:xfrm>
          <a:off x="1223681" y="2331498"/>
          <a:ext cx="9766302" cy="306244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883151"/>
                <a:gridCol w="4883151"/>
              </a:tblGrid>
              <a:tr h="1531222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>
                          <a:solidFill>
                            <a:schemeClr val="tx1"/>
                          </a:solidFill>
                        </a:rPr>
                        <a:t>PŘED ZAVEDENÍM</a:t>
                      </a:r>
                      <a:r>
                        <a:rPr lang="cs-CZ" sz="3200" b="1" baseline="0" dirty="0" smtClean="0">
                          <a:solidFill>
                            <a:schemeClr val="tx1"/>
                          </a:solidFill>
                        </a:rPr>
                        <a:t> ZÁKONA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>
                          <a:solidFill>
                            <a:schemeClr val="tx1"/>
                          </a:solidFill>
                        </a:rPr>
                        <a:t>PO ZAVEDENÍ ZÁKONA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31222">
                <a:tc>
                  <a:txBody>
                    <a:bodyPr/>
                    <a:lstStyle/>
                    <a:p>
                      <a:pPr algn="ctr"/>
                      <a:r>
                        <a:rPr lang="cs-CZ" sz="4000" b="1" dirty="0" smtClean="0"/>
                        <a:t>15 kusů cigaret</a:t>
                      </a:r>
                      <a:endParaRPr lang="en-US" sz="4000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4000" b="1" dirty="0" smtClean="0"/>
                        <a:t>12,9 kusů cigaret</a:t>
                      </a:r>
                      <a:endParaRPr lang="en-US" sz="40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aoblený obdélník 7"/>
          <p:cNvSpPr/>
          <p:nvPr/>
        </p:nvSpPr>
        <p:spPr>
          <a:xfrm>
            <a:off x="6688983" y="4255478"/>
            <a:ext cx="3763313" cy="78468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aoblený obdélník 9"/>
          <p:cNvSpPr/>
          <p:nvPr/>
        </p:nvSpPr>
        <p:spPr>
          <a:xfrm>
            <a:off x="1805149" y="4290647"/>
            <a:ext cx="3763313" cy="74951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1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4753" y="292969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PRŮMĚRNÁ SPOTŘEBA KUSŮ CIGARET ZA DEN NA VYBRANÝCH MÍSTECH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4753" y="1922930"/>
            <a:ext cx="10972800" cy="31735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760183"/>
              </p:ext>
            </p:extLst>
          </p:nvPr>
        </p:nvGraphicFramePr>
        <p:xfrm>
          <a:off x="1006289" y="1675916"/>
          <a:ext cx="10152528" cy="411626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384176"/>
                <a:gridCol w="3384176"/>
                <a:gridCol w="3384176"/>
              </a:tblGrid>
              <a:tr h="85914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MÍSTO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PŘED ZAVEDENÍM ZÁKONA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PO ZAVEDENÍ ZÁKONA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5914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V RESTAURACI</a:t>
                      </a:r>
                      <a:r>
                        <a:rPr lang="cs-CZ" sz="2000" b="1" baseline="0" dirty="0" smtClean="0"/>
                        <a:t>, BARU, </a:t>
                      </a:r>
                      <a:r>
                        <a:rPr lang="cs-CZ" sz="2000" b="1" baseline="0" dirty="0" smtClean="0"/>
                        <a:t>HOSPODĚ, </a:t>
                      </a:r>
                      <a:r>
                        <a:rPr lang="cs-CZ" sz="2000" b="1" baseline="0" dirty="0" smtClean="0"/>
                        <a:t>KAVÁRNĚ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5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0,8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932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NA</a:t>
                      </a:r>
                      <a:r>
                        <a:rPr lang="cs-CZ" sz="2000" b="1" baseline="0" dirty="0" smtClean="0"/>
                        <a:t> ULICI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1,8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4,5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932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DOMA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7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6,3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932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V ZAMĚSTNÁNÍ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3,7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3,6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Zaoblený obdélník 6"/>
          <p:cNvSpPr/>
          <p:nvPr/>
        </p:nvSpPr>
        <p:spPr>
          <a:xfrm>
            <a:off x="5659850" y="2658794"/>
            <a:ext cx="4304714" cy="60491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aoblený obdélník 7"/>
          <p:cNvSpPr/>
          <p:nvPr/>
        </p:nvSpPr>
        <p:spPr>
          <a:xfrm>
            <a:off x="5659850" y="3477625"/>
            <a:ext cx="4304714" cy="6049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5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4753" y="198840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PODÍL KUŘÁKŮ (%) DLE MÍSTA KOUŘENÍ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4753" y="1922930"/>
            <a:ext cx="10972800" cy="31735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251999"/>
              </p:ext>
            </p:extLst>
          </p:nvPr>
        </p:nvGraphicFramePr>
        <p:xfrm>
          <a:off x="1006289" y="1694328"/>
          <a:ext cx="10152528" cy="411626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384176"/>
                <a:gridCol w="3384176"/>
                <a:gridCol w="3384176"/>
              </a:tblGrid>
              <a:tr h="85914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MÍSTO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PŘED ZAVEDENÍM ZÁKONA</a:t>
                      </a:r>
                      <a:endParaRPr lang="en-US" sz="2000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PO ZAVEDENÍ ZÁKONA</a:t>
                      </a:r>
                      <a:endParaRPr lang="en-US" sz="20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5914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V RESTAURACI</a:t>
                      </a:r>
                      <a:r>
                        <a:rPr lang="cs-CZ" sz="2000" b="1" baseline="0" dirty="0" smtClean="0"/>
                        <a:t>, BARU, </a:t>
                      </a:r>
                      <a:r>
                        <a:rPr lang="cs-CZ" sz="2000" b="1" baseline="0" dirty="0" smtClean="0"/>
                        <a:t>HOSPODĚ, </a:t>
                      </a:r>
                      <a:r>
                        <a:rPr lang="cs-CZ" sz="2000" b="1" baseline="0" dirty="0" smtClean="0"/>
                        <a:t>KAVÁRNĚ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22,1 %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0,5 %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932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NA</a:t>
                      </a:r>
                      <a:r>
                        <a:rPr lang="cs-CZ" sz="2000" b="1" baseline="0" dirty="0" smtClean="0"/>
                        <a:t> ULICI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3,8 %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30</a:t>
                      </a:r>
                      <a:r>
                        <a:rPr lang="cs-CZ" sz="3200" b="1" baseline="0" dirty="0" smtClean="0"/>
                        <a:t> 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932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DOMA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34,</a:t>
                      </a:r>
                      <a:r>
                        <a:rPr lang="cs-CZ" sz="3200" b="1" baseline="0" dirty="0" smtClean="0"/>
                        <a:t>4 %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44,</a:t>
                      </a:r>
                      <a:r>
                        <a:rPr lang="cs-CZ" sz="3200" b="1" baseline="0" dirty="0" smtClean="0"/>
                        <a:t>2 </a:t>
                      </a:r>
                      <a:r>
                        <a:rPr lang="cs-CZ" sz="3200" b="1" baseline="0" dirty="0" smtClean="0"/>
                        <a:t>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9325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V ZAMĚSTNÁNÍ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11,</a:t>
                      </a:r>
                      <a:r>
                        <a:rPr lang="cs-CZ" sz="3200" b="1" baseline="0" dirty="0" smtClean="0"/>
                        <a:t>5 %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20 %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Zaoblený obdélník 5"/>
          <p:cNvSpPr/>
          <p:nvPr/>
        </p:nvSpPr>
        <p:spPr>
          <a:xfrm>
            <a:off x="5392564" y="2672862"/>
            <a:ext cx="4736174" cy="60491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aoblený obdélník 6"/>
          <p:cNvSpPr/>
          <p:nvPr/>
        </p:nvSpPr>
        <p:spPr>
          <a:xfrm>
            <a:off x="5392564" y="3506375"/>
            <a:ext cx="4736174" cy="6049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3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MOTIVACE K ODVYKÁNÍ KOUŘENÍ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390275" y="5741893"/>
            <a:ext cx="10515600" cy="717457"/>
          </a:xfrm>
        </p:spPr>
        <p:txBody>
          <a:bodyPr/>
          <a:lstStyle/>
          <a:p>
            <a:r>
              <a:rPr lang="cs-CZ" dirty="0" smtClean="0"/>
              <a:t>Subjektivně hodnoceno na 10 bodové škále</a:t>
            </a:r>
            <a:endParaRPr lang="en-US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810439"/>
              </p:ext>
            </p:extLst>
          </p:nvPr>
        </p:nvGraphicFramePr>
        <p:xfrm>
          <a:off x="1309593" y="2128121"/>
          <a:ext cx="9572814" cy="257486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786407"/>
                <a:gridCol w="4786407"/>
              </a:tblGrid>
              <a:tr h="1287432">
                <a:tc>
                  <a:txBody>
                    <a:bodyPr/>
                    <a:lstStyle/>
                    <a:p>
                      <a:pPr algn="ctr"/>
                      <a:r>
                        <a:rPr lang="cs-CZ" sz="3200" dirty="0" smtClean="0">
                          <a:solidFill>
                            <a:schemeClr val="tx1"/>
                          </a:solidFill>
                        </a:rPr>
                        <a:t>PŘED ZAVEDENÍM</a:t>
                      </a:r>
                      <a:r>
                        <a:rPr lang="cs-CZ" sz="3200" baseline="0" dirty="0" smtClean="0">
                          <a:solidFill>
                            <a:schemeClr val="tx1"/>
                          </a:solidFill>
                        </a:rPr>
                        <a:t> ZÁKONA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dirty="0" smtClean="0">
                          <a:solidFill>
                            <a:schemeClr val="tx1"/>
                          </a:solidFill>
                        </a:rPr>
                        <a:t>PO ZAVEDENÍ ZÁKONA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87432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5,08 bodů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5,44 bodů</a:t>
                      </a:r>
                      <a:endParaRPr lang="en-US" sz="3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Zaoblený obdélník 6"/>
          <p:cNvSpPr/>
          <p:nvPr/>
        </p:nvSpPr>
        <p:spPr>
          <a:xfrm>
            <a:off x="2684585" y="3650568"/>
            <a:ext cx="6822830" cy="78468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4753" y="427440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VZTAH MÍRY MOTIVACE A SPOTŘEBY CIGARET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4753" y="2111188"/>
            <a:ext cx="10972800" cy="4061011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Respondenti s vyšší mírou sebedůvěry a motivace po zavedení nekuřáckého zákona více snížili denní spotřebu cigaret</a:t>
            </a:r>
          </a:p>
          <a:p>
            <a:pPr>
              <a:buClr>
                <a:srgbClr val="C00000"/>
              </a:buClr>
            </a:pPr>
            <a:endParaRPr lang="cs-CZ" sz="33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Respondenti s vyšší spotřebou cigaret vykazovali nižší sebedůvěru v odvykání</a:t>
            </a:r>
            <a:endParaRPr lang="cs-CZ" sz="33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2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4753" y="494675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SUBJEKTIVNÍ DŮVODY K ODVYKÁNÍ KOUŘENÍ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4753" y="2097741"/>
            <a:ext cx="10972800" cy="3832412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Velmi důležitým důvodem ZDRAVÍ</a:t>
            </a:r>
          </a:p>
          <a:p>
            <a:pPr lvl="1">
              <a:buClr>
                <a:srgbClr val="C00000"/>
              </a:buClr>
            </a:pPr>
            <a:r>
              <a:rPr lang="cs-CZ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80 % respondentů</a:t>
            </a:r>
          </a:p>
          <a:p>
            <a:pPr lvl="1">
              <a:buClr>
                <a:srgbClr val="C00000"/>
              </a:buClr>
            </a:pPr>
            <a:endParaRPr lang="cs-CZ" sz="29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Zdraví jako významně důležitější důvod než nekuřácký zákon</a:t>
            </a:r>
          </a:p>
          <a:p>
            <a:pPr>
              <a:buClr>
                <a:srgbClr val="C00000"/>
              </a:buClr>
            </a:pPr>
            <a:endParaRPr lang="cs-CZ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odvykání kouření se respondenti nejvíce obávali psychických příznaků (stres, nervozita, zhoršení nálady)</a:t>
            </a: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79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35457"/>
            <a:ext cx="12056013" cy="1113585"/>
          </a:xfrm>
        </p:spPr>
        <p:txBody>
          <a:bodyPr>
            <a:normAutofit/>
          </a:bodyPr>
          <a:lstStyle/>
          <a:p>
            <a:pPr algn="ctr"/>
            <a:r>
              <a:rPr lang="cs-CZ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SUBJEKTIVNĚ </a:t>
            </a:r>
            <a:r>
              <a:rPr lang="cs-CZ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PREFEROVANÉ </a:t>
            </a:r>
            <a:r>
              <a:rPr lang="cs-CZ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FORMY ODVYKÁNÍ KOUŘENÍ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777431"/>
              </p:ext>
            </p:extLst>
          </p:nvPr>
        </p:nvGraphicFramePr>
        <p:xfrm>
          <a:off x="1843740" y="1647514"/>
          <a:ext cx="8712200" cy="469428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56100"/>
                <a:gridCol w="4356100"/>
              </a:tblGrid>
              <a:tr h="518521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tx1"/>
                          </a:solidFill>
                        </a:rPr>
                        <a:t>FORMA ODVYKÁNÍ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tx1"/>
                          </a:solidFill>
                        </a:rPr>
                        <a:t>POČET RESPONDENTŮ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518521"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/>
                        <a:t>SVÉPOMOCÍ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70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518521"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/>
                        <a:t>S NÁHRADNÍM NIKOTINEM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19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518521"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/>
                        <a:t>S PODPOROU RODINY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9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5185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0" dirty="0" smtClean="0"/>
                        <a:t>S POMOCÍ</a:t>
                      </a:r>
                      <a:r>
                        <a:rPr lang="cs-CZ" sz="2000" b="0" baseline="0" dirty="0" smtClean="0"/>
                        <a:t> ADIKTOLOGA, TERAPEUTA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4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518521"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/>
                        <a:t>S POMOCÍ LÉKAŘE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4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5185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0" dirty="0" smtClean="0"/>
                        <a:t>S POMOCÍ LÉKŮ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4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518521"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/>
                        <a:t>S POMOCÍ NÁRODNÍ LINKY PRO ODVYKÁNÍ KOUŘENÍ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1</a:t>
                      </a:r>
                      <a:endParaRPr lang="en-US" sz="32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47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4753" y="185393"/>
            <a:ext cx="10515600" cy="1113585"/>
          </a:xfrm>
        </p:spPr>
        <p:txBody>
          <a:bodyPr>
            <a:normAutofit/>
          </a:bodyPr>
          <a:lstStyle/>
          <a:p>
            <a:pPr algn="ctr"/>
            <a:r>
              <a:rPr lang="cs-CZ" sz="3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VÝSTUPY STUDIE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08254" y="2113454"/>
            <a:ext cx="11383746" cy="3794976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00000"/>
              </a:buClr>
              <a:buNone/>
            </a:pPr>
            <a:endParaRPr lang="cs-CZ" sz="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mírnému snížení denní spotřeby cigaret</a:t>
            </a: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významnému nárůstu kouření na ulici</a:t>
            </a:r>
            <a:endParaRPr lang="cs-CZ" sz="33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mírnému zvýšení motivace k odvykání </a:t>
            </a:r>
          </a:p>
          <a:p>
            <a:pPr>
              <a:buClr>
                <a:srgbClr val="C00000"/>
              </a:buClr>
            </a:pPr>
            <a:endParaRPr lang="cs-CZ" sz="3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Jako nejdůležitějším důvodem k odvykání bylo zdraví</a:t>
            </a:r>
            <a:endParaRPr lang="cs-CZ" sz="3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cs-CZ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Kuřáci by nejčastěji volili formu odvykání svépomocí</a:t>
            </a:r>
            <a:endParaRPr lang="cs-CZ" sz="33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ovéPole 3"/>
          <p:cNvSpPr txBox="1"/>
          <p:nvPr/>
        </p:nvSpPr>
        <p:spPr>
          <a:xfrm>
            <a:off x="573793" y="1759511"/>
            <a:ext cx="11310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sledovaného vzorku kuřáků (N=131) došlo před a po zavedení nekuřáckého zákona: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0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3430415" y="5343146"/>
            <a:ext cx="5257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Adam Kulhánek</a:t>
            </a:r>
          </a:p>
          <a:p>
            <a:pPr algn="ctr"/>
            <a:r>
              <a:rPr lang="cs-CZ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adam.kulhanek@lf1.cuni.cz</a:t>
            </a:r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801515" y="662973"/>
            <a:ext cx="10515600" cy="1102659"/>
          </a:xfrm>
        </p:spPr>
        <p:txBody>
          <a:bodyPr>
            <a:normAutofit/>
          </a:bodyPr>
          <a:lstStyle/>
          <a:p>
            <a:pPr algn="ctr"/>
            <a:r>
              <a:rPr lang="cs-CZ" sz="4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://www.bezcigaret.cz/wp-content/uploads/2016/08/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386" y="1999291"/>
            <a:ext cx="7439857" cy="304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09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405</Words>
  <Application>Microsoft Office PowerPoint</Application>
  <PresentationFormat>Širokoúhlá obrazovka</PresentationFormat>
  <Paragraphs>110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Motiv Office</vt:lpstr>
      <vt:lpstr>VZORCE UŽÍVÁNÍ TABÁKU  A MOTIVACE K ODVYKÁNÍ KOUŘENÍ  PŘED A PO ZAVEDENÍ NEKUŘÁCKÉHO ZÁKONA</vt:lpstr>
      <vt:lpstr>SLEDOVANÝ SOUBOR KUŘÁKŮ</vt:lpstr>
      <vt:lpstr>OBDOBÍ SLEDOVÁNÍ KUŘÁKŮ</vt:lpstr>
      <vt:lpstr>UŽÍVÁNÍ TABÁKOVÝCH VÝROBKŮ VE SLEDOVANÉM SOUBORU</vt:lpstr>
      <vt:lpstr>PRŮMĚRNÁ SPOTŘEBA CIGARET ZA DEN</vt:lpstr>
      <vt:lpstr>PRŮMĚRNÁ SPOTŘEBA KUSŮ CIGARET ZA DEN NA VYBRANÝCH MÍSTECH</vt:lpstr>
      <vt:lpstr>PODÍL KUŘÁKŮ (%) DLE MÍSTA KOUŘENÍ</vt:lpstr>
      <vt:lpstr>VÝVOJ MOTIVACE K ODVYKÁNÍ KOUŘENÍ</vt:lpstr>
      <vt:lpstr>VZTAH MÍRY MOTIVACE A SPOTŘEBY CIGARET</vt:lpstr>
      <vt:lpstr>SUBJEKTIVNÍ DŮVODY K ODVYKÁNÍ KOUŘENÍ</vt:lpstr>
      <vt:lpstr>SUBJEKTIVNĚ PREFEROVANÉ FORMY ODVYKÁNÍ KOUŘENÍ</vt:lpstr>
      <vt:lpstr>HLAVNÍ VÝSTUPY STUDIE</vt:lpstr>
      <vt:lpstr>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Adam Kulhanek</dc:creator>
  <cp:lastModifiedBy>Adam Kulhanek</cp:lastModifiedBy>
  <cp:revision>373</cp:revision>
  <dcterms:created xsi:type="dcterms:W3CDTF">2018-02-20T09:31:21Z</dcterms:created>
  <dcterms:modified xsi:type="dcterms:W3CDTF">2018-05-10T06:19:39Z</dcterms:modified>
</cp:coreProperties>
</file>