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16" r:id="rId2"/>
    <p:sldId id="318" r:id="rId3"/>
    <p:sldId id="319" r:id="rId4"/>
    <p:sldId id="320" r:id="rId5"/>
    <p:sldId id="322" r:id="rId6"/>
    <p:sldId id="295" r:id="rId7"/>
    <p:sldId id="325" r:id="rId8"/>
    <p:sldId id="296" r:id="rId9"/>
    <p:sldId id="297" r:id="rId10"/>
    <p:sldId id="300" r:id="rId11"/>
    <p:sldId id="299" r:id="rId12"/>
    <p:sldId id="324" r:id="rId13"/>
    <p:sldId id="303" r:id="rId14"/>
    <p:sldId id="326" r:id="rId15"/>
    <p:sldId id="321" r:id="rId16"/>
    <p:sldId id="323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>
        <p:scale>
          <a:sx n="39" d="100"/>
          <a:sy n="39" d="100"/>
        </p:scale>
        <p:origin x="-2874" y="-11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4B3DE-B8E7-49EC-A05E-3C682BEA9906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8C5FE-6F6E-408F-8B9B-71A51BEF5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1622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8067B1D-3BB3-1646-B06A-0E4B17588FF0}" type="slidenum">
              <a:rPr lang="ru-RU" sz="1200">
                <a:solidFill>
                  <a:prstClr val="black"/>
                </a:solidFill>
                <a:cs typeface="Arial" charset="0"/>
              </a:rPr>
              <a:pPr eaLnBrk="1" hangingPunct="1"/>
              <a:t>11</a:t>
            </a:fld>
            <a:endParaRPr lang="ru-RU" sz="12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AB361FA4-1A9B-D441-99A0-C89112A355BF}" type="slidenum">
              <a:rPr lang="de-DE" sz="1200">
                <a:solidFill>
                  <a:prstClr val="black"/>
                </a:solidFill>
                <a:cs typeface="Arial" charset="0"/>
              </a:rPr>
              <a:pPr algn="r" eaLnBrk="1" hangingPunct="1"/>
              <a:t>11</a:t>
            </a:fld>
            <a:endParaRPr lang="de-DE" sz="12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728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7B410612-08AC-9D42-AE73-CC03FDE715D6}" type="slidenum">
              <a:rPr lang="de-DE" sz="1200">
                <a:solidFill>
                  <a:prstClr val="black"/>
                </a:solidFill>
                <a:cs typeface="Arial" charset="0"/>
              </a:rPr>
              <a:pPr algn="r" eaLnBrk="1" hangingPunct="1"/>
              <a:t>11</a:t>
            </a:fld>
            <a:endParaRPr lang="de-DE" sz="12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728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B2DC70F0-66EE-FC48-8043-2B62376C9D96}" type="slidenum">
              <a:rPr lang="de-DE" sz="1200">
                <a:solidFill>
                  <a:prstClr val="black"/>
                </a:solidFill>
                <a:latin typeface="Futura Lt BT" charset="0"/>
                <a:cs typeface="Arial" charset="0"/>
              </a:rPr>
              <a:pPr algn="r" eaLnBrk="1" hangingPunct="1"/>
              <a:t>11</a:t>
            </a:fld>
            <a:endParaRPr lang="de-DE" sz="1200">
              <a:solidFill>
                <a:prstClr val="black"/>
              </a:solidFill>
              <a:latin typeface="Futura Lt BT" charset="0"/>
              <a:cs typeface="Arial" charset="0"/>
            </a:endParaRPr>
          </a:p>
        </p:txBody>
      </p:sp>
      <p:sp>
        <p:nvSpPr>
          <p:cNvPr id="972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72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>
              <a:ea typeface="ＭＳ Ｐゴシック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A29377-43E1-46AA-A283-714617DD6B0E}" type="slidenum">
              <a:rPr lang="cs-CZ"/>
              <a:pPr/>
              <a:t>16</a:t>
            </a:fld>
            <a:endParaRPr lang="cs-CZ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Anamnéza nebo současně aktivní synovitida diagnostikována lékařem</a:t>
            </a:r>
          </a:p>
          <a:p>
            <a:r>
              <a:rPr lang="cs-CZ" dirty="0"/>
              <a:t>Přítomnost u příbuzných 1. nebo 2. stupně</a:t>
            </a:r>
          </a:p>
          <a:p>
            <a:pPr lvl="1">
              <a:buFont typeface="Wingdings" pitchFamily="2" charset="2"/>
              <a:buNone/>
            </a:pPr>
            <a:r>
              <a:rPr lang="cs-CZ" dirty="0"/>
              <a:t>- AS				- </a:t>
            </a:r>
            <a:r>
              <a:rPr lang="cs-CZ" dirty="0" err="1"/>
              <a:t>ReA</a:t>
            </a:r>
            <a:endParaRPr lang="cs-CZ" dirty="0"/>
          </a:p>
          <a:p>
            <a:pPr lvl="1">
              <a:buFont typeface="Wingdings" pitchFamily="2" charset="2"/>
              <a:buNone/>
            </a:pPr>
            <a:r>
              <a:rPr lang="cs-CZ" dirty="0"/>
              <a:t>- Psoriáza			- IBD</a:t>
            </a:r>
          </a:p>
          <a:p>
            <a:pPr lvl="1">
              <a:buFont typeface="Wingdings" pitchFamily="2" charset="2"/>
              <a:buNone/>
            </a:pPr>
            <a:r>
              <a:rPr lang="cs-CZ" dirty="0"/>
              <a:t>- Uveitida</a:t>
            </a:r>
          </a:p>
          <a:p>
            <a:r>
              <a:rPr lang="cs-CZ" dirty="0"/>
              <a:t>Anamnéza nebo současná psoriáza, UC nebo CD diagnostikována lékařem</a:t>
            </a:r>
          </a:p>
          <a:p>
            <a:r>
              <a:rPr lang="cs-CZ" dirty="0"/>
              <a:t>Anamnéza nebo současná </a:t>
            </a:r>
            <a:r>
              <a:rPr lang="cs-CZ" dirty="0" err="1"/>
              <a:t>daktylitida</a:t>
            </a:r>
            <a:r>
              <a:rPr lang="cs-CZ" dirty="0"/>
              <a:t> diagnostikována lékařem</a:t>
            </a:r>
          </a:p>
          <a:p>
            <a:r>
              <a:rPr lang="cs-CZ" dirty="0"/>
              <a:t>Anamnéza nebo současná bolest nebo citlivost úponu </a:t>
            </a:r>
            <a:r>
              <a:rPr lang="cs-CZ" dirty="0" err="1"/>
              <a:t>Achilovy</a:t>
            </a:r>
            <a:r>
              <a:rPr lang="cs-CZ" dirty="0"/>
              <a:t> šlachy nebo plantární aponeurózy při vyšetření</a:t>
            </a:r>
          </a:p>
          <a:p>
            <a:r>
              <a:rPr lang="cs-CZ" dirty="0"/>
              <a:t>Anamnéza nebo současná přední uveitida diagnostikována oftalmologem</a:t>
            </a:r>
          </a:p>
          <a:p>
            <a:r>
              <a:rPr lang="cs-CZ" dirty="0"/>
              <a:t>Nepřítomnost nebo výrazné zlepšení bolesti zad 24-48h po plné dávce NSA</a:t>
            </a:r>
          </a:p>
          <a:p>
            <a:r>
              <a:rPr lang="cs-CZ" dirty="0"/>
              <a:t>HLA Pozitivní při provedení standardní laboratorní techniky</a:t>
            </a:r>
          </a:p>
          <a:p>
            <a:r>
              <a:rPr lang="cs-CZ" dirty="0"/>
              <a:t>Zvýšené CRP nad horní hranici normy při bolestech zad a vyloučení jiné příčiny </a:t>
            </a:r>
            <a:r>
              <a:rPr lang="cs-CZ" sz="1000" dirty="0"/>
              <a:t>(</a:t>
            </a:r>
            <a:r>
              <a:rPr lang="cs-CZ" sz="1000" dirty="0">
                <a:sym typeface="Symbol" pitchFamily="18" charset="2"/>
              </a:rPr>
              <a:t>CRP)</a:t>
            </a:r>
            <a:endParaRPr lang="en-US" sz="1000" dirty="0">
              <a:sym typeface="Symbol" pitchFamily="18" charset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2D36-9E00-4FC5-B4E8-204133E2D438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3685-9683-4E57-B7F1-F1970C804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838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2D36-9E00-4FC5-B4E8-204133E2D438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3685-9683-4E57-B7F1-F1970C804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4980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2D36-9E00-4FC5-B4E8-204133E2D438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3685-9683-4E57-B7F1-F1970C804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444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2D36-9E00-4FC5-B4E8-204133E2D438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3685-9683-4E57-B7F1-F1970C804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723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2D36-9E00-4FC5-B4E8-204133E2D438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3685-9683-4E57-B7F1-F1970C804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946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2D36-9E00-4FC5-B4E8-204133E2D438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3685-9683-4E57-B7F1-F1970C804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893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2D36-9E00-4FC5-B4E8-204133E2D438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3685-9683-4E57-B7F1-F1970C804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709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2D36-9E00-4FC5-B4E8-204133E2D438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3685-9683-4E57-B7F1-F1970C804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8788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2D36-9E00-4FC5-B4E8-204133E2D438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3685-9683-4E57-B7F1-F1970C804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600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2D36-9E00-4FC5-B4E8-204133E2D438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3685-9683-4E57-B7F1-F1970C804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9933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2D36-9E00-4FC5-B4E8-204133E2D438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3685-9683-4E57-B7F1-F1970C804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449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 New Roman"/>
                <a:cs typeface="ＭＳ Ｐゴシック" charset="0"/>
              </a:defRPr>
            </a:lvl1pPr>
          </a:lstStyle>
          <a:p>
            <a:pPr>
              <a:defRPr/>
            </a:pPr>
            <a:fld id="{CE537E88-07B1-4D15-9344-805AC610C87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908044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62D36-9E00-4FC5-B4E8-204133E2D438}" type="datetimeFigureOut">
              <a:rPr lang="cs-CZ" smtClean="0"/>
              <a:t>3.5.2018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B3685-9683-4E57-B7F1-F1970C8044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50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2951163"/>
          </a:xfrm>
          <a:solidFill>
            <a:srgbClr val="0070C0">
              <a:alpha val="20000"/>
            </a:srgbClr>
          </a:solidFill>
        </p:spPr>
        <p:txBody>
          <a:bodyPr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cs-CZ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/>
            </a:r>
            <a:br>
              <a:rPr lang="cs-CZ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</a:br>
            <a:r>
              <a:rPr lang="cs-CZ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Co </a:t>
            </a:r>
            <a:r>
              <a:rPr lang="cs-CZ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je to </a:t>
            </a:r>
            <a:r>
              <a:rPr lang="cs-CZ" b="1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Bechtěrevova</a:t>
            </a:r>
            <a:r>
              <a:rPr lang="cs-CZ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nemoc?</a:t>
            </a:r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/>
            </a:r>
            <a:b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</a:br>
            <a:endParaRPr lang="cs-CZ" sz="3600" b="1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3350" y="4328160"/>
            <a:ext cx="6400800" cy="134397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cs-CZ" sz="24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itchFamily="34" charset="0"/>
              </a:rPr>
              <a:t>MUDr Heřman Mann</a:t>
            </a:r>
          </a:p>
          <a:p>
            <a:pPr eaLnBrk="1" hangingPunct="1">
              <a:defRPr/>
            </a:pPr>
            <a:endParaRPr lang="cs-CZ" sz="2000" dirty="0">
              <a:solidFill>
                <a:schemeClr val="tx2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pPr eaLnBrk="1" hangingPunct="1">
              <a:defRPr/>
            </a:pPr>
            <a:endParaRPr lang="cs-CZ" sz="2000" dirty="0" smtClean="0">
              <a:solidFill>
                <a:schemeClr val="tx2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pPr eaLnBrk="1" hangingPunct="1">
              <a:defRPr/>
            </a:pPr>
            <a:r>
              <a:rPr lang="cs-CZ" sz="20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itchFamily="34" charset="0"/>
              </a:rPr>
              <a:t> </a:t>
            </a:r>
            <a:endParaRPr lang="cs-CZ" sz="2000" dirty="0">
              <a:solidFill>
                <a:schemeClr val="tx2">
                  <a:lumMod val="65000"/>
                  <a:lumOff val="35000"/>
                </a:schemeClr>
              </a:solidFill>
              <a:latin typeface="Calibri" pitchFamily="34" charset="0"/>
            </a:endParaRPr>
          </a:p>
        </p:txBody>
      </p:sp>
      <p:pic>
        <p:nvPicPr>
          <p:cNvPr id="14340" name="Picture 6" descr="LogoLF1_35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0" y="4495800"/>
            <a:ext cx="1079500" cy="10826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341" name="Picture 7" descr="logouk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5672138"/>
            <a:ext cx="1079500" cy="106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ovéPole 6"/>
          <p:cNvSpPr txBox="1"/>
          <p:nvPr/>
        </p:nvSpPr>
        <p:spPr>
          <a:xfrm>
            <a:off x="444068" y="6371193"/>
            <a:ext cx="368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0" y="5301673"/>
            <a:ext cx="5031015" cy="93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817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sz="4000" b="1" dirty="0" smtClean="0">
                <a:solidFill>
                  <a:schemeClr val="tx2"/>
                </a:solidFill>
              </a:rPr>
              <a:t>Revmatická onemocnění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484784"/>
            <a:ext cx="8784976" cy="4824536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cs-CZ" dirty="0" smtClean="0">
                <a:cs typeface="Arial" pitchFamily="34" charset="0"/>
              </a:rPr>
              <a:t>Celkem  přes 200 </a:t>
            </a:r>
            <a:r>
              <a:rPr lang="cs-CZ" dirty="0" smtClean="0"/>
              <a:t>různých onemocnění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cs-CZ" dirty="0" smtClean="0"/>
              <a:t>Často postihují pohybový aparát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cs-CZ" dirty="0" smtClean="0"/>
              <a:t>Mohou postihovat jiné orgány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cs-CZ" dirty="0" smtClean="0"/>
              <a:t>Příčiny jsou různé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cs-CZ" dirty="0" smtClean="0"/>
              <a:t>U zánětlivých  se podílí porucha imunitního systému</a:t>
            </a:r>
          </a:p>
          <a:p>
            <a:pPr marL="457200" lvl="1" indent="0">
              <a:lnSpc>
                <a:spcPct val="150000"/>
              </a:lnSpc>
              <a:buNone/>
              <a:defRPr/>
            </a:pPr>
            <a:r>
              <a:rPr lang="cs-CZ" dirty="0" smtClean="0"/>
              <a:t>(autoimunitní onemocnění) </a:t>
            </a:r>
          </a:p>
          <a:p>
            <a:pPr>
              <a:lnSpc>
                <a:spcPct val="150000"/>
              </a:lnSpc>
              <a:defRPr/>
            </a:pPr>
            <a:r>
              <a:rPr lang="cs-CZ" dirty="0" smtClean="0"/>
              <a:t>Často mají chronický průběh</a:t>
            </a:r>
          </a:p>
        </p:txBody>
      </p:sp>
    </p:spTree>
    <p:extLst>
      <p:ext uri="{BB962C8B-B14F-4D97-AF65-F5344CB8AC3E}">
        <p14:creationId xmlns:p14="http://schemas.microsoft.com/office/powerpoint/2010/main" val="25665188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sz="4000" b="1" dirty="0" smtClean="0">
                <a:solidFill>
                  <a:schemeClr val="tx2"/>
                </a:solidFill>
              </a:rPr>
              <a:t>Jak jsou revmatická onemocnění častá?</a:t>
            </a:r>
            <a:endParaRPr lang="en-US" sz="4000" b="1" dirty="0" smtClean="0">
              <a:solidFill>
                <a:schemeClr val="tx2"/>
              </a:solidFill>
            </a:endParaRPr>
          </a:p>
        </p:txBody>
      </p:sp>
      <p:sp>
        <p:nvSpPr>
          <p:cNvPr id="882691" name="Rectangle 3"/>
          <p:cNvSpPr>
            <a:spLocks noGrp="1" noChangeArrowheads="1"/>
          </p:cNvSpPr>
          <p:nvPr>
            <p:ph idx="1"/>
          </p:nvPr>
        </p:nvSpPr>
        <p:spPr>
          <a:xfrm>
            <a:off x="279779" y="1484784"/>
            <a:ext cx="8892480" cy="4114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cs-CZ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Onemocnění	        Prevalence (%)	 Počet nemocných v ČR (odhad)</a:t>
            </a:r>
          </a:p>
          <a:p>
            <a:pPr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endParaRPr lang="cs-CZ" sz="2400" dirty="0" smtClean="0">
              <a:solidFill>
                <a:srgbClr val="FF33CC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cs-CZ" sz="2000" dirty="0" smtClean="0"/>
              <a:t>Osteoartróza		 12			1 200 000</a:t>
            </a:r>
          </a:p>
          <a:p>
            <a:pPr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cs-CZ" sz="2000" dirty="0" smtClean="0"/>
              <a:t>Chronické bolesti zad	 10			1 000 000</a:t>
            </a:r>
          </a:p>
          <a:p>
            <a:pPr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cs-CZ" sz="2000" dirty="0" err="1" smtClean="0"/>
              <a:t>Fibromyalgie</a:t>
            </a:r>
            <a:r>
              <a:rPr lang="cs-CZ" sz="2000" dirty="0" smtClean="0"/>
              <a:t>		 2			200 000</a:t>
            </a:r>
          </a:p>
          <a:p>
            <a:pPr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cs-CZ" sz="2000" dirty="0" smtClean="0"/>
              <a:t>Dna 			 2			200 000</a:t>
            </a:r>
          </a:p>
          <a:p>
            <a:pPr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endParaRPr lang="cs-CZ" sz="2000" dirty="0"/>
          </a:p>
          <a:p>
            <a:pPr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cs-CZ" sz="2000" dirty="0" smtClean="0"/>
              <a:t>Revmatoidní artritida         	 1			100 000</a:t>
            </a:r>
          </a:p>
          <a:p>
            <a:pPr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cs-CZ" sz="2000" dirty="0" err="1" smtClean="0">
                <a:solidFill>
                  <a:srgbClr val="FF0000"/>
                </a:solidFill>
              </a:rPr>
              <a:t>Spondyloartritidy</a:t>
            </a:r>
            <a:r>
              <a:rPr lang="cs-CZ" sz="2000" dirty="0" smtClean="0">
                <a:solidFill>
                  <a:srgbClr val="FF0000"/>
                </a:solidFill>
              </a:rPr>
              <a:t>		 1			100 000</a:t>
            </a:r>
          </a:p>
          <a:p>
            <a:pPr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cs-CZ" sz="2000" dirty="0" smtClean="0"/>
              <a:t>Systémový lupus 		 0,1                                          10 000 </a:t>
            </a:r>
          </a:p>
          <a:p>
            <a:pPr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cs-CZ" sz="2000" dirty="0" smtClean="0"/>
              <a:t>Sklerodermie	 	 0,02		      	 2 000</a:t>
            </a:r>
          </a:p>
          <a:p>
            <a:pPr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cs-CZ" sz="2000" dirty="0" err="1" smtClean="0"/>
              <a:t>Myozitida</a:t>
            </a:r>
            <a:r>
              <a:rPr lang="cs-CZ" sz="2000" dirty="0" smtClean="0"/>
              <a:t>		 0,01 ? 		               	1 000 ?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48765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>
                <a:solidFill>
                  <a:schemeClr val="tx2"/>
                </a:solidFill>
              </a:rPr>
              <a:t>Mýty o revmatických chorobách</a:t>
            </a:r>
            <a:endParaRPr lang="cs-CZ" sz="4000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cs-CZ" dirty="0" smtClean="0"/>
              <a:t>Postihují jen staré lidi</a:t>
            </a:r>
          </a:p>
          <a:p>
            <a:endParaRPr lang="cs-CZ" dirty="0" smtClean="0"/>
          </a:p>
          <a:p>
            <a:r>
              <a:rPr lang="cs-CZ" dirty="0" smtClean="0"/>
              <a:t>Snižují kvalitu života, ale nejsou nebezpečné</a:t>
            </a:r>
          </a:p>
          <a:p>
            <a:endParaRPr lang="cs-CZ" dirty="0" smtClean="0"/>
          </a:p>
          <a:p>
            <a:r>
              <a:rPr lang="cs-CZ" dirty="0" smtClean="0"/>
              <a:t>Nedají se úspěšně léčit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742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Vladimír Michajlovič </a:t>
            </a:r>
            <a:r>
              <a:rPr lang="cs-CZ" b="1" dirty="0" err="1" smtClean="0">
                <a:solidFill>
                  <a:schemeClr val="tx2"/>
                </a:solidFill>
              </a:rPr>
              <a:t>Bechtěrev</a:t>
            </a:r>
            <a:endParaRPr lang="cs-CZ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https://upload.wikimedia.org/wikipedia/commons/thumb/3/36/Bexterev1912.jpg/220px-Bexterev19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24" y="1766412"/>
            <a:ext cx="3023516" cy="494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3275856" y="5589240"/>
            <a:ext cx="568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/>
              <a:t>1857-1927</a:t>
            </a:r>
          </a:p>
          <a:p>
            <a:r>
              <a:rPr lang="cs-CZ" sz="2000" dirty="0"/>
              <a:t>Ruský fyziolog, neurolog, neuropatolog a </a:t>
            </a:r>
            <a:r>
              <a:rPr lang="cs-CZ" sz="2000" dirty="0" smtClean="0"/>
              <a:t>psychiatr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25608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  <a:noFill/>
        </p:spPr>
        <p:txBody>
          <a:bodyPr/>
          <a:lstStyle/>
          <a:p>
            <a:r>
              <a:rPr lang="cs-CZ" b="1" dirty="0" err="1" smtClean="0">
                <a:solidFill>
                  <a:schemeClr val="tx2"/>
                </a:solidFill>
              </a:rPr>
              <a:t>Spondyloartritidy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827584" y="3684513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solidFill>
                  <a:schemeClr val="accent2"/>
                </a:solidFill>
              </a:rPr>
              <a:t>Prerentgenové</a:t>
            </a:r>
            <a:r>
              <a:rPr lang="cs-CZ" dirty="0" smtClean="0">
                <a:solidFill>
                  <a:schemeClr val="accent2"/>
                </a:solidFill>
              </a:rPr>
              <a:t> stádium</a:t>
            </a:r>
          </a:p>
          <a:p>
            <a:endParaRPr lang="cs-CZ" dirty="0" smtClean="0">
              <a:solidFill>
                <a:schemeClr val="accent2"/>
              </a:solidFill>
            </a:endParaRPr>
          </a:p>
          <a:p>
            <a:r>
              <a:rPr lang="cs-CZ" dirty="0" err="1" smtClean="0">
                <a:solidFill>
                  <a:schemeClr val="accent2"/>
                </a:solidFill>
              </a:rPr>
              <a:t>Ankylozující</a:t>
            </a:r>
            <a:r>
              <a:rPr lang="cs-CZ" dirty="0" smtClean="0">
                <a:solidFill>
                  <a:schemeClr val="accent2"/>
                </a:solidFill>
              </a:rPr>
              <a:t> </a:t>
            </a:r>
            <a:r>
              <a:rPr lang="cs-CZ" dirty="0" err="1" smtClean="0">
                <a:solidFill>
                  <a:schemeClr val="accent2"/>
                </a:solidFill>
              </a:rPr>
              <a:t>spondylitida</a:t>
            </a:r>
            <a:endParaRPr lang="cs-CZ" dirty="0">
              <a:solidFill>
                <a:schemeClr val="accent2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391770" y="2564904"/>
            <a:ext cx="45365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accent4">
                    <a:lumMod val="50000"/>
                  </a:schemeClr>
                </a:solidFill>
              </a:rPr>
              <a:t>Reaktivní artritida (po infekci)</a:t>
            </a:r>
          </a:p>
          <a:p>
            <a:endParaRPr lang="cs-CZ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cs-CZ" dirty="0" smtClean="0">
                <a:solidFill>
                  <a:schemeClr val="accent4">
                    <a:lumMod val="50000"/>
                  </a:schemeClr>
                </a:solidFill>
              </a:rPr>
              <a:t>Psoriatická artritida (při lupénce)</a:t>
            </a:r>
          </a:p>
          <a:p>
            <a:endParaRPr lang="cs-CZ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cs-CZ" dirty="0" smtClean="0">
                <a:solidFill>
                  <a:schemeClr val="accent4">
                    <a:lumMod val="50000"/>
                  </a:schemeClr>
                </a:solidFill>
              </a:rPr>
              <a:t>Artritida při střevním zánětu</a:t>
            </a:r>
          </a:p>
          <a:p>
            <a:endParaRPr lang="cs-CZ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cs-CZ" dirty="0" smtClean="0">
                <a:solidFill>
                  <a:schemeClr val="accent4">
                    <a:lumMod val="50000"/>
                  </a:schemeClr>
                </a:solidFill>
              </a:rPr>
              <a:t>Nediferencovaná </a:t>
            </a:r>
          </a:p>
          <a:p>
            <a:endParaRPr lang="cs-CZ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Pravá složená závorka 5"/>
          <p:cNvSpPr/>
          <p:nvPr/>
        </p:nvSpPr>
        <p:spPr>
          <a:xfrm rot="5400000">
            <a:off x="1782155" y="4047805"/>
            <a:ext cx="648072" cy="2808312"/>
          </a:xfrm>
          <a:prstGeom prst="rightBrace">
            <a:avLst/>
          </a:prstGeom>
          <a:ln w="349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2"/>
              </a:solidFill>
            </a:endParaRPr>
          </a:p>
        </p:txBody>
      </p:sp>
      <p:sp>
        <p:nvSpPr>
          <p:cNvPr id="7" name="Pravá složená závorka 6"/>
          <p:cNvSpPr/>
          <p:nvPr/>
        </p:nvSpPr>
        <p:spPr>
          <a:xfrm rot="5400000">
            <a:off x="5436096" y="4047804"/>
            <a:ext cx="648072" cy="2808312"/>
          </a:xfrm>
          <a:prstGeom prst="rightBrace">
            <a:avLst/>
          </a:prstGeom>
          <a:ln w="3492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224154" y="5907469"/>
            <a:ext cx="17812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b="1" dirty="0" smtClean="0">
                <a:solidFill>
                  <a:schemeClr val="accent2"/>
                </a:solidFill>
              </a:rPr>
              <a:t>Převážně axiální</a:t>
            </a:r>
          </a:p>
          <a:p>
            <a:pPr algn="ctr"/>
            <a:r>
              <a:rPr lang="cs-CZ" b="1" dirty="0" smtClean="0">
                <a:solidFill>
                  <a:schemeClr val="accent2"/>
                </a:solidFill>
              </a:rPr>
              <a:t>(Postihuje páteř)</a:t>
            </a:r>
          </a:p>
        </p:txBody>
      </p:sp>
      <p:sp>
        <p:nvSpPr>
          <p:cNvPr id="9" name="Obdélník 8"/>
          <p:cNvSpPr/>
          <p:nvPr/>
        </p:nvSpPr>
        <p:spPr>
          <a:xfrm>
            <a:off x="4932040" y="5907469"/>
            <a:ext cx="19271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b="1" dirty="0" smtClean="0">
                <a:solidFill>
                  <a:schemeClr val="accent4">
                    <a:lumMod val="50000"/>
                  </a:schemeClr>
                </a:solidFill>
              </a:rPr>
              <a:t>Převážně periferní</a:t>
            </a:r>
          </a:p>
          <a:p>
            <a:pPr algn="ctr"/>
            <a:r>
              <a:rPr lang="cs-CZ" b="1" dirty="0" smtClean="0">
                <a:solidFill>
                  <a:schemeClr val="accent4">
                    <a:lumMod val="50000"/>
                  </a:schemeClr>
                </a:solidFill>
              </a:rPr>
              <a:t>(Postihuje klouby)</a:t>
            </a:r>
          </a:p>
        </p:txBody>
      </p:sp>
    </p:spTree>
    <p:extLst>
      <p:ext uri="{BB962C8B-B14F-4D97-AF65-F5344CB8AC3E}">
        <p14:creationId xmlns:p14="http://schemas.microsoft.com/office/powerpoint/2010/main" val="46982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36349">
            <a:off x="630959" y="3792715"/>
            <a:ext cx="23717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26050">
            <a:off x="3339227" y="1984675"/>
            <a:ext cx="3691595" cy="245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4676" y="479701"/>
            <a:ext cx="2219325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0" t="33046" r="13804" b="6526"/>
          <a:stretch/>
        </p:blipFill>
        <p:spPr bwMode="auto">
          <a:xfrm rot="20961575">
            <a:off x="280000" y="1178634"/>
            <a:ext cx="3282063" cy="202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6" cstate="print"/>
          <a:srcRect l="70025"/>
          <a:stretch>
            <a:fillRect/>
          </a:stretch>
        </p:blipFill>
        <p:spPr bwMode="auto">
          <a:xfrm>
            <a:off x="6449415" y="3962880"/>
            <a:ext cx="2083025" cy="2180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1" name="Picture 9" descr="http://trialx.com/curetalk/wp-content/blogs.dir/7/files/2011/05/diseases/Crohn'S_Disease-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944" y="4552562"/>
            <a:ext cx="1594148" cy="1565453"/>
          </a:xfrm>
          <a:prstGeom prst="rect">
            <a:avLst/>
          </a:prstGeom>
          <a:noFill/>
        </p:spPr>
      </p:pic>
      <p:sp>
        <p:nvSpPr>
          <p:cNvPr id="8" name="Rectangle 23"/>
          <p:cNvSpPr>
            <a:spLocks noGrp="1" noChangeArrowheads="1"/>
          </p:cNvSpPr>
          <p:nvPr>
            <p:ph type="title"/>
          </p:nvPr>
        </p:nvSpPr>
        <p:spPr>
          <a:xfrm>
            <a:off x="302840" y="251675"/>
            <a:ext cx="8229600" cy="456051"/>
          </a:xfrm>
        </p:spPr>
        <p:txBody>
          <a:bodyPr>
            <a:noAutofit/>
          </a:bodyPr>
          <a:lstStyle/>
          <a:p>
            <a:pPr algn="l"/>
            <a:r>
              <a:rPr lang="cs-CZ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Projevy </a:t>
            </a:r>
            <a:r>
              <a:rPr lang="cs-CZ" b="1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spondyloartritid</a:t>
            </a:r>
            <a:endParaRPr lang="cs-CZ" sz="16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7762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99" name="Rectangle 23"/>
          <p:cNvSpPr>
            <a:spLocks noGrp="1" noChangeArrowheads="1"/>
          </p:cNvSpPr>
          <p:nvPr>
            <p:ph type="title"/>
          </p:nvPr>
        </p:nvSpPr>
        <p:spPr>
          <a:xfrm>
            <a:off x="493204" y="332656"/>
            <a:ext cx="8229600" cy="456051"/>
          </a:xfrm>
        </p:spPr>
        <p:txBody>
          <a:bodyPr>
            <a:noAutofit/>
          </a:bodyPr>
          <a:lstStyle/>
          <a:p>
            <a:r>
              <a:rPr lang="cs-CZ" b="1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Ankylozující</a:t>
            </a:r>
            <a:r>
              <a:rPr lang="cs-CZ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cs-CZ" b="1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spondylitida</a:t>
            </a:r>
            <a:endParaRPr lang="cs-CZ" sz="16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99438" y="1070126"/>
            <a:ext cx="8856984" cy="584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dirty="0" smtClean="0"/>
              <a:t>Chronické zánětlivé onemocnění postihující SI klouby a páteř</a:t>
            </a:r>
          </a:p>
          <a:p>
            <a:pPr>
              <a:lnSpc>
                <a:spcPct val="150000"/>
              </a:lnSpc>
            </a:pPr>
            <a:r>
              <a:rPr lang="cs-CZ" sz="2800" dirty="0" smtClean="0"/>
              <a:t>Typicky začíná ve 3. dekádě života</a:t>
            </a:r>
          </a:p>
          <a:p>
            <a:pPr>
              <a:lnSpc>
                <a:spcPct val="150000"/>
              </a:lnSpc>
            </a:pPr>
            <a:r>
              <a:rPr lang="cs-CZ" sz="2800" dirty="0" smtClean="0"/>
              <a:t>2-3x častější u mužů (ale časné fáze jsou stejně časté u žen)</a:t>
            </a:r>
          </a:p>
          <a:p>
            <a:pPr>
              <a:lnSpc>
                <a:spcPct val="150000"/>
              </a:lnSpc>
            </a:pPr>
            <a:r>
              <a:rPr lang="cs-CZ" sz="2800" dirty="0" smtClean="0"/>
              <a:t>30-50% nemocných může mít zánět kloubů nebo úponů </a:t>
            </a:r>
          </a:p>
          <a:p>
            <a:pPr>
              <a:lnSpc>
                <a:spcPct val="150000"/>
              </a:lnSpc>
            </a:pPr>
            <a:r>
              <a:rPr lang="cs-CZ" sz="2800" dirty="0" smtClean="0"/>
              <a:t>Mohou být i </a:t>
            </a:r>
            <a:r>
              <a:rPr lang="cs-CZ" sz="2800" dirty="0" err="1" smtClean="0"/>
              <a:t>mimokloubní</a:t>
            </a:r>
            <a:r>
              <a:rPr lang="cs-CZ" sz="2800" dirty="0" smtClean="0"/>
              <a:t> příznaky: </a:t>
            </a:r>
          </a:p>
          <a:p>
            <a:pPr>
              <a:lnSpc>
                <a:spcPct val="150000"/>
              </a:lnSpc>
            </a:pPr>
            <a:r>
              <a:rPr lang="cs-CZ" sz="2800" dirty="0"/>
              <a:t>	</a:t>
            </a:r>
            <a:r>
              <a:rPr lang="cs-CZ" sz="2800" dirty="0" smtClean="0"/>
              <a:t>zánět oční (uveitida)</a:t>
            </a:r>
          </a:p>
          <a:p>
            <a:pPr>
              <a:lnSpc>
                <a:spcPct val="150000"/>
              </a:lnSpc>
            </a:pPr>
            <a:r>
              <a:rPr lang="cs-CZ" sz="2800" dirty="0"/>
              <a:t>	</a:t>
            </a:r>
            <a:r>
              <a:rPr lang="cs-CZ" sz="2800" dirty="0" smtClean="0"/>
              <a:t>zánět střevní (Crohnova choroba, ulcerózní kolitida)</a:t>
            </a:r>
          </a:p>
          <a:p>
            <a:pPr>
              <a:lnSpc>
                <a:spcPct val="150000"/>
              </a:lnSpc>
            </a:pPr>
            <a:r>
              <a:rPr lang="cs-CZ" sz="2800" dirty="0"/>
              <a:t>	</a:t>
            </a:r>
            <a:r>
              <a:rPr lang="cs-CZ" sz="2800" dirty="0" smtClean="0"/>
              <a:t>kožní lupénka </a:t>
            </a:r>
            <a:endParaRPr lang="cs-CZ" sz="2800" dirty="0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6514757" y="6391611"/>
            <a:ext cx="26292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/>
            <a:r>
              <a:rPr lang="cs-CZ" sz="1000" dirty="0" err="1" smtClean="0"/>
              <a:t>Sieper</a:t>
            </a:r>
            <a:r>
              <a:rPr lang="cs-CZ" sz="1000" dirty="0" smtClean="0"/>
              <a:t> J, </a:t>
            </a:r>
            <a:r>
              <a:rPr lang="cs-CZ" sz="1000" dirty="0" err="1" smtClean="0"/>
              <a:t>Poddubnyy</a:t>
            </a:r>
            <a:r>
              <a:rPr lang="cs-CZ" sz="1000" dirty="0" smtClean="0"/>
              <a:t> D. Lancet</a:t>
            </a:r>
            <a:r>
              <a:rPr lang="en-GB" sz="1000" dirty="0" smtClean="0"/>
              <a:t> </a:t>
            </a:r>
            <a:r>
              <a:rPr lang="cs-CZ" sz="1000" dirty="0" smtClean="0"/>
              <a:t>2017</a:t>
            </a:r>
            <a:r>
              <a:rPr lang="en-GB" sz="1000" dirty="0" smtClean="0"/>
              <a:t>;</a:t>
            </a:r>
            <a:r>
              <a:rPr lang="cs-CZ" sz="1000" dirty="0" smtClean="0"/>
              <a:t>390</a:t>
            </a:r>
            <a:r>
              <a:rPr lang="en-GB" sz="1000" dirty="0" smtClean="0"/>
              <a:t>:</a:t>
            </a:r>
            <a:r>
              <a:rPr lang="cs-CZ" sz="1000" dirty="0" smtClean="0"/>
              <a:t>73-84 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17668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99" name="Rectangle 23"/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8229600" cy="960107"/>
          </a:xfrm>
        </p:spPr>
        <p:txBody>
          <a:bodyPr>
            <a:noAutofit/>
          </a:bodyPr>
          <a:lstStyle/>
          <a:p>
            <a:r>
              <a:rPr lang="cs-CZ" b="1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Ankylozující</a:t>
            </a:r>
            <a:r>
              <a:rPr lang="cs-CZ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cs-CZ" b="1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spondylitida</a:t>
            </a:r>
            <a:endParaRPr lang="cs-CZ" sz="16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3074" name="Picture 2" descr="R:\ATLAS\Atlas - výběr\13. AS\Výběr\AS 02 BendaJ.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46691"/>
            <a:ext cx="2448272" cy="491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R:\ATLAS\Atlas - výběr\13. AS\Výběr\AS 07 gonitida.Junek Hurňáková.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546691"/>
            <a:ext cx="2055019" cy="365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:\ATLAS\Atlas - výběr\13. AS\Výběr\AS 09 uveitis.Tichý 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69390"/>
            <a:ext cx="3160429" cy="199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9" t="8408" r="38784" b="6306"/>
          <a:stretch/>
        </p:blipFill>
        <p:spPr bwMode="auto">
          <a:xfrm>
            <a:off x="6444208" y="1297041"/>
            <a:ext cx="2431559" cy="5168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18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67544" y="356659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/>
            <a:r>
              <a:rPr lang="cs-CZ" sz="4000" b="1" dirty="0">
                <a:solidFill>
                  <a:schemeClr val="tx2"/>
                </a:solidFill>
                <a:latin typeface="Calibri" panose="020F0502020204030204" pitchFamily="34" charset="0"/>
              </a:rPr>
              <a:t>Axiální </a:t>
            </a:r>
            <a:r>
              <a:rPr lang="cs-CZ" sz="4000" b="1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spondyloartritida</a:t>
            </a:r>
            <a:endParaRPr lang="cs-CZ" sz="4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8435" name="AutoShape 3"/>
          <p:cNvSpPr>
            <a:spLocks noChangeArrowheads="1"/>
          </p:cNvSpPr>
          <p:nvPr/>
        </p:nvSpPr>
        <p:spPr bwMode="auto">
          <a:xfrm>
            <a:off x="2987675" y="3643313"/>
            <a:ext cx="3455988" cy="1296987"/>
          </a:xfrm>
          <a:prstGeom prst="chevron">
            <a:avLst>
              <a:gd name="adj" fmla="val 66616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cs-CZ" sz="1800" dirty="0">
                <a:cs typeface="Arial" pitchFamily="34" charset="0"/>
              </a:rPr>
              <a:t>          Bolest zad</a:t>
            </a:r>
          </a:p>
          <a:p>
            <a:pPr algn="ctr"/>
            <a:r>
              <a:rPr lang="cs-CZ" sz="1800" dirty="0">
                <a:cs typeface="Arial" pitchFamily="34" charset="0"/>
              </a:rPr>
              <a:t>          RTG </a:t>
            </a:r>
            <a:r>
              <a:rPr lang="cs-CZ" sz="1800" dirty="0" err="1" smtClean="0">
                <a:cs typeface="Arial" pitchFamily="34" charset="0"/>
              </a:rPr>
              <a:t>sakroiliitida</a:t>
            </a:r>
            <a:endParaRPr lang="cs-CZ" sz="1800" dirty="0">
              <a:cs typeface="Arial" pitchFamily="34" charset="0"/>
            </a:endParaRP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466727" y="3643313"/>
            <a:ext cx="3313113" cy="1296987"/>
          </a:xfrm>
          <a:prstGeom prst="homePlate">
            <a:avLst>
              <a:gd name="adj" fmla="val 63862"/>
            </a:avLst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cs-CZ" sz="1800" dirty="0">
                <a:cs typeface="Arial" pitchFamily="34" charset="0"/>
              </a:rPr>
              <a:t>Bolest zad</a:t>
            </a:r>
          </a:p>
          <a:p>
            <a:pPr algn="ctr"/>
            <a:r>
              <a:rPr lang="cs-CZ" sz="1800" dirty="0">
                <a:cs typeface="Arial" pitchFamily="34" charset="0"/>
              </a:rPr>
              <a:t>MRI </a:t>
            </a:r>
            <a:r>
              <a:rPr lang="cs-CZ" sz="1800" dirty="0" err="1" smtClean="0">
                <a:cs typeface="Arial" pitchFamily="34" charset="0"/>
              </a:rPr>
              <a:t>sakroiliitida</a:t>
            </a:r>
            <a:endParaRPr lang="cs-CZ" sz="1800" dirty="0">
              <a:cs typeface="Arial" pitchFamily="34" charset="0"/>
            </a:endParaRP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5651500" y="3643313"/>
            <a:ext cx="3455988" cy="1296987"/>
          </a:xfrm>
          <a:prstGeom prst="chevron">
            <a:avLst>
              <a:gd name="adj" fmla="val 66616"/>
            </a:avLst>
          </a:prstGeom>
          <a:solidFill>
            <a:srgbClr val="B2B2B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cs-CZ" sz="1800">
                <a:cs typeface="Arial" pitchFamily="34" charset="0"/>
              </a:rPr>
              <a:t>      Bolest zad</a:t>
            </a:r>
          </a:p>
          <a:p>
            <a:pPr algn="ctr"/>
            <a:r>
              <a:rPr lang="cs-CZ" sz="1800">
                <a:cs typeface="Arial" pitchFamily="34" charset="0"/>
              </a:rPr>
              <a:t>      syndesmofyty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2555877" y="5948364"/>
            <a:ext cx="482441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cs-CZ" sz="1800">
                <a:cs typeface="Arial" pitchFamily="34" charset="0"/>
              </a:rPr>
              <a:t>Trvání symptomů (roky)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3863977" y="2925763"/>
            <a:ext cx="4740275" cy="6477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cs-CZ" sz="1800" b="1" dirty="0">
                <a:solidFill>
                  <a:srgbClr val="FFFF00"/>
                </a:solidFill>
                <a:cs typeface="Arial" pitchFamily="34" charset="0"/>
              </a:rPr>
              <a:t>Modifikovaná NY kritéria 1984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900634" y="1412776"/>
            <a:ext cx="273526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cs-CZ" dirty="0" err="1">
                <a:cs typeface="Arial" pitchFamily="34" charset="0"/>
              </a:rPr>
              <a:t>Pre</a:t>
            </a:r>
            <a:r>
              <a:rPr lang="cs-CZ" dirty="0">
                <a:cs typeface="Arial" pitchFamily="34" charset="0"/>
              </a:rPr>
              <a:t>-RTG stádium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3059834" y="1844428"/>
            <a:ext cx="4392613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cs-CZ" dirty="0">
                <a:cs typeface="Arial" pitchFamily="34" charset="0"/>
              </a:rPr>
              <a:t>RTG stádium</a:t>
            </a:r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3779838" y="2060575"/>
            <a:ext cx="0" cy="3384551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1187450" y="5084763"/>
            <a:ext cx="1225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800">
                <a:cs typeface="Arial" pitchFamily="34" charset="0"/>
              </a:rPr>
              <a:t>1.stádium</a:t>
            </a:r>
            <a:endParaRPr lang="en-US" sz="1800">
              <a:cs typeface="Arial" pitchFamily="34" charset="0"/>
            </a:endParaRP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3851275" y="5084763"/>
            <a:ext cx="1225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800">
                <a:cs typeface="Arial" pitchFamily="34" charset="0"/>
              </a:rPr>
              <a:t>2.stádium</a:t>
            </a:r>
            <a:endParaRPr lang="en-US" sz="1800">
              <a:cs typeface="Arial" pitchFamily="34" charset="0"/>
            </a:endParaRP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6442075" y="5084763"/>
            <a:ext cx="1225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800">
                <a:cs typeface="Arial" pitchFamily="34" charset="0"/>
              </a:rPr>
              <a:t>3.stádium</a:t>
            </a:r>
            <a:endParaRPr lang="en-US" sz="1800">
              <a:cs typeface="Arial" pitchFamily="34" charset="0"/>
            </a:endParaRPr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>
            <a:off x="539750" y="5805488"/>
            <a:ext cx="81359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4582344" y="6313514"/>
            <a:ext cx="4582344" cy="24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A8DB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>
                      <a:alpha val="85001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50000"/>
              </a:spcAft>
            </a:pPr>
            <a:r>
              <a:rPr lang="cs-CZ" sz="1200" dirty="0" err="1">
                <a:cs typeface="Arial" pitchFamily="34" charset="0"/>
              </a:rPr>
              <a:t>Rudwaleit</a:t>
            </a:r>
            <a:r>
              <a:rPr lang="cs-CZ" sz="1200" dirty="0">
                <a:cs typeface="Arial" pitchFamily="34" charset="0"/>
              </a:rPr>
              <a:t> M et al. </a:t>
            </a:r>
            <a:r>
              <a:rPr lang="de-DE" sz="1200" dirty="0">
                <a:cs typeface="Arial" pitchFamily="34" charset="0"/>
              </a:rPr>
              <a:t>Arthritis </a:t>
            </a:r>
            <a:r>
              <a:rPr lang="de-DE" sz="1200" dirty="0" err="1">
                <a:cs typeface="Arial" pitchFamily="34" charset="0"/>
              </a:rPr>
              <a:t>Rheum</a:t>
            </a:r>
            <a:r>
              <a:rPr lang="de-DE" sz="1200" dirty="0">
                <a:cs typeface="Arial" pitchFamily="34" charset="0"/>
              </a:rPr>
              <a:t>. </a:t>
            </a:r>
            <a:r>
              <a:rPr lang="de-DE" sz="1200" dirty="0" smtClean="0">
                <a:cs typeface="Arial" pitchFamily="34" charset="0"/>
              </a:rPr>
              <a:t>2005;52:1000-8</a:t>
            </a:r>
            <a:r>
              <a:rPr lang="de-DE" sz="1200" dirty="0">
                <a:cs typeface="Arial" pitchFamily="34" charset="0"/>
              </a:rPr>
              <a:t>.</a:t>
            </a:r>
            <a:endParaRPr lang="cs-CZ" sz="1200" b="1" dirty="0">
              <a:cs typeface="Arial" pitchFamily="34" charset="0"/>
            </a:endParaRPr>
          </a:p>
        </p:txBody>
      </p:sp>
      <p:pic>
        <p:nvPicPr>
          <p:cNvPr id="2355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7" y="2356485"/>
            <a:ext cx="1583279" cy="1194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81221"/>
            <a:ext cx="1547454" cy="1151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610" y="2277377"/>
            <a:ext cx="1272133" cy="1296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64205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9672" y="1550989"/>
            <a:ext cx="5746955" cy="4105207"/>
          </a:xfrm>
          <a:prstGeom prst="rect">
            <a:avLst/>
          </a:prstGeom>
          <a:solidFill>
            <a:srgbClr val="098ED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6258" name="Text Box 3"/>
          <p:cNvSpPr txBox="1">
            <a:spLocks noChangeArrowheads="1"/>
          </p:cNvSpPr>
          <p:nvPr/>
        </p:nvSpPr>
        <p:spPr bwMode="auto">
          <a:xfrm>
            <a:off x="206829" y="5944324"/>
            <a:ext cx="38445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cs-CZ" b="1" dirty="0" smtClean="0">
                <a:solidFill>
                  <a:srgbClr val="FF0000"/>
                </a:solidFill>
                <a:latin typeface="+mn-lt"/>
                <a:cs typeface="Arial" charset="0"/>
              </a:rPr>
              <a:t>Průměrné zpoždění Dg</a:t>
            </a:r>
            <a:r>
              <a:rPr lang="en-US" b="1" dirty="0" smtClean="0">
                <a:solidFill>
                  <a:srgbClr val="FF0000"/>
                </a:solidFill>
                <a:latin typeface="+mn-lt"/>
                <a:cs typeface="Arial" charset="0"/>
              </a:rPr>
              <a:t>: </a:t>
            </a:r>
            <a:r>
              <a:rPr lang="en-US" b="1" dirty="0">
                <a:solidFill>
                  <a:srgbClr val="FF0000"/>
                </a:solidFill>
                <a:latin typeface="+mn-lt"/>
                <a:cs typeface="Arial" charset="0"/>
              </a:rPr>
              <a:t>9 </a:t>
            </a:r>
            <a:r>
              <a:rPr lang="cs-CZ" b="1" dirty="0" smtClean="0">
                <a:solidFill>
                  <a:srgbClr val="FF0000"/>
                </a:solidFill>
                <a:latin typeface="+mn-lt"/>
                <a:cs typeface="Arial" charset="0"/>
              </a:rPr>
              <a:t>let</a:t>
            </a:r>
            <a:r>
              <a:rPr lang="en-US" b="1" dirty="0" smtClean="0">
                <a:solidFill>
                  <a:srgbClr val="FF0000"/>
                </a:solidFill>
                <a:latin typeface="+mn-lt"/>
                <a:cs typeface="Arial" charset="0"/>
              </a:rPr>
              <a:t> </a:t>
            </a:r>
            <a:endParaRPr lang="en-US" b="1" dirty="0">
              <a:solidFill>
                <a:srgbClr val="FF0000"/>
              </a:solidFill>
              <a:latin typeface="+mn-lt"/>
              <a:cs typeface="Arial" charset="0"/>
            </a:endParaRPr>
          </a:p>
        </p:txBody>
      </p:sp>
      <p:sp>
        <p:nvSpPr>
          <p:cNvPr id="96260" name="Text Box 7"/>
          <p:cNvSpPr txBox="1">
            <a:spLocks noChangeArrowheads="1"/>
          </p:cNvSpPr>
          <p:nvPr/>
        </p:nvSpPr>
        <p:spPr bwMode="auto">
          <a:xfrm>
            <a:off x="2195513" y="2012951"/>
            <a:ext cx="15667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cs-CZ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Věk v době </a:t>
            </a:r>
          </a:p>
          <a:p>
            <a:r>
              <a:rPr lang="cs-CZ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prvních příznaků</a:t>
            </a:r>
            <a:endParaRPr lang="en-US" sz="1600" dirty="0">
              <a:solidFill>
                <a:prstClr val="black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96261" name="Text Box 8"/>
          <p:cNvSpPr txBox="1">
            <a:spLocks noChangeArrowheads="1"/>
          </p:cNvSpPr>
          <p:nvPr/>
        </p:nvSpPr>
        <p:spPr bwMode="auto">
          <a:xfrm>
            <a:off x="5076827" y="2708275"/>
            <a:ext cx="18803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cs-CZ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Věk v době diagnózy</a:t>
            </a:r>
            <a:endParaRPr lang="en-US" sz="1600" dirty="0">
              <a:solidFill>
                <a:prstClr val="black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96262" name="Text Box 9"/>
          <p:cNvSpPr txBox="1">
            <a:spLocks noChangeArrowheads="1"/>
          </p:cNvSpPr>
          <p:nvPr/>
        </p:nvSpPr>
        <p:spPr bwMode="auto">
          <a:xfrm>
            <a:off x="3898225" y="5673512"/>
            <a:ext cx="10223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cs-CZ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Věk (roky)</a:t>
            </a:r>
            <a:endParaRPr lang="en-US" sz="1600" dirty="0">
              <a:solidFill>
                <a:prstClr val="black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96263" name="Text Box 10"/>
          <p:cNvSpPr txBox="1">
            <a:spLocks noChangeArrowheads="1"/>
          </p:cNvSpPr>
          <p:nvPr/>
        </p:nvSpPr>
        <p:spPr bwMode="auto">
          <a:xfrm>
            <a:off x="5919790" y="4344990"/>
            <a:ext cx="1003801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920 </a:t>
            </a:r>
            <a:r>
              <a:rPr lang="en-US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m</a:t>
            </a:r>
            <a:r>
              <a:rPr lang="cs-CZ" sz="1600" dirty="0" err="1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užů</a:t>
            </a:r>
            <a:endParaRPr lang="en-US" sz="1600" dirty="0">
              <a:solidFill>
                <a:prstClr val="black"/>
              </a:solidFill>
              <a:latin typeface="Calibri" panose="020F0502020204030204" pitchFamily="34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476 </a:t>
            </a:r>
            <a:r>
              <a:rPr lang="cs-CZ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 žen</a:t>
            </a:r>
            <a:endParaRPr lang="en-US" sz="1600" dirty="0">
              <a:solidFill>
                <a:prstClr val="black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96266" name="Rectangle 8"/>
          <p:cNvSpPr>
            <a:spLocks noChangeArrowheads="1"/>
          </p:cNvSpPr>
          <p:nvPr/>
        </p:nvSpPr>
        <p:spPr bwMode="auto">
          <a:xfrm>
            <a:off x="3671346" y="6312126"/>
            <a:ext cx="55006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0" hangingPunct="0"/>
            <a:r>
              <a:rPr lang="en-US" sz="1200" dirty="0" err="1">
                <a:solidFill>
                  <a:prstClr val="black"/>
                </a:solidFill>
                <a:latin typeface="Calibri" panose="020F0502020204030204" pitchFamily="34" charset="0"/>
              </a:rPr>
              <a:t>Feldtkeller</a:t>
            </a:r>
            <a:r>
              <a:rPr lang="en-US" sz="1200" dirty="0">
                <a:solidFill>
                  <a:prstClr val="black"/>
                </a:solidFill>
                <a:latin typeface="Calibri" panose="020F0502020204030204" pitchFamily="34" charset="0"/>
              </a:rPr>
              <a:t> E et al. </a:t>
            </a:r>
            <a:r>
              <a:rPr lang="fi-FI" sz="1200" dirty="0">
                <a:solidFill>
                  <a:prstClr val="black"/>
                </a:solidFill>
                <a:latin typeface="Calibri" panose="020F0502020204030204" pitchFamily="34" charset="0"/>
              </a:rPr>
              <a:t>Curr Opin Rheumatol </a:t>
            </a:r>
            <a:r>
              <a:rPr lang="fi-FI" sz="1200" dirty="0" smtClean="0">
                <a:solidFill>
                  <a:prstClr val="black"/>
                </a:solidFill>
                <a:latin typeface="Calibri" panose="020F0502020204030204" pitchFamily="34" charset="0"/>
              </a:rPr>
              <a:t>2000;12:239-247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96267" name="Text Box 12"/>
          <p:cNvSpPr txBox="1">
            <a:spLocks noChangeArrowheads="1"/>
          </p:cNvSpPr>
          <p:nvPr/>
        </p:nvSpPr>
        <p:spPr bwMode="auto">
          <a:xfrm rot="-5400000">
            <a:off x="461772" y="3274011"/>
            <a:ext cx="16815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cs-CZ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Kumulativní  podíl</a:t>
            </a:r>
            <a:endParaRPr lang="de-DE" sz="1600" dirty="0">
              <a:solidFill>
                <a:prstClr val="black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1" name="Rectangle 23"/>
          <p:cNvSpPr txBox="1">
            <a:spLocks noChangeArrowheads="1"/>
          </p:cNvSpPr>
          <p:nvPr/>
        </p:nvSpPr>
        <p:spPr>
          <a:xfrm>
            <a:off x="539552" y="260648"/>
            <a:ext cx="8229600" cy="1143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Zpoždění diagnózy AS</a:t>
            </a:r>
            <a:br>
              <a:rPr lang="cs-CZ" b="1" dirty="0" smtClean="0">
                <a:solidFill>
                  <a:schemeClr val="tx2"/>
                </a:solidFill>
                <a:latin typeface="Calibri" panose="020F0502020204030204" pitchFamily="34" charset="0"/>
              </a:rPr>
            </a:br>
            <a:endParaRPr lang="cs-CZ" sz="16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3042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67544" y="356659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/>
            <a:r>
              <a:rPr lang="cs-CZ" sz="4000" b="1" dirty="0">
                <a:solidFill>
                  <a:schemeClr val="tx2"/>
                </a:solidFill>
                <a:latin typeface="Calibri" panose="020F0502020204030204" pitchFamily="34" charset="0"/>
              </a:rPr>
              <a:t>Axiální </a:t>
            </a:r>
            <a:r>
              <a:rPr lang="cs-CZ" sz="4000" b="1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spondyloartritida</a:t>
            </a:r>
            <a:endParaRPr lang="cs-CZ" sz="4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611560" y="2132856"/>
            <a:ext cx="71287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/>
              <a:t>Obvykle začíná před 45 rokem věku</a:t>
            </a:r>
          </a:p>
          <a:p>
            <a:endParaRPr lang="cs-CZ" sz="3200" dirty="0"/>
          </a:p>
          <a:p>
            <a:r>
              <a:rPr lang="cs-CZ" sz="3200" dirty="0" smtClean="0"/>
              <a:t>Postupný nástup obtíží</a:t>
            </a:r>
          </a:p>
          <a:p>
            <a:endParaRPr lang="cs-CZ" sz="3200" dirty="0"/>
          </a:p>
          <a:p>
            <a:r>
              <a:rPr lang="cs-CZ" sz="3200" dirty="0" smtClean="0"/>
              <a:t>Nejčastěji tzv. zánětlivá bolest zad</a:t>
            </a:r>
          </a:p>
          <a:p>
            <a:endParaRPr lang="cs-CZ" sz="3200" dirty="0"/>
          </a:p>
          <a:p>
            <a:r>
              <a:rPr lang="cs-CZ" sz="3200" dirty="0" smtClean="0"/>
              <a:t>Mohou být i jiné příznaky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79873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313656" y="1516302"/>
            <a:ext cx="6138664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cs-CZ" sz="2800" dirty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cs-CZ" sz="2800" dirty="0" smtClean="0">
                <a:latin typeface="Calibri" panose="020F0502020204030204" pitchFamily="34" charset="0"/>
                <a:cs typeface="Arial" pitchFamily="34" charset="0"/>
              </a:rPr>
              <a:t> Věk </a:t>
            </a:r>
            <a:r>
              <a:rPr lang="cs-CZ" sz="2800" dirty="0">
                <a:latin typeface="Calibri" panose="020F0502020204030204" pitchFamily="34" charset="0"/>
                <a:cs typeface="Arial" pitchFamily="34" charset="0"/>
              </a:rPr>
              <a:t>na počátku </a:t>
            </a:r>
            <a:r>
              <a:rPr lang="en-US" sz="2800" dirty="0">
                <a:latin typeface="Calibri" panose="020F0502020204030204" pitchFamily="34" charset="0"/>
                <a:cs typeface="Arial" pitchFamily="34" charset="0"/>
              </a:rPr>
              <a:t>&lt;</a:t>
            </a:r>
            <a:r>
              <a:rPr lang="cs-CZ" sz="2800" dirty="0">
                <a:latin typeface="Calibri" panose="020F0502020204030204" pitchFamily="34" charset="0"/>
                <a:cs typeface="Arial" pitchFamily="34" charset="0"/>
              </a:rPr>
              <a:t> 40 let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cs-CZ" sz="2800" dirty="0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cs-CZ" sz="2800" dirty="0" smtClean="0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 Pozvolný </a:t>
            </a:r>
            <a:r>
              <a:rPr lang="cs-CZ" sz="2800" dirty="0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začátek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cs-CZ" sz="2800" dirty="0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cs-CZ" sz="2800" dirty="0" smtClean="0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 Zlepšení </a:t>
            </a:r>
            <a:r>
              <a:rPr lang="cs-CZ" sz="2800" dirty="0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po rozcvičení</a:t>
            </a:r>
            <a:r>
              <a:rPr lang="cs-CZ" sz="2800" dirty="0">
                <a:latin typeface="Calibri" panose="020F0502020204030204" pitchFamily="34" charset="0"/>
                <a:cs typeface="Arial" pitchFamily="34" charset="0"/>
              </a:rPr>
              <a:t> 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cs-CZ" sz="2800" dirty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cs-CZ" sz="2800" dirty="0" smtClean="0">
                <a:latin typeface="Calibri" panose="020F0502020204030204" pitchFamily="34" charset="0"/>
                <a:cs typeface="Arial" pitchFamily="34" charset="0"/>
              </a:rPr>
              <a:t> Žádné </a:t>
            </a:r>
            <a:r>
              <a:rPr lang="cs-CZ" sz="2800" dirty="0">
                <a:latin typeface="Calibri" panose="020F0502020204030204" pitchFamily="34" charset="0"/>
                <a:cs typeface="Arial" pitchFamily="34" charset="0"/>
              </a:rPr>
              <a:t>zlepšení v klidu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cs-CZ" sz="2800" dirty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cs-CZ" sz="2800" dirty="0" smtClean="0">
                <a:latin typeface="Calibri" panose="020F0502020204030204" pitchFamily="34" charset="0"/>
                <a:cs typeface="Arial" pitchFamily="34" charset="0"/>
              </a:rPr>
              <a:t> Bolest </a:t>
            </a:r>
            <a:r>
              <a:rPr lang="cs-CZ" sz="2800" dirty="0">
                <a:latin typeface="Calibri" panose="020F0502020204030204" pitchFamily="34" charset="0"/>
                <a:cs typeface="Arial" pitchFamily="34" charset="0"/>
              </a:rPr>
              <a:t>v </a:t>
            </a:r>
            <a:r>
              <a:rPr lang="cs-CZ" sz="2800" dirty="0" smtClean="0">
                <a:latin typeface="Calibri" panose="020F0502020204030204" pitchFamily="34" charset="0"/>
                <a:cs typeface="Arial" pitchFamily="34" charset="0"/>
              </a:rPr>
              <a:t>noci  </a:t>
            </a:r>
            <a:r>
              <a:rPr lang="cs-CZ" sz="2000" dirty="0" smtClean="0">
                <a:latin typeface="Calibri" panose="020F0502020204030204" pitchFamily="34" charset="0"/>
                <a:cs typeface="Arial" pitchFamily="34" charset="0"/>
              </a:rPr>
              <a:t>(</a:t>
            </a:r>
            <a:r>
              <a:rPr lang="cs-CZ" sz="2000" dirty="0">
                <a:latin typeface="Calibri" panose="020F0502020204030204" pitchFamily="34" charset="0"/>
                <a:cs typeface="Arial" pitchFamily="34" charset="0"/>
              </a:rPr>
              <a:t>zlepšení po probuzení)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364089" y="6278889"/>
            <a:ext cx="377991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sz="1200" dirty="0" err="1" smtClean="0">
                <a:cs typeface="Arial" pitchFamily="34" charset="0"/>
              </a:rPr>
              <a:t>Sieper</a:t>
            </a:r>
            <a:r>
              <a:rPr lang="cs-CZ" sz="1200" dirty="0" smtClean="0">
                <a:cs typeface="Arial" pitchFamily="34" charset="0"/>
              </a:rPr>
              <a:t> J et al.  </a:t>
            </a:r>
            <a:r>
              <a:rPr lang="cs-CZ" sz="1200" dirty="0">
                <a:cs typeface="Arial" pitchFamily="34" charset="0"/>
              </a:rPr>
              <a:t>Ann </a:t>
            </a:r>
            <a:r>
              <a:rPr lang="cs-CZ" sz="1200" dirty="0" err="1">
                <a:cs typeface="Arial" pitchFamily="34" charset="0"/>
              </a:rPr>
              <a:t>Rheum</a:t>
            </a:r>
            <a:r>
              <a:rPr lang="cs-CZ" sz="1200" dirty="0">
                <a:cs typeface="Arial" pitchFamily="34" charset="0"/>
              </a:rPr>
              <a:t> </a:t>
            </a:r>
            <a:r>
              <a:rPr lang="cs-CZ" sz="1200" dirty="0" smtClean="0">
                <a:cs typeface="Arial" pitchFamily="34" charset="0"/>
              </a:rPr>
              <a:t>Dis. 2009;68:784-8.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07504" y="5845690"/>
            <a:ext cx="575997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320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Nutno splnit alespoň 4 z 5 kritérií </a:t>
            </a:r>
            <a:endParaRPr lang="en-US" sz="3200" dirty="0">
              <a:solidFill>
                <a:srgbClr val="FF000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6950635" y="2372883"/>
            <a:ext cx="20891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600" dirty="0">
                <a:cs typeface="Arial" pitchFamily="34" charset="0"/>
              </a:rPr>
              <a:t>Senzitivita 79.6%, </a:t>
            </a:r>
            <a:r>
              <a:rPr lang="cs-CZ" sz="1600" dirty="0" smtClean="0">
                <a:cs typeface="Arial" pitchFamily="34" charset="0"/>
              </a:rPr>
              <a:t>Specificita </a:t>
            </a:r>
            <a:r>
              <a:rPr lang="cs-CZ" sz="1600" dirty="0">
                <a:cs typeface="Arial" pitchFamily="34" charset="0"/>
              </a:rPr>
              <a:t>72.4%</a:t>
            </a:r>
            <a:endParaRPr lang="en-US" sz="1600" dirty="0">
              <a:cs typeface="Arial" pitchFamily="34" charset="0"/>
            </a:endParaRP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414339"/>
            <a:ext cx="8229600" cy="1143000"/>
          </a:xfrm>
          <a:noFill/>
          <a:ln/>
        </p:spPr>
        <p:txBody>
          <a:bodyPr>
            <a:normAutofit fontScale="90000"/>
          </a:bodyPr>
          <a:lstStyle/>
          <a:p>
            <a:r>
              <a:rPr lang="cs-CZ" sz="40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Definice zánětlivé bolesti zad podle </a:t>
            </a:r>
            <a:r>
              <a:rPr lang="cs-CZ" sz="4000" b="1" dirty="0">
                <a:solidFill>
                  <a:schemeClr val="tx2"/>
                </a:solidFill>
                <a:latin typeface="Calibri" panose="020F0502020204030204" pitchFamily="34" charset="0"/>
              </a:rPr>
              <a:t>ASAS</a:t>
            </a:r>
            <a:endParaRPr lang="en-US" sz="4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6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</a:rPr>
              <a:t>Situace v ČR (2008)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611560" y="1556792"/>
            <a:ext cx="7632848" cy="416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3600" dirty="0" smtClean="0"/>
              <a:t>Dotazníky od 1 008 pacientů </a:t>
            </a:r>
          </a:p>
          <a:p>
            <a:pPr>
              <a:lnSpc>
                <a:spcPct val="150000"/>
              </a:lnSpc>
            </a:pPr>
            <a:r>
              <a:rPr lang="cs-CZ" sz="3600" dirty="0" smtClean="0"/>
              <a:t>Zpoždění diagnózy průměrně 9,3 roku</a:t>
            </a:r>
          </a:p>
          <a:p>
            <a:pPr>
              <a:lnSpc>
                <a:spcPct val="150000"/>
              </a:lnSpc>
            </a:pPr>
            <a:r>
              <a:rPr lang="cs-CZ" sz="3600" dirty="0" smtClean="0"/>
              <a:t>38% potřebovalo pomoc druhé osoby</a:t>
            </a:r>
          </a:p>
          <a:p>
            <a:pPr>
              <a:lnSpc>
                <a:spcPct val="150000"/>
              </a:lnSpc>
            </a:pPr>
            <a:r>
              <a:rPr lang="cs-CZ" sz="3600" dirty="0" smtClean="0"/>
              <a:t>30% dostalo invalidní důchod</a:t>
            </a:r>
          </a:p>
          <a:p>
            <a:pPr>
              <a:lnSpc>
                <a:spcPct val="150000"/>
              </a:lnSpc>
            </a:pPr>
            <a:r>
              <a:rPr lang="cs-CZ" sz="3600" dirty="0" smtClean="0"/>
              <a:t>1</a:t>
            </a:r>
            <a:r>
              <a:rPr lang="cs-CZ" sz="3600" dirty="0"/>
              <a:t>% </a:t>
            </a:r>
            <a:r>
              <a:rPr lang="cs-CZ" sz="3600" dirty="0" smtClean="0"/>
              <a:t>léčeno biologickou léčbou</a:t>
            </a:r>
          </a:p>
        </p:txBody>
      </p:sp>
      <p:sp>
        <p:nvSpPr>
          <p:cNvPr id="5" name="Obdélník 4"/>
          <p:cNvSpPr/>
          <p:nvPr/>
        </p:nvSpPr>
        <p:spPr>
          <a:xfrm>
            <a:off x="5929423" y="6581001"/>
            <a:ext cx="31964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/>
              <a:t>Forejtová Š. </a:t>
            </a:r>
            <a:r>
              <a:rPr lang="cs-CZ" sz="1200" dirty="0" err="1" smtClean="0"/>
              <a:t>Clin</a:t>
            </a:r>
            <a:r>
              <a:rPr lang="cs-CZ" sz="1200" dirty="0" smtClean="0"/>
              <a:t> </a:t>
            </a:r>
            <a:r>
              <a:rPr lang="cs-CZ" sz="1200" dirty="0" err="1"/>
              <a:t>Rheumatol</a:t>
            </a:r>
            <a:r>
              <a:rPr lang="cs-CZ" sz="1200" dirty="0"/>
              <a:t> </a:t>
            </a:r>
            <a:r>
              <a:rPr lang="cs-CZ" sz="1200" dirty="0" smtClean="0"/>
              <a:t>2008;27:1005–1013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421367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2"/>
                </a:solidFill>
              </a:rPr>
              <a:t>Děkuji za pozornost</a:t>
            </a:r>
            <a:endParaRPr lang="cs-CZ" dirty="0">
              <a:solidFill>
                <a:schemeClr val="tx2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2060848"/>
            <a:ext cx="8489791" cy="38164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124075" y="6497638"/>
            <a:ext cx="6624389" cy="29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36" tIns="41469" rIns="82936" bIns="41469">
            <a:spAutoFit/>
          </a:bodyPr>
          <a:lstStyle>
            <a:lvl1pPr defTabSz="827088" eaLnBrk="0" hangingPunct="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827088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827088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827088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827088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8270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8270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8270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8270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1400" dirty="0">
                <a:latin typeface="+mn-lt"/>
              </a:rPr>
              <a:t>      </a:t>
            </a:r>
            <a:r>
              <a:rPr lang="cs-CZ" altLang="cs-CZ" sz="1400" dirty="0" smtClean="0">
                <a:latin typeface="+mn-lt"/>
              </a:rPr>
              <a:t>www.seznam.cz</a:t>
            </a:r>
            <a:endParaRPr lang="cs-CZ" altLang="cs-CZ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780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560137"/>
            <a:ext cx="9144000" cy="469900"/>
          </a:xfrm>
        </p:spPr>
        <p:txBody>
          <a:bodyPr>
            <a:normAutofit fontScale="90000"/>
          </a:bodyPr>
          <a:lstStyle/>
          <a:p>
            <a:r>
              <a:rPr lang="cs-CZ" sz="4000" dirty="0">
                <a:solidFill>
                  <a:schemeClr val="tx2"/>
                </a:solidFill>
                <a:latin typeface="+mn-lt"/>
              </a:rPr>
              <a:t>ASAS klasifikační </a:t>
            </a:r>
            <a:r>
              <a:rPr lang="cs-CZ" sz="4000" dirty="0" smtClean="0">
                <a:solidFill>
                  <a:schemeClr val="tx2"/>
                </a:solidFill>
                <a:latin typeface="+mn-lt"/>
              </a:rPr>
              <a:t>kritéria </a:t>
            </a:r>
            <a:r>
              <a:rPr lang="cs-CZ" sz="4000" dirty="0">
                <a:solidFill>
                  <a:schemeClr val="tx2"/>
                </a:solidFill>
                <a:latin typeface="+mn-lt"/>
              </a:rPr>
              <a:t>axiální </a:t>
            </a:r>
            <a:r>
              <a:rPr lang="cs-CZ" sz="4000" dirty="0" err="1">
                <a:solidFill>
                  <a:schemeClr val="tx2"/>
                </a:solidFill>
                <a:latin typeface="+mn-lt"/>
              </a:rPr>
              <a:t>SpA</a:t>
            </a:r>
            <a:endParaRPr lang="cs-CZ" sz="40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96962" y="2679311"/>
            <a:ext cx="3843338" cy="3455987"/>
          </a:xfrm>
        </p:spPr>
        <p:txBody>
          <a:bodyPr>
            <a:noAutofit/>
          </a:bodyPr>
          <a:lstStyle/>
          <a:p>
            <a:pPr marL="609600" indent="-609600">
              <a:lnSpc>
                <a:spcPct val="110000"/>
              </a:lnSpc>
              <a:buFontTx/>
              <a:buNone/>
            </a:pPr>
            <a:r>
              <a:rPr lang="cs-CZ" sz="1400" b="1" dirty="0">
                <a:latin typeface="Calibri" panose="020F0502020204030204" pitchFamily="34" charset="0"/>
              </a:rPr>
              <a:t>Klinické příznaky </a:t>
            </a:r>
            <a:r>
              <a:rPr lang="cs-CZ" sz="1400" b="1" dirty="0" err="1">
                <a:latin typeface="Calibri" panose="020F0502020204030204" pitchFamily="34" charset="0"/>
              </a:rPr>
              <a:t>SpA</a:t>
            </a:r>
            <a:endParaRPr lang="cs-CZ" sz="1400" b="1" dirty="0">
              <a:latin typeface="Calibri" panose="020F0502020204030204" pitchFamily="34" charset="0"/>
            </a:endParaRP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cs-CZ" sz="1200" dirty="0">
                <a:latin typeface="Calibri" panose="020F0502020204030204" pitchFamily="34" charset="0"/>
              </a:rPr>
              <a:t> Zánětlivá bolest zad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cs-CZ" sz="1200" dirty="0">
                <a:latin typeface="Calibri" panose="020F0502020204030204" pitchFamily="34" charset="0"/>
              </a:rPr>
              <a:t> Artritida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cs-CZ" sz="1200" dirty="0">
                <a:latin typeface="Calibri" panose="020F0502020204030204" pitchFamily="34" charset="0"/>
              </a:rPr>
              <a:t> </a:t>
            </a:r>
            <a:r>
              <a:rPr lang="cs-CZ" sz="1200" dirty="0" err="1">
                <a:latin typeface="Calibri" panose="020F0502020204030204" pitchFamily="34" charset="0"/>
              </a:rPr>
              <a:t>Entezitida</a:t>
            </a:r>
            <a:r>
              <a:rPr lang="cs-CZ" sz="1200" dirty="0">
                <a:latin typeface="Calibri" panose="020F0502020204030204" pitchFamily="34" charset="0"/>
              </a:rPr>
              <a:t> (paty)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cs-CZ" sz="1200" dirty="0">
                <a:latin typeface="Calibri" panose="020F0502020204030204" pitchFamily="34" charset="0"/>
              </a:rPr>
              <a:t> Uveitida 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cs-CZ" sz="1200" dirty="0">
                <a:latin typeface="Calibri" panose="020F0502020204030204" pitchFamily="34" charset="0"/>
              </a:rPr>
              <a:t> </a:t>
            </a:r>
            <a:r>
              <a:rPr lang="cs-CZ" sz="1200" dirty="0" err="1">
                <a:latin typeface="Calibri" panose="020F0502020204030204" pitchFamily="34" charset="0"/>
              </a:rPr>
              <a:t>Daktylitida</a:t>
            </a:r>
            <a:r>
              <a:rPr lang="cs-CZ" sz="1200" dirty="0">
                <a:latin typeface="Calibri" panose="020F0502020204030204" pitchFamily="34" charset="0"/>
              </a:rPr>
              <a:t> 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cs-CZ" sz="1200" dirty="0">
                <a:latin typeface="Calibri" panose="020F0502020204030204" pitchFamily="34" charset="0"/>
              </a:rPr>
              <a:t> Psoriáza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cs-CZ" sz="1200" dirty="0">
                <a:latin typeface="Calibri" panose="020F0502020204030204" pitchFamily="34" charset="0"/>
              </a:rPr>
              <a:t> Crohn / UC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cs-CZ" sz="1200" dirty="0">
                <a:latin typeface="Calibri" panose="020F0502020204030204" pitchFamily="34" charset="0"/>
              </a:rPr>
              <a:t> Dobrá odpověď na NSA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cs-CZ" sz="1200" dirty="0">
                <a:latin typeface="Calibri" panose="020F0502020204030204" pitchFamily="34" charset="0"/>
              </a:rPr>
              <a:t> Rodinná anamnéza </a:t>
            </a:r>
            <a:r>
              <a:rPr lang="cs-CZ" sz="1200" dirty="0" err="1">
                <a:latin typeface="Calibri" panose="020F0502020204030204" pitchFamily="34" charset="0"/>
              </a:rPr>
              <a:t>SpA</a:t>
            </a:r>
            <a:r>
              <a:rPr lang="cs-CZ" sz="1200" dirty="0">
                <a:latin typeface="Calibri" panose="020F0502020204030204" pitchFamily="34" charset="0"/>
              </a:rPr>
              <a:t> 	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cs-CZ" sz="1200" dirty="0">
                <a:latin typeface="Calibri" panose="020F0502020204030204" pitchFamily="34" charset="0"/>
              </a:rPr>
              <a:t> HLA-B27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cs-CZ" sz="1200" dirty="0">
                <a:latin typeface="Calibri" panose="020F0502020204030204" pitchFamily="34" charset="0"/>
                <a:sym typeface="Symbol" pitchFamily="18" charset="2"/>
              </a:rPr>
              <a:t> </a:t>
            </a:r>
            <a:r>
              <a:rPr lang="cs-CZ" sz="1200" dirty="0">
                <a:latin typeface="Calibri" panose="020F0502020204030204" pitchFamily="34" charset="0"/>
              </a:rPr>
              <a:t> CRP 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421423" y="1500683"/>
            <a:ext cx="3456711" cy="86793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cs-CZ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Sakroiliitida (RTG nebo MRI) </a:t>
            </a:r>
            <a:endParaRPr lang="cs-CZ" b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cs-CZ" dirty="0">
                <a:latin typeface="Calibri" panose="020F0502020204030204" pitchFamily="34" charset="0"/>
                <a:cs typeface="Arial" pitchFamily="34" charset="0"/>
              </a:rPr>
              <a:t>+</a:t>
            </a:r>
          </a:p>
          <a:p>
            <a:pPr algn="ctr" eaLnBrk="0" hangingPunct="0">
              <a:lnSpc>
                <a:spcPct val="90000"/>
              </a:lnSpc>
            </a:pPr>
            <a:r>
              <a:rPr lang="cs-CZ" dirty="0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1 příznak </a:t>
            </a:r>
            <a:r>
              <a:rPr lang="cs-CZ" dirty="0" err="1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SpA</a:t>
            </a:r>
            <a:endParaRPr lang="cs-CZ" dirty="0">
              <a:latin typeface="Calibri" panose="020F0502020204030204" pitchFamily="34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5310027" y="1500683"/>
            <a:ext cx="2895600" cy="86793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r>
              <a:rPr lang="cs-CZ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HLA-B27 pozitivita</a:t>
            </a:r>
            <a:endParaRPr lang="cs-CZ" b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r>
              <a:rPr lang="cs-CZ" dirty="0">
                <a:latin typeface="Calibri" panose="020F0502020204030204" pitchFamily="34" charset="0"/>
                <a:cs typeface="Arial" pitchFamily="34" charset="0"/>
              </a:rPr>
              <a:t>+</a:t>
            </a:r>
          </a:p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r>
              <a:rPr lang="cs-CZ" dirty="0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2 příznaky </a:t>
            </a:r>
            <a:r>
              <a:rPr lang="cs-CZ" dirty="0" err="1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SpA</a:t>
            </a:r>
            <a:endParaRPr lang="cs-CZ" dirty="0">
              <a:latin typeface="Calibri" panose="020F0502020204030204" pitchFamily="34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4113213" y="2277047"/>
            <a:ext cx="99060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A8DB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>
                      <a:alpha val="85001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cs-CZ" sz="2400" dirty="0">
                <a:latin typeface="Calibri" panose="020F0502020204030204" pitchFamily="34" charset="0"/>
                <a:cs typeface="Arial" pitchFamily="34" charset="0"/>
              </a:rPr>
              <a:t>nebo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5310028" y="6394827"/>
            <a:ext cx="3849527" cy="24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A8DB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>
                      <a:alpha val="85001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50000"/>
              </a:spcAft>
            </a:pPr>
            <a:r>
              <a:rPr lang="cs-CZ" sz="1200" dirty="0" err="1">
                <a:latin typeface="Calibri" panose="020F0502020204030204" pitchFamily="34" charset="0"/>
                <a:cs typeface="Arial" pitchFamily="34" charset="0"/>
              </a:rPr>
              <a:t>Rudwaleit</a:t>
            </a:r>
            <a:r>
              <a:rPr lang="cs-CZ" sz="1200" dirty="0">
                <a:latin typeface="Calibri" panose="020F0502020204030204" pitchFamily="34" charset="0"/>
                <a:cs typeface="Arial" pitchFamily="34" charset="0"/>
              </a:rPr>
              <a:t> M et al. Ann </a:t>
            </a:r>
            <a:r>
              <a:rPr lang="cs-CZ" sz="1200" dirty="0" err="1">
                <a:latin typeface="Calibri" panose="020F0502020204030204" pitchFamily="34" charset="0"/>
                <a:cs typeface="Arial" pitchFamily="34" charset="0"/>
              </a:rPr>
              <a:t>Rheum</a:t>
            </a:r>
            <a:r>
              <a:rPr lang="cs-CZ" sz="1200" dirty="0">
                <a:latin typeface="Calibri" panose="020F0502020204030204" pitchFamily="34" charset="0"/>
                <a:cs typeface="Arial" pitchFamily="34" charset="0"/>
              </a:rPr>
              <a:t> Dis </a:t>
            </a:r>
            <a:r>
              <a:rPr lang="cs-CZ" sz="1200" dirty="0" smtClean="0">
                <a:latin typeface="Calibri" panose="020F0502020204030204" pitchFamily="34" charset="0"/>
                <a:cs typeface="Arial" pitchFamily="34" charset="0"/>
              </a:rPr>
              <a:t>2009;68:777-839</a:t>
            </a:r>
            <a:endParaRPr lang="cs-CZ" sz="1200" b="1" dirty="0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900113" y="1030036"/>
            <a:ext cx="7416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800" dirty="0" smtClean="0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 </a:t>
            </a:r>
            <a:r>
              <a:rPr lang="cs-CZ" sz="1800" dirty="0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3 </a:t>
            </a:r>
            <a:r>
              <a:rPr lang="cs-CZ" sz="1800" dirty="0" smtClean="0">
                <a:latin typeface="Calibri" panose="020F0502020204030204" pitchFamily="34" charset="0"/>
                <a:cs typeface="Arial" pitchFamily="34" charset="0"/>
                <a:sym typeface="Symbol" pitchFamily="18" charset="2"/>
              </a:rPr>
              <a:t>měsíce trvající bolest zad,  věk &lt;</a:t>
            </a:r>
            <a:r>
              <a:rPr lang="cs-CZ" sz="18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cs-CZ" sz="1800" dirty="0">
                <a:latin typeface="Calibri" panose="020F0502020204030204" pitchFamily="34" charset="0"/>
                <a:cs typeface="Arial" pitchFamily="34" charset="0"/>
              </a:rPr>
              <a:t>45 let na začátku obtíží</a:t>
            </a:r>
            <a:endParaRPr lang="en-US" sz="1800" dirty="0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5003800" y="3236979"/>
            <a:ext cx="4140200" cy="1657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cs-CZ" sz="1600" b="1" dirty="0" err="1" smtClean="0">
                <a:latin typeface="Calibri" panose="020F0502020204030204" pitchFamily="34" charset="0"/>
              </a:rPr>
              <a:t>Sakroiliitida</a:t>
            </a:r>
            <a:r>
              <a:rPr lang="cs-CZ" sz="1600" b="1" dirty="0" smtClean="0">
                <a:latin typeface="Calibri" panose="020F0502020204030204" pitchFamily="34" charset="0"/>
              </a:rPr>
              <a:t> </a:t>
            </a:r>
            <a:r>
              <a:rPr lang="cs-CZ" sz="1600" b="1" dirty="0">
                <a:latin typeface="Calibri" panose="020F0502020204030204" pitchFamily="34" charset="0"/>
              </a:rPr>
              <a:t>zobrazovacími metodami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endParaRPr lang="cs-CZ" sz="1600" b="1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cs-CZ" sz="1600" dirty="0">
                <a:latin typeface="Calibri" panose="020F0502020204030204" pitchFamily="34" charset="0"/>
              </a:rPr>
              <a:t> aktivní (akutní) zánět na MRI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cs-CZ" sz="1600" dirty="0">
                <a:latin typeface="Calibri" panose="020F0502020204030204" pitchFamily="34" charset="0"/>
              </a:rPr>
              <a:t> </a:t>
            </a:r>
            <a:r>
              <a:rPr lang="cs-CZ" sz="1600" dirty="0" smtClean="0">
                <a:latin typeface="Calibri" panose="020F0502020204030204" pitchFamily="34" charset="0"/>
              </a:rPr>
              <a:t> </a:t>
            </a:r>
            <a:r>
              <a:rPr lang="cs-CZ" sz="1600" dirty="0">
                <a:latin typeface="Calibri" panose="020F0502020204030204" pitchFamily="34" charset="0"/>
              </a:rPr>
              <a:t>RTG </a:t>
            </a:r>
            <a:r>
              <a:rPr lang="cs-CZ" sz="1600" dirty="0" err="1" smtClean="0">
                <a:latin typeface="Calibri" panose="020F0502020204030204" pitchFamily="34" charset="0"/>
              </a:rPr>
              <a:t>sakroiliitida</a:t>
            </a:r>
            <a:r>
              <a:rPr lang="cs-CZ" sz="1600" dirty="0" smtClean="0">
                <a:latin typeface="Calibri" panose="020F0502020204030204" pitchFamily="34" charset="0"/>
              </a:rPr>
              <a:t> podle</a:t>
            </a:r>
            <a:r>
              <a:rPr lang="cs-CZ" sz="1600" dirty="0">
                <a:latin typeface="Calibri" panose="020F0502020204030204" pitchFamily="34" charset="0"/>
              </a:rPr>
              <a:t> </a:t>
            </a:r>
            <a:r>
              <a:rPr lang="cs-CZ" sz="1600" dirty="0" smtClean="0">
                <a:latin typeface="Calibri" panose="020F0502020204030204" pitchFamily="34" charset="0"/>
              </a:rPr>
              <a:t> NY kritérií</a:t>
            </a:r>
            <a:endParaRPr lang="cs-CZ" sz="16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cs-CZ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1313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build="p"/>
      <p:bldP spid="32774" grpId="0" animBg="1"/>
      <p:bldP spid="32775" grpId="0" animBg="1"/>
      <p:bldP spid="32776" grpId="0"/>
      <p:bldP spid="32779" grpId="0"/>
    </p:bld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495</Words>
  <Application>Microsoft Office PowerPoint</Application>
  <PresentationFormat>On-screen Show (4:3)</PresentationFormat>
  <Paragraphs>156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Motiv systému Office</vt:lpstr>
      <vt:lpstr> Co je to Bechtěrevova nemoc? </vt:lpstr>
      <vt:lpstr>Revmatická onemocnění</vt:lpstr>
      <vt:lpstr>Jak jsou revmatická onemocnění častá?</vt:lpstr>
      <vt:lpstr>Mýty o revmatických chorobách</vt:lpstr>
      <vt:lpstr>Vladimír Michajlovič Bechtěrev</vt:lpstr>
      <vt:lpstr>Spondyloartritidy</vt:lpstr>
      <vt:lpstr>Projevy spondyloartritid</vt:lpstr>
      <vt:lpstr>Ankylozující spondylitida</vt:lpstr>
      <vt:lpstr>Ankylozující spondylitida</vt:lpstr>
      <vt:lpstr>PowerPoint Presentation</vt:lpstr>
      <vt:lpstr>PowerPoint Presentation</vt:lpstr>
      <vt:lpstr>PowerPoint Presentation</vt:lpstr>
      <vt:lpstr>Definice zánětlivé bolesti zad podle ASAS</vt:lpstr>
      <vt:lpstr>Situace v ČR (2008)</vt:lpstr>
      <vt:lpstr>Děkuji za pozornost</vt:lpstr>
      <vt:lpstr>ASAS klasifikační kritéria axiální SpA</vt:lpstr>
    </vt:vector>
  </TitlesOfParts>
  <Company>Revmatologický ústav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Mann Heřman</dc:creator>
  <cp:lastModifiedBy>Brixova, Marie</cp:lastModifiedBy>
  <cp:revision>32</cp:revision>
  <dcterms:created xsi:type="dcterms:W3CDTF">2016-09-27T13:05:50Z</dcterms:created>
  <dcterms:modified xsi:type="dcterms:W3CDTF">2018-05-03T05:21:35Z</dcterms:modified>
</cp:coreProperties>
</file>