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9" autoAdjust="0"/>
    <p:restoredTop sz="94660"/>
  </p:normalViewPr>
  <p:slideViewPr>
    <p:cSldViewPr snapToGrid="0">
      <p:cViewPr varScale="1">
        <p:scale>
          <a:sx n="92" d="100"/>
          <a:sy n="92" d="100"/>
        </p:scale>
        <p:origin x="9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7E3B57A0-2EA4-4725-89F7-12407EB2C9F5}" type="datetimeFigureOut">
              <a:rPr lang="cs-CZ" smtClean="0"/>
              <a:t>9.1.2018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710378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7E3B57A0-2EA4-4725-89F7-12407EB2C9F5}" type="datetimeFigureOut">
              <a:rPr lang="cs-CZ" smtClean="0"/>
              <a:t>9.1.2018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2074733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7E3B57A0-2EA4-4725-89F7-12407EB2C9F5}" type="datetimeFigureOut">
              <a:rPr lang="cs-CZ" smtClean="0"/>
              <a:t>9.1.2018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42675186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7E3B57A0-2EA4-4725-89F7-12407EB2C9F5}" type="datetimeFigureOut">
              <a:rPr lang="cs-CZ" smtClean="0"/>
              <a:t>9.1.2018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139411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7E3B57A0-2EA4-4725-89F7-12407EB2C9F5}" type="datetimeFigureOut">
              <a:rPr lang="cs-CZ" smtClean="0"/>
              <a:t>9.1.2018</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958363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7E3B57A0-2EA4-4725-89F7-12407EB2C9F5}" type="datetimeFigureOut">
              <a:rPr lang="cs-CZ" smtClean="0"/>
              <a:t>9.1.2018</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3972090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7E3B57A0-2EA4-4725-89F7-12407EB2C9F5}" type="datetimeFigureOut">
              <a:rPr lang="cs-CZ" smtClean="0"/>
              <a:t>9.1.2018</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38650132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7E3B57A0-2EA4-4725-89F7-12407EB2C9F5}" type="datetimeFigureOut">
              <a:rPr lang="cs-CZ" smtClean="0"/>
              <a:t>9.1.2018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2133327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7E3B57A0-2EA4-4725-89F7-12407EB2C9F5}" type="datetimeFigureOut">
              <a:rPr lang="cs-CZ" smtClean="0"/>
              <a:t>9.1.2018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17892159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7E3B57A0-2EA4-4725-89F7-12407EB2C9F5}" type="datetimeFigureOut">
              <a:rPr lang="cs-CZ" smtClean="0"/>
              <a:t>9.1.2018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3433204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7E3B57A0-2EA4-4725-89F7-12407EB2C9F5}" type="datetimeFigureOut">
              <a:rPr lang="cs-CZ" smtClean="0"/>
              <a:t>9.1.2018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51EB99-87C8-49C9-BC37-3F7C629C11B8}" type="slidenum">
              <a:rPr lang="cs-CZ" smtClean="0"/>
              <a:t>‹#›</a:t>
            </a:fld>
            <a:endParaRPr lang="cs-CZ"/>
          </a:p>
        </p:txBody>
      </p:sp>
    </p:spTree>
    <p:extLst>
      <p:ext uri="{BB962C8B-B14F-4D97-AF65-F5344CB8AC3E}">
        <p14:creationId xmlns:p14="http://schemas.microsoft.com/office/powerpoint/2010/main" val="459443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B57A0-2EA4-4725-89F7-12407EB2C9F5}" type="datetimeFigureOut">
              <a:rPr lang="cs-CZ" smtClean="0"/>
              <a:t>9.1.2018</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51EB99-87C8-49C9-BC37-3F7C629C11B8}" type="slidenum">
              <a:rPr lang="cs-CZ" smtClean="0"/>
              <a:t>‹#›</a:t>
            </a:fld>
            <a:endParaRPr lang="cs-CZ"/>
          </a:p>
        </p:txBody>
      </p:sp>
    </p:spTree>
    <p:extLst>
      <p:ext uri="{BB962C8B-B14F-4D97-AF65-F5344CB8AC3E}">
        <p14:creationId xmlns:p14="http://schemas.microsoft.com/office/powerpoint/2010/main" val="2763381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0884" y="-328829"/>
            <a:ext cx="4178596" cy="2978958"/>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3938" y="2091441"/>
            <a:ext cx="6952488" cy="4603595"/>
          </a:xfrm>
          <a:prstGeom prst="rect">
            <a:avLst/>
          </a:prstGeom>
        </p:spPr>
      </p:pic>
    </p:spTree>
    <p:extLst>
      <p:ext uri="{BB962C8B-B14F-4D97-AF65-F5344CB8AC3E}">
        <p14:creationId xmlns:p14="http://schemas.microsoft.com/office/powerpoint/2010/main" val="25332167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5464" y="1913461"/>
            <a:ext cx="10515600" cy="2637757"/>
          </a:xfrm>
        </p:spPr>
        <p:txBody>
          <a:bodyPr>
            <a:normAutofit lnSpcReduction="10000"/>
          </a:bodyPr>
          <a:lstStyle/>
          <a:p>
            <a:pPr marL="0" indent="0" algn="just">
              <a:buNone/>
            </a:pPr>
            <a:r>
              <a:rPr lang="cs-CZ" b="1" dirty="0"/>
              <a:t>Léčebné lázně Bohdaneč</a:t>
            </a:r>
            <a:r>
              <a:rPr lang="cs-CZ" dirty="0"/>
              <a:t> jsou dlouhá léta vyhledávaným místem k </a:t>
            </a:r>
            <a:r>
              <a:rPr lang="cs-CZ" b="1" dirty="0"/>
              <a:t>léčbě pohybového ústrojí</a:t>
            </a:r>
            <a:r>
              <a:rPr lang="cs-CZ" dirty="0"/>
              <a:t>. Naše péče je vhodná například pro pacienty s artrózou kloubů a bolestmi zad, dále pro pacienty s revmatoidní </a:t>
            </a:r>
            <a:r>
              <a:rPr lang="cs-CZ" dirty="0" err="1"/>
              <a:t>arthritidou</a:t>
            </a:r>
            <a:r>
              <a:rPr lang="cs-CZ" dirty="0"/>
              <a:t>, osteoporózou, </a:t>
            </a:r>
            <a:r>
              <a:rPr lang="cs-CZ" dirty="0" err="1"/>
              <a:t>Bechtěrevovou</a:t>
            </a:r>
            <a:r>
              <a:rPr lang="cs-CZ" dirty="0"/>
              <a:t> nemocí, kořenovým syndromem, Parkinsonovou chorobou, nebo pro pacienty po ortopedických operacích, operacích páteře a úrazech pohybového ústrojí</a:t>
            </a:r>
            <a:r>
              <a:rPr lang="cs-CZ" dirty="0" smtClean="0"/>
              <a:t>.</a:t>
            </a:r>
            <a:endParaRPr lang="cs-CZ" dirty="0"/>
          </a:p>
          <a:p>
            <a:pPr marL="0" indent="0" algn="just">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3136"/>
            <a:ext cx="12192000" cy="1434864"/>
          </a:xfrm>
          <a:prstGeom prst="rect">
            <a:avLst/>
          </a:prstGeom>
        </p:spPr>
      </p:pic>
      <p:sp>
        <p:nvSpPr>
          <p:cNvPr id="5" name="Nadpis 1"/>
          <p:cNvSpPr>
            <a:spLocks noGrp="1"/>
          </p:cNvSpPr>
          <p:nvPr>
            <p:ph type="title"/>
          </p:nvPr>
        </p:nvSpPr>
        <p:spPr>
          <a:xfrm>
            <a:off x="838200" y="365125"/>
            <a:ext cx="10515600" cy="1325563"/>
          </a:xfrm>
        </p:spPr>
        <p:txBody>
          <a:bodyPr/>
          <a:lstStyle/>
          <a:p>
            <a:pPr algn="ctr"/>
            <a:r>
              <a:rPr lang="cs-CZ" b="1" dirty="0" smtClean="0">
                <a:solidFill>
                  <a:schemeClr val="accent2"/>
                </a:solidFill>
              </a:rPr>
              <a:t>O lázních</a:t>
            </a:r>
            <a:endParaRPr lang="cs-CZ" b="1" dirty="0">
              <a:solidFill>
                <a:schemeClr val="accent2"/>
              </a:solidFill>
            </a:endParaRPr>
          </a:p>
        </p:txBody>
      </p:sp>
    </p:spTree>
    <p:extLst>
      <p:ext uri="{BB962C8B-B14F-4D97-AF65-F5344CB8AC3E}">
        <p14:creationId xmlns:p14="http://schemas.microsoft.com/office/powerpoint/2010/main" val="37835078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b="1" dirty="0" smtClean="0">
                <a:solidFill>
                  <a:schemeClr val="accent2"/>
                </a:solidFill>
              </a:rPr>
              <a:t>Přírodní léčivé zdroje</a:t>
            </a:r>
            <a:endParaRPr lang="cs-CZ" b="1" dirty="0">
              <a:solidFill>
                <a:schemeClr val="accent2"/>
              </a:solidFill>
            </a:endParaRPr>
          </a:p>
        </p:txBody>
      </p:sp>
      <p:sp>
        <p:nvSpPr>
          <p:cNvPr id="3" name="Zástupný symbol pro obsah 2"/>
          <p:cNvSpPr>
            <a:spLocks noGrp="1"/>
          </p:cNvSpPr>
          <p:nvPr>
            <p:ph idx="1"/>
          </p:nvPr>
        </p:nvSpPr>
        <p:spPr>
          <a:xfrm>
            <a:off x="838200" y="1503507"/>
            <a:ext cx="10515600" cy="4351338"/>
          </a:xfrm>
        </p:spPr>
        <p:txBody>
          <a:bodyPr/>
          <a:lstStyle/>
          <a:p>
            <a:pPr algn="just"/>
            <a:r>
              <a:rPr lang="cs-CZ" dirty="0"/>
              <a:t>Rozsáhlá ložiska </a:t>
            </a:r>
            <a:r>
              <a:rPr lang="cs-CZ" b="1" dirty="0"/>
              <a:t>slatiny</a:t>
            </a:r>
            <a:r>
              <a:rPr lang="cs-CZ" dirty="0"/>
              <a:t> leží v těsné blízkosti lázní a jejich stáří se odhaduje na 4 000 let. Slatinné zábaly dodávají lázním Bohdaneč na významu. Jako jediné lázně v České republice využíváme k aplikaci slatiny </a:t>
            </a:r>
            <a:r>
              <a:rPr lang="cs-CZ" b="1" dirty="0"/>
              <a:t>speciální zábalové vany </a:t>
            </a:r>
            <a:r>
              <a:rPr lang="cs-CZ" dirty="0"/>
              <a:t>(teplá vodní lůžka).</a:t>
            </a:r>
          </a:p>
          <a:p>
            <a:pPr algn="just"/>
            <a:r>
              <a:rPr lang="cs-CZ" dirty="0"/>
              <a:t>Vrt HV – 1 Nová Panenka byl přímo v areálu lázní vyhlouben v letech 1967 – 1968. Léčivé síly této přírodní </a:t>
            </a:r>
            <a:r>
              <a:rPr lang="cs-CZ" b="1" dirty="0"/>
              <a:t>minerální vody </a:t>
            </a:r>
            <a:r>
              <a:rPr lang="cs-CZ" dirty="0"/>
              <a:t>je využíváno hlavně při vodoléčbě a v krytém bazénu při cvičení a plavání. Do lázeňského bazénu </a:t>
            </a:r>
            <a:r>
              <a:rPr lang="cs-CZ" dirty="0" smtClean="0"/>
              <a:t>je </a:t>
            </a:r>
            <a:r>
              <a:rPr lang="cs-CZ" dirty="0"/>
              <a:t>voda přiváděna přímo z artézského pramene</a:t>
            </a:r>
            <a:r>
              <a:rPr lang="cs-CZ" dirty="0" smtClean="0"/>
              <a:t>. </a:t>
            </a:r>
            <a:br>
              <a:rPr lang="cs-CZ" dirty="0" smtClean="0"/>
            </a:br>
            <a:r>
              <a:rPr lang="cs-CZ" dirty="0" smtClean="0"/>
              <a:t>V </a:t>
            </a:r>
            <a:r>
              <a:rPr lang="cs-CZ" dirty="0"/>
              <a:t>bazénu v areálu Léčebných lázní Bohdaneč se odvíjí aktivity typické pro lázeňství – cvičení nebo tzv. </a:t>
            </a:r>
            <a:r>
              <a:rPr lang="cs-CZ" dirty="0" err="1"/>
              <a:t>hydrokinezioterapie</a:t>
            </a:r>
            <a:r>
              <a:rPr lang="cs-CZ" dirty="0"/>
              <a:t>.</a:t>
            </a:r>
          </a:p>
          <a:p>
            <a:pPr algn="just"/>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3136"/>
            <a:ext cx="12192000" cy="1434864"/>
          </a:xfrm>
          <a:prstGeom prst="rect">
            <a:avLst/>
          </a:prstGeom>
        </p:spPr>
      </p:pic>
    </p:spTree>
    <p:extLst>
      <p:ext uri="{BB962C8B-B14F-4D97-AF65-F5344CB8AC3E}">
        <p14:creationId xmlns:p14="http://schemas.microsoft.com/office/powerpoint/2010/main" val="1069142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167697"/>
            <a:ext cx="10515600" cy="1325563"/>
          </a:xfrm>
        </p:spPr>
        <p:txBody>
          <a:bodyPr/>
          <a:lstStyle/>
          <a:p>
            <a:pPr algn="ctr"/>
            <a:r>
              <a:rPr lang="cs-CZ" b="1" dirty="0" smtClean="0">
                <a:solidFill>
                  <a:schemeClr val="accent2"/>
                </a:solidFill>
              </a:rPr>
              <a:t>Voda v bazénu</a:t>
            </a:r>
            <a:endParaRPr lang="cs-CZ" b="1" dirty="0">
              <a:solidFill>
                <a:schemeClr val="accent2"/>
              </a:solidFill>
            </a:endParaRPr>
          </a:p>
        </p:txBody>
      </p:sp>
      <p:sp>
        <p:nvSpPr>
          <p:cNvPr id="3" name="Zástupný symbol pro obsah 2"/>
          <p:cNvSpPr>
            <a:spLocks noGrp="1"/>
          </p:cNvSpPr>
          <p:nvPr>
            <p:ph idx="1"/>
          </p:nvPr>
        </p:nvSpPr>
        <p:spPr>
          <a:xfrm>
            <a:off x="838200" y="1282529"/>
            <a:ext cx="10515600" cy="4140607"/>
          </a:xfrm>
        </p:spPr>
        <p:txBody>
          <a:bodyPr>
            <a:noAutofit/>
          </a:bodyPr>
          <a:lstStyle/>
          <a:p>
            <a:pPr marL="0" indent="0" algn="just">
              <a:buNone/>
            </a:pPr>
            <a:r>
              <a:rPr lang="cs-CZ" sz="2400" dirty="0"/>
              <a:t>Termální voda je </a:t>
            </a:r>
            <a:r>
              <a:rPr lang="cs-CZ" sz="2400" dirty="0" smtClean="0"/>
              <a:t>minerální voda o teplotě lidského těla </a:t>
            </a:r>
            <a:r>
              <a:rPr lang="cs-CZ" sz="2400" dirty="0"/>
              <a:t>nebo i teplejší. </a:t>
            </a:r>
            <a:r>
              <a:rPr lang="cs-CZ" sz="2400" dirty="0" smtClean="0"/>
              <a:t>V lázních ohříváme minerální </a:t>
            </a:r>
            <a:r>
              <a:rPr lang="cs-CZ" sz="2400" dirty="0"/>
              <a:t>vodu </a:t>
            </a:r>
            <a:r>
              <a:rPr lang="cs-CZ" sz="2400" dirty="0" smtClean="0"/>
              <a:t>z 23 °C </a:t>
            </a:r>
            <a:r>
              <a:rPr lang="cs-CZ" sz="2400" dirty="0" smtClean="0"/>
              <a:t>na 29 – 30 °C </a:t>
            </a:r>
            <a:r>
              <a:rPr lang="cs-CZ" sz="2400" dirty="0" smtClean="0"/>
              <a:t>pro použití v bazénu</a:t>
            </a:r>
            <a:r>
              <a:rPr lang="cs-CZ" sz="2400" dirty="0" smtClean="0"/>
              <a:t>. To </a:t>
            </a:r>
            <a:r>
              <a:rPr lang="cs-CZ" sz="2400" dirty="0"/>
              <a:t>nám umožňuje využít její vlastnosti </a:t>
            </a:r>
            <a:r>
              <a:rPr lang="cs-CZ" sz="2400" dirty="0" smtClean="0"/>
              <a:t>– </a:t>
            </a:r>
            <a:r>
              <a:rPr lang="cs-CZ" sz="2400" b="1" dirty="0" smtClean="0"/>
              <a:t>tepelné</a:t>
            </a:r>
            <a:r>
              <a:rPr lang="cs-CZ" sz="2400" dirty="0" smtClean="0"/>
              <a:t> (</a:t>
            </a:r>
            <a:r>
              <a:rPr lang="cs-CZ" sz="2400" dirty="0"/>
              <a:t>velice malý nárok na termoregulaci těla) a </a:t>
            </a:r>
            <a:r>
              <a:rPr lang="cs-CZ" sz="2400" b="1" dirty="0" smtClean="0"/>
              <a:t>mechanické</a:t>
            </a:r>
            <a:r>
              <a:rPr lang="cs-CZ" sz="2400" dirty="0" smtClean="0"/>
              <a:t> (</a:t>
            </a:r>
            <a:r>
              <a:rPr lang="cs-CZ" sz="2400" dirty="0"/>
              <a:t>tj. působením tlaku a hydrostatického vztlaku</a:t>
            </a:r>
            <a:r>
              <a:rPr lang="cs-CZ" sz="2400" dirty="0" smtClean="0"/>
              <a:t>). Chemické vlastnosti by voda měla </a:t>
            </a:r>
            <a:r>
              <a:rPr lang="cs-CZ" sz="2400" dirty="0"/>
              <a:t>v </a:t>
            </a:r>
            <a:r>
              <a:rPr lang="cs-CZ" sz="2400" dirty="0" smtClean="0"/>
              <a:t>případě, </a:t>
            </a:r>
            <a:r>
              <a:rPr lang="cs-CZ" sz="2400" dirty="0"/>
              <a:t>kdy </a:t>
            </a:r>
            <a:r>
              <a:rPr lang="cs-CZ" sz="2400" dirty="0" smtClean="0"/>
              <a:t>by se v</a:t>
            </a:r>
            <a:r>
              <a:rPr lang="cs-CZ" sz="2400" dirty="0"/>
              <a:t> bazénu </a:t>
            </a:r>
            <a:r>
              <a:rPr lang="cs-CZ" sz="2400" dirty="0" smtClean="0"/>
              <a:t>použila pouze </a:t>
            </a:r>
            <a:r>
              <a:rPr lang="cs-CZ" sz="2400" dirty="0"/>
              <a:t>naše minerální </a:t>
            </a:r>
            <a:r>
              <a:rPr lang="cs-CZ" sz="2400" dirty="0" smtClean="0"/>
              <a:t>voda bez </a:t>
            </a:r>
            <a:r>
              <a:rPr lang="cs-CZ" sz="2400" dirty="0"/>
              <a:t>přísady chloru. Vzhledem k nutnosti zajištění hygienické nezávadnosti vody v bazénu se proti výskytu nežádoucích bakterií a řas automaticky dávkuje tekutý přípravek na bázi aktivního chloru. Automatické zařízení neustále sleduje hladinu koncentrace chlóru v bazénové vodě a v případě jejího poklesu se dávkuje dezinfekční přípravek. Tím je zároveň zaručeno, že bazén nebude přechlorován. Stejným způsobem se sleduje i hodnota pH vody, která je nezbytným předpokladem jak pro účinnou dezinfekci, tak pro příjemný pocit návštěvníků bazénu.     </a:t>
            </a:r>
          </a:p>
          <a:p>
            <a:pPr algn="just"/>
            <a:endParaRPr lang="cs-CZ" sz="2000"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3136"/>
            <a:ext cx="12192000" cy="1434864"/>
          </a:xfrm>
          <a:prstGeom prst="rect">
            <a:avLst/>
          </a:prstGeom>
        </p:spPr>
      </p:pic>
    </p:spTree>
    <p:extLst>
      <p:ext uri="{BB962C8B-B14F-4D97-AF65-F5344CB8AC3E}">
        <p14:creationId xmlns:p14="http://schemas.microsoft.com/office/powerpoint/2010/main" val="33857517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symbol pro obsah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464551"/>
            <a:ext cx="12481183" cy="8322551"/>
          </a:xfrm>
        </p:spPr>
      </p:pic>
    </p:spTree>
    <p:extLst>
      <p:ext uri="{BB962C8B-B14F-4D97-AF65-F5344CB8AC3E}">
        <p14:creationId xmlns:p14="http://schemas.microsoft.com/office/powerpoint/2010/main" val="1564438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216269"/>
            <a:ext cx="10515600" cy="1325563"/>
          </a:xfrm>
        </p:spPr>
        <p:txBody>
          <a:bodyPr/>
          <a:lstStyle/>
          <a:p>
            <a:pPr algn="ctr"/>
            <a:r>
              <a:rPr lang="cs-CZ" b="1" dirty="0" smtClean="0">
                <a:solidFill>
                  <a:schemeClr val="accent2"/>
                </a:solidFill>
              </a:rPr>
              <a:t>Rehabilitace v bazénu</a:t>
            </a:r>
            <a:endParaRPr lang="cs-CZ" b="1" dirty="0">
              <a:solidFill>
                <a:schemeClr val="accent2"/>
              </a:solidFill>
            </a:endParaRPr>
          </a:p>
        </p:txBody>
      </p:sp>
      <p:sp>
        <p:nvSpPr>
          <p:cNvPr id="3" name="Zástupný symbol pro obsah 2"/>
          <p:cNvSpPr>
            <a:spLocks noGrp="1"/>
          </p:cNvSpPr>
          <p:nvPr>
            <p:ph idx="1"/>
          </p:nvPr>
        </p:nvSpPr>
        <p:spPr>
          <a:xfrm>
            <a:off x="838200" y="1360967"/>
            <a:ext cx="10515600" cy="4444410"/>
          </a:xfrm>
        </p:spPr>
        <p:txBody>
          <a:bodyPr>
            <a:normAutofit fontScale="32500" lnSpcReduction="20000"/>
          </a:bodyPr>
          <a:lstStyle/>
          <a:p>
            <a:pPr algn="just"/>
            <a:r>
              <a:rPr lang="cs-CZ" sz="7400" dirty="0" smtClean="0"/>
              <a:t>Ve vodě je pro </a:t>
            </a:r>
            <a:r>
              <a:rPr lang="cs-CZ" sz="7400" dirty="0"/>
              <a:t>tělo </a:t>
            </a:r>
            <a:r>
              <a:rPr lang="cs-CZ" sz="7400" dirty="0" smtClean="0"/>
              <a:t>nejdůležitější </a:t>
            </a:r>
            <a:r>
              <a:rPr lang="cs-CZ" sz="7400" dirty="0"/>
              <a:t>působení </a:t>
            </a:r>
            <a:r>
              <a:rPr lang="cs-CZ" sz="7400" b="1" dirty="0"/>
              <a:t>hydrostatického tlaku </a:t>
            </a:r>
            <a:r>
              <a:rPr lang="cs-CZ" sz="7400" dirty="0"/>
              <a:t>(zlepšuje se rozsah pohybů, snižuje se napjatost svalů a spotřeba kyslíku při cvičení) nebo </a:t>
            </a:r>
            <a:r>
              <a:rPr lang="cs-CZ" sz="7400" b="1" dirty="0"/>
              <a:t>hydrostatického vztlaku </a:t>
            </a:r>
            <a:r>
              <a:rPr lang="cs-CZ" sz="7400" dirty="0"/>
              <a:t>(kde se </a:t>
            </a:r>
            <a:r>
              <a:rPr lang="cs-CZ" sz="7400" dirty="0" err="1"/>
              <a:t>propriocepce</a:t>
            </a:r>
            <a:r>
              <a:rPr lang="cs-CZ" sz="7400" dirty="0"/>
              <a:t> - vnímání periferie těla použije k lepší koordinaci pohybů).</a:t>
            </a:r>
          </a:p>
          <a:p>
            <a:pPr algn="just"/>
            <a:r>
              <a:rPr lang="cs-CZ" sz="7400" dirty="0" smtClean="0"/>
              <a:t>V lázních máme rehabilitační program zaměřený na klouby, páteř a celkovou pohyblivost. V</a:t>
            </a:r>
            <a:r>
              <a:rPr lang="cs-CZ" sz="7400" dirty="0"/>
              <a:t> rámci volných programů </a:t>
            </a:r>
            <a:r>
              <a:rPr lang="cs-CZ" sz="7400" dirty="0" smtClean="0"/>
              <a:t>nabízíme </a:t>
            </a:r>
            <a:r>
              <a:rPr lang="cs-CZ" sz="7400" dirty="0"/>
              <a:t>plavání a </a:t>
            </a:r>
            <a:r>
              <a:rPr lang="cs-CZ" sz="7400" dirty="0" err="1"/>
              <a:t>aqua</a:t>
            </a:r>
            <a:r>
              <a:rPr lang="cs-CZ" sz="7400" dirty="0"/>
              <a:t> aerobic.</a:t>
            </a:r>
          </a:p>
          <a:p>
            <a:pPr algn="just"/>
            <a:r>
              <a:rPr lang="cs-CZ" sz="7400" dirty="0"/>
              <a:t>Cvičení v rehabilitačním bazénu znamená, že hloubka do 140 cm je ideální nejen pro plavce, ale i neplavce. Hydrostatický vztlak působí ze dna bazénu (kde je největší) až ke krku. Neplavec, který se nebojí vody, cvičení zvládá stejným způsobem jako plavec. Při nádechu se tělo více vznáší, při výdechu je naopak „těžší“ a propadá se níž, takže i způsob dýchání je velice důležitý a dobře uplatněn při cvičení.</a:t>
            </a:r>
          </a:p>
          <a:p>
            <a:pPr algn="just"/>
            <a:r>
              <a:rPr lang="cs-CZ" sz="7400" dirty="0"/>
              <a:t>Hluboký bazén, který je možné využívat jen pro plavce, má určitou výhodu – cvičení a udržování koordinace a stavu těla velice stimuluje hluboký svalový systém. Náročné je nejen rehabilitačně, ale i kondičně.</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3136"/>
            <a:ext cx="12192000" cy="1434864"/>
          </a:xfrm>
          <a:prstGeom prst="rect">
            <a:avLst/>
          </a:prstGeom>
        </p:spPr>
      </p:pic>
    </p:spTree>
    <p:extLst>
      <p:ext uri="{BB962C8B-B14F-4D97-AF65-F5344CB8AC3E}">
        <p14:creationId xmlns:p14="http://schemas.microsoft.com/office/powerpoint/2010/main" val="1900169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b="1" dirty="0" smtClean="0">
                <a:solidFill>
                  <a:schemeClr val="accent2"/>
                </a:solidFill>
              </a:rPr>
              <a:t>Metodiky cvičení v bazénu</a:t>
            </a:r>
            <a:endParaRPr lang="cs-CZ" b="1" dirty="0">
              <a:solidFill>
                <a:schemeClr val="accent2"/>
              </a:solidFill>
            </a:endParaRPr>
          </a:p>
        </p:txBody>
      </p:sp>
      <p:sp>
        <p:nvSpPr>
          <p:cNvPr id="3" name="Zástupný symbol pro obsah 2"/>
          <p:cNvSpPr>
            <a:spLocks noGrp="1"/>
          </p:cNvSpPr>
          <p:nvPr>
            <p:ph idx="1"/>
          </p:nvPr>
        </p:nvSpPr>
        <p:spPr/>
        <p:txBody>
          <a:bodyPr/>
          <a:lstStyle/>
          <a:p>
            <a:pPr lvl="0" algn="just"/>
            <a:r>
              <a:rPr lang="cs-CZ" dirty="0" smtClean="0"/>
              <a:t>U </a:t>
            </a:r>
            <a:r>
              <a:rPr lang="cs-CZ" dirty="0"/>
              <a:t>komplikovaných pacientů se cvičí stylem 1:1, tj. fyzioterapeut cvičí jednoho pacienta (</a:t>
            </a:r>
            <a:r>
              <a:rPr lang="cs-CZ" dirty="0" err="1"/>
              <a:t>Bad</a:t>
            </a:r>
            <a:r>
              <a:rPr lang="cs-CZ" dirty="0"/>
              <a:t> </a:t>
            </a:r>
            <a:r>
              <a:rPr lang="cs-CZ" dirty="0" err="1"/>
              <a:t>Ragaz</a:t>
            </a:r>
            <a:r>
              <a:rPr lang="cs-CZ" dirty="0"/>
              <a:t>, </a:t>
            </a:r>
            <a:r>
              <a:rPr lang="cs-CZ" dirty="0" err="1"/>
              <a:t>Halliwick</a:t>
            </a:r>
            <a:r>
              <a:rPr lang="cs-CZ" dirty="0"/>
              <a:t>, </a:t>
            </a:r>
            <a:r>
              <a:rPr lang="cs-CZ" dirty="0" err="1"/>
              <a:t>Watsu</a:t>
            </a:r>
            <a:r>
              <a:rPr lang="cs-CZ" dirty="0" smtClean="0"/>
              <a:t>..)</a:t>
            </a:r>
            <a:endParaRPr lang="cs-CZ" dirty="0"/>
          </a:p>
          <a:p>
            <a:pPr lvl="0" algn="just"/>
            <a:r>
              <a:rPr lang="cs-CZ" dirty="0" smtClean="0"/>
              <a:t>Běh</a:t>
            </a:r>
            <a:r>
              <a:rPr lang="cs-CZ" dirty="0"/>
              <a:t>, jogging v bazénu nebo chůze v rámci </a:t>
            </a:r>
            <a:r>
              <a:rPr lang="cs-CZ" dirty="0" smtClean="0"/>
              <a:t>cvičení</a:t>
            </a:r>
            <a:endParaRPr lang="cs-CZ" dirty="0"/>
          </a:p>
          <a:p>
            <a:pPr lvl="0" algn="just"/>
            <a:r>
              <a:rPr lang="cs-CZ" dirty="0" err="1"/>
              <a:t>Watsu</a:t>
            </a:r>
            <a:r>
              <a:rPr lang="cs-CZ" dirty="0"/>
              <a:t>, </a:t>
            </a:r>
            <a:r>
              <a:rPr lang="cs-CZ" dirty="0" err="1"/>
              <a:t>Ai</a:t>
            </a:r>
            <a:r>
              <a:rPr lang="cs-CZ" dirty="0"/>
              <a:t> </a:t>
            </a:r>
            <a:r>
              <a:rPr lang="cs-CZ" dirty="0" err="1"/>
              <a:t>chi</a:t>
            </a:r>
            <a:r>
              <a:rPr lang="cs-CZ" dirty="0"/>
              <a:t> nebo </a:t>
            </a:r>
            <a:r>
              <a:rPr lang="cs-CZ" dirty="0" err="1"/>
              <a:t>Aquatic</a:t>
            </a:r>
            <a:r>
              <a:rPr lang="cs-CZ" dirty="0"/>
              <a:t> </a:t>
            </a:r>
            <a:r>
              <a:rPr lang="cs-CZ" dirty="0" err="1"/>
              <a:t>Feldenkrais</a:t>
            </a:r>
            <a:r>
              <a:rPr lang="cs-CZ" dirty="0"/>
              <a:t> jsou metody známé ze suchého </a:t>
            </a:r>
            <a:r>
              <a:rPr lang="cs-CZ" dirty="0" smtClean="0"/>
              <a:t>prostředí </a:t>
            </a:r>
            <a:r>
              <a:rPr lang="cs-CZ" dirty="0"/>
              <a:t>převedené do vody (Shiatsu</a:t>
            </a:r>
            <a:r>
              <a:rPr lang="cs-CZ" dirty="0" smtClean="0"/>
              <a:t>, </a:t>
            </a:r>
            <a:r>
              <a:rPr lang="cs-CZ" dirty="0" err="1" smtClean="0"/>
              <a:t>Thai</a:t>
            </a:r>
            <a:r>
              <a:rPr lang="cs-CZ" dirty="0" smtClean="0"/>
              <a:t> </a:t>
            </a:r>
            <a:r>
              <a:rPr lang="cs-CZ" dirty="0" err="1"/>
              <a:t>chi</a:t>
            </a:r>
            <a:r>
              <a:rPr lang="cs-CZ" dirty="0"/>
              <a:t> </a:t>
            </a:r>
            <a:r>
              <a:rPr lang="cs-CZ" dirty="0" smtClean="0"/>
              <a:t/>
            </a:r>
            <a:br>
              <a:rPr lang="cs-CZ" dirty="0" smtClean="0"/>
            </a:br>
            <a:r>
              <a:rPr lang="cs-CZ" dirty="0" smtClean="0"/>
              <a:t>a </a:t>
            </a:r>
            <a:r>
              <a:rPr lang="cs-CZ" dirty="0" err="1"/>
              <a:t>Feldenkirais</a:t>
            </a:r>
            <a:r>
              <a:rPr lang="cs-CZ" dirty="0" smtClean="0"/>
              <a:t>)</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3136"/>
            <a:ext cx="12192000" cy="1434864"/>
          </a:xfrm>
          <a:prstGeom prst="rect">
            <a:avLst/>
          </a:prstGeom>
        </p:spPr>
      </p:pic>
    </p:spTree>
    <p:extLst>
      <p:ext uri="{BB962C8B-B14F-4D97-AF65-F5344CB8AC3E}">
        <p14:creationId xmlns:p14="http://schemas.microsoft.com/office/powerpoint/2010/main" val="23856329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255824"/>
            <a:ext cx="10515600" cy="1325563"/>
          </a:xfrm>
        </p:spPr>
        <p:txBody>
          <a:bodyPr/>
          <a:lstStyle/>
          <a:p>
            <a:pPr algn="ctr"/>
            <a:r>
              <a:rPr lang="cs-CZ" b="1" dirty="0" smtClean="0">
                <a:solidFill>
                  <a:schemeClr val="accent2"/>
                </a:solidFill>
              </a:rPr>
              <a:t>Prevence</a:t>
            </a:r>
            <a:endParaRPr lang="cs-CZ" b="1" dirty="0">
              <a:solidFill>
                <a:schemeClr val="accent2"/>
              </a:solidFill>
            </a:endParaRPr>
          </a:p>
        </p:txBody>
      </p:sp>
      <p:sp>
        <p:nvSpPr>
          <p:cNvPr id="3" name="Zástupný symbol pro obsah 2"/>
          <p:cNvSpPr>
            <a:spLocks noGrp="1"/>
          </p:cNvSpPr>
          <p:nvPr>
            <p:ph idx="1"/>
          </p:nvPr>
        </p:nvSpPr>
        <p:spPr>
          <a:xfrm>
            <a:off x="748145" y="1381243"/>
            <a:ext cx="10605655" cy="4351338"/>
          </a:xfrm>
        </p:spPr>
        <p:txBody>
          <a:bodyPr>
            <a:normAutofit/>
          </a:bodyPr>
          <a:lstStyle/>
          <a:p>
            <a:pPr marL="0" indent="0" algn="just">
              <a:buNone/>
            </a:pPr>
            <a:r>
              <a:rPr lang="cs-CZ" dirty="0"/>
              <a:t>Pokud chceme mluvit o možnostech působení cvičení v bazénu preventivně, v medicíně se mluví o tzv. primární, </a:t>
            </a:r>
            <a:r>
              <a:rPr lang="cs-CZ" dirty="0" smtClean="0"/>
              <a:t>sekundární</a:t>
            </a:r>
            <a:br>
              <a:rPr lang="cs-CZ" dirty="0" smtClean="0"/>
            </a:br>
            <a:r>
              <a:rPr lang="cs-CZ" dirty="0" smtClean="0"/>
              <a:t>i terciární </a:t>
            </a:r>
            <a:r>
              <a:rPr lang="cs-CZ" dirty="0"/>
              <a:t>prevenci.</a:t>
            </a:r>
          </a:p>
          <a:p>
            <a:pPr lvl="0" algn="just"/>
            <a:r>
              <a:rPr lang="cs-CZ" dirty="0"/>
              <a:t>Primární </a:t>
            </a:r>
            <a:r>
              <a:rPr lang="cs-CZ" dirty="0" smtClean="0"/>
              <a:t>prevencí jsou různá cvičení </a:t>
            </a:r>
            <a:r>
              <a:rPr lang="cs-CZ" dirty="0"/>
              <a:t>pro skupiny (př. senioři, sportovci, těhotné ženy, děti, </a:t>
            </a:r>
            <a:r>
              <a:rPr lang="cs-CZ" dirty="0" err="1"/>
              <a:t>mimina</a:t>
            </a:r>
            <a:r>
              <a:rPr lang="cs-CZ" dirty="0" smtClean="0"/>
              <a:t>…) nebo pohybové aktivity (př. </a:t>
            </a:r>
            <a:r>
              <a:rPr lang="cs-CZ" dirty="0" err="1" smtClean="0"/>
              <a:t>aqua</a:t>
            </a:r>
            <a:r>
              <a:rPr lang="cs-CZ" dirty="0" smtClean="0"/>
              <a:t> </a:t>
            </a:r>
            <a:r>
              <a:rPr lang="cs-CZ" dirty="0"/>
              <a:t>fitness</a:t>
            </a:r>
            <a:r>
              <a:rPr lang="cs-CZ" dirty="0" smtClean="0"/>
              <a:t>, </a:t>
            </a:r>
            <a:r>
              <a:rPr lang="cs-CZ" dirty="0" err="1" smtClean="0"/>
              <a:t>joga</a:t>
            </a:r>
            <a:r>
              <a:rPr lang="cs-CZ" dirty="0" smtClean="0"/>
              <a:t>, </a:t>
            </a:r>
            <a:r>
              <a:rPr lang="cs-CZ" dirty="0" err="1" smtClean="0"/>
              <a:t>pilates</a:t>
            </a:r>
            <a:r>
              <a:rPr lang="cs-CZ" dirty="0" smtClean="0"/>
              <a:t>, bike, jogging...).</a:t>
            </a:r>
            <a:endParaRPr lang="cs-CZ" dirty="0"/>
          </a:p>
          <a:p>
            <a:pPr lvl="0" algn="just"/>
            <a:r>
              <a:rPr lang="cs-CZ" dirty="0"/>
              <a:t>Sekundární </a:t>
            </a:r>
            <a:r>
              <a:rPr lang="cs-CZ" dirty="0" smtClean="0"/>
              <a:t>prevence se zaměřuje na řešení problému (př. obezita, bolest zad...). </a:t>
            </a:r>
            <a:endParaRPr lang="cs-CZ" dirty="0"/>
          </a:p>
          <a:p>
            <a:pPr lvl="0" algn="just"/>
            <a:r>
              <a:rPr lang="cs-CZ" dirty="0"/>
              <a:t>Terciární </a:t>
            </a:r>
            <a:r>
              <a:rPr lang="cs-CZ" dirty="0" smtClean="0"/>
              <a:t>prevence působí terapeuticky (př</a:t>
            </a:r>
            <a:r>
              <a:rPr lang="cs-CZ" dirty="0"/>
              <a:t>. u osteoporózy</a:t>
            </a:r>
            <a:r>
              <a:rPr lang="cs-CZ" dirty="0" smtClean="0"/>
              <a:t>, cvičení </a:t>
            </a:r>
            <a:r>
              <a:rPr lang="cs-CZ" dirty="0"/>
              <a:t>pooperačních </a:t>
            </a:r>
            <a:r>
              <a:rPr lang="cs-CZ" dirty="0" smtClean="0"/>
              <a:t>endoprotéz, stavů </a:t>
            </a:r>
            <a:r>
              <a:rPr lang="cs-CZ" dirty="0"/>
              <a:t>po </a:t>
            </a:r>
            <a:r>
              <a:rPr lang="cs-CZ" dirty="0" smtClean="0"/>
              <a:t>CMP).</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3136"/>
            <a:ext cx="12192000" cy="1434864"/>
          </a:xfrm>
          <a:prstGeom prst="rect">
            <a:avLst/>
          </a:prstGeom>
        </p:spPr>
      </p:pic>
    </p:spTree>
    <p:extLst>
      <p:ext uri="{BB962C8B-B14F-4D97-AF65-F5344CB8AC3E}">
        <p14:creationId xmlns:p14="http://schemas.microsoft.com/office/powerpoint/2010/main" val="1805274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838200" y="893618"/>
            <a:ext cx="10515600" cy="4838963"/>
          </a:xfrm>
        </p:spPr>
        <p:txBody>
          <a:bodyPr>
            <a:normAutofit/>
          </a:bodyPr>
          <a:lstStyle/>
          <a:p>
            <a:pPr marL="0" indent="0" algn="ctr">
              <a:buNone/>
            </a:pPr>
            <a:r>
              <a:rPr lang="cs-CZ" sz="8800" dirty="0" smtClean="0"/>
              <a:t>Děkuji za pozornost!</a:t>
            </a:r>
          </a:p>
          <a:p>
            <a:pPr marL="0" indent="0" algn="ctr">
              <a:buNone/>
            </a:pPr>
            <a:endParaRPr lang="cs-CZ" b="1" dirty="0" smtClean="0"/>
          </a:p>
          <a:p>
            <a:pPr marL="0" indent="0" algn="ctr">
              <a:buNone/>
            </a:pPr>
            <a:r>
              <a:rPr lang="cs-CZ" b="1" dirty="0" smtClean="0"/>
              <a:t>MUDr</a:t>
            </a:r>
            <a:r>
              <a:rPr lang="cs-CZ" b="1" dirty="0"/>
              <a:t>. </a:t>
            </a:r>
            <a:r>
              <a:rPr lang="cs-CZ" b="1" dirty="0" smtClean="0"/>
              <a:t>Ljiljana </a:t>
            </a:r>
            <a:r>
              <a:rPr lang="cs-CZ" b="1" dirty="0" smtClean="0"/>
              <a:t>Marič </a:t>
            </a:r>
            <a:endParaRPr lang="cs-CZ" dirty="0"/>
          </a:p>
          <a:p>
            <a:pPr marL="0" indent="0" algn="ctr">
              <a:buNone/>
            </a:pPr>
            <a:r>
              <a:rPr lang="cs-CZ" dirty="0"/>
              <a:t>ředitelka úseku léčebné péče</a:t>
            </a:r>
          </a:p>
          <a:p>
            <a:pPr marL="0" indent="0" algn="ctr">
              <a:buNone/>
            </a:pPr>
            <a:r>
              <a:rPr lang="cs-CZ" sz="2400" dirty="0"/>
              <a:t> </a:t>
            </a:r>
          </a:p>
          <a:p>
            <a:pPr marL="0" indent="0" algn="ctr">
              <a:buNone/>
            </a:pPr>
            <a:r>
              <a:rPr lang="cs-CZ" sz="2400" dirty="0"/>
              <a:t>Léčebné lázně Bohdaneč a.s.</a:t>
            </a:r>
          </a:p>
          <a:p>
            <a:pPr marL="0" indent="0" algn="ctr">
              <a:buNone/>
            </a:pPr>
            <a:r>
              <a:rPr lang="cs-CZ" sz="2400" dirty="0"/>
              <a:t>Masarykovo nám. 6, 533 41  Lázně Bohdaneč</a:t>
            </a:r>
          </a:p>
          <a:p>
            <a:pPr marL="0" indent="0" algn="ctr">
              <a:buNone/>
            </a:pPr>
            <a:r>
              <a:rPr lang="cs-CZ" sz="2400" dirty="0" smtClean="0"/>
              <a:t>www.llb.cz</a:t>
            </a:r>
            <a:endParaRPr lang="cs-CZ" sz="2400" dirty="0"/>
          </a:p>
          <a:p>
            <a:pPr marL="0" indent="0" algn="just">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33527"/>
            <a:ext cx="12192000" cy="1434864"/>
          </a:xfrm>
          <a:prstGeom prst="rect">
            <a:avLst/>
          </a:prstGeom>
        </p:spPr>
      </p:pic>
    </p:spTree>
    <p:extLst>
      <p:ext uri="{BB962C8B-B14F-4D97-AF65-F5344CB8AC3E}">
        <p14:creationId xmlns:p14="http://schemas.microsoft.com/office/powerpoint/2010/main" val="2430373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215</Words>
  <Application>Microsoft Office PowerPoint</Application>
  <PresentationFormat>Širokoúhlá obrazovka</PresentationFormat>
  <Paragraphs>29</Paragraphs>
  <Slides>9</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9</vt:i4>
      </vt:variant>
    </vt:vector>
  </HeadingPairs>
  <TitlesOfParts>
    <vt:vector size="13" baseType="lpstr">
      <vt:lpstr>Arial</vt:lpstr>
      <vt:lpstr>Calibri</vt:lpstr>
      <vt:lpstr>Calibri Light</vt:lpstr>
      <vt:lpstr>Motiv Office</vt:lpstr>
      <vt:lpstr>Prezentace aplikace PowerPoint</vt:lpstr>
      <vt:lpstr>O lázních</vt:lpstr>
      <vt:lpstr>Přírodní léčivé zdroje</vt:lpstr>
      <vt:lpstr>Voda v bazénu</vt:lpstr>
      <vt:lpstr>Prezentace aplikace PowerPoint</vt:lpstr>
      <vt:lpstr>Rehabilitace v bazénu</vt:lpstr>
      <vt:lpstr>Metodiky cvičení v bazénu</vt:lpstr>
      <vt:lpstr>Prevence</vt:lpstr>
      <vt:lpstr>Prezentace aplikace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Janišová Tereza</dc:creator>
  <cp:lastModifiedBy>Janišová Tereza</cp:lastModifiedBy>
  <cp:revision>9</cp:revision>
  <dcterms:created xsi:type="dcterms:W3CDTF">2018-01-09T08:05:05Z</dcterms:created>
  <dcterms:modified xsi:type="dcterms:W3CDTF">2018-01-09T09:28:49Z</dcterms:modified>
</cp:coreProperties>
</file>