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900" r:id="rId2"/>
    <p:sldMasterId id="2147483924" r:id="rId3"/>
  </p:sldMasterIdLst>
  <p:notesMasterIdLst>
    <p:notesMasterId r:id="rId14"/>
  </p:notesMasterIdLst>
  <p:handoutMasterIdLst>
    <p:handoutMasterId r:id="rId15"/>
  </p:handoutMasterIdLst>
  <p:sldIdLst>
    <p:sldId id="257" r:id="rId4"/>
    <p:sldId id="283" r:id="rId5"/>
    <p:sldId id="315" r:id="rId6"/>
    <p:sldId id="321" r:id="rId7"/>
    <p:sldId id="260" r:id="rId8"/>
    <p:sldId id="316" r:id="rId9"/>
    <p:sldId id="323" r:id="rId10"/>
    <p:sldId id="311" r:id="rId11"/>
    <p:sldId id="318" r:id="rId12"/>
    <p:sldId id="275" r:id="rId13"/>
  </p:sldIdLst>
  <p:sldSz cx="9144000" cy="6858000" type="screen4x3"/>
  <p:notesSz cx="6669088" cy="992822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ana Plechatá" initials="IP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384A"/>
    <a:srgbClr val="2B75C1"/>
    <a:srgbClr val="3899D6"/>
    <a:srgbClr val="D6C4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07" autoAdjust="0"/>
    <p:restoredTop sz="94660"/>
  </p:normalViewPr>
  <p:slideViewPr>
    <p:cSldViewPr>
      <p:cViewPr>
        <p:scale>
          <a:sx n="94" d="100"/>
          <a:sy n="94" d="100"/>
        </p:scale>
        <p:origin x="-1152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disk_d\Milada\L&#233;kov&#253;%20ombudsman\projekt%20senio&#345;i\statistika_UZIS\Anal&#253;za%20DD%20za%20rok%202016_podrobn&#283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E39-41CF-8399-9B954A9E7D6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E39-41CF-8399-9B954A9E7D6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E39-41CF-8399-9B954A9E7D63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E39-41CF-8399-9B954A9E7D63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E39-41CF-8399-9B954A9E7D6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'[Analýza DD za rok 2016_podrobně.xlsx]Celkově 2015-2017'!$A$12:$A$31</c:f>
              <c:strCache>
                <c:ptCount val="20"/>
                <c:pt idx="0">
                  <c:v>nevhodná účinná látka</c:v>
                </c:pt>
                <c:pt idx="1">
                  <c:v>indikace</c:v>
                </c:pt>
                <c:pt idx="2">
                  <c:v>dávka</c:v>
                </c:pt>
                <c:pt idx="3">
                  <c:v>kontraindikace</c:v>
                </c:pt>
                <c:pt idx="4">
                  <c:v>nežádoucí účinek</c:v>
                </c:pt>
                <c:pt idx="5">
                  <c:v>léková interakce </c:v>
                </c:pt>
                <c:pt idx="6">
                  <c:v>doporučení k TDM</c:v>
                </c:pt>
                <c:pt idx="7">
                  <c:v>doporučení nového léčiva</c:v>
                </c:pt>
                <c:pt idx="8">
                  <c:v>multiplicita</c:v>
                </c:pt>
                <c:pt idx="9">
                  <c:v>načasování</c:v>
                </c:pt>
                <c:pt idx="10">
                  <c:v>cesta podání</c:v>
                </c:pt>
                <c:pt idx="11">
                  <c:v>léková forma</c:v>
                </c:pt>
                <c:pt idx="12">
                  <c:v>délka léčby</c:v>
                </c:pt>
                <c:pt idx="13">
                  <c:v>inkompatibility</c:v>
                </c:pt>
                <c:pt idx="14">
                  <c:v>formální chyby</c:v>
                </c:pt>
                <c:pt idx="15">
                  <c:v>bez komentáře</c:v>
                </c:pt>
                <c:pt idx="16">
                  <c:v>farmakoekonomický problém</c:v>
                </c:pt>
                <c:pt idx="17">
                  <c:v>doporučení laboratorní monitorace</c:v>
                </c:pt>
                <c:pt idx="18">
                  <c:v>pády</c:v>
                </c:pt>
                <c:pt idx="19">
                  <c:v>jiná doporučení</c:v>
                </c:pt>
              </c:strCache>
            </c:strRef>
          </c:cat>
          <c:val>
            <c:numRef>
              <c:f>'[Analýza DD za rok 2016_podrobně.xlsx]Celkově 2015-2017'!$B$12:$B$31</c:f>
              <c:numCache>
                <c:formatCode>General</c:formatCode>
                <c:ptCount val="20"/>
                <c:pt idx="0">
                  <c:v>152</c:v>
                </c:pt>
                <c:pt idx="1">
                  <c:v>321</c:v>
                </c:pt>
                <c:pt idx="2">
                  <c:v>252</c:v>
                </c:pt>
                <c:pt idx="3">
                  <c:v>12</c:v>
                </c:pt>
                <c:pt idx="4">
                  <c:v>176</c:v>
                </c:pt>
                <c:pt idx="5">
                  <c:v>77</c:v>
                </c:pt>
                <c:pt idx="6">
                  <c:v>41</c:v>
                </c:pt>
                <c:pt idx="7">
                  <c:v>255</c:v>
                </c:pt>
                <c:pt idx="8">
                  <c:v>50</c:v>
                </c:pt>
                <c:pt idx="9">
                  <c:v>68</c:v>
                </c:pt>
                <c:pt idx="10">
                  <c:v>16</c:v>
                </c:pt>
                <c:pt idx="11">
                  <c:v>26</c:v>
                </c:pt>
                <c:pt idx="12">
                  <c:v>21</c:v>
                </c:pt>
                <c:pt idx="13">
                  <c:v>1</c:v>
                </c:pt>
                <c:pt idx="14">
                  <c:v>27</c:v>
                </c:pt>
                <c:pt idx="15">
                  <c:v>122</c:v>
                </c:pt>
                <c:pt idx="16">
                  <c:v>4</c:v>
                </c:pt>
                <c:pt idx="17">
                  <c:v>226</c:v>
                </c:pt>
                <c:pt idx="18">
                  <c:v>6</c:v>
                </c:pt>
                <c:pt idx="19">
                  <c:v>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2E39-41CF-8399-9B954A9E7D6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67744896"/>
        <c:axId val="67757952"/>
      </c:barChart>
      <c:catAx>
        <c:axId val="677448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67757952"/>
        <c:crosses val="autoZero"/>
        <c:auto val="1"/>
        <c:lblAlgn val="ctr"/>
        <c:lblOffset val="100"/>
        <c:noMultiLvlLbl val="0"/>
      </c:catAx>
      <c:valAx>
        <c:axId val="6775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67744896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CFC89B-7C96-40C4-B3F6-6A692E62659E}" type="datetimeFigureOut">
              <a:rPr lang="cs-CZ" smtClean="0"/>
              <a:t>21.11.2017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60E24-7FA2-489A-B4AF-41BF9F36A5A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41079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73D4B6-236C-4F9C-B0DD-23E0D59CCD25}" type="datetimeFigureOut">
              <a:rPr lang="cs-CZ" smtClean="0"/>
              <a:t>21.11.2017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1394D2-C1A8-407E-8DE1-04155FC2C8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908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cs-CZ">
                <a:solidFill>
                  <a:prstClr val="black"/>
                </a:solidFill>
              </a:rPr>
              <a:t>Název prezentace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50FAAB7A-40DE-47C2-A53F-7257D2FDECF3}" type="datetime1">
              <a:rPr lang="cs-CZ" smtClean="0">
                <a:solidFill>
                  <a:prstClr val="black"/>
                </a:solidFill>
              </a:rPr>
              <a:pPr/>
              <a:t>21.11.2017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>
                <a:solidFill>
                  <a:prstClr val="black"/>
                </a:solidFill>
              </a:rPr>
              <a:t>© 2012  STÁTNÍ ÚSTAV PRO KONTROLU LÉČIV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0DD6C48-1BDB-489B-90ED-5BA449E5A48F}" type="slidenum">
              <a:rPr lang="cs-CZ" smtClean="0">
                <a:solidFill>
                  <a:prstClr val="black"/>
                </a:solidFill>
              </a:rPr>
              <a:pPr/>
              <a:t>3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781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Data Ústavu lékového průvodce, </a:t>
            </a:r>
            <a:r>
              <a:rPr lang="cs-CZ" dirty="0" err="1" smtClean="0"/>
              <a:t>z.u</a:t>
            </a:r>
            <a:r>
              <a:rPr lang="cs-CZ" smtClean="0"/>
              <a:t>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C15DA-0E62-4E4D-A34A-B6E50FDF2123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5449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D621E-2463-4839-8DFB-13CE6AF1B3A3}" type="datetimeFigureOut">
              <a:rPr lang="cs-CZ" smtClean="0"/>
              <a:pPr/>
              <a:t>21.11.2017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D1EC-B60B-41E4-9427-CCBAB4BBF8C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D621E-2463-4839-8DFB-13CE6AF1B3A3}" type="datetimeFigureOut">
              <a:rPr lang="cs-CZ" smtClean="0"/>
              <a:pPr/>
              <a:t>21.11.2017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D1EC-B60B-41E4-9427-CCBAB4BBF8C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D621E-2463-4839-8DFB-13CE6AF1B3A3}" type="datetimeFigureOut">
              <a:rPr lang="cs-CZ" smtClean="0"/>
              <a:pPr/>
              <a:t>21.11.2017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D1EC-B60B-41E4-9427-CCBAB4BBF8C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D621E-2463-4839-8DFB-13CE6AF1B3A3}" type="datetimeFigureOut">
              <a:rPr lang="cs-CZ" smtClean="0"/>
              <a:pPr/>
              <a:t>21.11.2017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D1EC-B60B-41E4-9427-CCBAB4BBF8C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D621E-2463-4839-8DFB-13CE6AF1B3A3}" type="datetimeFigureOut">
              <a:rPr lang="cs-CZ" smtClean="0"/>
              <a:pPr/>
              <a:t>21.11.2017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D1EC-B60B-41E4-9427-CCBAB4BBF8C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D621E-2463-4839-8DFB-13CE6AF1B3A3}" type="datetimeFigureOut">
              <a:rPr lang="cs-CZ" smtClean="0"/>
              <a:pPr/>
              <a:t>21.11.2017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D1EC-B60B-41E4-9427-CCBAB4BBF8C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D621E-2463-4839-8DFB-13CE6AF1B3A3}" type="datetimeFigureOut">
              <a:rPr lang="cs-CZ" smtClean="0"/>
              <a:pPr/>
              <a:t>21.11.2017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D1EC-B60B-41E4-9427-CCBAB4BBF8C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D621E-2463-4839-8DFB-13CE6AF1B3A3}" type="datetimeFigureOut">
              <a:rPr lang="cs-CZ" smtClean="0"/>
              <a:pPr/>
              <a:t>21.11.2017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D1EC-B60B-41E4-9427-CCBAB4BBF8C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D621E-2463-4839-8DFB-13CE6AF1B3A3}" type="datetimeFigureOut">
              <a:rPr lang="cs-CZ" smtClean="0"/>
              <a:pPr/>
              <a:t>21.11.2017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D1EC-B60B-41E4-9427-CCBAB4BBF8C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D621E-2463-4839-8DFB-13CE6AF1B3A3}" type="datetimeFigureOut">
              <a:rPr lang="cs-CZ" smtClean="0"/>
              <a:pPr/>
              <a:t>21.11.2017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D1EC-B60B-41E4-9427-CCBAB4BBF8C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D621E-2463-4839-8DFB-13CE6AF1B3A3}" type="datetimeFigureOut">
              <a:rPr lang="cs-CZ" smtClean="0"/>
              <a:pPr/>
              <a:t>21.11.2017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D1EC-B60B-41E4-9427-CCBAB4BBF8C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00FAB-8BBC-4C63-B8D0-26FFDC38B42D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21.11.2017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84C9-6578-4CAA-8E5C-6DA89EA415F0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082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00FAB-8BBC-4C63-B8D0-26FFDC38B42D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21.11.2017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84C9-6578-4CAA-8E5C-6DA89EA415F0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39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00FAB-8BBC-4C63-B8D0-26FFDC38B42D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21.11.2017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84C9-6578-4CAA-8E5C-6DA89EA415F0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1791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00FAB-8BBC-4C63-B8D0-26FFDC38B42D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21.11.2017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84C9-6578-4CAA-8E5C-6DA89EA415F0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250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00FAB-8BBC-4C63-B8D0-26FFDC38B42D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21.11.2017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84C9-6578-4CAA-8E5C-6DA89EA415F0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0534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00FAB-8BBC-4C63-B8D0-26FFDC38B42D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21.11.2017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84C9-6578-4CAA-8E5C-6DA89EA415F0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3232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00FAB-8BBC-4C63-B8D0-26FFDC38B42D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21.11.2017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84C9-6578-4CAA-8E5C-6DA89EA415F0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0590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00FAB-8BBC-4C63-B8D0-26FFDC38B42D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21.11.2017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84C9-6578-4CAA-8E5C-6DA89EA415F0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9790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00FAB-8BBC-4C63-B8D0-26FFDC38B42D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21.11.2017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84C9-6578-4CAA-8E5C-6DA89EA415F0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3055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00FAB-8BBC-4C63-B8D0-26FFDC38B42D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21.11.2017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84C9-6578-4CAA-8E5C-6DA89EA415F0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4076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00FAB-8BBC-4C63-B8D0-26FFDC38B42D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21.11.2017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84C9-6578-4CAA-8E5C-6DA89EA415F0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59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160000" y="2130425"/>
            <a:ext cx="6480000" cy="14400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160000" y="3780000"/>
            <a:ext cx="6480000" cy="18000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70C94-DC52-4AAB-9985-CCB6068289C8}" type="datetime1">
              <a:rPr lang="cs-CZ" smtClean="0">
                <a:solidFill>
                  <a:srgbClr val="2D3291"/>
                </a:solidFill>
              </a:rPr>
              <a:pPr/>
              <a:t>21.11.2017</a:t>
            </a:fld>
            <a:endParaRPr lang="cs-CZ">
              <a:solidFill>
                <a:srgbClr val="2D3291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rgbClr val="2D3291"/>
                </a:solidFill>
              </a:rPr>
              <a:t>© 2012  STÁTNÍ ÚSTAV PRO KONTROLU LÉČIV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E86AA-FCC7-45ED-BAA9-A02C04DFE918}" type="slidenum">
              <a:rPr lang="cs-CZ" smtClean="0">
                <a:solidFill>
                  <a:srgbClr val="2D3291"/>
                </a:solidFill>
              </a:rPr>
              <a:pPr/>
              <a:t>‹#›</a:t>
            </a:fld>
            <a:endParaRPr lang="cs-CZ">
              <a:solidFill>
                <a:srgbClr val="2D3291"/>
              </a:solidFill>
            </a:endParaRPr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3" hasCustomPrompt="1"/>
          </p:nvPr>
        </p:nvSpPr>
        <p:spPr>
          <a:xfrm>
            <a:off x="2188800" y="504000"/>
            <a:ext cx="5040000" cy="252000"/>
          </a:xfrm>
        </p:spPr>
        <p:txBody>
          <a:bodyPr wrap="none" lIns="0" tIns="0" rIns="0" bIns="0" anchor="t" anchorCtr="0">
            <a:noAutofit/>
          </a:bodyPr>
          <a:lstStyle>
            <a:lvl1pPr>
              <a:buFont typeface="Arial" pitchFamily="34" charset="0"/>
              <a:buNone/>
              <a:defRPr sz="12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NÁZEV PREZENTACE / kapitola</a:t>
            </a:r>
          </a:p>
        </p:txBody>
      </p:sp>
    </p:spTree>
    <p:extLst>
      <p:ext uri="{BB962C8B-B14F-4D97-AF65-F5344CB8AC3E}">
        <p14:creationId xmlns:p14="http://schemas.microsoft.com/office/powerpoint/2010/main" val="1683258805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Tx/>
              <a:buBlip>
                <a:blip r:embed="rId2"/>
              </a:buBlip>
              <a:defRPr/>
            </a:lvl1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F5382-0824-43CD-8A7E-F78F4CFBAC5C}" type="datetime1">
              <a:rPr lang="cs-CZ" smtClean="0">
                <a:solidFill>
                  <a:srgbClr val="2D3291"/>
                </a:solidFill>
              </a:rPr>
              <a:pPr/>
              <a:t>21.11.2017</a:t>
            </a:fld>
            <a:endParaRPr lang="cs-CZ">
              <a:solidFill>
                <a:srgbClr val="2D3291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rgbClr val="2D3291"/>
                </a:solidFill>
              </a:rPr>
              <a:t>© 2012  STÁTNÍ ÚSTAV PRO KONTROLU LÉČIV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anchor="t"/>
          <a:lstStyle/>
          <a:p>
            <a:fld id="{3F7E86AA-FCC7-45ED-BAA9-A02C04DFE918}" type="slidenum">
              <a:rPr lang="cs-CZ" smtClean="0">
                <a:solidFill>
                  <a:srgbClr val="2D3291"/>
                </a:solidFill>
              </a:rPr>
              <a:pPr/>
              <a:t>‹#›</a:t>
            </a:fld>
            <a:endParaRPr lang="cs-CZ" dirty="0">
              <a:solidFill>
                <a:srgbClr val="2D3291"/>
              </a:solidFill>
            </a:endParaRPr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3" hasCustomPrompt="1"/>
          </p:nvPr>
        </p:nvSpPr>
        <p:spPr>
          <a:xfrm>
            <a:off x="2188800" y="504000"/>
            <a:ext cx="5040000" cy="252000"/>
          </a:xfrm>
        </p:spPr>
        <p:txBody>
          <a:bodyPr wrap="none" lIns="0" tIns="0" rIns="0" bIns="0" anchor="t" anchorCtr="0">
            <a:noAutofit/>
          </a:bodyPr>
          <a:lstStyle>
            <a:lvl1pPr>
              <a:buFont typeface="Arial" pitchFamily="34" charset="0"/>
              <a:buNone/>
              <a:defRPr sz="12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NÁZEV PREZENTACE / kapitola</a:t>
            </a:r>
          </a:p>
        </p:txBody>
      </p:sp>
    </p:spTree>
    <p:extLst>
      <p:ext uri="{BB962C8B-B14F-4D97-AF65-F5344CB8AC3E}">
        <p14:creationId xmlns:p14="http://schemas.microsoft.com/office/powerpoint/2010/main" val="1645629094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B46FB-33D4-4E6C-A050-37EC8F8C6E3E}" type="datetime1">
              <a:rPr lang="cs-CZ" smtClean="0">
                <a:solidFill>
                  <a:srgbClr val="2D3291"/>
                </a:solidFill>
              </a:rPr>
              <a:pPr/>
              <a:t>21.11.2017</a:t>
            </a:fld>
            <a:endParaRPr lang="cs-CZ">
              <a:solidFill>
                <a:srgbClr val="2D3291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rgbClr val="2D3291"/>
                </a:solidFill>
              </a:rPr>
              <a:t>© 2012  STÁTNÍ ÚSTAV PRO KONTROLU LÉČIV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E86AA-FCC7-45ED-BAA9-A02C04DFE918}" type="slidenum">
              <a:rPr lang="cs-CZ" smtClean="0">
                <a:solidFill>
                  <a:srgbClr val="2D3291"/>
                </a:solidFill>
              </a:rPr>
              <a:pPr/>
              <a:t>‹#›</a:t>
            </a:fld>
            <a:endParaRPr lang="cs-CZ">
              <a:solidFill>
                <a:srgbClr val="2D3291"/>
              </a:solidFill>
            </a:endParaRPr>
          </a:p>
        </p:txBody>
      </p:sp>
      <p:sp>
        <p:nvSpPr>
          <p:cNvPr id="7" name="Zástupný symbol pro text 14"/>
          <p:cNvSpPr>
            <a:spLocks noGrp="1"/>
          </p:cNvSpPr>
          <p:nvPr>
            <p:ph type="body" sz="quarter" idx="13" hasCustomPrompt="1"/>
          </p:nvPr>
        </p:nvSpPr>
        <p:spPr>
          <a:xfrm>
            <a:off x="2188800" y="504000"/>
            <a:ext cx="5040000" cy="252000"/>
          </a:xfrm>
        </p:spPr>
        <p:txBody>
          <a:bodyPr wrap="none" lIns="0" tIns="0" rIns="0" bIns="0" anchor="t" anchorCtr="0">
            <a:noAutofit/>
          </a:bodyPr>
          <a:lstStyle>
            <a:lvl1pPr>
              <a:buFont typeface="Arial" pitchFamily="34" charset="0"/>
              <a:buNone/>
              <a:defRPr sz="12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NÁZEV PREZENTACE / kapitola</a:t>
            </a:r>
          </a:p>
        </p:txBody>
      </p:sp>
    </p:spTree>
    <p:extLst>
      <p:ext uri="{BB962C8B-B14F-4D97-AF65-F5344CB8AC3E}">
        <p14:creationId xmlns:p14="http://schemas.microsoft.com/office/powerpoint/2010/main" val="4108260352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2593447"/>
            <a:ext cx="4038600" cy="360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2593447"/>
            <a:ext cx="4038600" cy="360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FD9C3-A36C-4446-8F88-F0B10115081D}" type="datetime1">
              <a:rPr lang="cs-CZ" smtClean="0">
                <a:solidFill>
                  <a:srgbClr val="2D3291"/>
                </a:solidFill>
              </a:rPr>
              <a:pPr/>
              <a:t>21.11.2017</a:t>
            </a:fld>
            <a:endParaRPr lang="cs-CZ">
              <a:solidFill>
                <a:srgbClr val="2D3291"/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rgbClr val="2D3291"/>
                </a:solidFill>
              </a:rPr>
              <a:t>© 2012  STÁTNÍ ÚSTAV PRO KONTROLU LÉČIV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E86AA-FCC7-45ED-BAA9-A02C04DFE918}" type="slidenum">
              <a:rPr lang="cs-CZ" smtClean="0">
                <a:solidFill>
                  <a:srgbClr val="2D3291"/>
                </a:solidFill>
              </a:rPr>
              <a:pPr/>
              <a:t>‹#›</a:t>
            </a:fld>
            <a:endParaRPr lang="cs-CZ">
              <a:solidFill>
                <a:srgbClr val="2D3291"/>
              </a:solidFill>
            </a:endParaRPr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3" hasCustomPrompt="1"/>
          </p:nvPr>
        </p:nvSpPr>
        <p:spPr>
          <a:xfrm>
            <a:off x="2188800" y="504000"/>
            <a:ext cx="5040000" cy="252000"/>
          </a:xfrm>
        </p:spPr>
        <p:txBody>
          <a:bodyPr wrap="none" lIns="0" tIns="0" rIns="0" bIns="0" anchor="t" anchorCtr="0">
            <a:noAutofit/>
          </a:bodyPr>
          <a:lstStyle>
            <a:lvl1pPr>
              <a:buFont typeface="Arial" pitchFamily="34" charset="0"/>
              <a:buNone/>
              <a:defRPr sz="12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NÁZEV PREZENTACE / kapitola</a:t>
            </a:r>
          </a:p>
        </p:txBody>
      </p:sp>
    </p:spTree>
    <p:extLst>
      <p:ext uri="{BB962C8B-B14F-4D97-AF65-F5344CB8AC3E}">
        <p14:creationId xmlns:p14="http://schemas.microsoft.com/office/powerpoint/2010/main" val="1269590094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08000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2232000"/>
            <a:ext cx="4040188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854800"/>
            <a:ext cx="4040188" cy="336451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2232000"/>
            <a:ext cx="4041775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854800"/>
            <a:ext cx="4041775" cy="336451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0107B-5035-4DA7-8FA5-CD88A4942848}" type="datetime1">
              <a:rPr lang="cs-CZ" smtClean="0">
                <a:solidFill>
                  <a:srgbClr val="2D3291"/>
                </a:solidFill>
              </a:rPr>
              <a:pPr/>
              <a:t>21.11.2017</a:t>
            </a:fld>
            <a:endParaRPr lang="cs-CZ">
              <a:solidFill>
                <a:srgbClr val="2D3291"/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rgbClr val="2D3291"/>
                </a:solidFill>
              </a:rPr>
              <a:t>© 2012  STÁTNÍ ÚSTAV PRO KONTROLU LÉČIV</a:t>
            </a: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E86AA-FCC7-45ED-BAA9-A02C04DFE918}" type="slidenum">
              <a:rPr lang="cs-CZ" smtClean="0">
                <a:solidFill>
                  <a:srgbClr val="2D3291"/>
                </a:solidFill>
              </a:rPr>
              <a:pPr/>
              <a:t>‹#›</a:t>
            </a:fld>
            <a:endParaRPr lang="cs-CZ">
              <a:solidFill>
                <a:srgbClr val="2D3291"/>
              </a:solidFill>
            </a:endParaRPr>
          </a:p>
        </p:txBody>
      </p:sp>
      <p:sp>
        <p:nvSpPr>
          <p:cNvPr id="10" name="Zástupný symbol pro text 14"/>
          <p:cNvSpPr>
            <a:spLocks noGrp="1"/>
          </p:cNvSpPr>
          <p:nvPr>
            <p:ph type="body" sz="quarter" idx="13" hasCustomPrompt="1"/>
          </p:nvPr>
        </p:nvSpPr>
        <p:spPr>
          <a:xfrm>
            <a:off x="2188800" y="504000"/>
            <a:ext cx="5040000" cy="252000"/>
          </a:xfrm>
        </p:spPr>
        <p:txBody>
          <a:bodyPr wrap="none" lIns="0" tIns="0" rIns="0" bIns="0" anchor="t" anchorCtr="0">
            <a:noAutofit/>
          </a:bodyPr>
          <a:lstStyle>
            <a:lvl1pPr>
              <a:buFont typeface="Arial" pitchFamily="34" charset="0"/>
              <a:buNone/>
              <a:defRPr sz="12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NÁZEV PREZENTACE / kapitola</a:t>
            </a:r>
          </a:p>
        </p:txBody>
      </p:sp>
    </p:spTree>
    <p:extLst>
      <p:ext uri="{BB962C8B-B14F-4D97-AF65-F5344CB8AC3E}">
        <p14:creationId xmlns:p14="http://schemas.microsoft.com/office/powerpoint/2010/main" val="2233610018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599CC-7CD3-40E6-BA76-193CD3A4C43E}" type="datetime1">
              <a:rPr lang="cs-CZ" smtClean="0">
                <a:solidFill>
                  <a:srgbClr val="2D3291"/>
                </a:solidFill>
              </a:rPr>
              <a:pPr/>
              <a:t>21.11.2017</a:t>
            </a:fld>
            <a:endParaRPr lang="cs-CZ">
              <a:solidFill>
                <a:srgbClr val="2D3291"/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rgbClr val="2D3291"/>
                </a:solidFill>
              </a:rPr>
              <a:t>© 2012  STÁTNÍ ÚSTAV PRO KONTROLU LÉČIV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E86AA-FCC7-45ED-BAA9-A02C04DFE918}" type="slidenum">
              <a:rPr lang="cs-CZ" smtClean="0">
                <a:solidFill>
                  <a:srgbClr val="2D3291"/>
                </a:solidFill>
              </a:rPr>
              <a:pPr/>
              <a:t>‹#›</a:t>
            </a:fld>
            <a:endParaRPr lang="cs-CZ">
              <a:solidFill>
                <a:srgbClr val="2D3291"/>
              </a:solidFill>
            </a:endParaRPr>
          </a:p>
        </p:txBody>
      </p:sp>
      <p:sp>
        <p:nvSpPr>
          <p:cNvPr id="6" name="Zástupný symbol pro text 14"/>
          <p:cNvSpPr>
            <a:spLocks noGrp="1"/>
          </p:cNvSpPr>
          <p:nvPr>
            <p:ph type="body" sz="quarter" idx="13" hasCustomPrompt="1"/>
          </p:nvPr>
        </p:nvSpPr>
        <p:spPr>
          <a:xfrm>
            <a:off x="2188800" y="504000"/>
            <a:ext cx="5040000" cy="252000"/>
          </a:xfrm>
        </p:spPr>
        <p:txBody>
          <a:bodyPr wrap="none" lIns="0" tIns="0" rIns="0" bIns="0" anchor="t" anchorCtr="0">
            <a:noAutofit/>
          </a:bodyPr>
          <a:lstStyle>
            <a:lvl1pPr>
              <a:buFont typeface="Arial" pitchFamily="34" charset="0"/>
              <a:buNone/>
              <a:defRPr sz="12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NÁZEV PREZENTACE / kapitola</a:t>
            </a:r>
          </a:p>
        </p:txBody>
      </p:sp>
    </p:spTree>
    <p:extLst>
      <p:ext uri="{BB962C8B-B14F-4D97-AF65-F5344CB8AC3E}">
        <p14:creationId xmlns:p14="http://schemas.microsoft.com/office/powerpoint/2010/main" val="1567922886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7D4F4-DB81-4082-A361-47F70B935AC0}" type="datetime1">
              <a:rPr lang="cs-CZ" smtClean="0">
                <a:solidFill>
                  <a:srgbClr val="2D3291"/>
                </a:solidFill>
              </a:rPr>
              <a:pPr/>
              <a:t>21.11.2017</a:t>
            </a:fld>
            <a:endParaRPr lang="cs-CZ">
              <a:solidFill>
                <a:srgbClr val="2D3291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E86AA-FCC7-45ED-BAA9-A02C04DFE918}" type="slidenum">
              <a:rPr lang="cs-CZ" smtClean="0">
                <a:solidFill>
                  <a:srgbClr val="2D3291"/>
                </a:solidFill>
              </a:rPr>
              <a:pPr/>
              <a:t>‹#›</a:t>
            </a:fld>
            <a:endParaRPr lang="cs-CZ" dirty="0">
              <a:solidFill>
                <a:srgbClr val="2D3291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cs-CZ" dirty="0">
                <a:solidFill>
                  <a:srgbClr val="2D3291"/>
                </a:solidFill>
              </a:rPr>
              <a:t>© 2012  STÁTNÍ ÚSTAV PRO KONTROLU LÉČIV</a:t>
            </a:r>
          </a:p>
        </p:txBody>
      </p:sp>
      <p:sp>
        <p:nvSpPr>
          <p:cNvPr id="6" name="Zástupný symbol pro text 14"/>
          <p:cNvSpPr>
            <a:spLocks noGrp="1"/>
          </p:cNvSpPr>
          <p:nvPr>
            <p:ph type="body" sz="quarter" idx="13" hasCustomPrompt="1"/>
          </p:nvPr>
        </p:nvSpPr>
        <p:spPr>
          <a:xfrm>
            <a:off x="2188800" y="504000"/>
            <a:ext cx="5040000" cy="252000"/>
          </a:xfrm>
        </p:spPr>
        <p:txBody>
          <a:bodyPr wrap="none" lIns="0" tIns="0" rIns="0" bIns="0" anchor="t" anchorCtr="0">
            <a:noAutofit/>
          </a:bodyPr>
          <a:lstStyle>
            <a:lvl1pPr>
              <a:buFont typeface="Arial" pitchFamily="34" charset="0"/>
              <a:buNone/>
              <a:defRPr sz="12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NÁZEV PREZENTACE / kapitola</a:t>
            </a:r>
          </a:p>
        </p:txBody>
      </p:sp>
    </p:spTree>
    <p:extLst>
      <p:ext uri="{BB962C8B-B14F-4D97-AF65-F5344CB8AC3E}">
        <p14:creationId xmlns:p14="http://schemas.microsoft.com/office/powerpoint/2010/main" val="558392938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08000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1080001"/>
            <a:ext cx="5111750" cy="513930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2248326"/>
            <a:ext cx="3008313" cy="39709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2E97E-096B-457E-BE62-1E51A15FF190}" type="datetime1">
              <a:rPr lang="cs-CZ" smtClean="0">
                <a:solidFill>
                  <a:srgbClr val="2D3291"/>
                </a:solidFill>
              </a:rPr>
              <a:pPr/>
              <a:t>21.11.2017</a:t>
            </a:fld>
            <a:endParaRPr lang="cs-CZ">
              <a:solidFill>
                <a:srgbClr val="2D3291"/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rgbClr val="2D3291"/>
                </a:solidFill>
              </a:rPr>
              <a:t>© 2012  STÁTNÍ ÚSTAV PRO KONTROLU LÉČIV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E86AA-FCC7-45ED-BAA9-A02C04DFE918}" type="slidenum">
              <a:rPr lang="cs-CZ" smtClean="0">
                <a:solidFill>
                  <a:srgbClr val="2D3291"/>
                </a:solidFill>
              </a:rPr>
              <a:pPr/>
              <a:t>‹#›</a:t>
            </a:fld>
            <a:endParaRPr lang="cs-CZ">
              <a:solidFill>
                <a:srgbClr val="2D3291"/>
              </a:solidFill>
            </a:endParaRPr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3" hasCustomPrompt="1"/>
          </p:nvPr>
        </p:nvSpPr>
        <p:spPr>
          <a:xfrm>
            <a:off x="2188800" y="504000"/>
            <a:ext cx="5040000" cy="252000"/>
          </a:xfrm>
        </p:spPr>
        <p:txBody>
          <a:bodyPr wrap="none" lIns="0" tIns="0" rIns="0" bIns="0" anchor="t" anchorCtr="0">
            <a:noAutofit/>
          </a:bodyPr>
          <a:lstStyle>
            <a:lvl1pPr>
              <a:buFont typeface="Arial" pitchFamily="34" charset="0"/>
              <a:buNone/>
              <a:defRPr sz="12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NÁZEV PREZENTACE / kapitola</a:t>
            </a:r>
          </a:p>
        </p:txBody>
      </p:sp>
    </p:spTree>
    <p:extLst>
      <p:ext uri="{BB962C8B-B14F-4D97-AF65-F5344CB8AC3E}">
        <p14:creationId xmlns:p14="http://schemas.microsoft.com/office/powerpoint/2010/main" val="1712098981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1080000"/>
            <a:ext cx="5486400" cy="363883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316A-18AF-4537-85E7-083F269631E1}" type="datetime1">
              <a:rPr lang="cs-CZ" smtClean="0">
                <a:solidFill>
                  <a:srgbClr val="2D3291"/>
                </a:solidFill>
              </a:rPr>
              <a:pPr/>
              <a:t>21.11.2017</a:t>
            </a:fld>
            <a:endParaRPr lang="cs-CZ">
              <a:solidFill>
                <a:srgbClr val="2D3291"/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rgbClr val="2D3291"/>
                </a:solidFill>
              </a:rPr>
              <a:t>© 2012  STÁTNÍ ÚSTAV PRO KONTROLU LÉČIV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E86AA-FCC7-45ED-BAA9-A02C04DFE918}" type="slidenum">
              <a:rPr lang="cs-CZ" smtClean="0">
                <a:solidFill>
                  <a:srgbClr val="2D3291"/>
                </a:solidFill>
              </a:rPr>
              <a:pPr/>
              <a:t>‹#›</a:t>
            </a:fld>
            <a:endParaRPr lang="cs-CZ">
              <a:solidFill>
                <a:srgbClr val="2D3291"/>
              </a:solidFill>
            </a:endParaRPr>
          </a:p>
        </p:txBody>
      </p:sp>
      <p:sp>
        <p:nvSpPr>
          <p:cNvPr id="8" name="Zástupný symbol pro text 14"/>
          <p:cNvSpPr>
            <a:spLocks noGrp="1"/>
          </p:cNvSpPr>
          <p:nvPr>
            <p:ph type="body" sz="quarter" idx="13" hasCustomPrompt="1"/>
          </p:nvPr>
        </p:nvSpPr>
        <p:spPr>
          <a:xfrm>
            <a:off x="2188800" y="504000"/>
            <a:ext cx="5040000" cy="252000"/>
          </a:xfrm>
        </p:spPr>
        <p:txBody>
          <a:bodyPr wrap="none" lIns="0" tIns="0" rIns="0" bIns="0" anchor="t" anchorCtr="0">
            <a:noAutofit/>
          </a:bodyPr>
          <a:lstStyle>
            <a:lvl1pPr>
              <a:buFont typeface="Arial" pitchFamily="34" charset="0"/>
              <a:buNone/>
              <a:defRPr sz="12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NÁZEV PREZENTACE / kapitola</a:t>
            </a:r>
          </a:p>
        </p:txBody>
      </p:sp>
    </p:spTree>
    <p:extLst>
      <p:ext uri="{BB962C8B-B14F-4D97-AF65-F5344CB8AC3E}">
        <p14:creationId xmlns:p14="http://schemas.microsoft.com/office/powerpoint/2010/main" val="1528618101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441E8-3C2D-4660-B46E-67DFE3A66EBA}" type="datetime1">
              <a:rPr lang="cs-CZ" smtClean="0">
                <a:solidFill>
                  <a:srgbClr val="2D3291"/>
                </a:solidFill>
              </a:rPr>
              <a:pPr/>
              <a:t>21.11.2017</a:t>
            </a:fld>
            <a:endParaRPr lang="cs-CZ">
              <a:solidFill>
                <a:srgbClr val="2D3291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rgbClr val="2D3291"/>
                </a:solidFill>
              </a:rPr>
              <a:t>© 2012  STÁTNÍ ÚSTAV PRO KONTROLU LÉČIV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E86AA-FCC7-45ED-BAA9-A02C04DFE918}" type="slidenum">
              <a:rPr lang="cs-CZ" smtClean="0">
                <a:solidFill>
                  <a:srgbClr val="2D3291"/>
                </a:solidFill>
              </a:rPr>
              <a:pPr/>
              <a:t>‹#›</a:t>
            </a:fld>
            <a:endParaRPr lang="cs-CZ">
              <a:solidFill>
                <a:srgbClr val="2D3291"/>
              </a:solidFill>
            </a:endParaRPr>
          </a:p>
        </p:txBody>
      </p:sp>
      <p:sp>
        <p:nvSpPr>
          <p:cNvPr id="7" name="Zástupný symbol pro text 14"/>
          <p:cNvSpPr>
            <a:spLocks noGrp="1"/>
          </p:cNvSpPr>
          <p:nvPr>
            <p:ph type="body" sz="quarter" idx="13" hasCustomPrompt="1"/>
          </p:nvPr>
        </p:nvSpPr>
        <p:spPr>
          <a:xfrm>
            <a:off x="2188800" y="504000"/>
            <a:ext cx="5040000" cy="252000"/>
          </a:xfrm>
        </p:spPr>
        <p:txBody>
          <a:bodyPr wrap="none" lIns="0" tIns="0" rIns="0" bIns="0" anchor="t" anchorCtr="0">
            <a:noAutofit/>
          </a:bodyPr>
          <a:lstStyle>
            <a:lvl1pPr>
              <a:buFont typeface="Arial" pitchFamily="34" charset="0"/>
              <a:buNone/>
              <a:defRPr sz="12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NÁZEV PREZENTACE / kapitola</a:t>
            </a:r>
          </a:p>
        </p:txBody>
      </p:sp>
    </p:spTree>
    <p:extLst>
      <p:ext uri="{BB962C8B-B14F-4D97-AF65-F5344CB8AC3E}">
        <p14:creationId xmlns:p14="http://schemas.microsoft.com/office/powerpoint/2010/main" val="233505998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1080000"/>
            <a:ext cx="2057400" cy="5040000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080000"/>
            <a:ext cx="6019800" cy="5040000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CFEA2-1261-4278-81DA-63D6AFFF029C}" type="datetime1">
              <a:rPr lang="cs-CZ" smtClean="0">
                <a:solidFill>
                  <a:srgbClr val="2D3291"/>
                </a:solidFill>
              </a:rPr>
              <a:pPr/>
              <a:t>21.11.2017</a:t>
            </a:fld>
            <a:endParaRPr lang="cs-CZ">
              <a:solidFill>
                <a:srgbClr val="2D3291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rgbClr val="2D3291"/>
                </a:solidFill>
              </a:rPr>
              <a:t>© 2012  STÁTNÍ ÚSTAV PRO KONTROLU LÉČIV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E86AA-FCC7-45ED-BAA9-A02C04DFE918}" type="slidenum">
              <a:rPr lang="cs-CZ" smtClean="0">
                <a:solidFill>
                  <a:srgbClr val="2D3291"/>
                </a:solidFill>
              </a:rPr>
              <a:pPr/>
              <a:t>‹#›</a:t>
            </a:fld>
            <a:endParaRPr lang="cs-CZ">
              <a:solidFill>
                <a:srgbClr val="2D3291"/>
              </a:solidFill>
            </a:endParaRPr>
          </a:p>
        </p:txBody>
      </p:sp>
      <p:sp>
        <p:nvSpPr>
          <p:cNvPr id="7" name="Zástupný symbol pro text 14"/>
          <p:cNvSpPr>
            <a:spLocks noGrp="1"/>
          </p:cNvSpPr>
          <p:nvPr>
            <p:ph type="body" sz="quarter" idx="13" hasCustomPrompt="1"/>
          </p:nvPr>
        </p:nvSpPr>
        <p:spPr>
          <a:xfrm>
            <a:off x="2188800" y="504000"/>
            <a:ext cx="5040000" cy="252000"/>
          </a:xfrm>
        </p:spPr>
        <p:txBody>
          <a:bodyPr wrap="none" lIns="0" tIns="0" rIns="0" bIns="0" anchor="t" anchorCtr="0">
            <a:noAutofit/>
          </a:bodyPr>
          <a:lstStyle>
            <a:lvl1pPr>
              <a:buFont typeface="Arial" pitchFamily="34" charset="0"/>
              <a:buNone/>
              <a:defRPr sz="12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NÁZEV PREZENTACE / kapitola</a:t>
            </a:r>
          </a:p>
        </p:txBody>
      </p:sp>
    </p:spTree>
    <p:extLst>
      <p:ext uri="{BB962C8B-B14F-4D97-AF65-F5344CB8AC3E}">
        <p14:creationId xmlns:p14="http://schemas.microsoft.com/office/powerpoint/2010/main" val="291427281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D621E-2463-4839-8DFB-13CE6AF1B3A3}" type="datetimeFigureOut">
              <a:rPr lang="cs-CZ" smtClean="0"/>
              <a:pPr/>
              <a:t>21.11.2017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D1EC-B60B-41E4-9427-CCBAB4BBF8C7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00FAB-8BBC-4C63-B8D0-26FFDC38B42D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21.11.2017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B84C9-6578-4CAA-8E5C-6DA89EA415F0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020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1440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2520000"/>
            <a:ext cx="8229600" cy="36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 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876000" y="6356350"/>
            <a:ext cx="180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F0D26A9B-DF18-487C-91EA-37625EC51D13}" type="datetime1">
              <a:rPr lang="cs-CZ" smtClean="0">
                <a:solidFill>
                  <a:srgbClr val="2D3291"/>
                </a:solidFill>
              </a:rPr>
              <a:pPr/>
              <a:t>21.11.2017</a:t>
            </a:fld>
            <a:endParaRPr lang="cs-CZ" dirty="0">
              <a:solidFill>
                <a:srgbClr val="2D3291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cs-CZ" dirty="0">
                <a:solidFill>
                  <a:srgbClr val="2D3291"/>
                </a:solidFill>
              </a:rPr>
              <a:t>© 2012  STÁTNÍ ÚSTAV PRO KONTROLU LÉČIV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7560000" y="540000"/>
            <a:ext cx="1080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0">
                <a:solidFill>
                  <a:schemeClr val="tx1"/>
                </a:solidFill>
              </a:defRPr>
            </a:lvl1pPr>
          </a:lstStyle>
          <a:p>
            <a:fld id="{3F7E86AA-FCC7-45ED-BAA9-A02C04DFE918}" type="slidenum">
              <a:rPr lang="cs-CZ" smtClean="0">
                <a:solidFill>
                  <a:srgbClr val="2D3291"/>
                </a:solidFill>
              </a:rPr>
              <a:pPr/>
              <a:t>‹#›</a:t>
            </a:fld>
            <a:endParaRPr lang="cs-CZ" dirty="0">
              <a:solidFill>
                <a:srgbClr val="2D3291"/>
              </a:solidFill>
            </a:endParaRPr>
          </a:p>
        </p:txBody>
      </p:sp>
      <p:pic>
        <p:nvPicPr>
          <p:cNvPr id="7" name="Obrázek 6" descr="SÚKL - logo modré.wmf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457200" y="457200"/>
            <a:ext cx="1440000" cy="390185"/>
          </a:xfrm>
          <a:prstGeom prst="rect">
            <a:avLst/>
          </a:prstGeom>
        </p:spPr>
      </p:pic>
      <p:cxnSp>
        <p:nvCxnSpPr>
          <p:cNvPr id="9" name="Přímá spojovací čára 8"/>
          <p:cNvCxnSpPr/>
          <p:nvPr userDrawn="1"/>
        </p:nvCxnSpPr>
        <p:spPr>
          <a:xfrm>
            <a:off x="2186735" y="773705"/>
            <a:ext cx="64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558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ransition>
    <p:fade/>
  </p:transition>
  <p:hf hdr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14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kovypruvodce.cz/" TargetMode="External"/><Relationship Id="rId2" Type="http://schemas.openxmlformats.org/officeDocument/2006/relationships/hyperlink" Target="mailto:Ivana.plechata@lekovypruvodce.cz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76872"/>
            <a:ext cx="8229600" cy="3888432"/>
          </a:xfrm>
        </p:spPr>
        <p:txBody>
          <a:bodyPr>
            <a:normAutofit fontScale="90000"/>
          </a:bodyPr>
          <a:lstStyle/>
          <a:p>
            <a:r>
              <a:rPr lang="cs-CZ" sz="2400" b="1" cap="all" dirty="0" smtClean="0">
                <a:solidFill>
                  <a:srgbClr val="2B75C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s-CZ" sz="2400" b="1" cap="all" dirty="0" smtClean="0">
                <a:solidFill>
                  <a:srgbClr val="2B75C1"/>
                </a:solidFill>
                <a:latin typeface="Arial" pitchFamily="34" charset="0"/>
                <a:cs typeface="Arial" pitchFamily="34" charset="0"/>
              </a:rPr>
            </a:br>
            <a:r>
              <a:rPr lang="cs-CZ" sz="2400" b="1" cap="all" dirty="0">
                <a:solidFill>
                  <a:srgbClr val="2B75C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s-CZ" sz="2400" b="1" cap="all" dirty="0">
                <a:solidFill>
                  <a:srgbClr val="2B75C1"/>
                </a:solidFill>
                <a:latin typeface="Arial" pitchFamily="34" charset="0"/>
                <a:cs typeface="Arial" pitchFamily="34" charset="0"/>
              </a:rPr>
            </a:br>
            <a:r>
              <a:rPr lang="cs-CZ" sz="2400" b="1" cap="all" dirty="0" smtClean="0">
                <a:solidFill>
                  <a:srgbClr val="2B75C1"/>
                </a:solidFill>
                <a:latin typeface="Arial" pitchFamily="34" charset="0"/>
                <a:cs typeface="Arial" pitchFamily="34" charset="0"/>
              </a:rPr>
              <a:t>Snídaně s novináři, 22.11.2017</a:t>
            </a:r>
            <a:br>
              <a:rPr lang="cs-CZ" sz="2400" b="1" cap="all" dirty="0" smtClean="0">
                <a:solidFill>
                  <a:srgbClr val="2B75C1"/>
                </a:solidFill>
                <a:latin typeface="Arial" pitchFamily="34" charset="0"/>
                <a:cs typeface="Arial" pitchFamily="34" charset="0"/>
              </a:rPr>
            </a:br>
            <a:r>
              <a:rPr lang="cs-CZ" sz="2400" b="1" cap="all" dirty="0" smtClean="0">
                <a:solidFill>
                  <a:srgbClr val="2B75C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s-CZ" sz="2400" b="1" cap="all" dirty="0" smtClean="0">
                <a:solidFill>
                  <a:srgbClr val="2B75C1"/>
                </a:solidFill>
                <a:latin typeface="Arial" pitchFamily="34" charset="0"/>
                <a:cs typeface="Arial" pitchFamily="34" charset="0"/>
              </a:rPr>
            </a:br>
            <a:r>
              <a:rPr lang="cs-CZ" sz="2400" b="1" cap="all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Ú</a:t>
            </a:r>
            <a:r>
              <a:rPr lang="cs-CZ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čelná a bezpečná farmakoterapie </a:t>
            </a:r>
            <a:r>
              <a:rPr lang="cs-CZ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lang="cs-CZ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domovech pro seniory, výsledky tří let realizace projektu </a:t>
            </a:r>
            <a:r>
              <a:rPr lang="cs-CZ" sz="2400" b="1" cap="all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s-CZ" sz="2400" b="1" cap="all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cs-CZ" sz="2400" b="1" cap="all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s-CZ" sz="2400" b="1" cap="all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cs-CZ" sz="2400" b="1" cap="all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cs-CZ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hDr. Ivana Plechatá</a:t>
            </a:r>
            <a:br>
              <a:rPr lang="cs-CZ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cs-CZ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  <a:hlinkClick r:id="rId2"/>
              </a:rPr>
              <a:t>Ivana.plechata@lekovypruvodce.cz</a:t>
            </a:r>
            <a:r>
              <a:rPr lang="cs-CZ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s-CZ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cs-CZ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  <a:hlinkClick r:id="rId3"/>
              </a:rPr>
              <a:t>www.lekovypruvodce.cz</a:t>
            </a:r>
            <a:r>
              <a:rPr lang="cs-CZ" sz="2000" b="1" dirty="0" smtClean="0">
                <a:solidFill>
                  <a:srgbClr val="2B75C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s-CZ" sz="2000" b="1" dirty="0" smtClean="0">
                <a:solidFill>
                  <a:srgbClr val="2B75C1"/>
                </a:solidFill>
                <a:latin typeface="Arial" pitchFamily="34" charset="0"/>
                <a:cs typeface="Arial" pitchFamily="34" charset="0"/>
              </a:rPr>
            </a:br>
            <a:r>
              <a:rPr lang="cs-CZ" sz="2400" b="1" cap="all" dirty="0" smtClean="0">
                <a:solidFill>
                  <a:srgbClr val="2B75C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s-CZ" sz="2400" b="1" cap="all" dirty="0" smtClean="0">
                <a:solidFill>
                  <a:srgbClr val="2B75C1"/>
                </a:solidFill>
                <a:latin typeface="Arial" pitchFamily="34" charset="0"/>
                <a:cs typeface="Arial" pitchFamily="34" charset="0"/>
              </a:rPr>
            </a:br>
            <a:r>
              <a:rPr lang="cs-CZ" sz="2400" b="1" cap="all" dirty="0">
                <a:solidFill>
                  <a:srgbClr val="2B75C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s-CZ" sz="2400" b="1" cap="all" dirty="0">
                <a:solidFill>
                  <a:srgbClr val="2B75C1"/>
                </a:solidFill>
                <a:latin typeface="Arial" pitchFamily="34" charset="0"/>
                <a:cs typeface="Arial" pitchFamily="34" charset="0"/>
              </a:rPr>
            </a:br>
            <a:endParaRPr lang="cs-CZ" sz="2400" b="1" cap="all" dirty="0">
              <a:solidFill>
                <a:srgbClr val="2B75C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Obrázek 6" descr="LEKOVY_PRUVODCE_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23728" y="404664"/>
            <a:ext cx="4207155" cy="15841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Lékový průvodce - představení</a:t>
            </a:r>
            <a:endParaRPr lang="cs-CZ" sz="3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0506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cs-CZ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Nestátní neziskový subjekt – zapsaný ústav, registrován r. 2015</a:t>
            </a:r>
          </a:p>
          <a:p>
            <a:pPr marL="0" indent="0">
              <a:buNone/>
            </a:pPr>
            <a:endParaRPr lang="cs-CZ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Motto</a:t>
            </a:r>
            <a:r>
              <a:rPr lang="cs-CZ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„Ztratíte-li se v lékové politice, pomůžeme vám najít cestu k vašemu cíli.“</a:t>
            </a:r>
            <a:endParaRPr lang="cs-CZ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hangingPunct="0">
              <a:buNone/>
            </a:pPr>
            <a:endParaRPr lang="cs-CZ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hangingPunct="0">
              <a:buNone/>
            </a:pPr>
            <a:r>
              <a:rPr lang="cs-CZ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Naší vizí je zdravotnický systém, který garantuje:   </a:t>
            </a:r>
            <a:endParaRPr lang="cs-CZ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spravedlivý</a:t>
            </a:r>
            <a:r>
              <a:rPr lang="cs-CZ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(rovný) </a:t>
            </a:r>
            <a:r>
              <a:rPr lang="cs-CZ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přístup</a:t>
            </a:r>
            <a:r>
              <a:rPr lang="cs-CZ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pacientů k léčivým přípravkům, </a:t>
            </a:r>
            <a:endParaRPr lang="cs-CZ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bezpečné </a:t>
            </a:r>
            <a:r>
              <a:rPr lang="cs-CZ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používání</a:t>
            </a:r>
            <a:r>
              <a:rPr lang="cs-CZ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léčivých přípravků v léčebné praxi,</a:t>
            </a:r>
            <a:endParaRPr lang="cs-CZ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informované a svobodné rozhodování</a:t>
            </a:r>
            <a:r>
              <a:rPr lang="cs-CZ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jak pacientů, tak jejich lékařů a dalších zdravotníků, o použití léčivých přípravků v souladu s nejnovějšími vědeckými poznatky. </a:t>
            </a:r>
            <a:endParaRPr lang="cs-CZ" i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Zvyšování lékové gramotnosti </a:t>
            </a:r>
            <a:r>
              <a:rPr lang="cs-CZ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(projekt Senior, E-Poradna)</a:t>
            </a:r>
            <a:endParaRPr lang="cs-CZ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3" descr="LEKOVY_PRUVODCE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80312" y="6093296"/>
            <a:ext cx="1547664" cy="58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446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25BCE-784C-4856-A3CD-229E1094166B}" type="datetime1">
              <a:rPr lang="cs-CZ" smtClean="0">
                <a:solidFill>
                  <a:prstClr val="white"/>
                </a:solidFill>
              </a:rPr>
              <a:pPr/>
              <a:t>21.11.2017</a:t>
            </a:fld>
            <a:endParaRPr lang="cs-CZ" dirty="0">
              <a:solidFill>
                <a:prstClr val="white"/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cs-CZ" dirty="0">
                <a:solidFill>
                  <a:prstClr val="white"/>
                </a:solidFill>
              </a:rPr>
              <a:t>© 2012  STÁTNÍ ÚSTAV PRO KONTROLU LÉČIV</a:t>
            </a:r>
          </a:p>
        </p:txBody>
      </p:sp>
      <p:pic>
        <p:nvPicPr>
          <p:cNvPr id="9" name="Zástupný symbol pro obsah 3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5227256"/>
            <a:ext cx="1902573" cy="517789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827584" y="548680"/>
            <a:ext cx="765085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000" b="1" cap="al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Problematika </a:t>
            </a:r>
            <a:r>
              <a:rPr lang="cs-CZ" sz="2000" b="1" cap="all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účelného a bezpečného užívání léků seniory v zařízení sociálních služeb</a:t>
            </a:r>
          </a:p>
          <a:p>
            <a:pPr algn="ctr"/>
            <a:r>
              <a:rPr lang="cs-CZ" sz="2000" b="1" cap="all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z="2000" b="1" cap="all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2000" b="1" cap="al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</a:p>
          <a:p>
            <a:pPr algn="ctr"/>
            <a:r>
              <a:rPr lang="cs-CZ" sz="2000" b="1" cap="al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představení projektu senior </a:t>
            </a:r>
            <a:endParaRPr lang="cs-CZ" sz="2000" b="1" cap="all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cs-CZ" sz="2000" b="1" cap="all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cs-CZ" sz="20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cs-CZ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Realizován v partnerství s týmem klinických farmaceutů Nemocnice Na Homolce pod vedením PharmDr. M. </a:t>
            </a:r>
            <a:r>
              <a:rPr lang="cs-CZ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Halačové</a:t>
            </a:r>
            <a:r>
              <a:rPr lang="cs-CZ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Státním ústavem pro kontrolu léčiv. </a:t>
            </a:r>
            <a:r>
              <a:rPr lang="cs-CZ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cs-CZ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dborná garance MUDr. Z. </a:t>
            </a:r>
            <a:r>
              <a:rPr lang="cs-CZ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Kalvach</a:t>
            </a:r>
            <a:r>
              <a:rPr lang="cs-CZ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" name="obrázek 1" descr="D:\nnh_vtei work\NNH foto\loga\citadela\loga_hom_gif\homol_ctver_cz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80352" y="5310054"/>
            <a:ext cx="900100" cy="94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Obrázek 10" descr="LEKOVY_PRUVODCE_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76000" y="5310054"/>
            <a:ext cx="1690305" cy="63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44643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36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cs-CZ" sz="36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cs-CZ" sz="3600" dirty="0" smtClean="0">
                <a:solidFill>
                  <a:schemeClr val="accent1">
                    <a:lumMod val="50000"/>
                  </a:schemeClr>
                </a:solidFill>
              </a:rPr>
              <a:t>Specifika seniorské populace v zařízení sociálních služeb (klinický pohled)</a:t>
            </a:r>
            <a:br>
              <a:rPr lang="cs-CZ" sz="3600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cs-CZ" sz="3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43110" y="1880665"/>
            <a:ext cx="8229600" cy="4205064"/>
          </a:xfrm>
        </p:spPr>
        <p:txBody>
          <a:bodyPr>
            <a:normAutofit/>
          </a:bodyPr>
          <a:lstStyle/>
          <a:p>
            <a:pPr marL="57150" indent="0">
              <a:buNone/>
            </a:pPr>
            <a:endParaRPr lang="cs-CZ" sz="2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cs-CZ" sz="2200" b="1" dirty="0">
                <a:solidFill>
                  <a:srgbClr val="002060"/>
                </a:solidFill>
              </a:rPr>
              <a:t>Křehkost</a:t>
            </a:r>
            <a:r>
              <a:rPr lang="cs-CZ" sz="2200" dirty="0">
                <a:solidFill>
                  <a:srgbClr val="002060"/>
                </a:solidFill>
              </a:rPr>
              <a:t> (snížená schopnost adaptace na změny)</a:t>
            </a:r>
          </a:p>
          <a:p>
            <a:pPr lvl="1"/>
            <a:r>
              <a:rPr lang="cs-CZ" sz="2200" dirty="0">
                <a:solidFill>
                  <a:srgbClr val="002060"/>
                </a:solidFill>
              </a:rPr>
              <a:t>Často </a:t>
            </a:r>
            <a:r>
              <a:rPr lang="cs-CZ" sz="2200" b="1" dirty="0">
                <a:solidFill>
                  <a:srgbClr val="002060"/>
                </a:solidFill>
              </a:rPr>
              <a:t>více onemocnění</a:t>
            </a:r>
            <a:r>
              <a:rPr lang="cs-CZ" sz="2200" dirty="0">
                <a:solidFill>
                  <a:srgbClr val="002060"/>
                </a:solidFill>
              </a:rPr>
              <a:t> najednou </a:t>
            </a:r>
            <a:r>
              <a:rPr lang="cs-CZ" sz="2200" dirty="0">
                <a:solidFill>
                  <a:srgbClr val="002060"/>
                </a:solidFill>
                <a:cs typeface="Calibri"/>
              </a:rPr>
              <a:t>→ více užívaných </a:t>
            </a:r>
            <a:r>
              <a:rPr lang="cs-CZ" sz="2200" dirty="0" smtClean="0">
                <a:solidFill>
                  <a:srgbClr val="002060"/>
                </a:solidFill>
                <a:cs typeface="Calibri"/>
              </a:rPr>
              <a:t>léků, účelnost sekundární prevence v </a:t>
            </a:r>
            <a:r>
              <a:rPr lang="cs-CZ" sz="2200" smtClean="0">
                <a:solidFill>
                  <a:srgbClr val="002060"/>
                </a:solidFill>
                <a:cs typeface="Calibri"/>
              </a:rPr>
              <a:t>pokročilém věku</a:t>
            </a:r>
            <a:endParaRPr lang="cs-CZ" sz="2200" dirty="0">
              <a:solidFill>
                <a:srgbClr val="002060"/>
              </a:solidFill>
              <a:cs typeface="Calibri"/>
            </a:endParaRPr>
          </a:p>
          <a:p>
            <a:pPr lvl="1"/>
            <a:r>
              <a:rPr lang="cs-CZ" sz="2200" b="1" dirty="0">
                <a:solidFill>
                  <a:srgbClr val="002060"/>
                </a:solidFill>
                <a:cs typeface="Calibri"/>
              </a:rPr>
              <a:t>Neschopnost či neochota spolupráce při léčbě </a:t>
            </a:r>
            <a:r>
              <a:rPr lang="cs-CZ" sz="2200" dirty="0">
                <a:solidFill>
                  <a:srgbClr val="002060"/>
                </a:solidFill>
                <a:cs typeface="Calibri"/>
              </a:rPr>
              <a:t>(nedodržování doporučení lékaře a pravidel, která se k léčbě vztahují)</a:t>
            </a:r>
          </a:p>
          <a:p>
            <a:pPr lvl="1"/>
            <a:r>
              <a:rPr lang="cs-CZ" sz="2200" b="1" dirty="0">
                <a:solidFill>
                  <a:srgbClr val="002060"/>
                </a:solidFill>
                <a:cs typeface="Calibri"/>
              </a:rPr>
              <a:t>Léky u starších lidí mohou působit jinak než u zbytku populace </a:t>
            </a:r>
            <a:r>
              <a:rPr lang="cs-CZ" sz="2200" dirty="0">
                <a:solidFill>
                  <a:srgbClr val="002060"/>
                </a:solidFill>
                <a:cs typeface="Calibri"/>
              </a:rPr>
              <a:t>(horší funkce některých orgánů, citlivost tkání atd.)</a:t>
            </a:r>
          </a:p>
          <a:p>
            <a:pPr lvl="1"/>
            <a:r>
              <a:rPr lang="cs-CZ" sz="2200" b="1" dirty="0">
                <a:solidFill>
                  <a:srgbClr val="002060"/>
                </a:solidFill>
                <a:cs typeface="Calibri"/>
              </a:rPr>
              <a:t>Vyšší náchylnost k rozvoji nežádoucích účinků </a:t>
            </a:r>
            <a:r>
              <a:rPr lang="cs-CZ" sz="2200" b="1" dirty="0" smtClean="0">
                <a:solidFill>
                  <a:srgbClr val="002060"/>
                </a:solidFill>
                <a:cs typeface="Calibri"/>
              </a:rPr>
              <a:t>léků</a:t>
            </a:r>
          </a:p>
          <a:p>
            <a:pPr lvl="1"/>
            <a:r>
              <a:rPr lang="cs-CZ" sz="2200" b="1" dirty="0" smtClean="0">
                <a:solidFill>
                  <a:srgbClr val="002060"/>
                </a:solidFill>
                <a:cs typeface="Calibri"/>
              </a:rPr>
              <a:t>Problém odborných </a:t>
            </a:r>
            <a:r>
              <a:rPr lang="cs-CZ" sz="2200" b="1" dirty="0" err="1" smtClean="0">
                <a:solidFill>
                  <a:srgbClr val="002060"/>
                </a:solidFill>
                <a:cs typeface="Calibri"/>
              </a:rPr>
              <a:t>guidelines</a:t>
            </a:r>
            <a:r>
              <a:rPr lang="cs-CZ" sz="2200" b="1" dirty="0" smtClean="0">
                <a:solidFill>
                  <a:srgbClr val="002060"/>
                </a:solidFill>
                <a:cs typeface="Calibri"/>
              </a:rPr>
              <a:t> vs. personalizovaná farmakoterapie v seniorském věku</a:t>
            </a:r>
          </a:p>
          <a:p>
            <a:pPr lvl="1"/>
            <a:r>
              <a:rPr lang="cs-CZ" sz="2200" b="1" dirty="0" smtClean="0">
                <a:solidFill>
                  <a:srgbClr val="002060"/>
                </a:solidFill>
                <a:cs typeface="Calibri"/>
              </a:rPr>
              <a:t>Problematika klinického hodnocení LP</a:t>
            </a:r>
            <a:endParaRPr lang="cs-CZ" sz="2200" b="1" dirty="0">
              <a:solidFill>
                <a:srgbClr val="002060"/>
              </a:solidFill>
              <a:cs typeface="Calibri"/>
            </a:endParaRPr>
          </a:p>
          <a:p>
            <a:pPr marL="0" indent="0">
              <a:buNone/>
            </a:pPr>
            <a:endParaRPr lang="cs-CZ" sz="2400" dirty="0">
              <a:solidFill>
                <a:srgbClr val="002060"/>
              </a:solidFill>
            </a:endParaRPr>
          </a:p>
          <a:p>
            <a:endParaRPr lang="cs-CZ" sz="2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cs-CZ" sz="2200" b="1" dirty="0">
              <a:solidFill>
                <a:srgbClr val="002060"/>
              </a:solidFill>
              <a:cs typeface="Calibri"/>
            </a:endParaRPr>
          </a:p>
          <a:p>
            <a:endParaRPr lang="cs-CZ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3" descr="LEKOVY_PRUVODCE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80312" y="6093296"/>
            <a:ext cx="1547664" cy="58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261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36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cs-CZ" sz="36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cs-CZ" sz="3600" dirty="0" smtClean="0">
                <a:solidFill>
                  <a:schemeClr val="accent1">
                    <a:lumMod val="50000"/>
                  </a:schemeClr>
                </a:solidFill>
              </a:rPr>
              <a:t>Specifika seniorské populace v zařízení sociálních služeb (systémový pohled)</a:t>
            </a:r>
            <a:br>
              <a:rPr lang="cs-CZ" sz="3600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cs-CZ" sz="3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43110" y="1880665"/>
            <a:ext cx="8229600" cy="4205064"/>
          </a:xfrm>
        </p:spPr>
        <p:txBody>
          <a:bodyPr>
            <a:normAutofit/>
          </a:bodyPr>
          <a:lstStyle/>
          <a:p>
            <a:pPr marL="57150" indent="0">
              <a:buNone/>
            </a:pPr>
            <a:endParaRPr lang="cs-CZ" sz="2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Velmi </a:t>
            </a:r>
            <a:r>
              <a:rPr lang="cs-CZ" sz="2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nízká </a:t>
            </a:r>
            <a:r>
              <a:rPr lang="cs-CZ" sz="2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zdravotní </a:t>
            </a:r>
            <a:r>
              <a:rPr lang="cs-CZ" sz="2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léková gramotnost </a:t>
            </a:r>
            <a:r>
              <a:rPr lang="cs-CZ" sz="2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populaci seniorů, zažité </a:t>
            </a:r>
            <a:r>
              <a:rPr lang="cs-CZ" sz="2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stereotypy (znalost, zkušenost, schopnost se orientovat, ovlivnění nemocí apod.)</a:t>
            </a:r>
          </a:p>
          <a:p>
            <a:r>
              <a:rPr lang="cs-CZ" sz="2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Zdravotní </a:t>
            </a:r>
            <a:r>
              <a:rPr lang="cs-CZ" sz="2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 klientů v domovech pro seniory se </a:t>
            </a:r>
            <a:r>
              <a:rPr lang="cs-CZ" sz="2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lang="cs-CZ" sz="2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posledních letech zhoršuje a většina z nich </a:t>
            </a:r>
            <a:r>
              <a:rPr lang="cs-CZ" sz="2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vyžaduje</a:t>
            </a:r>
            <a:r>
              <a:rPr lang="cs-CZ" sz="2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stálou zdravotně-ošetřovatelskou </a:t>
            </a:r>
            <a:r>
              <a:rPr lang="cs-CZ" sz="2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péči.</a:t>
            </a:r>
          </a:p>
          <a:p>
            <a:r>
              <a:rPr lang="cs-CZ" sz="2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Zařízením se nedostává odborného, zejména zdravotnického personálu, </a:t>
            </a:r>
            <a:r>
              <a:rPr lang="cs-CZ" sz="2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včetně lékařské péče.</a:t>
            </a:r>
            <a:endParaRPr lang="cs-CZ" sz="2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Řada tuzemských i zahraničních studií poukazuje </a:t>
            </a:r>
            <a:r>
              <a:rPr lang="cs-CZ" sz="2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množství užívaných léků a často také na jejich nevhodnost </a:t>
            </a:r>
            <a:r>
              <a:rPr lang="cs-CZ" sz="2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(věk, diagnóza, nežádoucí lékové interakce, nežádoucí účinky ad</a:t>
            </a:r>
            <a:r>
              <a:rPr lang="cs-CZ" sz="21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pPr marL="0" indent="0">
              <a:buNone/>
            </a:pPr>
            <a:endParaRPr lang="cs-CZ" sz="2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cs-CZ" sz="2200" b="1" dirty="0">
              <a:solidFill>
                <a:srgbClr val="002060"/>
              </a:solidFill>
              <a:cs typeface="Calibri"/>
            </a:endParaRPr>
          </a:p>
          <a:p>
            <a:endParaRPr lang="cs-CZ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3" descr="LEKOVY_PRUVODCE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80312" y="6093296"/>
            <a:ext cx="1547664" cy="58276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Vývoj projektu Senior 2015 - 2017</a:t>
            </a:r>
            <a:endParaRPr lang="cs-CZ" sz="36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cs-CZ" sz="18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Do dotazníkového šetření </a:t>
            </a:r>
            <a:r>
              <a:rPr lang="cs-CZ" sz="1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 roce 2015 se  </a:t>
            </a:r>
            <a:r>
              <a:rPr lang="cs-CZ" sz="1800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zapojilo </a:t>
            </a:r>
            <a:r>
              <a:rPr lang="cs-CZ" sz="1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 domovů pro </a:t>
            </a:r>
            <a:r>
              <a:rPr lang="cs-CZ" sz="18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seniory, </a:t>
            </a:r>
            <a:r>
              <a:rPr lang="cs-CZ" sz="1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 kapacitou kolem 800 klientů, následně 3 souhlasily s auditem.</a:t>
            </a:r>
          </a:p>
          <a:p>
            <a:pPr>
              <a:lnSpc>
                <a:spcPct val="120000"/>
              </a:lnSpc>
            </a:pPr>
            <a:r>
              <a:rPr lang="cs-CZ" sz="18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Rozbor farmakoterapie </a:t>
            </a:r>
            <a:r>
              <a:rPr lang="cs-CZ" sz="1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z lékařské a ošetřovatelské dokumentace byl k dnešnímu dni proveden již u </a:t>
            </a:r>
            <a:r>
              <a:rPr lang="cs-CZ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846 klientů</a:t>
            </a:r>
            <a:r>
              <a:rPr lang="cs-CZ" sz="1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průměrný počet doporučení KF byl </a:t>
            </a:r>
            <a:r>
              <a:rPr lang="cs-CZ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2,4</a:t>
            </a:r>
            <a:r>
              <a:rPr lang="cs-CZ" sz="1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doporučení na klienta (celkem 1763).</a:t>
            </a:r>
          </a:p>
          <a:p>
            <a:pPr>
              <a:lnSpc>
                <a:spcPct val="120000"/>
              </a:lnSpc>
            </a:pPr>
            <a:r>
              <a:rPr lang="cs-CZ" sz="1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Bylo posuzováno </a:t>
            </a:r>
            <a:r>
              <a:rPr lang="cs-CZ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6937</a:t>
            </a:r>
            <a:r>
              <a:rPr lang="cs-CZ" sz="1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léků</a:t>
            </a:r>
            <a:endParaRPr lang="cs-CZ" sz="18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cs-CZ" sz="1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Do projektu je nyní zapojeno </a:t>
            </a:r>
            <a:r>
              <a:rPr lang="cs-CZ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17 klinických farmaceutů </a:t>
            </a:r>
            <a:r>
              <a:rPr lang="cs-CZ" sz="1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 další jsou vítáni</a:t>
            </a:r>
          </a:p>
          <a:p>
            <a:pPr>
              <a:lnSpc>
                <a:spcPct val="120000"/>
              </a:lnSpc>
            </a:pPr>
            <a:r>
              <a:rPr lang="cs-CZ" sz="1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Účast </a:t>
            </a:r>
            <a:r>
              <a:rPr lang="cs-CZ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13 Domovů </a:t>
            </a:r>
            <a:r>
              <a:rPr lang="cs-CZ" sz="1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pro seniory po celé republice, s tím, že dohoda přímo s krajskými zřizovateli proběhla v </a:t>
            </a:r>
            <a:r>
              <a:rPr lang="cs-CZ" sz="1800" dirty="0" err="1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hl.m</a:t>
            </a:r>
            <a:r>
              <a:rPr lang="cs-CZ" sz="1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Praze a na Vysočině</a:t>
            </a:r>
          </a:p>
          <a:p>
            <a:pPr>
              <a:lnSpc>
                <a:spcPct val="120000"/>
              </a:lnSpc>
            </a:pPr>
            <a:r>
              <a:rPr lang="cs-CZ" sz="1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Průměrný věk klienta kolem </a:t>
            </a:r>
            <a:r>
              <a:rPr lang="cs-CZ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78</a:t>
            </a:r>
            <a:r>
              <a:rPr lang="cs-CZ" sz="1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let a užíval v průměru 8 léků. </a:t>
            </a:r>
            <a:endParaRPr lang="cs-CZ" sz="18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cs-CZ" sz="1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Provázání s </a:t>
            </a:r>
            <a:r>
              <a:rPr lang="cs-CZ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E-poradnou </a:t>
            </a:r>
            <a:r>
              <a:rPr lang="cs-CZ" sz="1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– nabídka pro PL</a:t>
            </a:r>
            <a:endParaRPr lang="cs-CZ" sz="18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61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67017" cy="994172"/>
          </a:xfrm>
        </p:spPr>
        <p:txBody>
          <a:bodyPr>
            <a:noAutofit/>
          </a:bodyPr>
          <a:lstStyle/>
          <a:p>
            <a:pPr algn="ctr"/>
            <a:r>
              <a:rPr lang="cs-CZ" sz="3600" b="1" dirty="0"/>
              <a:t>Analýza lékových problémů-SENIOR </a:t>
            </a:r>
            <a:r>
              <a:rPr lang="cs-CZ" sz="3600" b="1" dirty="0" smtClean="0"/>
              <a:t>2015-2017</a:t>
            </a:r>
            <a:br>
              <a:rPr lang="cs-CZ" sz="3600" b="1" dirty="0" smtClean="0"/>
            </a:br>
            <a:r>
              <a:rPr lang="cs-CZ" sz="3600" b="1" dirty="0" smtClean="0"/>
              <a:t>(</a:t>
            </a:r>
            <a:r>
              <a:rPr lang="cs-CZ" sz="2000" b="1" dirty="0" smtClean="0"/>
              <a:t>z počtu 1763 klinických doporučení</a:t>
            </a:r>
            <a:r>
              <a:rPr lang="cs-CZ" sz="3600" b="1" dirty="0" smtClean="0"/>
              <a:t>) </a:t>
            </a:r>
            <a:endParaRPr lang="cs-CZ" sz="3600" b="1" dirty="0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9616649"/>
              </p:ext>
            </p:extLst>
          </p:nvPr>
        </p:nvGraphicFramePr>
        <p:xfrm>
          <a:off x="827584" y="1254820"/>
          <a:ext cx="7776864" cy="5342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0493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 „Senior“ – budoucnost</a:t>
            </a:r>
            <a:endParaRPr lang="cs-CZ" sz="3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lnSpcReduction="10000"/>
          </a:bodyPr>
          <a:lstStyle/>
          <a:p>
            <a:r>
              <a:rPr lang="cs-CZ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cs-CZ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alší 3 domovy se již nyní hlásí na rok 2018. Výzva je financování projektu, které musí zajistit jeho nezávislost.</a:t>
            </a:r>
          </a:p>
          <a:p>
            <a:endParaRPr lang="cs-CZ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Provázání s projektem „e-Poradny pro pacienty“ a „e-Poradny pro lékaře“.</a:t>
            </a:r>
          </a:p>
          <a:p>
            <a:endParaRPr lang="cs-CZ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Rozšíření pilotního projektu kontinuálního sledování účelné a bezpečné farmakoterapie v multidisciplinárním týmu (PL, KF, ošetřovatelský tým)</a:t>
            </a:r>
          </a:p>
          <a:p>
            <a:pPr marL="0" indent="0">
              <a:buNone/>
            </a:pPr>
            <a:endParaRPr lang="cs-CZ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 spolupráci s odbornými společnostmi příprava metodických postupů sledování farmakoterapie v sociálních zařízeních.</a:t>
            </a:r>
          </a:p>
          <a:p>
            <a:endParaRPr lang="cs-CZ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Certifikace </a:t>
            </a:r>
            <a:r>
              <a:rPr lang="cs-CZ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„zařízení bezpečné a účelné farmakoterapie</a:t>
            </a:r>
            <a:r>
              <a:rPr lang="cs-CZ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“.</a:t>
            </a:r>
          </a:p>
          <a:p>
            <a:endParaRPr lang="cs-CZ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/>
            <a:endParaRPr lang="cs-CZ" sz="8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sz="24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ek 3" descr="LEKOVY_PRUVODCE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80312" y="6093296"/>
            <a:ext cx="1547664" cy="58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04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Odkaz na </a:t>
            </a:r>
            <a:r>
              <a:rPr lang="cs-CZ" smtClean="0"/>
              <a:t>E-poradnu pro PL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9934100"/>
              </p:ext>
            </p:extLst>
          </p:nvPr>
        </p:nvGraphicFramePr>
        <p:xfrm>
          <a:off x="2627784" y="1565009"/>
          <a:ext cx="3371850" cy="475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Acrobat Document" r:id="rId3" imgW="3371642" imgH="4752677" progId="AcroExch.Document.DC">
                  <p:embed/>
                </p:oleObj>
              </mc:Choice>
              <mc:Fallback>
                <p:oleObj name="Acrobat Document" r:id="rId3" imgW="3371642" imgH="4752677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27784" y="1565009"/>
                        <a:ext cx="3371850" cy="475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2131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/>
          <p:cNvSpPr txBox="1"/>
          <p:nvPr/>
        </p:nvSpPr>
        <p:spPr>
          <a:xfrm>
            <a:off x="827584" y="1844824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endParaRPr lang="cs-CZ" b="1" dirty="0">
              <a:solidFill>
                <a:srgbClr val="2B75C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cs-CZ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Děkuji </a:t>
            </a:r>
            <a:r>
              <a:rPr lang="cs-CZ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za pozornost.</a:t>
            </a:r>
          </a:p>
          <a:p>
            <a:pPr>
              <a:lnSpc>
                <a:spcPct val="120000"/>
              </a:lnSpc>
            </a:pPr>
            <a:endParaRPr lang="cs-CZ" dirty="0">
              <a:solidFill>
                <a:srgbClr val="2B75C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Obrázek 3" descr="LEKOVY_PRUVODCE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5445224"/>
            <a:ext cx="2868517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45422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Motiv sady Office">
  <a:themeElements>
    <a:clrScheme name="Státní ústav pro kontrolu léčiv">
      <a:dk1>
        <a:srgbClr val="2D3291"/>
      </a:dk1>
      <a:lt1>
        <a:sysClr val="window" lastClr="FFFFFF"/>
      </a:lt1>
      <a:dk2>
        <a:srgbClr val="F06423"/>
      </a:dk2>
      <a:lt2>
        <a:srgbClr val="CCCCCC"/>
      </a:lt2>
      <a:accent1>
        <a:srgbClr val="335A9A"/>
      </a:accent1>
      <a:accent2>
        <a:srgbClr val="6683B3"/>
      </a:accent2>
      <a:accent3>
        <a:srgbClr val="99ACCD"/>
      </a:accent3>
      <a:accent4>
        <a:srgbClr val="F4A533"/>
      </a:accent4>
      <a:accent5>
        <a:srgbClr val="F7BB66"/>
      </a:accent5>
      <a:accent6>
        <a:srgbClr val="F9D299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 anchor="ctr">
        <a:sp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sz="1800" b="1" kern="1200" baseline="30000" dirty="0" smtClean="0">
            <a:solidFill>
              <a:schemeClr val="tx1"/>
            </a:solidFill>
            <a:latin typeface="+mn-lt"/>
            <a:ea typeface="+mn-ea"/>
            <a:cs typeface="+mn-cs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3752</TotalTime>
  <Words>488</Words>
  <Application>Microsoft Office PowerPoint</Application>
  <PresentationFormat>Předvádění na obrazovce (4:3)</PresentationFormat>
  <Paragraphs>69</Paragraphs>
  <Slides>10</Slides>
  <Notes>2</Notes>
  <HiddenSlides>0</HiddenSlides>
  <MMClips>0</MMClips>
  <ScaleCrop>false</ScaleCrop>
  <HeadingPairs>
    <vt:vector size="6" baseType="variant">
      <vt:variant>
        <vt:lpstr>Motiv</vt:lpstr>
      </vt:variant>
      <vt:variant>
        <vt:i4>3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Motiv sady Office</vt:lpstr>
      <vt:lpstr>Motiv Office</vt:lpstr>
      <vt:lpstr>6_Motiv sady Office</vt:lpstr>
      <vt:lpstr>Acrobat Document</vt:lpstr>
      <vt:lpstr>  Snídaně s novináři, 22.11.2017  Účelná a bezpečná farmakoterapie v domovech pro seniory, výsledky tří let realizace projektu   PhDr. Ivana Plechatá Ivana.plechata@lekovypruvodce.cz www.lekovypruvodce.cz   </vt:lpstr>
      <vt:lpstr>Lékový průvodce - představení</vt:lpstr>
      <vt:lpstr>Prezentace aplikace PowerPoint</vt:lpstr>
      <vt:lpstr> Specifika seniorské populace v zařízení sociálních služeb (klinický pohled) </vt:lpstr>
      <vt:lpstr> Specifika seniorské populace v zařízení sociálních služeb (systémový pohled) </vt:lpstr>
      <vt:lpstr>Vývoj projektu Senior 2015 - 2017</vt:lpstr>
      <vt:lpstr>Analýza lékových problémů-SENIOR 2015-2017 (z počtu 1763 klinických doporučení) </vt:lpstr>
      <vt:lpstr>Projekt „Senior“ – budoucnost</vt:lpstr>
      <vt:lpstr>Odkaz na E-poradnu pro PL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Mahulena Poliaková</dc:creator>
  <cp:lastModifiedBy>Mahulena Poliaková</cp:lastModifiedBy>
  <cp:revision>249</cp:revision>
  <cp:lastPrinted>2017-05-17T11:46:39Z</cp:lastPrinted>
  <dcterms:created xsi:type="dcterms:W3CDTF">2015-03-23T09:54:27Z</dcterms:created>
  <dcterms:modified xsi:type="dcterms:W3CDTF">2017-11-21T12:23:09Z</dcterms:modified>
</cp:coreProperties>
</file>