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85" r:id="rId3"/>
    <p:sldId id="286" r:id="rId4"/>
    <p:sldId id="288" r:id="rId5"/>
    <p:sldId id="289" r:id="rId6"/>
    <p:sldId id="290" r:id="rId7"/>
    <p:sldId id="291" r:id="rId8"/>
    <p:sldId id="292" r:id="rId9"/>
    <p:sldId id="293" r:id="rId10"/>
    <p:sldId id="294" r:id="rId11"/>
    <p:sldId id="295" r:id="rId12"/>
    <p:sldId id="303" r:id="rId13"/>
    <p:sldId id="309" r:id="rId14"/>
    <p:sldId id="346" r:id="rId15"/>
    <p:sldId id="260" r:id="rId16"/>
    <p:sldId id="269" r:id="rId17"/>
    <p:sldId id="347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348" r:id="rId31"/>
    <p:sldId id="349" r:id="rId32"/>
    <p:sldId id="350" r:id="rId3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4"/>
    <p:restoredTop sz="94662"/>
  </p:normalViewPr>
  <p:slideViewPr>
    <p:cSldViewPr>
      <p:cViewPr varScale="1">
        <p:scale>
          <a:sx n="65" d="100"/>
          <a:sy n="65" d="100"/>
        </p:scale>
        <p:origin x="1306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F89223-287B-2D4C-BA18-72BDB9DE9C80}" type="datetimeFigureOut">
              <a:rPr lang="cs-CZ" smtClean="0"/>
              <a:t>22. 11. 2017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Po kliknutí můžete upravovat styly textu v předloze.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CB6320-7181-B248-800C-4B5645216B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320046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8AEB4-CF93-4D3A-9100-EBB9B41C176A}" type="datetimeFigureOut">
              <a:rPr lang="cs-CZ" smtClean="0"/>
              <a:t>22. 11. 2017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7C3A0-7B60-40F6-8A26-5EF9054128F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84649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8AEB4-CF93-4D3A-9100-EBB9B41C176A}" type="datetimeFigureOut">
              <a:rPr lang="cs-CZ" smtClean="0"/>
              <a:t>22. 11. 2017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7C3A0-7B60-40F6-8A26-5EF9054128F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0251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8AEB4-CF93-4D3A-9100-EBB9B41C176A}" type="datetimeFigureOut">
              <a:rPr lang="cs-CZ" smtClean="0"/>
              <a:t>22. 11. 2017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7C3A0-7B60-40F6-8A26-5EF9054128F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8332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8AEB4-CF93-4D3A-9100-EBB9B41C176A}" type="datetimeFigureOut">
              <a:rPr lang="cs-CZ" smtClean="0"/>
              <a:t>22. 11. 2017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7C3A0-7B60-40F6-8A26-5EF9054128F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00038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8AEB4-CF93-4D3A-9100-EBB9B41C176A}" type="datetimeFigureOut">
              <a:rPr lang="cs-CZ" smtClean="0"/>
              <a:t>22. 11. 2017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7C3A0-7B60-40F6-8A26-5EF9054128F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9673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8AEB4-CF93-4D3A-9100-EBB9B41C176A}" type="datetimeFigureOut">
              <a:rPr lang="cs-CZ" smtClean="0"/>
              <a:t>22. 11. 2017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7C3A0-7B60-40F6-8A26-5EF9054128F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02726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8AEB4-CF93-4D3A-9100-EBB9B41C176A}" type="datetimeFigureOut">
              <a:rPr lang="cs-CZ" smtClean="0"/>
              <a:t>22. 11. 2017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7C3A0-7B60-40F6-8A26-5EF9054128F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78405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8AEB4-CF93-4D3A-9100-EBB9B41C176A}" type="datetimeFigureOut">
              <a:rPr lang="cs-CZ" smtClean="0"/>
              <a:t>22. 11. 2017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7C3A0-7B60-40F6-8A26-5EF9054128F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9148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8AEB4-CF93-4D3A-9100-EBB9B41C176A}" type="datetimeFigureOut">
              <a:rPr lang="cs-CZ" smtClean="0"/>
              <a:t>22. 11. 2017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7C3A0-7B60-40F6-8A26-5EF9054128F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81903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8AEB4-CF93-4D3A-9100-EBB9B41C176A}" type="datetimeFigureOut">
              <a:rPr lang="cs-CZ" smtClean="0"/>
              <a:t>22. 11. 2017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7C3A0-7B60-40F6-8A26-5EF9054128F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19982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8AEB4-CF93-4D3A-9100-EBB9B41C176A}" type="datetimeFigureOut">
              <a:rPr lang="cs-CZ" smtClean="0"/>
              <a:t>22. 11. 2017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7C3A0-7B60-40F6-8A26-5EF9054128F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517965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tabulku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GB" noProof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D4BDD6-5A52-4475-8465-BBD54F4CA8F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56301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8AEB4-CF93-4D3A-9100-EBB9B41C176A}" type="datetimeFigureOut">
              <a:rPr lang="cs-CZ" smtClean="0"/>
              <a:t>22. 11. 2017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7C3A0-7B60-40F6-8A26-5EF9054128F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759520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Projekt Senior </a:t>
            </a:r>
            <a:r>
              <a:rPr lang="mr-IN" dirty="0" smtClean="0"/>
              <a:t>–</a:t>
            </a:r>
            <a:r>
              <a:rPr lang="cs-CZ" dirty="0" smtClean="0"/>
              <a:t> účelná a bezpečná </a:t>
            </a:r>
            <a:r>
              <a:rPr lang="cs-CZ" dirty="0"/>
              <a:t>farmakoterapie v ÚSP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Zdeněk </a:t>
            </a:r>
            <a:r>
              <a:rPr lang="cs-CZ" dirty="0" err="1"/>
              <a:t>Kalvach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31738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Tlak demografické změny v ČR</a:t>
            </a:r>
            <a:br>
              <a:rPr lang="cs-CZ" dirty="0"/>
            </a:br>
            <a:r>
              <a:rPr lang="cs-CZ" dirty="0"/>
              <a:t>Aktuálně Ø +55 400/rok</a:t>
            </a:r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600200"/>
          <a:ext cx="8229599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5657">
                  <a:extLst>
                    <a:ext uri="{9D8B030D-6E8A-4147-A177-3AD203B41FA5}">
                      <a16:colId xmlns="" xmlns:a16="http://schemas.microsoft.com/office/drawing/2014/main" val="2838556939"/>
                    </a:ext>
                  </a:extLst>
                </a:gridCol>
                <a:gridCol w="1175657">
                  <a:extLst>
                    <a:ext uri="{9D8B030D-6E8A-4147-A177-3AD203B41FA5}">
                      <a16:colId xmlns="" xmlns:a16="http://schemas.microsoft.com/office/drawing/2014/main" val="2377874442"/>
                    </a:ext>
                  </a:extLst>
                </a:gridCol>
                <a:gridCol w="1175657">
                  <a:extLst>
                    <a:ext uri="{9D8B030D-6E8A-4147-A177-3AD203B41FA5}">
                      <a16:colId xmlns="" xmlns:a16="http://schemas.microsoft.com/office/drawing/2014/main" val="738207234"/>
                    </a:ext>
                  </a:extLst>
                </a:gridCol>
                <a:gridCol w="1175657">
                  <a:extLst>
                    <a:ext uri="{9D8B030D-6E8A-4147-A177-3AD203B41FA5}">
                      <a16:colId xmlns="" xmlns:a16="http://schemas.microsoft.com/office/drawing/2014/main" val="2152621732"/>
                    </a:ext>
                  </a:extLst>
                </a:gridCol>
                <a:gridCol w="1175657">
                  <a:extLst>
                    <a:ext uri="{9D8B030D-6E8A-4147-A177-3AD203B41FA5}">
                      <a16:colId xmlns="" xmlns:a16="http://schemas.microsoft.com/office/drawing/2014/main" val="1885842815"/>
                    </a:ext>
                  </a:extLst>
                </a:gridCol>
                <a:gridCol w="1175657">
                  <a:extLst>
                    <a:ext uri="{9D8B030D-6E8A-4147-A177-3AD203B41FA5}">
                      <a16:colId xmlns="" xmlns:a16="http://schemas.microsoft.com/office/drawing/2014/main" val="3065965635"/>
                    </a:ext>
                  </a:extLst>
                </a:gridCol>
                <a:gridCol w="1175657">
                  <a:extLst>
                    <a:ext uri="{9D8B030D-6E8A-4147-A177-3AD203B41FA5}">
                      <a16:colId xmlns="" xmlns:a16="http://schemas.microsoft.com/office/drawing/2014/main" val="3715319450"/>
                    </a:ext>
                  </a:extLst>
                </a:gridCol>
              </a:tblGrid>
              <a:tr h="370840">
                <a:tc gridSpan="7">
                  <a:txBody>
                    <a:bodyPr/>
                    <a:lstStyle/>
                    <a:p>
                      <a:pPr algn="ctr"/>
                      <a:r>
                        <a:rPr lang="cs-CZ" dirty="0"/>
                        <a:t>Obyvatelé ve věku 65+ v ČR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20962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1950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1961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1970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1980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2001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1" dirty="0"/>
                        <a:t>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1" dirty="0"/>
                        <a:t>2025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06601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735 000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912 000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1 190 000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1 373 000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1 411 000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1" dirty="0"/>
                        <a:t>1 645 000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1" dirty="0"/>
                        <a:t>2 420 000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410501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7115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cs-CZ"/>
              <a:t>Obyvatelé ve věku 90+ v ČR </a:t>
            </a:r>
            <a:br>
              <a:rPr lang="cs-CZ"/>
            </a:br>
            <a:r>
              <a:rPr lang="cs-CZ" sz="3200"/>
              <a:t>(Kalvach, Burcin, Mikeš, Pavlík, 2004)</a:t>
            </a:r>
            <a:endParaRPr lang="cs-CZ"/>
          </a:p>
        </p:txBody>
      </p:sp>
      <p:graphicFrame>
        <p:nvGraphicFramePr>
          <p:cNvPr id="30723" name="Group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48188"/>
        </p:xfrm>
        <a:graphic>
          <a:graphicData uri="http://schemas.openxmlformats.org/drawingml/2006/table">
            <a:tbl>
              <a:tblPr/>
              <a:tblGrid>
                <a:gridCol w="16462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4623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4465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64623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64623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1131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1869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541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Ženy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988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2 400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20 794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154 031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130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Muži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844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1 222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6 214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75 102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131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celkem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1 832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3 622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27 008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229 133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3012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sejmout0010"/>
          <p:cNvPicPr>
            <a:picLocks noChangeAspect="1" noChangeArrowheads="1"/>
          </p:cNvPicPr>
          <p:nvPr/>
        </p:nvPicPr>
        <p:blipFill>
          <a:blip r:embed="rId2">
            <a:lum bright="-40000" contras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" y="685800"/>
            <a:ext cx="7716838" cy="602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1699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6481FAAF-48BE-4CFF-A8B1-3CCA2A5C2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Nejvyšší naděje dožití (</a:t>
            </a:r>
            <a:r>
              <a:rPr lang="cs-CZ" dirty="0" err="1"/>
              <a:t>life</a:t>
            </a:r>
            <a:r>
              <a:rPr lang="cs-CZ" dirty="0"/>
              <a:t> </a:t>
            </a:r>
            <a:r>
              <a:rPr lang="cs-CZ" dirty="0" err="1"/>
              <a:t>expectancy</a:t>
            </a:r>
            <a:r>
              <a:rPr lang="cs-CZ" dirty="0"/>
              <a:t>) při narození 2015</a:t>
            </a:r>
          </a:p>
        </p:txBody>
      </p:sp>
      <p:graphicFrame>
        <p:nvGraphicFramePr>
          <p:cNvPr id="4" name="Zástupný symbol pro obsah 3">
            <a:extLst>
              <a:ext uri="{FF2B5EF4-FFF2-40B4-BE49-F238E27FC236}">
                <a16:creationId xmlns="" xmlns:a16="http://schemas.microsoft.com/office/drawing/2014/main" id="{5B11DF82-2725-4CE1-BBED-8F37D2FDDB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927722"/>
              </p:ext>
            </p:extLst>
          </p:nvPr>
        </p:nvGraphicFramePr>
        <p:xfrm>
          <a:off x="457200" y="1600200"/>
          <a:ext cx="8229600" cy="519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="" xmlns:a16="http://schemas.microsoft.com/office/drawing/2014/main" val="2603729344"/>
                    </a:ext>
                  </a:extLst>
                </a:gridCol>
                <a:gridCol w="1645920">
                  <a:extLst>
                    <a:ext uri="{9D8B030D-6E8A-4147-A177-3AD203B41FA5}">
                      <a16:colId xmlns="" xmlns:a16="http://schemas.microsoft.com/office/drawing/2014/main" val="2572801438"/>
                    </a:ext>
                  </a:extLst>
                </a:gridCol>
                <a:gridCol w="1645920">
                  <a:extLst>
                    <a:ext uri="{9D8B030D-6E8A-4147-A177-3AD203B41FA5}">
                      <a16:colId xmlns="" xmlns:a16="http://schemas.microsoft.com/office/drawing/2014/main" val="951627109"/>
                    </a:ext>
                  </a:extLst>
                </a:gridCol>
                <a:gridCol w="1645920">
                  <a:extLst>
                    <a:ext uri="{9D8B030D-6E8A-4147-A177-3AD203B41FA5}">
                      <a16:colId xmlns="" xmlns:a16="http://schemas.microsoft.com/office/drawing/2014/main" val="3402529070"/>
                    </a:ext>
                  </a:extLst>
                </a:gridCol>
                <a:gridCol w="1645920">
                  <a:extLst>
                    <a:ext uri="{9D8B030D-6E8A-4147-A177-3AD203B41FA5}">
                      <a16:colId xmlns="" xmlns:a16="http://schemas.microsoft.com/office/drawing/2014/main" val="32964815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Země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cs-CZ" dirty="0"/>
                        <a:t>Ženy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cs-CZ" dirty="0"/>
                        <a:t>Muži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35918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věk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pořadí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věk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pořadí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01646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Japonsko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86.8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80.5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70461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Singapur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86.2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80.0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1398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Švýcarsko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85.3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81.3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13079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Španělsko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85.5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80.1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84898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Island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84.1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81.2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03956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Austrálie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84.8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80.9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80773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Itálie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84.8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80.5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69918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Kanada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84.1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80.2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97568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Francie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85.4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79.4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27533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Jižní Korea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85.5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78.8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03026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Rakousko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83.9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79.0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9105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ČR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81.7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75.9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034833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11351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8950A676-5E6E-4710-88C3-02960420D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Nejvyšší naděje dožití (</a:t>
            </a:r>
            <a:r>
              <a:rPr lang="cs-CZ" dirty="0" err="1"/>
              <a:t>life</a:t>
            </a:r>
            <a:r>
              <a:rPr lang="cs-CZ" dirty="0"/>
              <a:t> </a:t>
            </a:r>
            <a:r>
              <a:rPr lang="cs-CZ" dirty="0" err="1"/>
              <a:t>expectancy</a:t>
            </a:r>
            <a:r>
              <a:rPr lang="cs-CZ" dirty="0"/>
              <a:t>) ve věku 65 let (2015)</a:t>
            </a:r>
          </a:p>
        </p:txBody>
      </p:sp>
      <p:graphicFrame>
        <p:nvGraphicFramePr>
          <p:cNvPr id="4" name="Zástupný symbol pro obsah 3">
            <a:extLst>
              <a:ext uri="{FF2B5EF4-FFF2-40B4-BE49-F238E27FC236}">
                <a16:creationId xmlns="" xmlns:a16="http://schemas.microsoft.com/office/drawing/2014/main" id="{72CD36CA-BF4F-49CB-AB42-131C9A15A22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5606853"/>
              </p:ext>
            </p:extLst>
          </p:nvPr>
        </p:nvGraphicFramePr>
        <p:xfrm>
          <a:off x="457200" y="1600200"/>
          <a:ext cx="8229600" cy="519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="" xmlns:a16="http://schemas.microsoft.com/office/drawing/2014/main" val="1592294235"/>
                    </a:ext>
                  </a:extLst>
                </a:gridCol>
                <a:gridCol w="1645920">
                  <a:extLst>
                    <a:ext uri="{9D8B030D-6E8A-4147-A177-3AD203B41FA5}">
                      <a16:colId xmlns="" xmlns:a16="http://schemas.microsoft.com/office/drawing/2014/main" val="786280526"/>
                    </a:ext>
                  </a:extLst>
                </a:gridCol>
                <a:gridCol w="1645920">
                  <a:extLst>
                    <a:ext uri="{9D8B030D-6E8A-4147-A177-3AD203B41FA5}">
                      <a16:colId xmlns="" xmlns:a16="http://schemas.microsoft.com/office/drawing/2014/main" val="1111640198"/>
                    </a:ext>
                  </a:extLst>
                </a:gridCol>
                <a:gridCol w="1645920">
                  <a:extLst>
                    <a:ext uri="{9D8B030D-6E8A-4147-A177-3AD203B41FA5}">
                      <a16:colId xmlns="" xmlns:a16="http://schemas.microsoft.com/office/drawing/2014/main" val="2794800106"/>
                    </a:ext>
                  </a:extLst>
                </a:gridCol>
                <a:gridCol w="1645920">
                  <a:extLst>
                    <a:ext uri="{9D8B030D-6E8A-4147-A177-3AD203B41FA5}">
                      <a16:colId xmlns="" xmlns:a16="http://schemas.microsoft.com/office/drawing/2014/main" val="15965141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Země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cs-CZ" dirty="0"/>
                        <a:t>Ženy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cs-CZ" dirty="0"/>
                        <a:t>Muži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85001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věk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pořadí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věk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pořadí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59239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Japonsko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89.7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84.4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24279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Singapur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88.6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83.7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56737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Francie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88.3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84.6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20922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Španělsko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87.8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84.0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844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Jižní Korea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87.7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83.1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72992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Švýcarsko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87.6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84.7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16305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Austrálie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87.4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84.8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5124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Itálie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87.2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84.2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21822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Kanada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87.1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84.4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72643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Island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86.3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84.4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40603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Rakousko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86.7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83.4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34151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ČR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84.7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81.2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982169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0379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91A21B88-1D43-43A2-B75F-1873455EB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Naděje dožití v ČR – vývoj a svět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="" xmlns:a16="http://schemas.microsoft.com/office/drawing/2014/main" id="{0E78B1E2-3B03-490B-8B4D-5B3379756A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LE</a:t>
            </a:r>
            <a:r>
              <a:rPr lang="cs-CZ" baseline="-25000" dirty="0"/>
              <a:t>0</a:t>
            </a:r>
            <a:r>
              <a:rPr lang="cs-CZ" dirty="0"/>
              <a:t>  1990: ženy 75.4 (43.), muži 67.5 (57.)</a:t>
            </a:r>
          </a:p>
          <a:p>
            <a:pPr marL="0" indent="0">
              <a:buNone/>
            </a:pPr>
            <a:r>
              <a:rPr lang="cs-CZ" dirty="0"/>
              <a:t>        2015:          81.7 (33.)           75.9 (32.)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2015:</a:t>
            </a:r>
          </a:p>
          <a:p>
            <a:pPr marL="0" indent="0">
              <a:buNone/>
            </a:pPr>
            <a:r>
              <a:rPr lang="cs-CZ" dirty="0"/>
              <a:t>LE</a:t>
            </a:r>
            <a:r>
              <a:rPr lang="cs-CZ" baseline="-25000" dirty="0"/>
              <a:t>0 </a:t>
            </a:r>
            <a:r>
              <a:rPr lang="cs-CZ" dirty="0"/>
              <a:t>  ženy  81.7 (33.)      muži  75.9 (32.)</a:t>
            </a:r>
          </a:p>
          <a:p>
            <a:pPr marL="0" indent="0">
              <a:buNone/>
            </a:pPr>
            <a:r>
              <a:rPr lang="cs-CZ" dirty="0"/>
              <a:t>LE</a:t>
            </a:r>
            <a:r>
              <a:rPr lang="cs-CZ" baseline="-25000" dirty="0"/>
              <a:t>65</a:t>
            </a:r>
            <a:r>
              <a:rPr lang="cs-CZ" dirty="0"/>
              <a:t>           84.7 (41.)                 81.2 (53.)</a:t>
            </a:r>
          </a:p>
          <a:p>
            <a:pPr marL="0" indent="0">
              <a:buNone/>
            </a:pPr>
            <a:r>
              <a:rPr lang="cs-CZ" dirty="0"/>
              <a:t>LE</a:t>
            </a:r>
            <a:r>
              <a:rPr lang="cs-CZ" baseline="-25000" dirty="0"/>
              <a:t>80</a:t>
            </a:r>
            <a:r>
              <a:rPr lang="cs-CZ" dirty="0"/>
              <a:t>           88.7 (59.)                 87.7 (54.)     </a:t>
            </a:r>
            <a:r>
              <a:rPr lang="cs-CZ" baseline="-25000" dirty="0"/>
              <a:t> 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04699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76703C06-1B0A-4A55-9E93-544DBEFD2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Generační stárnutí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="" xmlns:a16="http://schemas.microsoft.com/office/drawing/2014/main" id="{EA0BF28E-866A-47FD-98B9-A712A73429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Kolem 2015 tlak na penzijní systémy  - penzionování poválečné </a:t>
            </a:r>
            <a:r>
              <a:rPr lang="cs-CZ" dirty="0" err="1"/>
              <a:t>babyboom</a:t>
            </a:r>
            <a:r>
              <a:rPr lang="cs-CZ" dirty="0"/>
              <a:t> generace</a:t>
            </a:r>
          </a:p>
          <a:p>
            <a:r>
              <a:rPr lang="cs-CZ" dirty="0"/>
              <a:t>Kolem 2030 tlak na podpůrné služby/</a:t>
            </a:r>
            <a:r>
              <a:rPr lang="cs-CZ" dirty="0" err="1"/>
              <a:t>péčovou</a:t>
            </a:r>
            <a:r>
              <a:rPr lang="cs-CZ" dirty="0"/>
              <a:t> oblast – prohloubení křehkosti a závislosti</a:t>
            </a:r>
          </a:p>
          <a:p>
            <a:r>
              <a:rPr lang="cs-CZ" dirty="0"/>
              <a:t>Kolem 2050 znovu tlak na podpůrné služby – „děti poválečných dětí“, deficit laických pečujících</a:t>
            </a:r>
          </a:p>
        </p:txBody>
      </p:sp>
    </p:spTree>
    <p:extLst>
      <p:ext uri="{BB962C8B-B14F-4D97-AF65-F5344CB8AC3E}">
        <p14:creationId xmlns:p14="http://schemas.microsoft.com/office/powerpoint/2010/main" val="26433457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4B739173-FC56-45A6-980C-3B15A63D5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Péčová</a:t>
            </a:r>
            <a:r>
              <a:rPr lang="cs-CZ" dirty="0"/>
              <a:t> oblast zdravotně sociální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E3E52EFD-F2BB-4D9A-88DE-C83575207D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Potřeba dlouhodobé/trvalé ústavní péče</a:t>
            </a:r>
          </a:p>
          <a:p>
            <a:r>
              <a:rPr lang="cs-CZ" dirty="0"/>
              <a:t>Věk 65+     asi 3-5 %          2014  lůžka pro 5.0 %</a:t>
            </a:r>
          </a:p>
          <a:p>
            <a:r>
              <a:rPr lang="cs-CZ" dirty="0"/>
              <a:t>Věk 80+     asi 15-20 %                                16.0 %</a:t>
            </a:r>
          </a:p>
          <a:p>
            <a:pPr marL="0" indent="0">
              <a:buNone/>
            </a:pPr>
            <a:r>
              <a:rPr lang="cs-CZ" dirty="0"/>
              <a:t>Těžiště podpory v integrovaných komunitních službách (SIPS) = de-institucionalizace </a:t>
            </a:r>
          </a:p>
        </p:txBody>
      </p:sp>
    </p:spTree>
    <p:extLst>
      <p:ext uri="{BB962C8B-B14F-4D97-AF65-F5344CB8AC3E}">
        <p14:creationId xmlns:p14="http://schemas.microsoft.com/office/powerpoint/2010/main" val="18273303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BC4E3C7A-FB96-4E2D-97BA-2B10828D2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err="1"/>
              <a:t>Péčová</a:t>
            </a:r>
            <a:r>
              <a:rPr lang="cs-CZ" dirty="0"/>
              <a:t> oblast zdravotně sociální ČR 2014 </a:t>
            </a:r>
          </a:p>
        </p:txBody>
      </p:sp>
      <p:graphicFrame>
        <p:nvGraphicFramePr>
          <p:cNvPr id="4" name="Zástupný symbol pro obsah 3">
            <a:extLst>
              <a:ext uri="{FF2B5EF4-FFF2-40B4-BE49-F238E27FC236}">
                <a16:creationId xmlns:a16="http://schemas.microsoft.com/office/drawing/2014/main" xmlns="" id="{22E3A059-B39A-4A68-B494-3F11841666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7560745"/>
              </p:ext>
            </p:extLst>
          </p:nvPr>
        </p:nvGraphicFramePr>
        <p:xfrm>
          <a:off x="457200" y="1600200"/>
          <a:ext cx="6583680" cy="276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xmlns="" val="77738392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xmlns="" val="151176369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xmlns="" val="325581104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xmlns="" val="722601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Typ zařízení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Počet zařízení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Počet lůžek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Rezort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48840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LDN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10 599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err="1"/>
                        <a:t>MZd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0880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err="1"/>
                        <a:t>Oš</a:t>
                      </a:r>
                      <a:r>
                        <a:rPr lang="cs-CZ" dirty="0"/>
                        <a:t>. ústavy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  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  3 457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err="1"/>
                        <a:t>MZd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53012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Domovy seniorů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37 300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MPSV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83477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Domovy se zvláštním režim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14 300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MPSV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67424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celkem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65 656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986615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41720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361789AC-288D-4215-8687-380E4C801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Dlouhodobá ústavní péče </a:t>
            </a:r>
            <a:r>
              <a:rPr lang="cs-CZ" dirty="0"/>
              <a:t>zdravotně sociální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11676979-B852-4F59-9CDA-3090901866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Vysoké </a:t>
            </a:r>
            <a:r>
              <a:rPr lang="cs-CZ" dirty="0"/>
              <a:t>pobytové náklady: 1000-1500 Kč/den</a:t>
            </a:r>
          </a:p>
          <a:p>
            <a:pPr lvl="1"/>
            <a:r>
              <a:rPr lang="cs-CZ" dirty="0"/>
              <a:t>„milion úspor vystačí na 2-3 roky“</a:t>
            </a:r>
          </a:p>
          <a:p>
            <a:r>
              <a:rPr lang="cs-CZ" dirty="0"/>
              <a:t>Změna uživatelského spektra „DD“ </a:t>
            </a:r>
          </a:p>
          <a:p>
            <a:pPr lvl="1"/>
            <a:r>
              <a:rPr lang="cs-CZ" dirty="0"/>
              <a:t>Ošetřovatelsky nároční lidé &gt; 80 </a:t>
            </a:r>
            <a:r>
              <a:rPr lang="cs-CZ" dirty="0" smtClean="0"/>
              <a:t>let</a:t>
            </a:r>
          </a:p>
          <a:p>
            <a:r>
              <a:rPr lang="cs-CZ" dirty="0" smtClean="0"/>
              <a:t>Zestárnutí </a:t>
            </a:r>
            <a:r>
              <a:rPr lang="cs-CZ" dirty="0" err="1" smtClean="0"/>
              <a:t>babyboom</a:t>
            </a:r>
            <a:r>
              <a:rPr lang="cs-CZ" dirty="0" smtClean="0"/>
              <a:t> generace: do roku 2025 potřeba nových 32 000 lůžek = cca 33 </a:t>
            </a:r>
            <a:r>
              <a:rPr lang="cs-CZ" dirty="0" err="1" smtClean="0"/>
              <a:t>mld</a:t>
            </a:r>
            <a:r>
              <a:rPr lang="cs-CZ" dirty="0" smtClean="0"/>
              <a:t> Kč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435798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1F29F54D-85B1-4521-8163-AF786A05A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Rychlý vývoj situace – „realizování kulhá za realitou“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="" xmlns:a16="http://schemas.microsoft.com/office/drawing/2014/main" id="{3ADCD952-F92D-41EB-8035-DB938D53E2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Funkční stav a představy klientů</a:t>
            </a:r>
          </a:p>
          <a:p>
            <a:pPr lvl="1"/>
            <a:r>
              <a:rPr lang="cs-CZ" dirty="0"/>
              <a:t>Dřívější klienti DD zůstávají spokojeně doma</a:t>
            </a:r>
          </a:p>
          <a:p>
            <a:pPr lvl="2"/>
            <a:r>
              <a:rPr lang="cs-CZ" dirty="0"/>
              <a:t>Lepší zdravotní a funkční stav</a:t>
            </a:r>
          </a:p>
          <a:p>
            <a:pPr lvl="2"/>
            <a:r>
              <a:rPr lang="cs-CZ" dirty="0"/>
              <a:t>Vyšší úroveň bydlení</a:t>
            </a:r>
          </a:p>
          <a:p>
            <a:pPr lvl="2"/>
            <a:r>
              <a:rPr lang="cs-CZ" dirty="0"/>
              <a:t>Stoupá nabídka služeb (komerční rozvoz jídla)</a:t>
            </a:r>
          </a:p>
          <a:p>
            <a:pPr lvl="1"/>
            <a:r>
              <a:rPr lang="cs-CZ" dirty="0"/>
              <a:t>Jsou přiváženy ošetřovatelsky náročné případy, které dříve byly „léčeny“ v nemocnicích a PL</a:t>
            </a:r>
          </a:p>
          <a:p>
            <a:r>
              <a:rPr lang="cs-CZ" dirty="0"/>
              <a:t>Pobytové náklady stoupají: 30 000/měsíc = 1000000/3 roky</a:t>
            </a:r>
          </a:p>
        </p:txBody>
      </p:sp>
    </p:spTree>
    <p:extLst>
      <p:ext uri="{BB962C8B-B14F-4D97-AF65-F5344CB8AC3E}">
        <p14:creationId xmlns:p14="http://schemas.microsoft.com/office/powerpoint/2010/main" val="32193307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1D0D19B8-F419-48BE-9CCD-1B9C2532C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Výdaje všech ZP na zdravotní péči ve věku 65+ 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="" xmlns:a16="http://schemas.microsoft.com/office/drawing/2014/main" id="{39B838C1-2A9F-4F53-8574-780ED8C11B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cs-CZ" dirty="0"/>
              <a:t>2014:    90 </a:t>
            </a:r>
            <a:r>
              <a:rPr lang="cs-CZ" dirty="0" err="1"/>
              <a:t>mld</a:t>
            </a:r>
            <a:r>
              <a:rPr lang="cs-CZ" dirty="0"/>
              <a:t> (cca 44 % výdajů)</a:t>
            </a:r>
          </a:p>
          <a:p>
            <a:pPr marL="0" indent="0">
              <a:buNone/>
            </a:pPr>
            <a:r>
              <a:rPr lang="cs-CZ" dirty="0"/>
              <a:t>2025:   117 </a:t>
            </a:r>
            <a:r>
              <a:rPr lang="cs-CZ" dirty="0" err="1"/>
              <a:t>mld</a:t>
            </a:r>
            <a:r>
              <a:rPr lang="cs-CZ" dirty="0"/>
              <a:t>                            jen demograficky + 27 </a:t>
            </a:r>
            <a:r>
              <a:rPr lang="cs-CZ" dirty="0" err="1"/>
              <a:t>mld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Ale proč by měl být segment 65+ vůbec uváděn?</a:t>
            </a:r>
          </a:p>
          <a:p>
            <a:pPr marL="0" indent="0">
              <a:buNone/>
            </a:pPr>
            <a:r>
              <a:rPr lang="cs-CZ" dirty="0"/>
              <a:t>„</a:t>
            </a:r>
            <a:r>
              <a:rPr lang="cs-CZ" dirty="0" err="1"/>
              <a:t>Postproduktivita</a:t>
            </a:r>
            <a:r>
              <a:rPr lang="cs-CZ" dirty="0"/>
              <a:t>“? „Škoda peněz“? „Stáří“?</a:t>
            </a:r>
          </a:p>
          <a:p>
            <a:pPr marL="0" indent="0">
              <a:buNone/>
            </a:pPr>
            <a:r>
              <a:rPr lang="cs-CZ" dirty="0"/>
              <a:t>Vysoký </a:t>
            </a:r>
            <a:r>
              <a:rPr lang="cs-CZ" u="sng" dirty="0"/>
              <a:t>podíl</a:t>
            </a:r>
            <a:r>
              <a:rPr lang="cs-CZ" dirty="0"/>
              <a:t> výdajů „ve stáří“</a:t>
            </a:r>
          </a:p>
          <a:p>
            <a:r>
              <a:rPr lang="cs-CZ" dirty="0"/>
              <a:t>Špatný zdravotní stav seniorů</a:t>
            </a:r>
          </a:p>
          <a:p>
            <a:r>
              <a:rPr lang="cs-CZ" dirty="0"/>
              <a:t>Neuvážené – neúčelné „výkony pro výkony“</a:t>
            </a:r>
          </a:p>
          <a:p>
            <a:r>
              <a:rPr lang="cs-CZ" u="sng" dirty="0"/>
              <a:t>Pokles výdajů v mladším věku </a:t>
            </a:r>
            <a:r>
              <a:rPr lang="cs-CZ" dirty="0"/>
              <a:t>– </a:t>
            </a:r>
            <a:r>
              <a:rPr lang="cs-CZ" dirty="0" err="1"/>
              <a:t>geriatrizace</a:t>
            </a:r>
            <a:r>
              <a:rPr lang="cs-CZ" dirty="0"/>
              <a:t> stonání a smrti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Dlouhodobá ústavní péče:</a:t>
            </a:r>
          </a:p>
          <a:p>
            <a:pPr marL="0" indent="0">
              <a:buNone/>
            </a:pPr>
            <a:r>
              <a:rPr lang="cs-CZ" dirty="0"/>
              <a:t>Do roku 2025 nově cca 32 000 </a:t>
            </a:r>
            <a:r>
              <a:rPr lang="cs-CZ" dirty="0" smtClean="0"/>
              <a:t>lůžek? </a:t>
            </a:r>
            <a:r>
              <a:rPr lang="cs-CZ" dirty="0"/>
              <a:t>= 33 </a:t>
            </a:r>
            <a:r>
              <a:rPr lang="cs-CZ" dirty="0" err="1" smtClean="0"/>
              <a:t>mld</a:t>
            </a:r>
            <a:r>
              <a:rPr lang="cs-CZ" dirty="0" smtClean="0"/>
              <a:t>?</a:t>
            </a:r>
            <a:r>
              <a:rPr lang="cs-CZ" dirty="0"/>
              <a:t/>
            </a:r>
            <a:br>
              <a:rPr lang="cs-CZ" dirty="0"/>
            </a:br>
            <a:r>
              <a:rPr lang="cs-C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558205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0EC8E0A8-4EA0-4767-8608-9E0B78B81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Eticko</a:t>
            </a:r>
            <a:r>
              <a:rPr lang="cs-CZ" dirty="0"/>
              <a:t> ekonomické souvislosti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="" xmlns:a16="http://schemas.microsoft.com/office/drawing/2014/main" id="{FA3D383C-5F49-4590-941F-01B56D7D77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J. Charvát: Člověk a jeho svět (1971)</a:t>
            </a:r>
          </a:p>
          <a:p>
            <a:r>
              <a:rPr lang="cs-CZ" dirty="0"/>
              <a:t>P. Mini: </a:t>
            </a:r>
            <a:r>
              <a:rPr lang="cs-CZ" dirty="0" err="1"/>
              <a:t>Philosophy</a:t>
            </a:r>
            <a:r>
              <a:rPr lang="cs-CZ" dirty="0"/>
              <a:t> and </a:t>
            </a:r>
            <a:r>
              <a:rPr lang="cs-CZ" dirty="0" err="1"/>
              <a:t>Economics</a:t>
            </a:r>
            <a:r>
              <a:rPr lang="cs-CZ" dirty="0"/>
              <a:t> (1974)</a:t>
            </a:r>
          </a:p>
          <a:p>
            <a:pPr lvl="1"/>
            <a:r>
              <a:rPr lang="cs-CZ" dirty="0"/>
              <a:t>„Ekonomie si tvoří svět (a člověka), aby vyhovoval matematice.“ (v: T. Sedláček Ekonomie dobra a zla)</a:t>
            </a:r>
          </a:p>
          <a:p>
            <a:pPr lvl="1"/>
            <a:endParaRPr lang="cs-CZ" dirty="0"/>
          </a:p>
          <a:p>
            <a:pPr marL="57150" indent="0">
              <a:buNone/>
            </a:pPr>
            <a:r>
              <a:rPr lang="cs-CZ" dirty="0"/>
              <a:t>I v dlouhodobé a paliativní péči je třeba respektovat ekonomické možnosti, ale pak ekonomii podřídit potřebám lidí a „duši“ medicíny.  </a:t>
            </a:r>
          </a:p>
        </p:txBody>
      </p:sp>
    </p:spTree>
    <p:extLst>
      <p:ext uri="{BB962C8B-B14F-4D97-AF65-F5344CB8AC3E}">
        <p14:creationId xmlns:p14="http://schemas.microsoft.com/office/powerpoint/2010/main" val="24102388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DD815699-F1B1-4787-8259-54EA46F0A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Limitující rozpor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405EEB78-2A2E-4CF1-99E8-18FD4805C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Většina klientů </a:t>
            </a:r>
            <a:r>
              <a:rPr lang="cs-CZ" dirty="0" smtClean="0"/>
              <a:t>DS, DZR </a:t>
            </a:r>
            <a:r>
              <a:rPr lang="cs-CZ" dirty="0"/>
              <a:t>i DOZP </a:t>
            </a:r>
          </a:p>
          <a:p>
            <a:pPr lvl="1"/>
            <a:r>
              <a:rPr lang="cs-CZ" dirty="0" err="1"/>
              <a:t>Multimorbidní</a:t>
            </a:r>
            <a:endParaRPr lang="cs-CZ" dirty="0"/>
          </a:p>
          <a:p>
            <a:pPr lvl="1"/>
            <a:r>
              <a:rPr lang="cs-CZ" dirty="0"/>
              <a:t>Křehcí </a:t>
            </a:r>
            <a:r>
              <a:rPr lang="cs-CZ" dirty="0" smtClean="0"/>
              <a:t>(</a:t>
            </a:r>
            <a:r>
              <a:rPr lang="cs-CZ" dirty="0" err="1" smtClean="0"/>
              <a:t>frail</a:t>
            </a:r>
            <a:r>
              <a:rPr lang="cs-CZ" dirty="0" smtClean="0"/>
              <a:t>)</a:t>
            </a:r>
            <a:endParaRPr lang="cs-CZ" dirty="0"/>
          </a:p>
          <a:p>
            <a:pPr lvl="1"/>
            <a:r>
              <a:rPr lang="cs-CZ" dirty="0"/>
              <a:t>Farmakoterapeuticky komplikovaní</a:t>
            </a:r>
          </a:p>
          <a:p>
            <a:pPr lvl="1"/>
            <a:r>
              <a:rPr lang="cs-CZ" dirty="0"/>
              <a:t>Časově nároční (pohyb, komunikace)</a:t>
            </a:r>
          </a:p>
          <a:p>
            <a:r>
              <a:rPr lang="cs-CZ" dirty="0"/>
              <a:t>Chybějí</a:t>
            </a:r>
          </a:p>
          <a:p>
            <a:pPr lvl="1"/>
            <a:r>
              <a:rPr lang="cs-CZ" dirty="0"/>
              <a:t>Ústavům lékaři </a:t>
            </a:r>
          </a:p>
          <a:p>
            <a:pPr lvl="1"/>
            <a:r>
              <a:rPr lang="cs-CZ" dirty="0"/>
              <a:t>Lékařům čas (zkušenost?, zájem?)</a:t>
            </a:r>
          </a:p>
        </p:txBody>
      </p:sp>
    </p:spTree>
    <p:extLst>
      <p:ext uri="{BB962C8B-B14F-4D97-AF65-F5344CB8AC3E}">
        <p14:creationId xmlns:p14="http://schemas.microsoft.com/office/powerpoint/2010/main" val="34764505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5E4E4413-8D34-4830-9447-066A03670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Bezpečná farmakoterapie křehkých lidí (geriatrie, DOZP)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72398976-D0F0-4DF0-95E6-BC4D653799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cs-CZ" dirty="0"/>
              <a:t>Roste výskyt i závažnost NÚL a nevhodných lékových interakcí (křehkost, polypragmasie, změny kinetiky)</a:t>
            </a:r>
          </a:p>
          <a:p>
            <a:r>
              <a:rPr lang="cs-CZ" dirty="0"/>
              <a:t>Zdrojové studie (RCT - </a:t>
            </a:r>
            <a:r>
              <a:rPr lang="cs-CZ" dirty="0" err="1"/>
              <a:t>Randomized</a:t>
            </a:r>
            <a:r>
              <a:rPr lang="cs-CZ" dirty="0"/>
              <a:t> </a:t>
            </a:r>
            <a:r>
              <a:rPr lang="cs-CZ" dirty="0" err="1"/>
              <a:t>Controlled</a:t>
            </a:r>
            <a:r>
              <a:rPr lang="cs-CZ" dirty="0"/>
              <a:t> </a:t>
            </a:r>
            <a:r>
              <a:rPr lang="cs-CZ" dirty="0" err="1"/>
              <a:t>Trials</a:t>
            </a:r>
            <a:r>
              <a:rPr lang="cs-CZ" dirty="0"/>
              <a:t>) účinnosti a bezpečnosti léků  (evidence </a:t>
            </a:r>
            <a:r>
              <a:rPr lang="cs-CZ" dirty="0" err="1"/>
              <a:t>based</a:t>
            </a:r>
            <a:r>
              <a:rPr lang="cs-CZ" dirty="0"/>
              <a:t> </a:t>
            </a:r>
            <a:r>
              <a:rPr lang="cs-CZ" dirty="0" err="1"/>
              <a:t>medicine</a:t>
            </a:r>
            <a:r>
              <a:rPr lang="cs-CZ" dirty="0"/>
              <a:t>, </a:t>
            </a:r>
            <a:r>
              <a:rPr lang="cs-CZ" dirty="0" err="1"/>
              <a:t>guidelines</a:t>
            </a:r>
            <a:r>
              <a:rPr lang="cs-CZ" dirty="0"/>
              <a:t>): křehcí pacienti nejsou zahrnuti! </a:t>
            </a:r>
          </a:p>
          <a:p>
            <a:r>
              <a:rPr lang="cs-CZ" dirty="0"/>
              <a:t>Doporučení „jak léčit nemoc“ může znamenat i závažné ohrožení této skupinu</a:t>
            </a:r>
          </a:p>
          <a:p>
            <a:r>
              <a:rPr lang="cs-CZ" b="1" dirty="0"/>
              <a:t>Roste význam zodpovědného zvažování preskripce, opatrného dávkování a pečlivého průběžného sledování NÚL i lékových interakcí</a:t>
            </a:r>
            <a:r>
              <a:rPr lang="cs-CZ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80531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Zkušenosti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 smtClean="0"/>
              <a:t>Zahraničí (EU, USA, Kanada)</a:t>
            </a:r>
          </a:p>
          <a:p>
            <a:pPr lvl="1"/>
            <a:r>
              <a:rPr lang="cs-CZ" dirty="0" smtClean="0"/>
              <a:t>NÚL, nevhodné interakce, chybné preskripce jsou u geriatrických pacientů časté a závažné</a:t>
            </a:r>
          </a:p>
          <a:p>
            <a:pPr lvl="1"/>
            <a:r>
              <a:rPr lang="cs-CZ" dirty="0" smtClean="0"/>
              <a:t>Nejrizikovější je situace v </a:t>
            </a:r>
            <a:r>
              <a:rPr lang="cs-CZ" dirty="0" err="1" smtClean="0"/>
              <a:t>nursing</a:t>
            </a:r>
            <a:r>
              <a:rPr lang="cs-CZ" dirty="0" smtClean="0"/>
              <a:t> </a:t>
            </a:r>
            <a:r>
              <a:rPr lang="cs-CZ" dirty="0" err="1" smtClean="0"/>
              <a:t>homes</a:t>
            </a:r>
            <a:endParaRPr lang="cs-CZ" dirty="0" smtClean="0"/>
          </a:p>
          <a:p>
            <a:pPr lvl="1"/>
            <a:r>
              <a:rPr lang="cs-CZ" dirty="0" smtClean="0"/>
              <a:t>Snahy zlepšit situaci farmaceutickými audity a regulemi pro farmakoterapii v ústavech (V.B.)</a:t>
            </a:r>
          </a:p>
          <a:p>
            <a:r>
              <a:rPr lang="cs-CZ" dirty="0" smtClean="0"/>
              <a:t>ČR </a:t>
            </a:r>
            <a:r>
              <a:rPr lang="mr-IN" dirty="0" smtClean="0"/>
              <a:t>–</a:t>
            </a:r>
            <a:r>
              <a:rPr lang="cs-CZ" dirty="0" smtClean="0"/>
              <a:t> hodnocení v domácím prostředí</a:t>
            </a:r>
          </a:p>
          <a:p>
            <a:pPr lvl="1"/>
            <a:r>
              <a:rPr lang="cs-CZ" dirty="0" smtClean="0"/>
              <a:t>Obdobná situace (Kubešová, Topinková, Weber)</a:t>
            </a:r>
          </a:p>
          <a:p>
            <a:pPr lvl="1"/>
            <a:r>
              <a:rPr lang="cs-CZ" dirty="0" smtClean="0"/>
              <a:t>V komparaci na chvostu EU (Fialová, Topinková)</a:t>
            </a:r>
          </a:p>
          <a:p>
            <a:pPr lvl="1"/>
            <a:r>
              <a:rPr lang="cs-CZ" dirty="0" smtClean="0"/>
              <a:t>Situace v ÚSP „neznámá, ale špatné zkušenosti“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947317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0DB94A50-6A30-46BB-933B-68B7F66A6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Farmaka nevhodná u křehkých geriatrických pacientů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832E82FA-9D81-4D7C-9682-B08E159BE5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cs-CZ" b="1" dirty="0" err="1"/>
              <a:t>Beersova</a:t>
            </a:r>
            <a:r>
              <a:rPr lang="cs-CZ" b="1" dirty="0"/>
              <a:t> kritér</a:t>
            </a:r>
            <a:r>
              <a:rPr lang="cs-CZ" dirty="0"/>
              <a:t>ia (USA) – poprvé 1991, poslední aktualizace 2012</a:t>
            </a:r>
          </a:p>
          <a:p>
            <a:r>
              <a:rPr lang="cs-CZ" dirty="0" err="1"/>
              <a:t>McLeodova</a:t>
            </a:r>
            <a:r>
              <a:rPr lang="cs-CZ" dirty="0"/>
              <a:t> kritéria (Kanada) – 1999</a:t>
            </a:r>
          </a:p>
          <a:p>
            <a:r>
              <a:rPr lang="cs-CZ" dirty="0" err="1"/>
              <a:t>O´Mahonyho</a:t>
            </a:r>
            <a:r>
              <a:rPr lang="cs-CZ" dirty="0"/>
              <a:t> kritéria (Irsko) STOPP/START – 2007 </a:t>
            </a:r>
          </a:p>
          <a:p>
            <a:r>
              <a:rPr lang="cs-CZ" dirty="0"/>
              <a:t>V ČR </a:t>
            </a:r>
          </a:p>
          <a:p>
            <a:pPr lvl="1"/>
            <a:r>
              <a:rPr lang="cs-CZ" dirty="0"/>
              <a:t>„Expertní konsensus ČR 2012 v oblasti léčiv a léčivých postupů nevhodných ve stáří“ </a:t>
            </a:r>
          </a:p>
          <a:p>
            <a:pPr lvl="1"/>
            <a:r>
              <a:rPr lang="cs-CZ" dirty="0"/>
              <a:t>Doporučení pro praktické lékaře k racionální farmakoterapii geriatrických pacientů 2014</a:t>
            </a:r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265589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E1BFAC3D-FF3E-4711-B251-FF6BFDC99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Nevhodnost léků u křehkých pacientů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E95CFA4F-1D6B-43DA-BF0A-925FFCBE28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b="1" dirty="0"/>
              <a:t>STOPP kritéria</a:t>
            </a:r>
            <a:r>
              <a:rPr lang="cs-CZ" dirty="0"/>
              <a:t> (</a:t>
            </a:r>
            <a:r>
              <a:rPr lang="cs-CZ" dirty="0" err="1"/>
              <a:t>Screeening</a:t>
            </a:r>
            <a:r>
              <a:rPr lang="cs-CZ" dirty="0"/>
              <a:t> </a:t>
            </a:r>
            <a:r>
              <a:rPr lang="cs-CZ" dirty="0" err="1"/>
              <a:t>Tool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Older</a:t>
            </a:r>
            <a:r>
              <a:rPr lang="cs-CZ" dirty="0"/>
              <a:t> </a:t>
            </a:r>
            <a:r>
              <a:rPr lang="cs-CZ" dirty="0" err="1"/>
              <a:t>Person’s</a:t>
            </a:r>
            <a:r>
              <a:rPr lang="cs-CZ" dirty="0"/>
              <a:t> </a:t>
            </a:r>
            <a:r>
              <a:rPr lang="cs-CZ" dirty="0" err="1"/>
              <a:t>Prescriptions</a:t>
            </a:r>
            <a:r>
              <a:rPr lang="cs-CZ" dirty="0"/>
              <a:t>) - nevhodné léky, které by měly být nejspíše vysazeny</a:t>
            </a:r>
          </a:p>
          <a:p>
            <a:r>
              <a:rPr lang="cs-CZ" b="1" dirty="0"/>
              <a:t>START kritéria</a:t>
            </a:r>
            <a:r>
              <a:rPr lang="cs-CZ" dirty="0"/>
              <a:t> (Screening </a:t>
            </a:r>
            <a:r>
              <a:rPr lang="cs-CZ" dirty="0" err="1"/>
              <a:t>Tool</a:t>
            </a:r>
            <a:r>
              <a:rPr lang="cs-CZ" dirty="0"/>
              <a:t> to </a:t>
            </a:r>
            <a:r>
              <a:rPr lang="cs-CZ" dirty="0" err="1"/>
              <a:t>Alert</a:t>
            </a:r>
            <a:r>
              <a:rPr lang="cs-CZ" dirty="0"/>
              <a:t> </a:t>
            </a:r>
            <a:r>
              <a:rPr lang="cs-CZ" dirty="0" err="1"/>
              <a:t>Doctors</a:t>
            </a:r>
            <a:r>
              <a:rPr lang="cs-CZ" dirty="0"/>
              <a:t> to </a:t>
            </a:r>
            <a:r>
              <a:rPr lang="cs-CZ" dirty="0" err="1"/>
              <a:t>Right</a:t>
            </a:r>
            <a:r>
              <a:rPr lang="cs-CZ" dirty="0"/>
              <a:t> </a:t>
            </a:r>
            <a:r>
              <a:rPr lang="cs-CZ" dirty="0" err="1"/>
              <a:t>Treatment</a:t>
            </a:r>
            <a:r>
              <a:rPr lang="cs-CZ" dirty="0"/>
              <a:t>) - léky, které nejspíše byly opomenuty a měly by být nasazeny.</a:t>
            </a:r>
          </a:p>
          <a:p>
            <a:r>
              <a:rPr lang="cs-CZ" dirty="0"/>
              <a:t>Nevhodnost podávání (doporučení, nikoli zákaz) </a:t>
            </a:r>
          </a:p>
          <a:p>
            <a:pPr lvl="1"/>
            <a:r>
              <a:rPr lang="cs-CZ" dirty="0"/>
              <a:t>obligátní (u všech geriatrických pacientů)</a:t>
            </a:r>
          </a:p>
          <a:p>
            <a:pPr lvl="1"/>
            <a:r>
              <a:rPr lang="cs-CZ" dirty="0"/>
              <a:t>vázaná na přítomnost určité nemoci či syndromu – např. demence, Parkinsonova nemoc, epilepsie. </a:t>
            </a:r>
          </a:p>
        </p:txBody>
      </p:sp>
    </p:spTree>
    <p:extLst>
      <p:ext uri="{BB962C8B-B14F-4D97-AF65-F5344CB8AC3E}">
        <p14:creationId xmlns:p14="http://schemas.microsoft.com/office/powerpoint/2010/main" val="30139107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DCB6A6B7-3658-422F-8B00-675D475AB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Beersova</a:t>
            </a:r>
            <a:r>
              <a:rPr lang="cs-CZ" dirty="0"/>
              <a:t> kritéria – nevhodné léky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2CA2D6AF-056F-4D31-914A-D45BDAA49F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cs-CZ" dirty="0"/>
              <a:t>Z antidepresiv</a:t>
            </a:r>
          </a:p>
          <a:p>
            <a:r>
              <a:rPr lang="cs-CZ" dirty="0"/>
              <a:t> pro anticholinergní účinek </a:t>
            </a:r>
            <a:r>
              <a:rPr lang="cs-CZ" i="1" dirty="0" err="1"/>
              <a:t>imipramin</a:t>
            </a:r>
            <a:r>
              <a:rPr lang="cs-CZ" dirty="0"/>
              <a:t> (</a:t>
            </a:r>
            <a:r>
              <a:rPr lang="cs-CZ" dirty="0" err="1"/>
              <a:t>Melipramin</a:t>
            </a:r>
            <a:r>
              <a:rPr lang="cs-CZ" dirty="0"/>
              <a:t>®), </a:t>
            </a:r>
            <a:r>
              <a:rPr lang="cs-CZ" i="1" dirty="0"/>
              <a:t>amitriptylin</a:t>
            </a:r>
            <a:r>
              <a:rPr lang="cs-CZ" dirty="0"/>
              <a:t> (Amitriptylin-Slovakofarma®), </a:t>
            </a:r>
            <a:r>
              <a:rPr lang="cs-CZ" i="1" dirty="0" err="1"/>
              <a:t>dosulepin</a:t>
            </a:r>
            <a:r>
              <a:rPr lang="cs-CZ" dirty="0"/>
              <a:t> (</a:t>
            </a:r>
            <a:r>
              <a:rPr lang="cs-CZ" dirty="0" err="1"/>
              <a:t>Prothiaden</a:t>
            </a:r>
            <a:r>
              <a:rPr lang="cs-CZ" dirty="0"/>
              <a:t>®) </a:t>
            </a:r>
          </a:p>
          <a:p>
            <a:r>
              <a:rPr lang="cs-CZ" dirty="0"/>
              <a:t>pro dlouhý poločas s rizikem zmatenosti a poruch spánku </a:t>
            </a:r>
            <a:r>
              <a:rPr lang="cs-CZ" i="1" dirty="0"/>
              <a:t>fluoxetin</a:t>
            </a:r>
            <a:r>
              <a:rPr lang="cs-CZ" dirty="0"/>
              <a:t> (</a:t>
            </a:r>
            <a:r>
              <a:rPr lang="cs-CZ" dirty="0" err="1"/>
              <a:t>Deprex</a:t>
            </a:r>
            <a:r>
              <a:rPr lang="cs-CZ" dirty="0"/>
              <a:t>®, </a:t>
            </a:r>
            <a:r>
              <a:rPr lang="cs-CZ" dirty="0" err="1"/>
              <a:t>Prozac</a:t>
            </a:r>
            <a:r>
              <a:rPr lang="cs-CZ" dirty="0"/>
              <a:t>®, Fluoxetin, </a:t>
            </a:r>
            <a:r>
              <a:rPr lang="cs-CZ" dirty="0" err="1"/>
              <a:t>Magrilan</a:t>
            </a:r>
            <a:r>
              <a:rPr lang="cs-CZ" dirty="0"/>
              <a:t>®, </a:t>
            </a:r>
            <a:r>
              <a:rPr lang="cs-CZ" dirty="0" err="1"/>
              <a:t>Fluzac</a:t>
            </a:r>
            <a:r>
              <a:rPr lang="cs-CZ" dirty="0"/>
              <a:t>®) </a:t>
            </a:r>
          </a:p>
          <a:p>
            <a:pPr marL="0" indent="0">
              <a:buNone/>
            </a:pPr>
            <a:r>
              <a:rPr lang="cs-CZ" dirty="0"/>
              <a:t>Z neuroleptik ve vyšší dávce </a:t>
            </a:r>
            <a:r>
              <a:rPr lang="cs-CZ" i="1" dirty="0" err="1"/>
              <a:t>haloperidol</a:t>
            </a:r>
            <a:r>
              <a:rPr lang="cs-CZ" dirty="0"/>
              <a:t> &gt;2 mg/den, </a:t>
            </a:r>
            <a:r>
              <a:rPr lang="cs-CZ" i="1" dirty="0" err="1"/>
              <a:t>olanzapin</a:t>
            </a:r>
            <a:r>
              <a:rPr lang="cs-CZ" dirty="0"/>
              <a:t> &gt;10 mg/den</a:t>
            </a:r>
          </a:p>
          <a:p>
            <a:pPr marL="0" indent="0">
              <a:buNone/>
            </a:pPr>
            <a:r>
              <a:rPr lang="cs-CZ" dirty="0"/>
              <a:t>Z hypnotik pro protrahovaný útlum potencovaný involučním snížením aktivity P450 </a:t>
            </a:r>
            <a:r>
              <a:rPr lang="cs-CZ" i="1" dirty="0" err="1"/>
              <a:t>zolpidem</a:t>
            </a:r>
            <a:r>
              <a:rPr lang="cs-CZ" dirty="0"/>
              <a:t> (</a:t>
            </a:r>
            <a:r>
              <a:rPr lang="cs-CZ" dirty="0" err="1"/>
              <a:t>Hypnogen</a:t>
            </a:r>
            <a:r>
              <a:rPr lang="cs-CZ" dirty="0"/>
              <a:t>®, </a:t>
            </a:r>
            <a:r>
              <a:rPr lang="cs-CZ" dirty="0" err="1"/>
              <a:t>Stilnox</a:t>
            </a:r>
            <a:r>
              <a:rPr lang="cs-CZ" dirty="0"/>
              <a:t>®, </a:t>
            </a:r>
            <a:r>
              <a:rPr lang="cs-CZ" dirty="0" err="1"/>
              <a:t>Sanval</a:t>
            </a:r>
            <a:r>
              <a:rPr lang="cs-CZ" dirty="0"/>
              <a:t>®, </a:t>
            </a:r>
            <a:r>
              <a:rPr lang="cs-CZ" dirty="0" err="1"/>
              <a:t>Adorma</a:t>
            </a:r>
            <a:r>
              <a:rPr lang="cs-CZ" dirty="0"/>
              <a:t>®, </a:t>
            </a:r>
            <a:r>
              <a:rPr lang="cs-CZ" dirty="0" err="1"/>
              <a:t>Edluar</a:t>
            </a:r>
            <a:r>
              <a:rPr lang="cs-CZ" dirty="0"/>
              <a:t>®, </a:t>
            </a:r>
            <a:r>
              <a:rPr lang="cs-CZ" dirty="0" err="1"/>
              <a:t>Apo-Zolpidem</a:t>
            </a:r>
            <a:r>
              <a:rPr lang="cs-CZ" dirty="0"/>
              <a:t>, </a:t>
            </a:r>
            <a:r>
              <a:rPr lang="cs-CZ" dirty="0" err="1"/>
              <a:t>Zolpinox</a:t>
            </a:r>
            <a:r>
              <a:rPr lang="cs-CZ" dirty="0"/>
              <a:t>®, </a:t>
            </a:r>
            <a:r>
              <a:rPr lang="cs-CZ" dirty="0" err="1"/>
              <a:t>Zolsana</a:t>
            </a:r>
            <a:r>
              <a:rPr lang="cs-CZ" dirty="0"/>
              <a:t>®, </a:t>
            </a:r>
            <a:r>
              <a:rPr lang="cs-CZ" dirty="0" err="1"/>
              <a:t>Zolpidem</a:t>
            </a:r>
            <a:r>
              <a:rPr lang="cs-CZ" dirty="0"/>
              <a:t>), </a:t>
            </a:r>
            <a:r>
              <a:rPr lang="cs-CZ" i="1" dirty="0"/>
              <a:t>midazolam</a:t>
            </a:r>
            <a:r>
              <a:rPr lang="cs-CZ" dirty="0"/>
              <a:t> (</a:t>
            </a:r>
            <a:r>
              <a:rPr lang="cs-CZ" dirty="0" err="1"/>
              <a:t>Dormicum</a:t>
            </a:r>
            <a:r>
              <a:rPr lang="cs-CZ" dirty="0"/>
              <a:t>®, Midazolam  </a:t>
            </a:r>
          </a:p>
          <a:p>
            <a:pPr marL="0" indent="0">
              <a:buNone/>
            </a:pPr>
            <a:r>
              <a:rPr lang="cs-CZ" dirty="0"/>
              <a:t>Tlumivá antihistaminika pro anticholinergní účinky, zmatenost, útlum, pády: </a:t>
            </a:r>
            <a:r>
              <a:rPr lang="cs-CZ" i="1" dirty="0" err="1"/>
              <a:t>promethazin</a:t>
            </a:r>
            <a:r>
              <a:rPr lang="cs-CZ" dirty="0"/>
              <a:t> (</a:t>
            </a:r>
            <a:r>
              <a:rPr lang="cs-CZ" dirty="0" err="1"/>
              <a:t>Prothazin</a:t>
            </a:r>
            <a:r>
              <a:rPr lang="cs-CZ" dirty="0"/>
              <a:t>®, </a:t>
            </a:r>
            <a:r>
              <a:rPr lang="cs-CZ" dirty="0" err="1"/>
              <a:t>Coldrex</a:t>
            </a:r>
            <a:r>
              <a:rPr lang="cs-CZ" dirty="0"/>
              <a:t>® noční léčba), </a:t>
            </a:r>
            <a:r>
              <a:rPr lang="cs-CZ" i="1" dirty="0" err="1"/>
              <a:t>hydroxyzin</a:t>
            </a:r>
            <a:r>
              <a:rPr lang="cs-CZ" dirty="0"/>
              <a:t> (</a:t>
            </a:r>
            <a:r>
              <a:rPr lang="cs-CZ" dirty="0" err="1"/>
              <a:t>Atarax</a:t>
            </a:r>
            <a:r>
              <a:rPr lang="cs-CZ" dirty="0"/>
              <a:t>®), </a:t>
            </a:r>
            <a:r>
              <a:rPr lang="cs-CZ" i="1" dirty="0" err="1"/>
              <a:t>bisulepin</a:t>
            </a:r>
            <a:r>
              <a:rPr lang="cs-CZ" dirty="0"/>
              <a:t> (</a:t>
            </a:r>
            <a:r>
              <a:rPr lang="cs-CZ" dirty="0" err="1"/>
              <a:t>Dithiaden</a:t>
            </a:r>
            <a:r>
              <a:rPr lang="cs-CZ" dirty="0"/>
              <a:t>)</a:t>
            </a:r>
          </a:p>
          <a:p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12567936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E8AC6626-C35C-478A-BFEE-77081F2EE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Beersova</a:t>
            </a:r>
            <a:r>
              <a:rPr lang="cs-CZ" dirty="0"/>
              <a:t> kritéria – nevhodné léky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0CB37AA9-6C79-468D-930F-168B7F57A4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cs-CZ" dirty="0"/>
              <a:t>Z benzodiazepinů zvláště dlouhodobě působící pro dlouhý útlum, pády, poruchy paměti: </a:t>
            </a:r>
            <a:r>
              <a:rPr lang="cs-CZ" i="1" dirty="0"/>
              <a:t>diazepam</a:t>
            </a:r>
            <a:r>
              <a:rPr lang="cs-CZ" dirty="0"/>
              <a:t> (Diazepam-Slovakofarma®, </a:t>
            </a:r>
            <a:r>
              <a:rPr lang="cs-CZ" dirty="0" err="1"/>
              <a:t>Apaurin</a:t>
            </a:r>
            <a:r>
              <a:rPr lang="cs-CZ" dirty="0"/>
              <a:t>®), </a:t>
            </a:r>
            <a:r>
              <a:rPr lang="cs-CZ" i="1" dirty="0"/>
              <a:t>medazepam</a:t>
            </a:r>
            <a:r>
              <a:rPr lang="cs-CZ" dirty="0"/>
              <a:t> (</a:t>
            </a:r>
            <a:r>
              <a:rPr lang="cs-CZ" dirty="0" err="1"/>
              <a:t>Ansilan</a:t>
            </a:r>
            <a:r>
              <a:rPr lang="cs-CZ" dirty="0"/>
              <a:t>®) a ve vyšších dávkách též </a:t>
            </a:r>
            <a:r>
              <a:rPr lang="cs-CZ" i="1" dirty="0"/>
              <a:t>alprazolam</a:t>
            </a:r>
            <a:r>
              <a:rPr lang="cs-CZ" dirty="0"/>
              <a:t> &gt;2 mg/den (</a:t>
            </a:r>
            <a:r>
              <a:rPr lang="cs-CZ" dirty="0" err="1"/>
              <a:t>Neurol</a:t>
            </a:r>
            <a:r>
              <a:rPr lang="cs-CZ" dirty="0"/>
              <a:t>®, </a:t>
            </a:r>
            <a:r>
              <a:rPr lang="cs-CZ" dirty="0" err="1"/>
              <a:t>Xanax</a:t>
            </a:r>
            <a:r>
              <a:rPr lang="cs-CZ" dirty="0"/>
              <a:t>®, </a:t>
            </a:r>
            <a:r>
              <a:rPr lang="cs-CZ" dirty="0" err="1"/>
              <a:t>Frontin</a:t>
            </a:r>
            <a:r>
              <a:rPr lang="cs-CZ" dirty="0"/>
              <a:t>®, </a:t>
            </a:r>
            <a:r>
              <a:rPr lang="cs-CZ" dirty="0" err="1"/>
              <a:t>Helex</a:t>
            </a:r>
            <a:r>
              <a:rPr lang="cs-CZ" dirty="0"/>
              <a:t>®, Alprazolam Orion), </a:t>
            </a:r>
            <a:r>
              <a:rPr lang="cs-CZ" i="1" dirty="0"/>
              <a:t>oxazepam</a:t>
            </a:r>
            <a:r>
              <a:rPr lang="cs-CZ" dirty="0"/>
              <a:t> (Oxazepam Léčiva®) &gt;30 mg/den</a:t>
            </a:r>
          </a:p>
          <a:p>
            <a:r>
              <a:rPr lang="cs-CZ" dirty="0"/>
              <a:t>Centrálně působící  antihypertenziva pro ortostatické hypotenze s pády a útlum: </a:t>
            </a:r>
            <a:r>
              <a:rPr lang="cs-CZ" i="1" dirty="0" err="1"/>
              <a:t>rilmenidin</a:t>
            </a:r>
            <a:r>
              <a:rPr lang="cs-CZ" dirty="0"/>
              <a:t> (</a:t>
            </a:r>
            <a:r>
              <a:rPr lang="cs-CZ" dirty="0" err="1"/>
              <a:t>Tenaxum</a:t>
            </a:r>
            <a:r>
              <a:rPr lang="cs-CZ" dirty="0"/>
              <a:t>®, </a:t>
            </a:r>
            <a:r>
              <a:rPr lang="cs-CZ" dirty="0" err="1"/>
              <a:t>Rilmenidin®Teva</a:t>
            </a:r>
            <a:r>
              <a:rPr lang="cs-CZ" dirty="0"/>
              <a:t>), </a:t>
            </a:r>
            <a:r>
              <a:rPr lang="cs-CZ" i="1" dirty="0" err="1"/>
              <a:t>moxonidin</a:t>
            </a:r>
            <a:r>
              <a:rPr lang="cs-CZ" dirty="0"/>
              <a:t> (</a:t>
            </a:r>
            <a:r>
              <a:rPr lang="cs-CZ" dirty="0" err="1"/>
              <a:t>Cynt</a:t>
            </a:r>
            <a:r>
              <a:rPr lang="cs-CZ" dirty="0"/>
              <a:t>®, </a:t>
            </a:r>
            <a:r>
              <a:rPr lang="cs-CZ" dirty="0" err="1"/>
              <a:t>Moxogamma</a:t>
            </a:r>
            <a:r>
              <a:rPr lang="cs-CZ" dirty="0"/>
              <a:t>®, </a:t>
            </a:r>
            <a:r>
              <a:rPr lang="cs-CZ" dirty="0" err="1"/>
              <a:t>Moxostad</a:t>
            </a:r>
            <a:r>
              <a:rPr lang="cs-CZ" dirty="0"/>
              <a:t>®, </a:t>
            </a:r>
            <a:r>
              <a:rPr lang="cs-CZ" dirty="0" err="1"/>
              <a:t>Moxonidin</a:t>
            </a:r>
            <a:r>
              <a:rPr lang="cs-CZ" dirty="0"/>
              <a:t>), </a:t>
            </a:r>
            <a:r>
              <a:rPr lang="cs-CZ" i="1" dirty="0" err="1"/>
              <a:t>methyldop</a:t>
            </a:r>
            <a:r>
              <a:rPr lang="cs-CZ" dirty="0" err="1"/>
              <a:t>a</a:t>
            </a:r>
            <a:r>
              <a:rPr lang="cs-CZ" dirty="0"/>
              <a:t> (</a:t>
            </a:r>
            <a:r>
              <a:rPr lang="cs-CZ" dirty="0" err="1"/>
              <a:t>Dopegyt</a:t>
            </a:r>
            <a:r>
              <a:rPr lang="cs-CZ" dirty="0"/>
              <a:t>®), </a:t>
            </a:r>
            <a:r>
              <a:rPr lang="cs-CZ" i="1" dirty="0" err="1"/>
              <a:t>doxazosin</a:t>
            </a:r>
            <a:r>
              <a:rPr lang="cs-CZ" i="1" dirty="0"/>
              <a:t> </a:t>
            </a:r>
            <a:r>
              <a:rPr lang="cs-CZ" dirty="0"/>
              <a:t>(</a:t>
            </a:r>
            <a:r>
              <a:rPr lang="cs-CZ" dirty="0" err="1"/>
              <a:t>Zoxon</a:t>
            </a:r>
            <a:r>
              <a:rPr lang="cs-CZ" dirty="0"/>
              <a:t>®, </a:t>
            </a:r>
            <a:r>
              <a:rPr lang="cs-CZ" dirty="0" err="1"/>
              <a:t>Cardura</a:t>
            </a:r>
            <a:r>
              <a:rPr lang="cs-CZ" dirty="0"/>
              <a:t>®, </a:t>
            </a:r>
            <a:r>
              <a:rPr lang="cs-CZ" dirty="0" err="1"/>
              <a:t>Kamiren</a:t>
            </a:r>
            <a:r>
              <a:rPr lang="cs-CZ" dirty="0"/>
              <a:t>®, </a:t>
            </a:r>
            <a:r>
              <a:rPr lang="cs-CZ" dirty="0" err="1"/>
              <a:t>Doxazosin</a:t>
            </a:r>
            <a:r>
              <a:rPr lang="cs-CZ" dirty="0"/>
              <a:t>) </a:t>
            </a:r>
          </a:p>
          <a:p>
            <a:r>
              <a:rPr lang="cs-CZ" dirty="0"/>
              <a:t>Vasodilatační antihypertenzivum </a:t>
            </a:r>
            <a:r>
              <a:rPr lang="cs-CZ" i="1" dirty="0" err="1"/>
              <a:t>urapidi</a:t>
            </a:r>
            <a:r>
              <a:rPr lang="cs-CZ" dirty="0" err="1"/>
              <a:t>l</a:t>
            </a:r>
            <a:r>
              <a:rPr lang="cs-CZ" dirty="0"/>
              <a:t> (</a:t>
            </a:r>
            <a:r>
              <a:rPr lang="cs-CZ" dirty="0" err="1"/>
              <a:t>Ebrantil</a:t>
            </a:r>
            <a:r>
              <a:rPr lang="cs-CZ" dirty="0"/>
              <a:t>®) pro ortostatické hypotenze s pády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442140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ACCB587-A3D7-450F-A19E-709410356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Beersova</a:t>
            </a:r>
            <a:r>
              <a:rPr lang="cs-CZ" dirty="0"/>
              <a:t> kritéria – nevhodné léky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DB50B757-92AC-4EBF-8F1A-E9E2DC0829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dirty="0"/>
              <a:t>Centrální </a:t>
            </a:r>
            <a:r>
              <a:rPr lang="cs-CZ" dirty="0" err="1"/>
              <a:t>myorelaxantia</a:t>
            </a:r>
            <a:r>
              <a:rPr lang="cs-CZ" dirty="0"/>
              <a:t>  pro anticholinergní efekt, zmatenost, útlum, pády:  </a:t>
            </a:r>
            <a:r>
              <a:rPr lang="cs-CZ" i="1" dirty="0" err="1"/>
              <a:t>baclofen</a:t>
            </a:r>
            <a:r>
              <a:rPr lang="cs-CZ" i="1" dirty="0"/>
              <a:t> </a:t>
            </a:r>
            <a:r>
              <a:rPr lang="cs-CZ" dirty="0"/>
              <a:t>(</a:t>
            </a:r>
            <a:r>
              <a:rPr lang="cs-CZ" dirty="0" err="1"/>
              <a:t>Baclofen</a:t>
            </a:r>
            <a:r>
              <a:rPr lang="cs-CZ" dirty="0"/>
              <a:t> - </a:t>
            </a:r>
            <a:r>
              <a:rPr lang="cs-CZ" dirty="0" err="1"/>
              <a:t>Polpharma</a:t>
            </a:r>
            <a:r>
              <a:rPr lang="cs-CZ" dirty="0"/>
              <a:t>®), </a:t>
            </a:r>
            <a:r>
              <a:rPr lang="cs-CZ" i="1" dirty="0" err="1"/>
              <a:t>tolperison</a:t>
            </a:r>
            <a:r>
              <a:rPr lang="cs-CZ" dirty="0"/>
              <a:t> (</a:t>
            </a:r>
            <a:r>
              <a:rPr lang="cs-CZ" dirty="0" err="1"/>
              <a:t>Mydocalm</a:t>
            </a:r>
            <a:r>
              <a:rPr lang="cs-CZ" dirty="0"/>
              <a:t>®), </a:t>
            </a:r>
            <a:r>
              <a:rPr lang="cs-CZ" i="1" dirty="0" err="1"/>
              <a:t>mephenoxalon</a:t>
            </a:r>
            <a:r>
              <a:rPr lang="cs-CZ" dirty="0"/>
              <a:t> (</a:t>
            </a:r>
            <a:r>
              <a:rPr lang="cs-CZ" dirty="0" err="1"/>
              <a:t>Dorsiflex</a:t>
            </a:r>
            <a:r>
              <a:rPr lang="cs-CZ" dirty="0"/>
              <a:t>®, </a:t>
            </a:r>
            <a:r>
              <a:rPr lang="cs-CZ" dirty="0" err="1"/>
              <a:t>Dimexol</a:t>
            </a:r>
            <a:r>
              <a:rPr lang="cs-CZ" dirty="0"/>
              <a:t>®)</a:t>
            </a:r>
          </a:p>
          <a:p>
            <a:r>
              <a:rPr lang="cs-CZ" dirty="0"/>
              <a:t>Ze spasmolytik především léčiva v urologické praxi pro anticholinergní efekt v CNS se zmateností a poruchami paměti: </a:t>
            </a:r>
            <a:r>
              <a:rPr lang="cs-CZ" i="1" dirty="0" err="1"/>
              <a:t>solifenacin</a:t>
            </a:r>
            <a:r>
              <a:rPr lang="cs-CZ" dirty="0"/>
              <a:t> (</a:t>
            </a:r>
            <a:r>
              <a:rPr lang="cs-CZ" dirty="0" err="1"/>
              <a:t>Vesicare</a:t>
            </a:r>
            <a:r>
              <a:rPr lang="cs-CZ" dirty="0"/>
              <a:t>®, </a:t>
            </a:r>
            <a:r>
              <a:rPr lang="cs-CZ" dirty="0" err="1"/>
              <a:t>Urizia</a:t>
            </a:r>
            <a:r>
              <a:rPr lang="cs-CZ" dirty="0"/>
              <a:t>®, </a:t>
            </a:r>
            <a:r>
              <a:rPr lang="cs-CZ" dirty="0" err="1"/>
              <a:t>Urokur</a:t>
            </a:r>
            <a:r>
              <a:rPr lang="cs-CZ" dirty="0"/>
              <a:t>®, </a:t>
            </a:r>
            <a:r>
              <a:rPr lang="cs-CZ" dirty="0" err="1"/>
              <a:t>Zabcare</a:t>
            </a:r>
            <a:r>
              <a:rPr lang="cs-CZ" dirty="0"/>
              <a:t>®, </a:t>
            </a:r>
            <a:r>
              <a:rPr lang="cs-CZ" dirty="0" err="1"/>
              <a:t>Zevesin</a:t>
            </a:r>
            <a:r>
              <a:rPr lang="cs-CZ" dirty="0"/>
              <a:t>®, </a:t>
            </a:r>
            <a:r>
              <a:rPr lang="cs-CZ" dirty="0" err="1"/>
              <a:t>Soliflow</a:t>
            </a:r>
            <a:r>
              <a:rPr lang="cs-CZ" dirty="0"/>
              <a:t>®, </a:t>
            </a:r>
            <a:r>
              <a:rPr lang="cs-CZ" dirty="0" err="1"/>
              <a:t>Folinar</a:t>
            </a:r>
            <a:r>
              <a:rPr lang="cs-CZ" dirty="0"/>
              <a:t>®, </a:t>
            </a:r>
            <a:r>
              <a:rPr lang="cs-CZ" dirty="0" err="1"/>
              <a:t>Muscarisan</a:t>
            </a:r>
            <a:r>
              <a:rPr lang="cs-CZ" dirty="0"/>
              <a:t>®, </a:t>
            </a:r>
            <a:r>
              <a:rPr lang="cs-CZ" dirty="0" err="1"/>
              <a:t>Sentacurin</a:t>
            </a:r>
            <a:r>
              <a:rPr lang="cs-CZ" dirty="0"/>
              <a:t>®, </a:t>
            </a:r>
            <a:r>
              <a:rPr lang="cs-CZ" dirty="0" err="1"/>
              <a:t>Asolfena</a:t>
            </a:r>
            <a:r>
              <a:rPr lang="cs-CZ" dirty="0"/>
              <a:t>®), </a:t>
            </a:r>
            <a:r>
              <a:rPr lang="cs-CZ" i="1" dirty="0" err="1"/>
              <a:t>tolterodin</a:t>
            </a:r>
            <a:r>
              <a:rPr lang="cs-CZ" dirty="0"/>
              <a:t> (</a:t>
            </a:r>
            <a:r>
              <a:rPr lang="cs-CZ" dirty="0" err="1"/>
              <a:t>Detrusitol</a:t>
            </a:r>
            <a:r>
              <a:rPr lang="cs-CZ" dirty="0"/>
              <a:t>®, </a:t>
            </a:r>
            <a:r>
              <a:rPr lang="cs-CZ" dirty="0" err="1"/>
              <a:t>Uroflow</a:t>
            </a:r>
            <a:r>
              <a:rPr lang="cs-CZ" dirty="0"/>
              <a:t>®), </a:t>
            </a:r>
            <a:r>
              <a:rPr lang="cs-CZ" i="1" dirty="0" err="1"/>
              <a:t>oxybutynin</a:t>
            </a:r>
            <a:r>
              <a:rPr lang="cs-CZ" dirty="0"/>
              <a:t> (</a:t>
            </a:r>
            <a:r>
              <a:rPr lang="cs-CZ" dirty="0" err="1"/>
              <a:t>Uroxal</a:t>
            </a:r>
            <a:r>
              <a:rPr lang="cs-CZ" dirty="0"/>
              <a:t>®, </a:t>
            </a:r>
            <a:r>
              <a:rPr lang="cs-CZ" dirty="0" err="1"/>
              <a:t>Ditropan</a:t>
            </a:r>
            <a:r>
              <a:rPr lang="cs-CZ" dirty="0"/>
              <a:t>®, </a:t>
            </a:r>
            <a:r>
              <a:rPr lang="cs-CZ" dirty="0" err="1"/>
              <a:t>Kentera</a:t>
            </a:r>
            <a:r>
              <a:rPr lang="cs-CZ" dirty="0"/>
              <a:t>®), </a:t>
            </a:r>
            <a:r>
              <a:rPr lang="cs-CZ" i="1" dirty="0" err="1"/>
              <a:t>propiverin</a:t>
            </a:r>
            <a:r>
              <a:rPr lang="cs-CZ" i="1" dirty="0"/>
              <a:t> </a:t>
            </a:r>
            <a:r>
              <a:rPr lang="cs-CZ" dirty="0"/>
              <a:t>(</a:t>
            </a:r>
            <a:r>
              <a:rPr lang="cs-CZ" dirty="0" err="1"/>
              <a:t>Mictonorm</a:t>
            </a:r>
            <a:r>
              <a:rPr lang="cs-CZ" dirty="0"/>
              <a:t>®, </a:t>
            </a:r>
            <a:r>
              <a:rPr lang="cs-CZ" dirty="0" err="1"/>
              <a:t>Mictonorm</a:t>
            </a:r>
            <a:r>
              <a:rPr lang="cs-CZ" dirty="0"/>
              <a:t> </a:t>
            </a:r>
            <a:r>
              <a:rPr lang="cs-CZ" dirty="0" err="1"/>
              <a:t>Uno</a:t>
            </a:r>
            <a:r>
              <a:rPr lang="cs-CZ" dirty="0"/>
              <a:t>®, </a:t>
            </a:r>
            <a:r>
              <a:rPr lang="cs-CZ" dirty="0" err="1"/>
              <a:t>Mictonetten</a:t>
            </a:r>
            <a:r>
              <a:rPr lang="cs-CZ" dirty="0"/>
              <a:t>®), </a:t>
            </a:r>
            <a:r>
              <a:rPr lang="cs-CZ" i="1" dirty="0" err="1"/>
              <a:t>mirabegron</a:t>
            </a:r>
            <a:r>
              <a:rPr lang="cs-CZ" dirty="0"/>
              <a:t> (</a:t>
            </a:r>
            <a:r>
              <a:rPr lang="cs-CZ" dirty="0" err="1"/>
              <a:t>Betmiga</a:t>
            </a:r>
            <a:r>
              <a:rPr lang="cs-CZ" dirty="0"/>
              <a:t>®), </a:t>
            </a:r>
            <a:r>
              <a:rPr lang="cs-CZ" i="1" dirty="0" err="1"/>
              <a:t>fesoterodin</a:t>
            </a:r>
            <a:r>
              <a:rPr lang="cs-CZ" dirty="0"/>
              <a:t> (</a:t>
            </a:r>
            <a:r>
              <a:rPr lang="cs-CZ" dirty="0" err="1"/>
              <a:t>Toviaz</a:t>
            </a:r>
            <a:r>
              <a:rPr lang="cs-CZ" dirty="0"/>
              <a:t>®)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723964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CCC18566-61AF-4A57-98F8-1FA13CF87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Beersova</a:t>
            </a:r>
            <a:r>
              <a:rPr lang="cs-CZ" dirty="0"/>
              <a:t> kritéria – nevhodné léky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0F2A61EC-D790-4CCC-B799-119F402F97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dirty="0"/>
              <a:t>Z </a:t>
            </a:r>
            <a:r>
              <a:rPr lang="cs-CZ" dirty="0" err="1"/>
              <a:t>opioidů</a:t>
            </a:r>
            <a:r>
              <a:rPr lang="cs-CZ" dirty="0"/>
              <a:t> </a:t>
            </a:r>
            <a:r>
              <a:rPr lang="cs-CZ" i="1" dirty="0" err="1"/>
              <a:t>pethidin</a:t>
            </a:r>
            <a:r>
              <a:rPr lang="cs-CZ" dirty="0"/>
              <a:t> (</a:t>
            </a:r>
            <a:r>
              <a:rPr lang="cs-CZ" dirty="0" err="1"/>
              <a:t>Dolsin</a:t>
            </a:r>
            <a:r>
              <a:rPr lang="cs-CZ" dirty="0"/>
              <a:t>®) pro zmatenost a horší poměr prospěchu/rizika než </a:t>
            </a:r>
            <a:r>
              <a:rPr lang="cs-CZ" i="1" dirty="0"/>
              <a:t>morfin</a:t>
            </a:r>
            <a:r>
              <a:rPr lang="cs-CZ" dirty="0"/>
              <a:t>  </a:t>
            </a:r>
          </a:p>
          <a:p>
            <a:r>
              <a:rPr lang="cs-CZ" dirty="0"/>
              <a:t>Z nesteroidních antirevmatik zvláště </a:t>
            </a:r>
            <a:r>
              <a:rPr lang="cs-CZ" i="1" dirty="0" err="1"/>
              <a:t>indometacin</a:t>
            </a:r>
            <a:r>
              <a:rPr lang="cs-CZ" dirty="0"/>
              <a:t> (</a:t>
            </a:r>
            <a:r>
              <a:rPr lang="cs-CZ" dirty="0" err="1"/>
              <a:t>Indometacin</a:t>
            </a:r>
            <a:r>
              <a:rPr lang="cs-CZ" dirty="0"/>
              <a:t> </a:t>
            </a:r>
            <a:r>
              <a:rPr lang="cs-CZ" dirty="0" err="1"/>
              <a:t>Berlin</a:t>
            </a:r>
            <a:r>
              <a:rPr lang="cs-CZ" dirty="0"/>
              <a:t>-Chemie sup.) s největším rizikem psychické alterace; dále hrozí jako u všech </a:t>
            </a:r>
            <a:r>
              <a:rPr lang="cs-CZ" dirty="0" err="1"/>
              <a:t>NSAIDs</a:t>
            </a:r>
            <a:r>
              <a:rPr lang="cs-CZ" dirty="0"/>
              <a:t> krvácení do trávicího traktu, renální selhání, dekompenzace arteriální hypertenze </a:t>
            </a:r>
          </a:p>
          <a:p>
            <a:r>
              <a:rPr lang="cs-CZ" i="1" dirty="0" err="1"/>
              <a:t>Ticlopidin</a:t>
            </a:r>
            <a:r>
              <a:rPr lang="cs-CZ" i="1" dirty="0"/>
              <a:t> </a:t>
            </a:r>
            <a:r>
              <a:rPr lang="cs-CZ" dirty="0"/>
              <a:t>(</a:t>
            </a:r>
            <a:r>
              <a:rPr lang="cs-CZ" dirty="0" err="1"/>
              <a:t>Apo-Tic</a:t>
            </a:r>
            <a:r>
              <a:rPr lang="cs-CZ" dirty="0"/>
              <a:t>®, </a:t>
            </a:r>
            <a:r>
              <a:rPr lang="cs-CZ" dirty="0" err="1"/>
              <a:t>Tagren</a:t>
            </a:r>
            <a:r>
              <a:rPr lang="cs-CZ" dirty="0"/>
              <a:t>®) – krvácivé komplikace</a:t>
            </a:r>
          </a:p>
          <a:p>
            <a:r>
              <a:rPr lang="cs-CZ" i="1" dirty="0"/>
              <a:t>Nitrofurantoin </a:t>
            </a:r>
            <a:r>
              <a:rPr lang="cs-CZ" dirty="0"/>
              <a:t>(</a:t>
            </a:r>
            <a:r>
              <a:rPr lang="cs-CZ" dirty="0" err="1"/>
              <a:t>Furolin</a:t>
            </a:r>
            <a:r>
              <a:rPr lang="cs-CZ" dirty="0"/>
              <a:t>®) - riziko poškození ledvin</a:t>
            </a:r>
          </a:p>
          <a:p>
            <a:r>
              <a:rPr lang="cs-CZ" i="1" dirty="0"/>
              <a:t>Digoxin</a:t>
            </a:r>
            <a:r>
              <a:rPr lang="cs-CZ" dirty="0"/>
              <a:t> (Digoxin 0.125 </a:t>
            </a:r>
            <a:r>
              <a:rPr lang="cs-CZ" dirty="0" err="1"/>
              <a:t>Léčiva®,Digoxin</a:t>
            </a:r>
            <a:r>
              <a:rPr lang="cs-CZ" dirty="0"/>
              <a:t> 0.250 Léčiva®) v dávce &gt;0.125 mg/den pro riziko kumulace při involučním snížení eliminace ledvinami.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566234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7FF6345F-8603-40DC-AC0D-CE3118678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err="1"/>
              <a:t>Beersova</a:t>
            </a:r>
            <a:r>
              <a:rPr lang="cs-CZ" dirty="0"/>
              <a:t> kritéria – léky nevhodné pro neúčinnost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2816FCF8-1AA4-45DA-A49F-BF7462CE5F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i="1" dirty="0" err="1"/>
              <a:t>piracetam</a:t>
            </a:r>
            <a:r>
              <a:rPr lang="cs-CZ" dirty="0"/>
              <a:t> (</a:t>
            </a:r>
            <a:r>
              <a:rPr lang="cs-CZ" dirty="0" err="1"/>
              <a:t>Piracetam</a:t>
            </a:r>
            <a:r>
              <a:rPr lang="cs-CZ" dirty="0"/>
              <a:t>®, </a:t>
            </a:r>
            <a:r>
              <a:rPr lang="cs-CZ" dirty="0" err="1"/>
              <a:t>Pirabene</a:t>
            </a:r>
            <a:r>
              <a:rPr lang="cs-CZ" dirty="0"/>
              <a:t>®, </a:t>
            </a:r>
            <a:r>
              <a:rPr lang="cs-CZ" dirty="0" err="1"/>
              <a:t>Geratam</a:t>
            </a:r>
            <a:r>
              <a:rPr lang="cs-CZ" dirty="0"/>
              <a:t>®, </a:t>
            </a:r>
            <a:r>
              <a:rPr lang="cs-CZ" dirty="0" err="1"/>
              <a:t>Nootropil</a:t>
            </a:r>
            <a:r>
              <a:rPr lang="cs-CZ" dirty="0"/>
              <a:t>®) </a:t>
            </a:r>
          </a:p>
          <a:p>
            <a:r>
              <a:rPr lang="cs-CZ" i="1" dirty="0" err="1"/>
              <a:t>etofyllin</a:t>
            </a:r>
            <a:r>
              <a:rPr lang="cs-CZ" dirty="0"/>
              <a:t> (</a:t>
            </a:r>
            <a:r>
              <a:rPr lang="cs-CZ" dirty="0" err="1"/>
              <a:t>Oxantil</a:t>
            </a:r>
            <a:r>
              <a:rPr lang="cs-CZ" dirty="0"/>
              <a:t>®, </a:t>
            </a:r>
            <a:r>
              <a:rPr lang="cs-CZ" dirty="0" err="1"/>
              <a:t>Oxyphyllin</a:t>
            </a:r>
            <a:r>
              <a:rPr lang="cs-CZ" dirty="0"/>
              <a:t>®)</a:t>
            </a:r>
          </a:p>
          <a:p>
            <a:r>
              <a:rPr lang="cs-CZ" i="1" dirty="0" err="1"/>
              <a:t>pentoxifyllin</a:t>
            </a:r>
            <a:r>
              <a:rPr lang="cs-CZ" i="1" dirty="0"/>
              <a:t> </a:t>
            </a:r>
            <a:r>
              <a:rPr lang="cs-CZ" dirty="0"/>
              <a:t>(</a:t>
            </a:r>
            <a:r>
              <a:rPr lang="cs-CZ" dirty="0" err="1"/>
              <a:t>Agapurin</a:t>
            </a:r>
            <a:r>
              <a:rPr lang="cs-CZ" dirty="0"/>
              <a:t>®, </a:t>
            </a:r>
            <a:r>
              <a:rPr lang="cs-CZ" dirty="0" err="1"/>
              <a:t>Pentomer</a:t>
            </a:r>
            <a:r>
              <a:rPr lang="cs-CZ" dirty="0"/>
              <a:t>®, </a:t>
            </a:r>
            <a:r>
              <a:rPr lang="cs-CZ" dirty="0" err="1"/>
              <a:t>Trental</a:t>
            </a:r>
            <a:r>
              <a:rPr lang="cs-CZ" dirty="0"/>
              <a:t>®) – navíc riziko arteriální hypotenze a pádů</a:t>
            </a:r>
          </a:p>
          <a:p>
            <a:r>
              <a:rPr lang="cs-CZ" i="1" dirty="0" err="1"/>
              <a:t>naftidrofuryl</a:t>
            </a:r>
            <a:r>
              <a:rPr lang="cs-CZ" i="1" dirty="0"/>
              <a:t> </a:t>
            </a:r>
            <a:r>
              <a:rPr lang="cs-CZ" dirty="0"/>
              <a:t>(</a:t>
            </a:r>
            <a:r>
              <a:rPr lang="cs-CZ" dirty="0" err="1"/>
              <a:t>Enelbin</a:t>
            </a:r>
            <a:r>
              <a:rPr lang="cs-CZ" dirty="0"/>
              <a:t>®) – navíc riziko arteriální hypotenze a pádů</a:t>
            </a:r>
          </a:p>
          <a:p>
            <a:r>
              <a:rPr lang="cs-CZ" i="1" dirty="0"/>
              <a:t>ginkgo-</a:t>
            </a:r>
            <a:r>
              <a:rPr lang="cs-CZ" i="1" dirty="0" err="1"/>
              <a:t>biloba</a:t>
            </a:r>
            <a:r>
              <a:rPr lang="cs-CZ" dirty="0"/>
              <a:t> (</a:t>
            </a:r>
            <a:r>
              <a:rPr lang="cs-CZ" dirty="0" err="1"/>
              <a:t>Tanakan</a:t>
            </a:r>
            <a:r>
              <a:rPr lang="cs-CZ" dirty="0"/>
              <a:t>®, </a:t>
            </a:r>
            <a:r>
              <a:rPr lang="cs-CZ" dirty="0" err="1"/>
              <a:t>Tebokan</a:t>
            </a:r>
            <a:r>
              <a:rPr lang="cs-CZ" dirty="0"/>
              <a:t>®, </a:t>
            </a:r>
            <a:r>
              <a:rPr lang="cs-CZ" dirty="0" err="1"/>
              <a:t>Gingio</a:t>
            </a:r>
            <a:r>
              <a:rPr lang="cs-CZ" dirty="0"/>
              <a:t>®, </a:t>
            </a:r>
            <a:r>
              <a:rPr lang="cs-CZ" dirty="0" err="1"/>
              <a:t>Bilobil</a:t>
            </a:r>
            <a:r>
              <a:rPr lang="cs-CZ" dirty="0"/>
              <a:t>®)</a:t>
            </a:r>
          </a:p>
          <a:p>
            <a:r>
              <a:rPr lang="cs-CZ" i="1" dirty="0" err="1"/>
              <a:t>cinnarizin</a:t>
            </a:r>
            <a:r>
              <a:rPr lang="cs-CZ" dirty="0"/>
              <a:t> (</a:t>
            </a:r>
            <a:r>
              <a:rPr lang="cs-CZ" dirty="0" err="1"/>
              <a:t>Cinnarizin</a:t>
            </a:r>
            <a:r>
              <a:rPr lang="cs-CZ" dirty="0"/>
              <a:t>®, </a:t>
            </a:r>
            <a:r>
              <a:rPr lang="cs-CZ" dirty="0" err="1"/>
              <a:t>Arlevert</a:t>
            </a:r>
            <a:r>
              <a:rPr lang="cs-CZ" dirty="0"/>
              <a:t>®, </a:t>
            </a:r>
            <a:r>
              <a:rPr lang="cs-CZ" dirty="0" err="1"/>
              <a:t>Stugeron</a:t>
            </a:r>
            <a:r>
              <a:rPr lang="cs-CZ" dirty="0"/>
              <a:t>®).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749069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8F1B52F9-F799-4FBB-9494-9D617805B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Rizika nevhodných interakcí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EBC77D28-340D-460D-B0D0-3887ED8CDC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„Trojitá pohroma“ (triple </a:t>
            </a:r>
            <a:r>
              <a:rPr lang="cs-CZ" dirty="0" err="1"/>
              <a:t>whammy</a:t>
            </a:r>
            <a:r>
              <a:rPr lang="cs-CZ" dirty="0"/>
              <a:t>) pro ledviny s rozvojem renální insuficience při lékové kombinaci ACE inhibitor + diuretikum + nesteroidní antirevmatikum zvláště při podání pacientům dehydratovaným, s nízkým příjmem tekutin či s již existujícím poškozením ledvin! </a:t>
            </a:r>
          </a:p>
          <a:p>
            <a:r>
              <a:rPr lang="cs-CZ" dirty="0" err="1"/>
              <a:t>NSAIDs</a:t>
            </a:r>
            <a:r>
              <a:rPr lang="cs-CZ" dirty="0"/>
              <a:t> + antikoagulancia</a:t>
            </a:r>
          </a:p>
        </p:txBody>
      </p:sp>
    </p:spTree>
    <p:extLst>
      <p:ext uri="{BB962C8B-B14F-4D97-AF65-F5344CB8AC3E}">
        <p14:creationId xmlns:p14="http://schemas.microsoft.com/office/powerpoint/2010/main" val="35678687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E7D2B158-931E-4961-9094-87F978AE3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Opomíjené nežádoucí účinky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7034F041-77A4-41BE-8930-9919C68E07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/>
              <a:t>Poruchy vnitřního prostředí při užívání diuretik, </a:t>
            </a:r>
            <a:r>
              <a:rPr lang="cs-CZ" i="1" dirty="0" err="1"/>
              <a:t>spironolaktonu</a:t>
            </a:r>
            <a:r>
              <a:rPr lang="cs-CZ" i="1" dirty="0"/>
              <a:t> </a:t>
            </a:r>
            <a:r>
              <a:rPr lang="cs-CZ" dirty="0"/>
              <a:t>(</a:t>
            </a:r>
            <a:r>
              <a:rPr lang="cs-CZ" dirty="0" err="1"/>
              <a:t>Verospiron</a:t>
            </a:r>
            <a:r>
              <a:rPr lang="cs-CZ" dirty="0"/>
              <a:t>®), ACE inhibitorů či antagonistů </a:t>
            </a:r>
            <a:r>
              <a:rPr lang="cs-CZ" dirty="0" err="1"/>
              <a:t>angiotenzinu</a:t>
            </a:r>
            <a:r>
              <a:rPr lang="cs-CZ" dirty="0"/>
              <a:t> II: </a:t>
            </a:r>
          </a:p>
          <a:p>
            <a:r>
              <a:rPr lang="cs-CZ" dirty="0"/>
              <a:t>klinicky významné </a:t>
            </a:r>
            <a:r>
              <a:rPr lang="cs-CZ" dirty="0" err="1"/>
              <a:t>hyponatremie</a:t>
            </a:r>
            <a:r>
              <a:rPr lang="cs-CZ" dirty="0"/>
              <a:t> při užívání </a:t>
            </a:r>
            <a:r>
              <a:rPr lang="cs-CZ" dirty="0" err="1"/>
              <a:t>thiazidového</a:t>
            </a:r>
            <a:r>
              <a:rPr lang="cs-CZ" dirty="0"/>
              <a:t> diuretika, především </a:t>
            </a:r>
            <a:r>
              <a:rPr lang="cs-CZ" i="1" dirty="0" err="1"/>
              <a:t>hydrochlorothiazidu</a:t>
            </a:r>
            <a:r>
              <a:rPr lang="cs-CZ" i="1" dirty="0"/>
              <a:t> </a:t>
            </a:r>
            <a:r>
              <a:rPr lang="cs-CZ" dirty="0"/>
              <a:t>(</a:t>
            </a:r>
            <a:r>
              <a:rPr lang="cs-CZ" dirty="0" err="1"/>
              <a:t>Hydrochlorothiazid</a:t>
            </a:r>
            <a:r>
              <a:rPr lang="cs-CZ" dirty="0"/>
              <a:t>®, </a:t>
            </a:r>
            <a:r>
              <a:rPr lang="cs-CZ" dirty="0" err="1"/>
              <a:t>Moduretic</a:t>
            </a:r>
            <a:r>
              <a:rPr lang="cs-CZ" dirty="0"/>
              <a:t>®, </a:t>
            </a:r>
            <a:r>
              <a:rPr lang="cs-CZ" dirty="0" err="1"/>
              <a:t>Loradur</a:t>
            </a:r>
            <a:r>
              <a:rPr lang="cs-CZ" dirty="0"/>
              <a:t>®) a na potencování tohoto rizika (</a:t>
            </a:r>
            <a:r>
              <a:rPr lang="cs-CZ" i="1" dirty="0" err="1"/>
              <a:t>hydrochlorothiazid</a:t>
            </a:r>
            <a:r>
              <a:rPr lang="cs-CZ" dirty="0"/>
              <a:t> jako součástí  kombinovaných antihypertenziv - kombinace s ACE inhibitory i s antagonisty </a:t>
            </a:r>
            <a:r>
              <a:rPr lang="cs-CZ" dirty="0" err="1"/>
              <a:t>angiotenzinu</a:t>
            </a:r>
            <a:r>
              <a:rPr lang="cs-CZ" dirty="0"/>
              <a:t> II)!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114510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5738A1EF-5086-4450-AFEB-9D51BFB00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91AD640A-6D48-49F8-9CD9-E2D4BE9AC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cs-CZ" dirty="0"/>
              <a:t>Dysfagie a </a:t>
            </a:r>
            <a:r>
              <a:rPr lang="cs-CZ" dirty="0" err="1"/>
              <a:t>gastroparéza</a:t>
            </a:r>
            <a:r>
              <a:rPr lang="cs-CZ" dirty="0"/>
              <a:t> s nechutenstvím, hubnutím, zvracením při vyšších dávkách tlumivých psychofarmak.</a:t>
            </a:r>
          </a:p>
          <a:p>
            <a:r>
              <a:rPr lang="cs-CZ" dirty="0" err="1"/>
              <a:t>Extrapyramidové</a:t>
            </a:r>
            <a:r>
              <a:rPr lang="cs-CZ" dirty="0"/>
              <a:t> příznaky, </a:t>
            </a:r>
            <a:r>
              <a:rPr lang="cs-CZ" dirty="0" err="1"/>
              <a:t>hypertonicko</a:t>
            </a:r>
            <a:r>
              <a:rPr lang="cs-CZ" dirty="0"/>
              <a:t> </a:t>
            </a:r>
            <a:r>
              <a:rPr lang="cs-CZ" dirty="0" err="1"/>
              <a:t>hypokinetický</a:t>
            </a:r>
            <a:r>
              <a:rPr lang="cs-CZ" dirty="0"/>
              <a:t> syndrom, dystonie, </a:t>
            </a:r>
            <a:r>
              <a:rPr lang="cs-CZ" dirty="0" err="1"/>
              <a:t>dyskinézy</a:t>
            </a:r>
            <a:r>
              <a:rPr lang="cs-CZ" dirty="0"/>
              <a:t> při užívání neuroleptik, ale též antidepresiv a některých dalších léků, např. gastroenterologických - </a:t>
            </a:r>
            <a:r>
              <a:rPr lang="cs-CZ" i="1" dirty="0" err="1"/>
              <a:t>thiethylperazin</a:t>
            </a:r>
            <a:r>
              <a:rPr lang="cs-CZ" dirty="0"/>
              <a:t> (</a:t>
            </a:r>
            <a:r>
              <a:rPr lang="cs-CZ" dirty="0" err="1"/>
              <a:t>Torecan</a:t>
            </a:r>
            <a:r>
              <a:rPr lang="cs-CZ" dirty="0"/>
              <a:t>®), </a:t>
            </a:r>
            <a:r>
              <a:rPr lang="cs-CZ" i="1" dirty="0" err="1"/>
              <a:t>metoclopramid</a:t>
            </a:r>
            <a:r>
              <a:rPr lang="cs-CZ" dirty="0"/>
              <a:t> (</a:t>
            </a:r>
            <a:r>
              <a:rPr lang="cs-CZ" dirty="0" err="1"/>
              <a:t>Cerucal</a:t>
            </a:r>
            <a:r>
              <a:rPr lang="cs-CZ" dirty="0"/>
              <a:t>®, </a:t>
            </a:r>
            <a:r>
              <a:rPr lang="cs-CZ" dirty="0" err="1"/>
              <a:t>Degan</a:t>
            </a:r>
            <a:r>
              <a:rPr lang="cs-CZ" dirty="0"/>
              <a:t>®) či kardiologických - </a:t>
            </a:r>
            <a:r>
              <a:rPr lang="cs-CZ" i="1" dirty="0" err="1"/>
              <a:t>trimetazidin</a:t>
            </a:r>
            <a:r>
              <a:rPr lang="cs-CZ" dirty="0"/>
              <a:t> (</a:t>
            </a:r>
            <a:r>
              <a:rPr lang="cs-CZ" dirty="0" err="1"/>
              <a:t>Preductal</a:t>
            </a:r>
            <a:r>
              <a:rPr lang="cs-CZ" dirty="0"/>
              <a:t>®, </a:t>
            </a:r>
            <a:r>
              <a:rPr lang="cs-CZ" dirty="0" err="1"/>
              <a:t>Protevasc</a:t>
            </a:r>
            <a:r>
              <a:rPr lang="cs-CZ" dirty="0"/>
              <a:t>®, </a:t>
            </a:r>
            <a:r>
              <a:rPr lang="cs-CZ" dirty="0" err="1"/>
              <a:t>Portora</a:t>
            </a:r>
            <a:r>
              <a:rPr lang="cs-CZ" dirty="0"/>
              <a:t>®, </a:t>
            </a:r>
            <a:r>
              <a:rPr lang="cs-CZ" dirty="0" err="1"/>
              <a:t>Apo-trimetazidin</a:t>
            </a:r>
            <a:r>
              <a:rPr lang="cs-CZ" dirty="0"/>
              <a:t>®, </a:t>
            </a:r>
            <a:r>
              <a:rPr lang="cs-CZ" dirty="0" err="1"/>
              <a:t>Trimetazidin</a:t>
            </a:r>
            <a:r>
              <a:rPr lang="cs-CZ" dirty="0"/>
              <a:t> </a:t>
            </a:r>
            <a:r>
              <a:rPr lang="cs-CZ" dirty="0" err="1"/>
              <a:t>Actavis</a:t>
            </a:r>
            <a:r>
              <a:rPr lang="cs-CZ" dirty="0"/>
              <a:t>, </a:t>
            </a:r>
            <a:r>
              <a:rPr lang="cs-CZ" dirty="0" err="1"/>
              <a:t>Trimetazidin</a:t>
            </a:r>
            <a:r>
              <a:rPr lang="cs-CZ" dirty="0"/>
              <a:t> </a:t>
            </a:r>
            <a:r>
              <a:rPr lang="cs-CZ" dirty="0" err="1"/>
              <a:t>Teva</a:t>
            </a:r>
            <a:r>
              <a:rPr lang="cs-CZ" dirty="0"/>
              <a:t> </a:t>
            </a:r>
            <a:r>
              <a:rPr lang="cs-CZ" dirty="0" err="1"/>
              <a:t>retard</a:t>
            </a:r>
            <a:r>
              <a:rPr lang="cs-CZ" dirty="0"/>
              <a:t>, </a:t>
            </a:r>
            <a:r>
              <a:rPr lang="cs-CZ" dirty="0" err="1"/>
              <a:t>Trimetazidin</a:t>
            </a:r>
            <a:r>
              <a:rPr lang="cs-CZ" dirty="0"/>
              <a:t> </a:t>
            </a:r>
            <a:r>
              <a:rPr lang="cs-CZ" dirty="0" err="1"/>
              <a:t>Mylan</a:t>
            </a:r>
            <a:r>
              <a:rPr lang="cs-CZ" dirty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17592671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84CE727-F19E-413F-B7BC-5D18C9E42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0DB62E5F-9AEF-49D7-8AF3-702427DB4F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Spasmolytika, zvláště léky užívané v urologické praxi, pronikají přes hematoencefalickou bariéru a vykazují v CNS nežádoucí anticholinergní efekt (poruchy paměti, indukce delirií) zvláště u osob s kognitivní poruchou. Výjimkou je </a:t>
            </a:r>
            <a:r>
              <a:rPr lang="cs-CZ" i="1" dirty="0" err="1"/>
              <a:t>trospium</a:t>
            </a:r>
            <a:r>
              <a:rPr lang="cs-CZ" dirty="0"/>
              <a:t> (</a:t>
            </a:r>
            <a:r>
              <a:rPr lang="cs-CZ" dirty="0" err="1"/>
              <a:t>Spasmed</a:t>
            </a:r>
            <a:r>
              <a:rPr lang="cs-CZ" dirty="0"/>
              <a:t>®, </a:t>
            </a:r>
            <a:r>
              <a:rPr lang="cs-CZ" dirty="0" err="1"/>
              <a:t>Uraplex</a:t>
            </a:r>
            <a:r>
              <a:rPr lang="cs-CZ" dirty="0"/>
              <a:t>®) s minimálním průnikem do CNS.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22406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B9C0A373-4A6B-4D27-84C0-01216C88F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Nejčastěji chybějící léky dle </a:t>
            </a:r>
            <a:r>
              <a:rPr lang="cs-CZ" dirty="0" err="1"/>
              <a:t>kriterií</a:t>
            </a:r>
            <a:r>
              <a:rPr lang="cs-CZ" dirty="0"/>
              <a:t> START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A6FADDDE-F45B-458A-99BB-58D5F431C0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cs-CZ" dirty="0"/>
              <a:t>Antikoagulační léky (</a:t>
            </a:r>
            <a:r>
              <a:rPr lang="cs-CZ" dirty="0" err="1"/>
              <a:t>warfarin</a:t>
            </a:r>
            <a:r>
              <a:rPr lang="cs-CZ" dirty="0"/>
              <a:t> či přímé inhibitory faktoru </a:t>
            </a:r>
            <a:r>
              <a:rPr lang="cs-CZ" dirty="0" err="1"/>
              <a:t>Xa</a:t>
            </a:r>
            <a:r>
              <a:rPr lang="cs-CZ" dirty="0"/>
              <a:t>) u fibrilace síní</a:t>
            </a:r>
          </a:p>
          <a:p>
            <a:r>
              <a:rPr lang="cs-CZ" dirty="0" err="1"/>
              <a:t>Antiagregancia</a:t>
            </a:r>
            <a:r>
              <a:rPr lang="cs-CZ" dirty="0"/>
              <a:t> u koronárních či cerebrovaskulárních insuficiencí</a:t>
            </a:r>
          </a:p>
          <a:p>
            <a:r>
              <a:rPr lang="cs-CZ" dirty="0" err="1"/>
              <a:t>Statiny</a:t>
            </a:r>
            <a:r>
              <a:rPr lang="cs-CZ" dirty="0"/>
              <a:t> v sekundární prevenci aterosklerózy, u cévních stenóz, nestabilních tepenných plátů (ve stáří v redukované dávce, respektive v delším dávkovacím intervalu) </a:t>
            </a:r>
          </a:p>
          <a:p>
            <a:r>
              <a:rPr lang="cs-CZ" dirty="0"/>
              <a:t>ACE inhibitory u arteriální hypertenze či kardiální insuficience</a:t>
            </a:r>
          </a:p>
          <a:p>
            <a:r>
              <a:rPr lang="cs-CZ" dirty="0"/>
              <a:t>Selektivní agonisté beta receptorů (beta-2 sympatomimetika) u nemocných s CHOPN, především dlouhodobě působící preparáty (LABA – long </a:t>
            </a:r>
            <a:r>
              <a:rPr lang="cs-CZ" dirty="0" err="1"/>
              <a:t>acting</a:t>
            </a:r>
            <a:r>
              <a:rPr lang="cs-CZ" dirty="0"/>
              <a:t> beta </a:t>
            </a:r>
            <a:r>
              <a:rPr lang="cs-CZ" dirty="0" err="1"/>
              <a:t>agonists</a:t>
            </a:r>
            <a:r>
              <a:rPr lang="cs-CZ" dirty="0"/>
              <a:t>)</a:t>
            </a:r>
          </a:p>
          <a:p>
            <a:r>
              <a:rPr lang="cs-CZ" i="1" dirty="0" err="1"/>
              <a:t>Levodopa</a:t>
            </a:r>
            <a:r>
              <a:rPr lang="cs-CZ" dirty="0"/>
              <a:t> u nemocných s Parkinsonovou </a:t>
            </a:r>
            <a:r>
              <a:rPr lang="cs-CZ"/>
              <a:t>nemocí.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710032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Projekt Senior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Vstoupil </a:t>
            </a:r>
            <a:r>
              <a:rPr lang="cs-CZ" b="1" dirty="0" smtClean="0"/>
              <a:t>partnersky/konzultačně</a:t>
            </a:r>
            <a:r>
              <a:rPr lang="cs-CZ" dirty="0" smtClean="0"/>
              <a:t> do „bezprizorního“ světa považovaného za </a:t>
            </a:r>
          </a:p>
          <a:p>
            <a:pPr lvl="1"/>
            <a:r>
              <a:rPr lang="cs-CZ" dirty="0" smtClean="0"/>
              <a:t>vysoce rizikový </a:t>
            </a:r>
          </a:p>
          <a:p>
            <a:pPr lvl="1"/>
            <a:r>
              <a:rPr lang="cs-CZ" dirty="0"/>
              <a:t>o</a:t>
            </a:r>
            <a:r>
              <a:rPr lang="cs-CZ" dirty="0" smtClean="0"/>
              <a:t>dborně složitý</a:t>
            </a:r>
          </a:p>
          <a:p>
            <a:pPr lvl="1"/>
            <a:r>
              <a:rPr lang="cs-CZ" dirty="0"/>
              <a:t>e</a:t>
            </a:r>
            <a:r>
              <a:rPr lang="cs-CZ" dirty="0" smtClean="0"/>
              <a:t>konomicky nákladný (miliardy)</a:t>
            </a:r>
          </a:p>
          <a:p>
            <a:pPr lvl="1"/>
            <a:r>
              <a:rPr lang="cs-CZ" dirty="0"/>
              <a:t>t</a:t>
            </a:r>
            <a:r>
              <a:rPr lang="cs-CZ" dirty="0" smtClean="0"/>
              <a:t>ýkající se deseti- až statisíců občanů ČR</a:t>
            </a:r>
          </a:p>
          <a:p>
            <a:r>
              <a:rPr lang="cs-CZ" dirty="0" smtClean="0"/>
              <a:t>Prokázal proveditelnost a udržitelnost ve smyslu organizačním i satisfakčním </a:t>
            </a:r>
          </a:p>
        </p:txBody>
      </p:sp>
    </p:spTree>
    <p:extLst>
      <p:ext uri="{BB962C8B-B14F-4D97-AF65-F5344CB8AC3E}">
        <p14:creationId xmlns:p14="http://schemas.microsoft.com/office/powerpoint/2010/main" val="2586485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Projekt Senior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Především: ověřil</a:t>
            </a:r>
          </a:p>
          <a:p>
            <a:pPr lvl="1"/>
            <a:r>
              <a:rPr lang="cs-CZ" dirty="0"/>
              <a:t>m</a:t>
            </a:r>
            <a:r>
              <a:rPr lang="cs-CZ" dirty="0" smtClean="0"/>
              <a:t>ožnosti a formy vstřícné spolupráce s veřejnou správou (zřizovateli), managementem i lékaři</a:t>
            </a:r>
          </a:p>
          <a:p>
            <a:pPr lvl="1"/>
            <a:r>
              <a:rPr lang="cs-CZ" dirty="0"/>
              <a:t>p</a:t>
            </a:r>
            <a:r>
              <a:rPr lang="cs-CZ" dirty="0" smtClean="0"/>
              <a:t>řínosnost s úpravami medikace a pozitivní zpětnou vazbou od lékařů</a:t>
            </a:r>
          </a:p>
          <a:p>
            <a:r>
              <a:rPr lang="cs-CZ" dirty="0" smtClean="0"/>
              <a:t>Doplňkově, mimochodem: potvrdil</a:t>
            </a:r>
          </a:p>
          <a:p>
            <a:pPr lvl="1"/>
            <a:r>
              <a:rPr lang="cs-CZ" dirty="0"/>
              <a:t>v</a:t>
            </a:r>
            <a:r>
              <a:rPr lang="cs-CZ" dirty="0" smtClean="0"/>
              <a:t>ýznamný výskyt problematické farmakoterapie a  nedostatečné práce s rizikovými pacienty</a:t>
            </a:r>
          </a:p>
          <a:p>
            <a:pPr lvl="1"/>
            <a:r>
              <a:rPr lang="cs-CZ" dirty="0" smtClean="0"/>
              <a:t> obecně známé problémy byrokratické zátěže, výkaznictví, nereálných směrnic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511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Závěr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smtClean="0"/>
              <a:t>Farmaceutické audity a konzultace v ÚSP</a:t>
            </a:r>
          </a:p>
          <a:p>
            <a:r>
              <a:rPr lang="cs-CZ" dirty="0" smtClean="0"/>
              <a:t>lze chápat jako významný prvek adaptace systému na demografickou změnu a růst možností prosperující společnosti</a:t>
            </a:r>
          </a:p>
          <a:p>
            <a:r>
              <a:rPr lang="cs-CZ" dirty="0"/>
              <a:t>s</a:t>
            </a:r>
            <a:r>
              <a:rPr lang="cs-CZ" dirty="0" smtClean="0"/>
              <a:t>ouzní s inovativními aktivitami typu SIPS či mobilních hospiců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31844342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869</TotalTime>
  <Words>1427</Words>
  <Application>Microsoft Office PowerPoint</Application>
  <PresentationFormat>Předvádění na obrazovce (4:3)</PresentationFormat>
  <Paragraphs>344</Paragraphs>
  <Slides>32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32</vt:i4>
      </vt:variant>
    </vt:vector>
  </HeadingPairs>
  <TitlesOfParts>
    <vt:vector size="36" baseType="lpstr">
      <vt:lpstr>Arial</vt:lpstr>
      <vt:lpstr>Calibri</vt:lpstr>
      <vt:lpstr>Mangal</vt:lpstr>
      <vt:lpstr>Motiv systému Office</vt:lpstr>
      <vt:lpstr>Projekt Senior – účelná a bezpečná farmakoterapie v ÚSP</vt:lpstr>
      <vt:lpstr>Tlak demografické změny v ČR Aktuálně Ø +55 400/rok</vt:lpstr>
      <vt:lpstr>Obyvatelé ve věku 90+ v ČR  (Kalvach, Burcin, Mikeš, Pavlík, 2004)</vt:lpstr>
      <vt:lpstr>Prezentace aplikace PowerPoint</vt:lpstr>
      <vt:lpstr>Nejvyšší naděje dožití (life expectancy) při narození 2015</vt:lpstr>
      <vt:lpstr>Nejvyšší naděje dožití (life expectancy) ve věku 65 let (2015)</vt:lpstr>
      <vt:lpstr>Naděje dožití v ČR – vývoj a svět</vt:lpstr>
      <vt:lpstr>Generační stárnutí</vt:lpstr>
      <vt:lpstr>Péčová oblast zdravotně sociální</vt:lpstr>
      <vt:lpstr>Péčová oblast zdravotně sociální ČR 2014 </vt:lpstr>
      <vt:lpstr>Dlouhodobá ústavní péče zdravotně sociální</vt:lpstr>
      <vt:lpstr>Rychlý vývoj situace – „realizování kulhá za realitou“</vt:lpstr>
      <vt:lpstr>Výdaje všech ZP na zdravotní péči ve věku 65+ </vt:lpstr>
      <vt:lpstr>Eticko ekonomické souvislosti</vt:lpstr>
      <vt:lpstr>Limitující rozpor</vt:lpstr>
      <vt:lpstr>Bezpečná farmakoterapie křehkých lidí (geriatrie, DOZP)</vt:lpstr>
      <vt:lpstr>Zkušenosti</vt:lpstr>
      <vt:lpstr>Farmaka nevhodná u křehkých geriatrických pacientů</vt:lpstr>
      <vt:lpstr>Nevhodnost léků u křehkých pacientů</vt:lpstr>
      <vt:lpstr>Beersova kritéria – nevhodné léky</vt:lpstr>
      <vt:lpstr>Beersova kritéria – nevhodné léky</vt:lpstr>
      <vt:lpstr>Beersova kritéria – nevhodné léky</vt:lpstr>
      <vt:lpstr>Beersova kritéria – nevhodné léky</vt:lpstr>
      <vt:lpstr>Beersova kritéria – léky nevhodné pro neúčinnost</vt:lpstr>
      <vt:lpstr>Rizika nevhodných interakcí</vt:lpstr>
      <vt:lpstr>Opomíjené nežádoucí účinky</vt:lpstr>
      <vt:lpstr>Prezentace aplikace PowerPoint</vt:lpstr>
      <vt:lpstr>Prezentace aplikace PowerPoint</vt:lpstr>
      <vt:lpstr>Nejčastěji chybějící léky dle kriterií START</vt:lpstr>
      <vt:lpstr>Projekt Senior</vt:lpstr>
      <vt:lpstr>Projekt Senior</vt:lpstr>
      <vt:lpstr>Závěr 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Seniorům přátelské prostředí v Evropě</dc:title>
  <dc:creator>Zdenek</dc:creator>
  <cp:lastModifiedBy>Ivana Plechatá</cp:lastModifiedBy>
  <cp:revision>41</cp:revision>
  <dcterms:created xsi:type="dcterms:W3CDTF">2014-10-12T22:54:18Z</dcterms:created>
  <dcterms:modified xsi:type="dcterms:W3CDTF">2017-11-22T10:47:24Z</dcterms:modified>
</cp:coreProperties>
</file>