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9" r:id="rId2"/>
    <p:sldId id="264" r:id="rId3"/>
    <p:sldId id="270" r:id="rId4"/>
    <p:sldId id="262" r:id="rId5"/>
    <p:sldId id="265" r:id="rId6"/>
    <p:sldId id="266" r:id="rId7"/>
    <p:sldId id="268" r:id="rId8"/>
    <p:sldId id="267" r:id="rId9"/>
    <p:sldId id="269" r:id="rId10"/>
    <p:sldId id="261" r:id="rId11"/>
  </p:sldIdLst>
  <p:sldSz cx="9144000" cy="5143500" type="screen16x9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EF7D98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46" autoAdjust="0"/>
  </p:normalViewPr>
  <p:slideViewPr>
    <p:cSldViewPr>
      <p:cViewPr varScale="1">
        <p:scale>
          <a:sx n="110" d="100"/>
          <a:sy n="110" d="100"/>
        </p:scale>
        <p:origin x="77" y="67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-293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/>
              <a:t>Jak často si hrajete s dětmi </a:t>
            </a:r>
          </a:p>
          <a:p>
            <a:pPr>
              <a:defRPr b="1"/>
            </a:pPr>
            <a:r>
              <a:rPr lang="cs-CZ" b="0" dirty="0"/>
              <a:t>(% odpovědí, děti 3-9 let)</a:t>
            </a:r>
          </a:p>
        </c:rich>
      </c:tx>
      <c:layout>
        <c:manualLayout>
          <c:xMode val="edge"/>
          <c:yMode val="edge"/>
          <c:x val="0.2734716411398935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9.7367543866099027E-2"/>
          <c:y val="0.17356540469427872"/>
          <c:w val="0.85983252574123226"/>
          <c:h val="0.544007437234078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Realita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24</c:v>
                </c:pt>
                <c:pt idx="1">
                  <c:v>28</c:v>
                </c:pt>
                <c:pt idx="2">
                  <c:v>25</c:v>
                </c:pt>
                <c:pt idx="3">
                  <c:v>11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64-4091-91E4-E94ACDD1491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Ideál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>
                  <c:v>50</c:v>
                </c:pt>
                <c:pt idx="1">
                  <c:v>32</c:v>
                </c:pt>
                <c:pt idx="2">
                  <c:v>11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64-4091-91E4-E94ACDD149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17933712"/>
        <c:axId val="517941256"/>
      </c:barChart>
      <c:catAx>
        <c:axId val="51793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17941256"/>
        <c:crosses val="autoZero"/>
        <c:auto val="1"/>
        <c:lblAlgn val="ctr"/>
        <c:lblOffset val="100"/>
        <c:noMultiLvlLbl val="0"/>
      </c:catAx>
      <c:valAx>
        <c:axId val="517941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79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1481436121108688"/>
          <c:y val="0.1814590103172592"/>
          <c:w val="0.28518563878891318"/>
          <c:h val="9.76415439146075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/>
              <a:t>Jak často dětem čtěte?</a:t>
            </a:r>
          </a:p>
          <a:p>
            <a:pPr>
              <a:defRPr b="1"/>
            </a:pPr>
            <a:r>
              <a:rPr lang="cs-CZ" b="0" dirty="0"/>
              <a:t>(% odpovědí, děti 3-9 let)</a:t>
            </a:r>
          </a:p>
        </c:rich>
      </c:tx>
      <c:layout>
        <c:manualLayout>
          <c:xMode val="edge"/>
          <c:yMode val="edge"/>
          <c:x val="0.260353747244458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9.7367543866099027E-2"/>
          <c:y val="0.14942101804497165"/>
          <c:w val="0.85983252574123226"/>
          <c:h val="0.553619716928076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Realita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  <c:pt idx="6">
                  <c:v>Nikdy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5</c:v>
                </c:pt>
                <c:pt idx="1">
                  <c:v>28</c:v>
                </c:pt>
                <c:pt idx="2">
                  <c:v>32</c:v>
                </c:pt>
                <c:pt idx="3">
                  <c:v>11</c:v>
                </c:pt>
                <c:pt idx="4">
                  <c:v>6</c:v>
                </c:pt>
                <c:pt idx="5">
                  <c:v>14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79-4D34-A3DF-9D5D3A721A1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Ideál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  <c:pt idx="6">
                  <c:v>Nikdy</c:v>
                </c:pt>
              </c:strCache>
            </c:strRef>
          </c:cat>
          <c:val>
            <c:numRef>
              <c:f>List1!$C$2:$C$8</c:f>
              <c:numCache>
                <c:formatCode>General</c:formatCode>
                <c:ptCount val="7"/>
                <c:pt idx="0">
                  <c:v>12</c:v>
                </c:pt>
                <c:pt idx="1">
                  <c:v>51</c:v>
                </c:pt>
                <c:pt idx="2">
                  <c:v>23</c:v>
                </c:pt>
                <c:pt idx="3">
                  <c:v>6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79-4D34-A3DF-9D5D3A721A1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17933712"/>
        <c:axId val="517941256"/>
      </c:barChart>
      <c:catAx>
        <c:axId val="51793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17941256"/>
        <c:crosses val="autoZero"/>
        <c:auto val="1"/>
        <c:lblAlgn val="ctr"/>
        <c:lblOffset val="100"/>
        <c:noMultiLvlLbl val="0"/>
      </c:catAx>
      <c:valAx>
        <c:axId val="517941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79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3029342787687295"/>
          <c:y val="0.18339586476128988"/>
          <c:w val="0.46845854846537521"/>
          <c:h val="0.12734831965500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/>
              <a:t>Jak často se s dětmi učíte?</a:t>
            </a:r>
          </a:p>
          <a:p>
            <a:pPr>
              <a:defRPr/>
            </a:pPr>
            <a:r>
              <a:rPr lang="cs-CZ" dirty="0"/>
              <a:t>(% odpovědí, děti 3-9 let)</a:t>
            </a:r>
          </a:p>
        </c:rich>
      </c:tx>
      <c:layout>
        <c:manualLayout>
          <c:xMode val="edge"/>
          <c:yMode val="edge"/>
          <c:x val="0.35640974109712409"/>
          <c:y val="1.4721798578747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7.9662932188821131E-2"/>
          <c:y val="0.24884610985851055"/>
          <c:w val="0.91472164010539148"/>
          <c:h val="0.573079046784793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Realita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  <c:pt idx="6">
                  <c:v>Nikdy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15</c:v>
                </c:pt>
                <c:pt idx="1">
                  <c:v>35</c:v>
                </c:pt>
                <c:pt idx="2">
                  <c:v>26</c:v>
                </c:pt>
                <c:pt idx="3">
                  <c:v>11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6-48E2-9883-8122B60555A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Ideál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  <c:pt idx="6">
                  <c:v>Nikdy</c:v>
                </c:pt>
              </c:strCache>
            </c:strRef>
          </c:cat>
          <c:val>
            <c:numRef>
              <c:f>List1!$C$2:$C$8</c:f>
              <c:numCache>
                <c:formatCode>General</c:formatCode>
                <c:ptCount val="7"/>
                <c:pt idx="0">
                  <c:v>20</c:v>
                </c:pt>
                <c:pt idx="1">
                  <c:v>45</c:v>
                </c:pt>
                <c:pt idx="2">
                  <c:v>23</c:v>
                </c:pt>
                <c:pt idx="3">
                  <c:v>6</c:v>
                </c:pt>
                <c:pt idx="4">
                  <c:v>1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6-48E2-9883-8122B60555A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17933712"/>
        <c:axId val="517941256"/>
      </c:barChart>
      <c:catAx>
        <c:axId val="51793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17941256"/>
        <c:crosses val="autoZero"/>
        <c:auto val="1"/>
        <c:lblAlgn val="ctr"/>
        <c:lblOffset val="100"/>
        <c:noMultiLvlLbl val="0"/>
      </c:catAx>
      <c:valAx>
        <c:axId val="517941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79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2824905419865631"/>
          <c:y val="0.14713903321025174"/>
          <c:w val="0.46845854846537521"/>
          <c:h val="0.12734831965500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/>
              <a:t>Jak často učíte děti novým dovednostem?</a:t>
            </a:r>
          </a:p>
          <a:p>
            <a:pPr>
              <a:defRPr/>
            </a:pPr>
            <a:r>
              <a:rPr lang="cs-CZ" dirty="0"/>
              <a:t>(% odpovědí, děti 3-9 let)</a:t>
            </a:r>
          </a:p>
        </c:rich>
      </c:tx>
      <c:layout>
        <c:manualLayout>
          <c:xMode val="edge"/>
          <c:yMode val="edge"/>
          <c:x val="0.260353747244458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8.8549188979002338E-2"/>
          <c:y val="0.27368108089000215"/>
          <c:w val="0.85983252574123226"/>
          <c:h val="0.49543951602365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Realita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8</c:v>
                </c:pt>
                <c:pt idx="1">
                  <c:v>17</c:v>
                </c:pt>
                <c:pt idx="2">
                  <c:v>32</c:v>
                </c:pt>
                <c:pt idx="3">
                  <c:v>25</c:v>
                </c:pt>
                <c:pt idx="4">
                  <c:v>11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63-497E-BB70-4261DE6D09A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Ideál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Několik hodin denně</c:v>
                </c:pt>
                <c:pt idx="1">
                  <c:v>Alespoň hodinu denně</c:v>
                </c:pt>
                <c:pt idx="2">
                  <c:v>Několikrát týdně</c:v>
                </c:pt>
                <c:pt idx="3">
                  <c:v>Alespoň 1x týdně</c:v>
                </c:pt>
                <c:pt idx="4">
                  <c:v>Alespoň 1x měsíčně</c:v>
                </c:pt>
                <c:pt idx="5">
                  <c:v>Méně často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>
                  <c:v>23</c:v>
                </c:pt>
                <c:pt idx="1">
                  <c:v>32</c:v>
                </c:pt>
                <c:pt idx="2">
                  <c:v>29</c:v>
                </c:pt>
                <c:pt idx="3">
                  <c:v>12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63-497E-BB70-4261DE6D09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17933712"/>
        <c:axId val="517941256"/>
      </c:barChart>
      <c:catAx>
        <c:axId val="51793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17941256"/>
        <c:crosses val="autoZero"/>
        <c:auto val="1"/>
        <c:lblAlgn val="ctr"/>
        <c:lblOffset val="100"/>
        <c:noMultiLvlLbl val="0"/>
      </c:catAx>
      <c:valAx>
        <c:axId val="517941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79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6730826204495799"/>
          <c:y val="0.14446627142438717"/>
          <c:w val="0.43024525052771917"/>
          <c:h val="0.12734831965500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8AC24-4794-4584-9399-1E58A1F13C37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1BF67AC2-D423-49A7-A04B-6174F96C0189}">
      <dgm:prSet phldrT="[Text]"/>
      <dgm:spPr/>
      <dgm:t>
        <a:bodyPr/>
        <a:lstStyle/>
        <a:p>
          <a:r>
            <a:rPr lang="cs-CZ" dirty="0"/>
            <a:t>Weby a soc. sítě</a:t>
          </a:r>
        </a:p>
      </dgm:t>
    </dgm:pt>
    <dgm:pt modelId="{8276AF59-AF83-46DB-8F8F-C211FF2D139C}" type="parTrans" cxnId="{5D023AD6-9D34-48E5-88C7-18EFE408C6E0}">
      <dgm:prSet/>
      <dgm:spPr/>
      <dgm:t>
        <a:bodyPr/>
        <a:lstStyle/>
        <a:p>
          <a:endParaRPr lang="cs-CZ"/>
        </a:p>
      </dgm:t>
    </dgm:pt>
    <dgm:pt modelId="{885FFF16-A286-4575-8AAD-43C9B5C48537}" type="sibTrans" cxnId="{5D023AD6-9D34-48E5-88C7-18EFE408C6E0}">
      <dgm:prSet custT="1"/>
      <dgm:spPr/>
      <dgm:t>
        <a:bodyPr/>
        <a:lstStyle/>
        <a:p>
          <a:r>
            <a:rPr lang="cs-CZ" sz="2000" dirty="0"/>
            <a:t>Rádia</a:t>
          </a:r>
        </a:p>
      </dgm:t>
    </dgm:pt>
    <dgm:pt modelId="{79F65356-1DA4-4966-832B-9D268B363257}">
      <dgm:prSet phldrT="[Text]"/>
      <dgm:spPr/>
      <dgm:t>
        <a:bodyPr/>
        <a:lstStyle/>
        <a:p>
          <a:r>
            <a:rPr lang="cs-CZ" dirty="0"/>
            <a:t>Děti a rodiče</a:t>
          </a:r>
        </a:p>
      </dgm:t>
    </dgm:pt>
    <dgm:pt modelId="{CA64D668-7BF5-48A5-AD94-065E22233E82}" type="parTrans" cxnId="{E70FE948-8DDC-47A1-9B70-9113E853426E}">
      <dgm:prSet/>
      <dgm:spPr/>
      <dgm:t>
        <a:bodyPr/>
        <a:lstStyle/>
        <a:p>
          <a:endParaRPr lang="cs-CZ"/>
        </a:p>
      </dgm:t>
    </dgm:pt>
    <dgm:pt modelId="{763FC44B-C191-4769-BBAF-9C10CCDB201A}" type="sibTrans" cxnId="{E70FE948-8DDC-47A1-9B70-9113E853426E}">
      <dgm:prSet/>
      <dgm:spPr/>
      <dgm:t>
        <a:bodyPr/>
        <a:lstStyle/>
        <a:p>
          <a:r>
            <a:rPr lang="cs-CZ" dirty="0"/>
            <a:t>Mediální partneři</a:t>
          </a:r>
        </a:p>
      </dgm:t>
    </dgm:pt>
    <dgm:pt modelId="{A6093BE4-3D44-4DE1-A857-01869A1085A0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cs-CZ" dirty="0"/>
            <a:t>Komerční partneři</a:t>
          </a:r>
        </a:p>
      </dgm:t>
    </dgm:pt>
    <dgm:pt modelId="{9496FFF4-B480-43C7-BB36-E7B2FD37E640}" type="parTrans" cxnId="{A74672D6-2510-48BD-ADFD-BAA6B4AFD3DB}">
      <dgm:prSet/>
      <dgm:spPr/>
      <dgm:t>
        <a:bodyPr/>
        <a:lstStyle/>
        <a:p>
          <a:endParaRPr lang="cs-CZ"/>
        </a:p>
      </dgm:t>
    </dgm:pt>
    <dgm:pt modelId="{65356E81-88EE-4523-9D64-DE1EB3BA4F2D}" type="sibTrans" cxnId="{A74672D6-2510-48BD-ADFD-BAA6B4AFD3DB}">
      <dgm:prSet/>
      <dgm:spPr/>
      <dgm:t>
        <a:bodyPr/>
        <a:lstStyle/>
        <a:p>
          <a:r>
            <a:rPr lang="cs-CZ" dirty="0"/>
            <a:t>Odborníci a instituce</a:t>
          </a:r>
        </a:p>
      </dgm:t>
    </dgm:pt>
    <dgm:pt modelId="{60306520-9631-4AE4-A3D9-ADB0205100E0}" type="pres">
      <dgm:prSet presAssocID="{44C8AC24-4794-4584-9399-1E58A1F13C37}" presName="Name0" presStyleCnt="0">
        <dgm:presLayoutVars>
          <dgm:chMax/>
          <dgm:chPref/>
          <dgm:dir/>
          <dgm:animLvl val="lvl"/>
        </dgm:presLayoutVars>
      </dgm:prSet>
      <dgm:spPr/>
    </dgm:pt>
    <dgm:pt modelId="{2DCF7167-E675-4C1D-8329-540B7DCBC933}" type="pres">
      <dgm:prSet presAssocID="{1BF67AC2-D423-49A7-A04B-6174F96C0189}" presName="composite" presStyleCnt="0"/>
      <dgm:spPr/>
    </dgm:pt>
    <dgm:pt modelId="{DC719FD6-C27B-4CDF-B8AD-DC95380EED19}" type="pres">
      <dgm:prSet presAssocID="{1BF67AC2-D423-49A7-A04B-6174F96C0189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1082273C-F905-4974-B737-1E376D805E17}" type="pres">
      <dgm:prSet presAssocID="{1BF67AC2-D423-49A7-A04B-6174F96C0189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1CF4746-4D01-4833-97B7-0B0FED756E58}" type="pres">
      <dgm:prSet presAssocID="{1BF67AC2-D423-49A7-A04B-6174F96C0189}" presName="BalanceSpacing" presStyleCnt="0"/>
      <dgm:spPr/>
    </dgm:pt>
    <dgm:pt modelId="{1E53370D-6880-44DB-AFCB-B600CA896928}" type="pres">
      <dgm:prSet presAssocID="{1BF67AC2-D423-49A7-A04B-6174F96C0189}" presName="BalanceSpacing1" presStyleCnt="0"/>
      <dgm:spPr/>
    </dgm:pt>
    <dgm:pt modelId="{D331DFD6-ACD4-4C37-97A3-79772CDE9936}" type="pres">
      <dgm:prSet presAssocID="{885FFF16-A286-4575-8AAD-43C9B5C48537}" presName="Accent1Text" presStyleLbl="node1" presStyleIdx="1" presStyleCnt="6"/>
      <dgm:spPr/>
    </dgm:pt>
    <dgm:pt modelId="{861B1CED-BCF1-4873-A268-4D5D77F7357E}" type="pres">
      <dgm:prSet presAssocID="{885FFF16-A286-4575-8AAD-43C9B5C48537}" presName="spaceBetweenRectangles" presStyleCnt="0"/>
      <dgm:spPr/>
    </dgm:pt>
    <dgm:pt modelId="{76BF4951-A1EC-40D7-8E41-E1C3E5B03107}" type="pres">
      <dgm:prSet presAssocID="{79F65356-1DA4-4966-832B-9D268B363257}" presName="composite" presStyleCnt="0"/>
      <dgm:spPr/>
    </dgm:pt>
    <dgm:pt modelId="{8AB54012-2F72-4287-A0F1-29133D7908D0}" type="pres">
      <dgm:prSet presAssocID="{79F65356-1DA4-4966-832B-9D268B363257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A3B06436-F1F5-4241-953A-DB8D7A37A32D}" type="pres">
      <dgm:prSet presAssocID="{79F65356-1DA4-4966-832B-9D268B363257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14E0BB23-51C8-4642-8B92-0A618EA52B75}" type="pres">
      <dgm:prSet presAssocID="{79F65356-1DA4-4966-832B-9D268B363257}" presName="BalanceSpacing" presStyleCnt="0"/>
      <dgm:spPr/>
    </dgm:pt>
    <dgm:pt modelId="{34AE2324-7FC6-4D1A-9FBE-104F8881FB04}" type="pres">
      <dgm:prSet presAssocID="{79F65356-1DA4-4966-832B-9D268B363257}" presName="BalanceSpacing1" presStyleCnt="0"/>
      <dgm:spPr/>
    </dgm:pt>
    <dgm:pt modelId="{28ACB39D-B15D-4DD3-B338-1018FA2E1365}" type="pres">
      <dgm:prSet presAssocID="{763FC44B-C191-4769-BBAF-9C10CCDB201A}" presName="Accent1Text" presStyleLbl="node1" presStyleIdx="3" presStyleCnt="6"/>
      <dgm:spPr/>
    </dgm:pt>
    <dgm:pt modelId="{C112DD4A-C2A4-49FF-9AAC-65A573088CAC}" type="pres">
      <dgm:prSet presAssocID="{763FC44B-C191-4769-BBAF-9C10CCDB201A}" presName="spaceBetweenRectangles" presStyleCnt="0"/>
      <dgm:spPr/>
    </dgm:pt>
    <dgm:pt modelId="{AB780A5E-0352-4EA2-BD51-5A8BC272771E}" type="pres">
      <dgm:prSet presAssocID="{A6093BE4-3D44-4DE1-A857-01869A1085A0}" presName="composite" presStyleCnt="0"/>
      <dgm:spPr/>
    </dgm:pt>
    <dgm:pt modelId="{D8DB6E80-B1B0-43E4-B1BC-7749BD925595}" type="pres">
      <dgm:prSet presAssocID="{A6093BE4-3D44-4DE1-A857-01869A1085A0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B0E5FF9D-8780-49A5-B1A2-EEEEBF908E03}" type="pres">
      <dgm:prSet presAssocID="{A6093BE4-3D44-4DE1-A857-01869A1085A0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E3BE4CD2-924C-40FE-AB4F-2573B356506B}" type="pres">
      <dgm:prSet presAssocID="{A6093BE4-3D44-4DE1-A857-01869A1085A0}" presName="BalanceSpacing" presStyleCnt="0"/>
      <dgm:spPr/>
    </dgm:pt>
    <dgm:pt modelId="{5907B030-4EA8-4703-BC8F-4A3B204CDB96}" type="pres">
      <dgm:prSet presAssocID="{A6093BE4-3D44-4DE1-A857-01869A1085A0}" presName="BalanceSpacing1" presStyleCnt="0"/>
      <dgm:spPr/>
    </dgm:pt>
    <dgm:pt modelId="{CB4D511E-7BCA-4B9D-B044-4001B4FEE405}" type="pres">
      <dgm:prSet presAssocID="{65356E81-88EE-4523-9D64-DE1EB3BA4F2D}" presName="Accent1Text" presStyleLbl="node1" presStyleIdx="5" presStyleCnt="6"/>
      <dgm:spPr/>
    </dgm:pt>
  </dgm:ptLst>
  <dgm:cxnLst>
    <dgm:cxn modelId="{E7E32D1C-2276-4649-9962-1BDCD305ED99}" type="presOf" srcId="{44C8AC24-4794-4584-9399-1E58A1F13C37}" destId="{60306520-9631-4AE4-A3D9-ADB0205100E0}" srcOrd="0" destOrd="0" presId="urn:microsoft.com/office/officeart/2008/layout/AlternatingHexagons"/>
    <dgm:cxn modelId="{A38E1563-1E9D-4DE1-825F-8F54894515AB}" type="presOf" srcId="{763FC44B-C191-4769-BBAF-9C10CCDB201A}" destId="{28ACB39D-B15D-4DD3-B338-1018FA2E1365}" srcOrd="0" destOrd="0" presId="urn:microsoft.com/office/officeart/2008/layout/AlternatingHexagons"/>
    <dgm:cxn modelId="{E70FE948-8DDC-47A1-9B70-9113E853426E}" srcId="{44C8AC24-4794-4584-9399-1E58A1F13C37}" destId="{79F65356-1DA4-4966-832B-9D268B363257}" srcOrd="1" destOrd="0" parTransId="{CA64D668-7BF5-48A5-AD94-065E22233E82}" sibTransId="{763FC44B-C191-4769-BBAF-9C10CCDB201A}"/>
    <dgm:cxn modelId="{6E62776A-F4DB-4C8A-A508-65816D063CB7}" type="presOf" srcId="{79F65356-1DA4-4966-832B-9D268B363257}" destId="{8AB54012-2F72-4287-A0F1-29133D7908D0}" srcOrd="0" destOrd="0" presId="urn:microsoft.com/office/officeart/2008/layout/AlternatingHexagons"/>
    <dgm:cxn modelId="{3C9D6B88-0066-4FF9-B722-7EE5C2B28626}" type="presOf" srcId="{885FFF16-A286-4575-8AAD-43C9B5C48537}" destId="{D331DFD6-ACD4-4C37-97A3-79772CDE9936}" srcOrd="0" destOrd="0" presId="urn:microsoft.com/office/officeart/2008/layout/AlternatingHexagons"/>
    <dgm:cxn modelId="{B327BD8F-65B6-4CB0-AD9E-2B17604569AF}" type="presOf" srcId="{A6093BE4-3D44-4DE1-A857-01869A1085A0}" destId="{D8DB6E80-B1B0-43E4-B1BC-7749BD925595}" srcOrd="0" destOrd="0" presId="urn:microsoft.com/office/officeart/2008/layout/AlternatingHexagons"/>
    <dgm:cxn modelId="{5D023AD6-9D34-48E5-88C7-18EFE408C6E0}" srcId="{44C8AC24-4794-4584-9399-1E58A1F13C37}" destId="{1BF67AC2-D423-49A7-A04B-6174F96C0189}" srcOrd="0" destOrd="0" parTransId="{8276AF59-AF83-46DB-8F8F-C211FF2D139C}" sibTransId="{885FFF16-A286-4575-8AAD-43C9B5C48537}"/>
    <dgm:cxn modelId="{A74672D6-2510-48BD-ADFD-BAA6B4AFD3DB}" srcId="{44C8AC24-4794-4584-9399-1E58A1F13C37}" destId="{A6093BE4-3D44-4DE1-A857-01869A1085A0}" srcOrd="2" destOrd="0" parTransId="{9496FFF4-B480-43C7-BB36-E7B2FD37E640}" sibTransId="{65356E81-88EE-4523-9D64-DE1EB3BA4F2D}"/>
    <dgm:cxn modelId="{6C6592DC-CDEB-429C-BE30-9C8A8DE565B2}" type="presOf" srcId="{1BF67AC2-D423-49A7-A04B-6174F96C0189}" destId="{DC719FD6-C27B-4CDF-B8AD-DC95380EED19}" srcOrd="0" destOrd="0" presId="urn:microsoft.com/office/officeart/2008/layout/AlternatingHexagons"/>
    <dgm:cxn modelId="{19E5C1FB-1459-43F4-856F-671C1C5EA5CC}" type="presOf" srcId="{65356E81-88EE-4523-9D64-DE1EB3BA4F2D}" destId="{CB4D511E-7BCA-4B9D-B044-4001B4FEE405}" srcOrd="0" destOrd="0" presId="urn:microsoft.com/office/officeart/2008/layout/AlternatingHexagons"/>
    <dgm:cxn modelId="{7CBB9589-541F-4A99-B875-7624AC3E0064}" type="presParOf" srcId="{60306520-9631-4AE4-A3D9-ADB0205100E0}" destId="{2DCF7167-E675-4C1D-8329-540B7DCBC933}" srcOrd="0" destOrd="0" presId="urn:microsoft.com/office/officeart/2008/layout/AlternatingHexagons"/>
    <dgm:cxn modelId="{106BE675-AE49-4355-93F2-A55ACCD1AC7F}" type="presParOf" srcId="{2DCF7167-E675-4C1D-8329-540B7DCBC933}" destId="{DC719FD6-C27B-4CDF-B8AD-DC95380EED19}" srcOrd="0" destOrd="0" presId="urn:microsoft.com/office/officeart/2008/layout/AlternatingHexagons"/>
    <dgm:cxn modelId="{32ECCCAB-39D2-4467-B784-74C018383AD2}" type="presParOf" srcId="{2DCF7167-E675-4C1D-8329-540B7DCBC933}" destId="{1082273C-F905-4974-B737-1E376D805E17}" srcOrd="1" destOrd="0" presId="urn:microsoft.com/office/officeart/2008/layout/AlternatingHexagons"/>
    <dgm:cxn modelId="{6BFDAFFE-1E03-438F-ACC3-094F16D25C29}" type="presParOf" srcId="{2DCF7167-E675-4C1D-8329-540B7DCBC933}" destId="{11CF4746-4D01-4833-97B7-0B0FED756E58}" srcOrd="2" destOrd="0" presId="urn:microsoft.com/office/officeart/2008/layout/AlternatingHexagons"/>
    <dgm:cxn modelId="{177AB1AB-70BB-43BB-B177-AEA7E0D8DF0E}" type="presParOf" srcId="{2DCF7167-E675-4C1D-8329-540B7DCBC933}" destId="{1E53370D-6880-44DB-AFCB-B600CA896928}" srcOrd="3" destOrd="0" presId="urn:microsoft.com/office/officeart/2008/layout/AlternatingHexagons"/>
    <dgm:cxn modelId="{E17A56B6-C859-4050-8C10-E61A942FD861}" type="presParOf" srcId="{2DCF7167-E675-4C1D-8329-540B7DCBC933}" destId="{D331DFD6-ACD4-4C37-97A3-79772CDE9936}" srcOrd="4" destOrd="0" presId="urn:microsoft.com/office/officeart/2008/layout/AlternatingHexagons"/>
    <dgm:cxn modelId="{68EB6BD5-D042-44D9-B55A-7730474B176B}" type="presParOf" srcId="{60306520-9631-4AE4-A3D9-ADB0205100E0}" destId="{861B1CED-BCF1-4873-A268-4D5D77F7357E}" srcOrd="1" destOrd="0" presId="urn:microsoft.com/office/officeart/2008/layout/AlternatingHexagons"/>
    <dgm:cxn modelId="{28966CE3-C699-48B4-8AD8-40666C0DB7E5}" type="presParOf" srcId="{60306520-9631-4AE4-A3D9-ADB0205100E0}" destId="{76BF4951-A1EC-40D7-8E41-E1C3E5B03107}" srcOrd="2" destOrd="0" presId="urn:microsoft.com/office/officeart/2008/layout/AlternatingHexagons"/>
    <dgm:cxn modelId="{6E35BFAD-1923-4795-965D-652A6A73F31D}" type="presParOf" srcId="{76BF4951-A1EC-40D7-8E41-E1C3E5B03107}" destId="{8AB54012-2F72-4287-A0F1-29133D7908D0}" srcOrd="0" destOrd="0" presId="urn:microsoft.com/office/officeart/2008/layout/AlternatingHexagons"/>
    <dgm:cxn modelId="{34E34800-4AEC-4AB2-81F2-A92FBE0BE58B}" type="presParOf" srcId="{76BF4951-A1EC-40D7-8E41-E1C3E5B03107}" destId="{A3B06436-F1F5-4241-953A-DB8D7A37A32D}" srcOrd="1" destOrd="0" presId="urn:microsoft.com/office/officeart/2008/layout/AlternatingHexagons"/>
    <dgm:cxn modelId="{D7E6F4A7-98AA-41C0-87D2-1A9EEAF997EF}" type="presParOf" srcId="{76BF4951-A1EC-40D7-8E41-E1C3E5B03107}" destId="{14E0BB23-51C8-4642-8B92-0A618EA52B75}" srcOrd="2" destOrd="0" presId="urn:microsoft.com/office/officeart/2008/layout/AlternatingHexagons"/>
    <dgm:cxn modelId="{626152B4-D1EC-4D9F-8F4A-B7944737EEFA}" type="presParOf" srcId="{76BF4951-A1EC-40D7-8E41-E1C3E5B03107}" destId="{34AE2324-7FC6-4D1A-9FBE-104F8881FB04}" srcOrd="3" destOrd="0" presId="urn:microsoft.com/office/officeart/2008/layout/AlternatingHexagons"/>
    <dgm:cxn modelId="{57624F35-C7D5-47CF-9907-4FDBE82FD06E}" type="presParOf" srcId="{76BF4951-A1EC-40D7-8E41-E1C3E5B03107}" destId="{28ACB39D-B15D-4DD3-B338-1018FA2E1365}" srcOrd="4" destOrd="0" presId="urn:microsoft.com/office/officeart/2008/layout/AlternatingHexagons"/>
    <dgm:cxn modelId="{58E26669-4556-47EB-AE14-4C83E70EA97E}" type="presParOf" srcId="{60306520-9631-4AE4-A3D9-ADB0205100E0}" destId="{C112DD4A-C2A4-49FF-9AAC-65A573088CAC}" srcOrd="3" destOrd="0" presId="urn:microsoft.com/office/officeart/2008/layout/AlternatingHexagons"/>
    <dgm:cxn modelId="{79D405EB-F34C-47D0-9F1B-DECD3BC37EC1}" type="presParOf" srcId="{60306520-9631-4AE4-A3D9-ADB0205100E0}" destId="{AB780A5E-0352-4EA2-BD51-5A8BC272771E}" srcOrd="4" destOrd="0" presId="urn:microsoft.com/office/officeart/2008/layout/AlternatingHexagons"/>
    <dgm:cxn modelId="{B8F531D6-9FE2-4E18-97E8-DB95CD793A85}" type="presParOf" srcId="{AB780A5E-0352-4EA2-BD51-5A8BC272771E}" destId="{D8DB6E80-B1B0-43E4-B1BC-7749BD925595}" srcOrd="0" destOrd="0" presId="urn:microsoft.com/office/officeart/2008/layout/AlternatingHexagons"/>
    <dgm:cxn modelId="{61CBC406-5835-4EFF-8B73-6104D1AACC1E}" type="presParOf" srcId="{AB780A5E-0352-4EA2-BD51-5A8BC272771E}" destId="{B0E5FF9D-8780-49A5-B1A2-EEEEBF908E03}" srcOrd="1" destOrd="0" presId="urn:microsoft.com/office/officeart/2008/layout/AlternatingHexagons"/>
    <dgm:cxn modelId="{44B69DDC-B64A-4BDA-82E7-A420F81EC9FA}" type="presParOf" srcId="{AB780A5E-0352-4EA2-BD51-5A8BC272771E}" destId="{E3BE4CD2-924C-40FE-AB4F-2573B356506B}" srcOrd="2" destOrd="0" presId="urn:microsoft.com/office/officeart/2008/layout/AlternatingHexagons"/>
    <dgm:cxn modelId="{3400212C-C89E-41F8-83D2-3ECB02AF9BFD}" type="presParOf" srcId="{AB780A5E-0352-4EA2-BD51-5A8BC272771E}" destId="{5907B030-4EA8-4703-BC8F-4A3B204CDB96}" srcOrd="3" destOrd="0" presId="urn:microsoft.com/office/officeart/2008/layout/AlternatingHexagons"/>
    <dgm:cxn modelId="{1A740DB9-59FF-40E0-B371-3DAA6E497957}" type="presParOf" srcId="{AB780A5E-0352-4EA2-BD51-5A8BC272771E}" destId="{CB4D511E-7BCA-4B9D-B044-4001B4FEE40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19FD6-C27B-4CDF-B8AD-DC95380EED19}">
      <dsp:nvSpPr>
        <dsp:cNvPr id="0" name=""/>
        <dsp:cNvSpPr/>
      </dsp:nvSpPr>
      <dsp:spPr>
        <a:xfrm rot="5400000">
          <a:off x="1970655" y="81566"/>
          <a:ext cx="1245249" cy="108336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Weby a soc. sítě</a:t>
          </a:r>
        </a:p>
      </dsp:txBody>
      <dsp:txXfrm rot="-5400000">
        <a:off x="2220420" y="194676"/>
        <a:ext cx="745718" cy="857147"/>
      </dsp:txXfrm>
    </dsp:sp>
    <dsp:sp modelId="{1082273C-F905-4974-B737-1E376D805E17}">
      <dsp:nvSpPr>
        <dsp:cNvPr id="0" name=""/>
        <dsp:cNvSpPr/>
      </dsp:nvSpPr>
      <dsp:spPr>
        <a:xfrm>
          <a:off x="3167838" y="249675"/>
          <a:ext cx="1389698" cy="747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31DFD6-ACD4-4C37-97A3-79772CDE9936}">
      <dsp:nvSpPr>
        <dsp:cNvPr id="0" name=""/>
        <dsp:cNvSpPr/>
      </dsp:nvSpPr>
      <dsp:spPr>
        <a:xfrm rot="5400000">
          <a:off x="800619" y="81566"/>
          <a:ext cx="1245249" cy="108336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Rádia</a:t>
          </a:r>
        </a:p>
      </dsp:txBody>
      <dsp:txXfrm rot="-5400000">
        <a:off x="1050384" y="194676"/>
        <a:ext cx="745718" cy="857147"/>
      </dsp:txXfrm>
    </dsp:sp>
    <dsp:sp modelId="{8AB54012-2F72-4287-A0F1-29133D7908D0}">
      <dsp:nvSpPr>
        <dsp:cNvPr id="0" name=""/>
        <dsp:cNvSpPr/>
      </dsp:nvSpPr>
      <dsp:spPr>
        <a:xfrm rot="5400000">
          <a:off x="1383396" y="1138534"/>
          <a:ext cx="1245249" cy="108336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Děti a rodiče</a:t>
          </a:r>
        </a:p>
      </dsp:txBody>
      <dsp:txXfrm rot="-5400000">
        <a:off x="1633161" y="1251644"/>
        <a:ext cx="745718" cy="857147"/>
      </dsp:txXfrm>
    </dsp:sp>
    <dsp:sp modelId="{A3B06436-F1F5-4241-953A-DB8D7A37A32D}">
      <dsp:nvSpPr>
        <dsp:cNvPr id="0" name=""/>
        <dsp:cNvSpPr/>
      </dsp:nvSpPr>
      <dsp:spPr>
        <a:xfrm>
          <a:off x="74639" y="1306642"/>
          <a:ext cx="1344869" cy="747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ACB39D-B15D-4DD3-B338-1018FA2E1365}">
      <dsp:nvSpPr>
        <dsp:cNvPr id="0" name=""/>
        <dsp:cNvSpPr/>
      </dsp:nvSpPr>
      <dsp:spPr>
        <a:xfrm rot="5400000">
          <a:off x="2553432" y="1138534"/>
          <a:ext cx="1245249" cy="108336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Mediální partneři</a:t>
          </a:r>
        </a:p>
      </dsp:txBody>
      <dsp:txXfrm rot="-5400000">
        <a:off x="2803197" y="1251644"/>
        <a:ext cx="745718" cy="857147"/>
      </dsp:txXfrm>
    </dsp:sp>
    <dsp:sp modelId="{D8DB6E80-B1B0-43E4-B1BC-7749BD925595}">
      <dsp:nvSpPr>
        <dsp:cNvPr id="0" name=""/>
        <dsp:cNvSpPr/>
      </dsp:nvSpPr>
      <dsp:spPr>
        <a:xfrm rot="5400000">
          <a:off x="1970655" y="2195501"/>
          <a:ext cx="1245249" cy="1083366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/>
            <a:t>Komerční partneři</a:t>
          </a:r>
        </a:p>
      </dsp:txBody>
      <dsp:txXfrm rot="-5400000">
        <a:off x="2220420" y="2308611"/>
        <a:ext cx="745718" cy="857147"/>
      </dsp:txXfrm>
    </dsp:sp>
    <dsp:sp modelId="{B0E5FF9D-8780-49A5-B1A2-EEEEBF908E03}">
      <dsp:nvSpPr>
        <dsp:cNvPr id="0" name=""/>
        <dsp:cNvSpPr/>
      </dsp:nvSpPr>
      <dsp:spPr>
        <a:xfrm>
          <a:off x="3167838" y="2363610"/>
          <a:ext cx="1389698" cy="747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4D511E-7BCA-4B9D-B044-4001B4FEE405}">
      <dsp:nvSpPr>
        <dsp:cNvPr id="0" name=""/>
        <dsp:cNvSpPr/>
      </dsp:nvSpPr>
      <dsp:spPr>
        <a:xfrm rot="5400000">
          <a:off x="800619" y="2195501"/>
          <a:ext cx="1245249" cy="108336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Odborníci a instituce</a:t>
          </a:r>
        </a:p>
      </dsp:txBody>
      <dsp:txXfrm rot="-5400000">
        <a:off x="1050384" y="2308611"/>
        <a:ext cx="745718" cy="857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5D69F-6D27-4F54-9D3D-D10783F0926C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4019C-F59B-4CBA-B432-D67BBF1DE3D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2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10142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3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697351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4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864234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5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095838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6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348926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7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767812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8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6695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CB60B01-A26E-4C5A-9C5A-30D858A6D159}" type="slidenum">
              <a:rPr lang="en-US" altLang="cs-CZ" smtClean="0"/>
              <a:pPr/>
              <a:t>9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891208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4019C-F59B-4CBA-B432-D67BBF1DE3D7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8BB6-E6B1-4ACF-BCBA-A49DC9D7AC56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BB8E5-EB20-4C30-988D-EF6544E8D9EC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C5FDC-FC83-433C-8E71-52897695F987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BF1C6-2265-4C44-8555-F0184FD5A459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BB9CD-8B79-42E8-A796-3FD651F1A34D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D431-BCCE-45C0-8C9C-941747839738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3395-11A6-427D-A877-77C1DA1BAE75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BB76-ECEA-4F60-8108-423588385A5E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B6A-AA44-4877-894F-9BC24AD562D0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7A95-D929-4894-B015-8529E625136D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6A5C-4F9F-459F-BDAE-550851463F07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4DB21-472A-46E6-BED0-751B74C97097}" type="datetime1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EECB9-5BE6-4F21-B2CA-103085CD7A4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mailto:redakce@hrajsisnami.cz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8C85D4E-0BC3-4BB3-9B4D-85A6B1D39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72544"/>
            <a:ext cx="3600400" cy="1171214"/>
          </a:xfrm>
          <a:prstGeom prst="rect">
            <a:avLst/>
          </a:prstGeom>
        </p:spPr>
      </p:pic>
      <p:sp>
        <p:nvSpPr>
          <p:cNvPr id="7" name="Podnadpis 6">
            <a:extLst>
              <a:ext uri="{FF2B5EF4-FFF2-40B4-BE49-F238E27FC236}">
                <a16:creationId xmlns:a16="http://schemas.microsoft.com/office/drawing/2014/main" id="{46DFD4E1-71AF-423A-8703-A3B437DED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3147814"/>
            <a:ext cx="6480720" cy="1368152"/>
          </a:xfrm>
        </p:spPr>
        <p:txBody>
          <a:bodyPr>
            <a:normAutofit fontScale="92500" lnSpcReduction="20000"/>
          </a:bodyPr>
          <a:lstStyle/>
          <a:p>
            <a:r>
              <a:rPr lang="cs-CZ" sz="3800" b="1" dirty="0">
                <a:solidFill>
                  <a:schemeClr val="bg1"/>
                </a:solidFill>
              </a:rPr>
              <a:t>Děti jsou naše budoucnost</a:t>
            </a:r>
          </a:p>
          <a:p>
            <a:endParaRPr lang="cs-CZ" dirty="0">
              <a:solidFill>
                <a:schemeClr val="bg1"/>
              </a:solidFill>
            </a:endParaRPr>
          </a:p>
          <a:p>
            <a:r>
              <a:rPr lang="cs-CZ" sz="2300" dirty="0">
                <a:solidFill>
                  <a:schemeClr val="bg1"/>
                </a:solidFill>
              </a:rPr>
              <a:t>Petr Uchytil, ředitel strategického marketingu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872" y="215297"/>
            <a:ext cx="8229600" cy="857250"/>
          </a:xfrm>
        </p:spPr>
        <p:txBody>
          <a:bodyPr rtlCol="0">
            <a:normAutofit/>
          </a:bodyPr>
          <a:lstStyle/>
          <a:p>
            <a:pPr algn="l" defTabSz="342783">
              <a:defRPr/>
            </a:pPr>
            <a:r>
              <a:rPr lang="cs-CZ" sz="2531" spc="-37" dirty="0">
                <a:solidFill>
                  <a:srgbClr val="0A3089"/>
                </a:solidFill>
                <a:latin typeface="Arial"/>
                <a:cs typeface="Arial"/>
              </a:rPr>
              <a:t>Co vyplývá z výzkumu</a:t>
            </a:r>
            <a:br>
              <a:rPr lang="cs-CZ" dirty="0">
                <a:solidFill>
                  <a:srgbClr val="002060"/>
                </a:solidFill>
              </a:rPr>
            </a:br>
            <a:endParaRPr lang="cs-CZ" sz="1213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04B9AA8-82A2-497B-962D-F06AB714FB7D}"/>
              </a:ext>
            </a:extLst>
          </p:cNvPr>
          <p:cNvSpPr txBox="1"/>
          <p:nvPr/>
        </p:nvSpPr>
        <p:spPr>
          <a:xfrm>
            <a:off x="179512" y="1131590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Existuje příkrý rozdíl mezi přáním a realitou. Rodiče by chtěli být více s dětmi ale nejsou.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B5238CA-A592-49D1-AD75-BB94E83E922D}"/>
              </a:ext>
            </a:extLst>
          </p:cNvPr>
          <p:cNvSpPr txBox="1"/>
          <p:nvPr/>
        </p:nvSpPr>
        <p:spPr>
          <a:xfrm>
            <a:off x="0" y="4765066"/>
            <a:ext cx="20004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/>
              <a:t>Zdroj dat: STEM/MARK, 2016, výzkum pro značku PIGY</a:t>
            </a:r>
          </a:p>
        </p:txBody>
      </p:sp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2B3CC8B9-FB3B-4D86-BBD0-A8F491FCEF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042397"/>
              </p:ext>
            </p:extLst>
          </p:nvPr>
        </p:nvGraphicFramePr>
        <p:xfrm>
          <a:off x="15894" y="1707654"/>
          <a:ext cx="4556106" cy="3105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27E30FB9-AAC3-42E3-ACB8-49067A3F4AF4}"/>
              </a:ext>
            </a:extLst>
          </p:cNvPr>
          <p:cNvSpPr txBox="1"/>
          <p:nvPr/>
        </p:nvSpPr>
        <p:spPr>
          <a:xfrm>
            <a:off x="2344872" y="2916631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/>
              <a:t>REALITA = 26 HODIN/MĚSÍC</a:t>
            </a:r>
          </a:p>
          <a:p>
            <a:r>
              <a:rPr lang="cs-CZ" sz="800" b="1" dirty="0"/>
              <a:t>IDEÁL = 40 HODIN/MĚSÍC</a:t>
            </a:r>
          </a:p>
        </p:txBody>
      </p:sp>
      <p:graphicFrame>
        <p:nvGraphicFramePr>
          <p:cNvPr id="13" name="Graf 12">
            <a:extLst>
              <a:ext uri="{FF2B5EF4-FFF2-40B4-BE49-F238E27FC236}">
                <a16:creationId xmlns:a16="http://schemas.microsoft.com/office/drawing/2014/main" id="{A3233682-4919-42E0-87FD-7EF0A75CD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3994566"/>
              </p:ext>
            </p:extLst>
          </p:nvPr>
        </p:nvGraphicFramePr>
        <p:xfrm>
          <a:off x="4644008" y="1707654"/>
          <a:ext cx="3919464" cy="3184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3A9843E2-BB82-421D-B42D-9D961F713E6B}"/>
              </a:ext>
            </a:extLst>
          </p:cNvPr>
          <p:cNvSpPr txBox="1"/>
          <p:nvPr/>
        </p:nvSpPr>
        <p:spPr>
          <a:xfrm>
            <a:off x="6917187" y="2916631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/>
              <a:t>REALITA = 12 HODIN/MĚSÍC</a:t>
            </a:r>
          </a:p>
          <a:p>
            <a:r>
              <a:rPr lang="cs-CZ" sz="800" b="1" dirty="0"/>
              <a:t>IDEÁL = 26 HODIN/MĚSÍC</a:t>
            </a:r>
          </a:p>
        </p:txBody>
      </p:sp>
    </p:spTree>
    <p:extLst>
      <p:ext uri="{BB962C8B-B14F-4D97-AF65-F5344CB8AC3E}">
        <p14:creationId xmlns:p14="http://schemas.microsoft.com/office/powerpoint/2010/main" val="1470626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872" y="215297"/>
            <a:ext cx="8229600" cy="857250"/>
          </a:xfrm>
        </p:spPr>
        <p:txBody>
          <a:bodyPr rtlCol="0">
            <a:normAutofit/>
          </a:bodyPr>
          <a:lstStyle/>
          <a:p>
            <a:pPr algn="l" defTabSz="342783">
              <a:defRPr/>
            </a:pPr>
            <a:r>
              <a:rPr lang="cs-CZ" sz="2531" spc="-37" dirty="0">
                <a:solidFill>
                  <a:srgbClr val="0A3089"/>
                </a:solidFill>
                <a:latin typeface="Arial"/>
                <a:cs typeface="Arial"/>
              </a:rPr>
              <a:t>Co vyplývá z výzkumu</a:t>
            </a:r>
            <a:br>
              <a:rPr lang="cs-CZ" dirty="0">
                <a:solidFill>
                  <a:srgbClr val="002060"/>
                </a:solidFill>
              </a:rPr>
            </a:br>
            <a:endParaRPr lang="cs-CZ" sz="1213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1B5238CA-A592-49D1-AD75-BB94E83E922D}"/>
              </a:ext>
            </a:extLst>
          </p:cNvPr>
          <p:cNvSpPr txBox="1"/>
          <p:nvPr/>
        </p:nvSpPr>
        <p:spPr>
          <a:xfrm>
            <a:off x="0" y="4765066"/>
            <a:ext cx="20004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/>
              <a:t>Zdroj dat: STEM/MARK, 2016, výzkum pro značku PIGY</a:t>
            </a:r>
          </a:p>
        </p:txBody>
      </p:sp>
      <p:graphicFrame>
        <p:nvGraphicFramePr>
          <p:cNvPr id="14" name="Graf 13">
            <a:extLst>
              <a:ext uri="{FF2B5EF4-FFF2-40B4-BE49-F238E27FC236}">
                <a16:creationId xmlns:a16="http://schemas.microsoft.com/office/drawing/2014/main" id="{D5E06BA9-3716-4584-9389-0BBB25F402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7024351"/>
              </p:ext>
            </p:extLst>
          </p:nvPr>
        </p:nvGraphicFramePr>
        <p:xfrm>
          <a:off x="35496" y="1650086"/>
          <a:ext cx="4104456" cy="2937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f 15">
            <a:extLst>
              <a:ext uri="{FF2B5EF4-FFF2-40B4-BE49-F238E27FC236}">
                <a16:creationId xmlns:a16="http://schemas.microsoft.com/office/drawing/2014/main" id="{44F6FF86-32F1-4D48-BD52-361EF4549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3250650"/>
              </p:ext>
            </p:extLst>
          </p:nvPr>
        </p:nvGraphicFramePr>
        <p:xfrm>
          <a:off x="4499992" y="1650086"/>
          <a:ext cx="432048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EA3578CF-C781-4090-9124-3D1F0DFC564E}"/>
              </a:ext>
            </a:extLst>
          </p:cNvPr>
          <p:cNvSpPr txBox="1"/>
          <p:nvPr/>
        </p:nvSpPr>
        <p:spPr>
          <a:xfrm>
            <a:off x="1763688" y="2508246"/>
            <a:ext cx="1955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/>
              <a:t>REALITA = 19 HODIN/MĚSÍC</a:t>
            </a:r>
          </a:p>
          <a:p>
            <a:r>
              <a:rPr lang="cs-CZ" sz="800" b="1" dirty="0"/>
              <a:t>IDEÁL = 28 HODIN/MĚSÍC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CCACC151-6DB1-41F9-9F25-13A69A56F2BF}"/>
              </a:ext>
            </a:extLst>
          </p:cNvPr>
          <p:cNvSpPr txBox="1"/>
          <p:nvPr/>
        </p:nvSpPr>
        <p:spPr>
          <a:xfrm>
            <a:off x="7461143" y="2677523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/>
              <a:t>REALITA = 14 HODIN/MĚSÍC</a:t>
            </a:r>
          </a:p>
          <a:p>
            <a:r>
              <a:rPr lang="cs-CZ" sz="800" b="1" dirty="0"/>
              <a:t>IDEÁL = 26 HODIN/MĚSÍC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5C6EB02-4C33-4275-9806-C80BE072A42B}"/>
              </a:ext>
            </a:extLst>
          </p:cNvPr>
          <p:cNvSpPr txBox="1"/>
          <p:nvPr/>
        </p:nvSpPr>
        <p:spPr>
          <a:xfrm>
            <a:off x="179512" y="1131590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…málo si společně hrají, čtou, učí se, povídají si….</a:t>
            </a:r>
          </a:p>
        </p:txBody>
      </p:sp>
    </p:spTree>
    <p:extLst>
      <p:ext uri="{BB962C8B-B14F-4D97-AF65-F5344CB8AC3E}">
        <p14:creationId xmlns:p14="http://schemas.microsoft.com/office/powerpoint/2010/main" val="4093897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872" y="215297"/>
            <a:ext cx="8229600" cy="857250"/>
          </a:xfrm>
        </p:spPr>
        <p:txBody>
          <a:bodyPr rtlCol="0">
            <a:normAutofit/>
          </a:bodyPr>
          <a:lstStyle/>
          <a:p>
            <a:pPr algn="l" defTabSz="342783">
              <a:defRPr/>
            </a:pPr>
            <a:r>
              <a:rPr lang="cs-CZ" sz="2531" spc="-37" dirty="0">
                <a:solidFill>
                  <a:srgbClr val="0A3089"/>
                </a:solidFill>
                <a:latin typeface="Arial"/>
                <a:cs typeface="Arial"/>
              </a:rPr>
              <a:t>Co vyplývá z výzkumu</a:t>
            </a:r>
            <a:br>
              <a:rPr lang="cs-CZ" dirty="0">
                <a:solidFill>
                  <a:srgbClr val="002060"/>
                </a:solidFill>
              </a:rPr>
            </a:br>
            <a:endParaRPr lang="cs-CZ" sz="1213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E715417-C9F7-4F99-AEDC-9B83D719B0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7279"/>
          <a:stretch/>
        </p:blipFill>
        <p:spPr>
          <a:xfrm>
            <a:off x="119094" y="2283311"/>
            <a:ext cx="4172860" cy="230425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B90F4EC-E2D6-4F08-82F8-41D26C113C60}"/>
              </a:ext>
            </a:extLst>
          </p:cNvPr>
          <p:cNvSpPr txBox="1"/>
          <p:nvPr/>
        </p:nvSpPr>
        <p:spPr>
          <a:xfrm>
            <a:off x="309595" y="1966069"/>
            <a:ext cx="380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Průměrný čas strávený vybranými aktivitami během typického všedního dne (minut, děti 3-9)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A13F88E-E044-4E77-806F-B1C229DA82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6397"/>
          <a:stretch/>
        </p:blipFill>
        <p:spPr>
          <a:xfrm>
            <a:off x="4355976" y="2211710"/>
            <a:ext cx="3982079" cy="2400267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8F73106D-A49F-4A0E-8194-C1AECCBD6996}"/>
              </a:ext>
            </a:extLst>
          </p:cNvPr>
          <p:cNvSpPr txBox="1"/>
          <p:nvPr/>
        </p:nvSpPr>
        <p:spPr>
          <a:xfrm>
            <a:off x="5056306" y="1936642"/>
            <a:ext cx="380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Průměrný čas strávený vybranými aktivitami během typického víkendového dne (minut, děti 3-9)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C8612E9-C9A9-45FF-9D3A-6D60AF67477D}"/>
              </a:ext>
            </a:extLst>
          </p:cNvPr>
          <p:cNvSpPr txBox="1"/>
          <p:nvPr/>
        </p:nvSpPr>
        <p:spPr>
          <a:xfrm>
            <a:off x="3203492" y="4740483"/>
            <a:ext cx="25922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/>
              <a:t>Zdroj dat: STEM/MARK, 2016, výzkum pro značku PIGY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11E925A-B317-4AC2-9FA2-CF7B139A462F}"/>
              </a:ext>
            </a:extLst>
          </p:cNvPr>
          <p:cNvSpPr txBox="1"/>
          <p:nvPr/>
        </p:nvSpPr>
        <p:spPr>
          <a:xfrm>
            <a:off x="218169" y="1182395"/>
            <a:ext cx="856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Děti tráví spoustu času osamoceně, bez přímého kontaktu s rodiči či kamarády. </a:t>
            </a:r>
          </a:p>
        </p:txBody>
      </p:sp>
    </p:spTree>
    <p:extLst>
      <p:ext uri="{BB962C8B-B14F-4D97-AF65-F5344CB8AC3E}">
        <p14:creationId xmlns:p14="http://schemas.microsoft.com/office/powerpoint/2010/main" val="66773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872" y="215297"/>
            <a:ext cx="8229600" cy="857250"/>
          </a:xfrm>
        </p:spPr>
        <p:txBody>
          <a:bodyPr rtlCol="0">
            <a:normAutofit/>
          </a:bodyPr>
          <a:lstStyle/>
          <a:p>
            <a:pPr algn="l" defTabSz="342783">
              <a:defRPr/>
            </a:pPr>
            <a:r>
              <a:rPr lang="cs-CZ" sz="2531" spc="-37" dirty="0">
                <a:solidFill>
                  <a:srgbClr val="0A3089"/>
                </a:solidFill>
                <a:latin typeface="Arial"/>
                <a:cs typeface="Arial"/>
              </a:rPr>
              <a:t>Co vyplývá z výzkumu</a:t>
            </a:r>
            <a:br>
              <a:rPr lang="cs-CZ" dirty="0">
                <a:solidFill>
                  <a:srgbClr val="002060"/>
                </a:solidFill>
              </a:rPr>
            </a:br>
            <a:endParaRPr lang="cs-CZ" sz="1213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95813B3-726C-428E-A050-388A08B77620}"/>
              </a:ext>
            </a:extLst>
          </p:cNvPr>
          <p:cNvSpPr txBox="1"/>
          <p:nvPr/>
        </p:nvSpPr>
        <p:spPr>
          <a:xfrm>
            <a:off x="341099" y="1203598"/>
            <a:ext cx="81619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Těsnější zapojení rodiče do volného času nejmenších dětí přitom podle odborníků rychleji rozvíjí:</a:t>
            </a:r>
          </a:p>
          <a:p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kreativní schopnosti</a:t>
            </a:r>
          </a:p>
          <a:p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schopnost učit se od druhých </a:t>
            </a:r>
          </a:p>
          <a:p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komunikační schopnosti –zejména pohodlně vnímat mluvené slovo, což je klíčové pro pozdější schopnost učit se ve škole ale třeba i poslouchat rádio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985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872" y="215297"/>
            <a:ext cx="8229600" cy="857250"/>
          </a:xfrm>
        </p:spPr>
        <p:txBody>
          <a:bodyPr rtlCol="0">
            <a:normAutofit fontScale="90000"/>
          </a:bodyPr>
          <a:lstStyle/>
          <a:p>
            <a:pPr algn="l" defTabSz="342783">
              <a:defRPr/>
            </a:pPr>
            <a:r>
              <a:rPr lang="cs-CZ" dirty="0">
                <a:solidFill>
                  <a:srgbClr val="002060"/>
                </a:solidFill>
              </a:rPr>
              <a:t>Vize a mise </a:t>
            </a:r>
            <a:br>
              <a:rPr lang="cs-CZ" dirty="0">
                <a:solidFill>
                  <a:srgbClr val="002060"/>
                </a:solidFill>
              </a:rPr>
            </a:br>
            <a:endParaRPr lang="cs-CZ" sz="1213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95813B3-726C-428E-A050-388A08B77620}"/>
              </a:ext>
            </a:extLst>
          </p:cNvPr>
          <p:cNvSpPr txBox="1"/>
          <p:nvPr/>
        </p:nvSpPr>
        <p:spPr>
          <a:xfrm>
            <a:off x="611560" y="1203598"/>
            <a:ext cx="816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CC0099"/>
                </a:solidFill>
              </a:rPr>
              <a:t>Vize</a:t>
            </a:r>
          </a:p>
          <a:p>
            <a:r>
              <a:rPr lang="cs-CZ" dirty="0"/>
              <a:t>Rodiče a děti spolu budou trávit tolik času, kolik si vzájemně budou přát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233DFAC-87D2-419E-B532-7032DBA25A93}"/>
              </a:ext>
            </a:extLst>
          </p:cNvPr>
          <p:cNvSpPr/>
          <p:nvPr/>
        </p:nvSpPr>
        <p:spPr>
          <a:xfrm>
            <a:off x="582648" y="2643758"/>
            <a:ext cx="7085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CC0099"/>
                </a:solidFill>
              </a:rPr>
              <a:t>Mise</a:t>
            </a:r>
            <a:endParaRPr lang="cs-CZ" dirty="0"/>
          </a:p>
          <a:p>
            <a:r>
              <a:rPr lang="cs-CZ" dirty="0"/>
              <a:t>Posílit schopnosti dětí, upevnit rodinné vazby a vytvořit lepší společnost. Je to velice jednoduché – Hraj si s námi!</a:t>
            </a:r>
          </a:p>
        </p:txBody>
      </p:sp>
    </p:spTree>
    <p:extLst>
      <p:ext uri="{BB962C8B-B14F-4D97-AF65-F5344CB8AC3E}">
        <p14:creationId xmlns:p14="http://schemas.microsoft.com/office/powerpoint/2010/main" val="93142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9948" y="165935"/>
            <a:ext cx="8229600" cy="857250"/>
          </a:xfrm>
        </p:spPr>
        <p:txBody>
          <a:bodyPr rtlCol="0">
            <a:normAutofit fontScale="90000"/>
          </a:bodyPr>
          <a:lstStyle/>
          <a:p>
            <a:pPr algn="l" defTabSz="342783">
              <a:defRPr/>
            </a:pPr>
            <a:r>
              <a:rPr lang="cs-CZ" dirty="0">
                <a:solidFill>
                  <a:srgbClr val="002060"/>
                </a:solidFill>
              </a:rPr>
              <a:t>Principy a cíle</a:t>
            </a:r>
            <a:br>
              <a:rPr lang="cs-CZ" dirty="0">
                <a:solidFill>
                  <a:srgbClr val="002060"/>
                </a:solidFill>
              </a:rPr>
            </a:br>
            <a:endParaRPr lang="cs-CZ" sz="1213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28E6256-5209-4F1C-8445-25A8F80F37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636" b="7353"/>
          <a:stretch/>
        </p:blipFill>
        <p:spPr>
          <a:xfrm>
            <a:off x="7908283" y="1023186"/>
            <a:ext cx="1056205" cy="71888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8F39737-F458-496A-B00D-950AA82A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93" y="1923678"/>
            <a:ext cx="1085095" cy="39104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6475A66-71D7-490A-B5CC-F111043AD1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568" y="3205029"/>
            <a:ext cx="1031545" cy="51884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395021F-28D1-4448-9871-37E33BF6391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2" b="17503"/>
          <a:stretch/>
        </p:blipFill>
        <p:spPr>
          <a:xfrm>
            <a:off x="7880568" y="2510703"/>
            <a:ext cx="1031545" cy="565103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6DC8F56A-D8BE-42D1-8F52-17A7828D9C45}"/>
              </a:ext>
            </a:extLst>
          </p:cNvPr>
          <p:cNvSpPr txBox="1"/>
          <p:nvPr/>
        </p:nvSpPr>
        <p:spPr>
          <a:xfrm>
            <a:off x="149948" y="1118432"/>
            <a:ext cx="75183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Poskytneme mediální prostor pro komunikaci </a:t>
            </a:r>
            <a:r>
              <a:rPr lang="cs-CZ" sz="1600" b="1" dirty="0"/>
              <a:t>Hraj si s námi </a:t>
            </a:r>
            <a:r>
              <a:rPr lang="cs-CZ" sz="1600" dirty="0"/>
              <a:t>v hodnotě 10 mil. Kč</a:t>
            </a:r>
          </a:p>
          <a:p>
            <a:r>
              <a:rPr lang="cs-CZ" sz="1600" dirty="0"/>
              <a:t>on air a on line</a:t>
            </a:r>
          </a:p>
          <a:p>
            <a:endParaRPr lang="cs-CZ" sz="1600" dirty="0"/>
          </a:p>
          <a:p>
            <a:r>
              <a:rPr lang="cs-CZ" sz="1600" dirty="0"/>
              <a:t>Prostor bude k dispozici všem partnerům, kteří sledují cíle projektu </a:t>
            </a:r>
          </a:p>
          <a:p>
            <a:r>
              <a:rPr lang="cs-CZ" sz="1600" dirty="0"/>
              <a:t> </a:t>
            </a:r>
          </a:p>
          <a:p>
            <a:r>
              <a:rPr lang="cs-CZ" sz="1600" dirty="0"/>
              <a:t>Partneři publikují na hrajsisnami.cz a odtud budou čerpat naše další média informace  </a:t>
            </a:r>
          </a:p>
          <a:p>
            <a:endParaRPr lang="cs-CZ" sz="1600" dirty="0"/>
          </a:p>
          <a:p>
            <a:r>
              <a:rPr lang="cs-CZ" sz="1600" dirty="0"/>
              <a:t>Uspořádáme nejméně 10 eventů na podporu </a:t>
            </a:r>
            <a:r>
              <a:rPr lang="cs-CZ" sz="1600" b="1" dirty="0"/>
              <a:t>Hraj si s námi </a:t>
            </a:r>
            <a:r>
              <a:rPr lang="cs-CZ" sz="1600" dirty="0"/>
              <a:t>v kontextu cílů projektu</a:t>
            </a:r>
          </a:p>
          <a:p>
            <a:endParaRPr lang="cs-CZ" sz="1600" dirty="0"/>
          </a:p>
          <a:p>
            <a:r>
              <a:rPr lang="cs-CZ" sz="1600" dirty="0"/>
              <a:t>Oslovíme 5,4 mil. lidí, z toho nejméně 10 tis. kontaktním způsobem  </a:t>
            </a:r>
          </a:p>
          <a:p>
            <a:endParaRPr lang="cs-CZ" sz="1600" dirty="0"/>
          </a:p>
          <a:p>
            <a:r>
              <a:rPr lang="cs-CZ" sz="1600" dirty="0"/>
              <a:t>Vytvoříme otevřenou databázi užitečných tipů a návodů pro rodiče i děti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BDE17D38-91C8-47BA-9D9B-225A2FCB8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l="19319" t="22962" r="17797" b="23335"/>
          <a:stretch/>
        </p:blipFill>
        <p:spPr bwMode="auto">
          <a:xfrm>
            <a:off x="7880568" y="3867894"/>
            <a:ext cx="1049905" cy="63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9593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9948" y="165935"/>
            <a:ext cx="8229600" cy="857250"/>
          </a:xfrm>
        </p:spPr>
        <p:txBody>
          <a:bodyPr rtlCol="0">
            <a:noAutofit/>
          </a:bodyPr>
          <a:lstStyle/>
          <a:p>
            <a:pPr algn="l" defTabSz="342783">
              <a:defRPr/>
            </a:pPr>
            <a:r>
              <a:rPr lang="cs-CZ" sz="3600" dirty="0">
                <a:solidFill>
                  <a:srgbClr val="002060"/>
                </a:solidFill>
              </a:rPr>
              <a:t>Kdo si bude hrát s námi…</a:t>
            </a:r>
            <a:br>
              <a:rPr lang="cs-CZ" sz="3600" dirty="0">
                <a:solidFill>
                  <a:srgbClr val="002060"/>
                </a:solidFill>
              </a:rPr>
            </a:br>
            <a:endParaRPr lang="cs-CZ" sz="1000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grpSp>
        <p:nvGrpSpPr>
          <p:cNvPr id="18" name="Skupina 17">
            <a:extLst>
              <a:ext uri="{FF2B5EF4-FFF2-40B4-BE49-F238E27FC236}">
                <a16:creationId xmlns:a16="http://schemas.microsoft.com/office/drawing/2014/main" id="{16C33222-B883-4C15-B3F1-5AF7B4613A26}"/>
              </a:ext>
            </a:extLst>
          </p:cNvPr>
          <p:cNvGrpSpPr/>
          <p:nvPr/>
        </p:nvGrpSpPr>
        <p:grpSpPr>
          <a:xfrm>
            <a:off x="286318" y="1251572"/>
            <a:ext cx="4632176" cy="3360435"/>
            <a:chOff x="1547664" y="1243313"/>
            <a:chExt cx="4632176" cy="3360435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D9C6D9B1-DBF0-496B-B2E5-310E64A9D0F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55182798"/>
                </p:ext>
              </p:extLst>
            </p:nvPr>
          </p:nvGraphicFramePr>
          <p:xfrm>
            <a:off x="1547664" y="1243313"/>
            <a:ext cx="4632176" cy="336043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15" name="Skupina 14">
              <a:extLst>
                <a:ext uri="{FF2B5EF4-FFF2-40B4-BE49-F238E27FC236}">
                  <a16:creationId xmlns:a16="http://schemas.microsoft.com/office/drawing/2014/main" id="{44E4F25C-92BF-4C96-B956-7C21796142C3}"/>
                </a:ext>
              </a:extLst>
            </p:cNvPr>
            <p:cNvGrpSpPr/>
            <p:nvPr/>
          </p:nvGrpSpPr>
          <p:grpSpPr>
            <a:xfrm>
              <a:off x="1835696" y="2300906"/>
              <a:ext cx="1083366" cy="1245249"/>
              <a:chOff x="881561" y="624"/>
              <a:chExt cx="1083366" cy="1245249"/>
            </a:xfrm>
          </p:grpSpPr>
          <p:sp>
            <p:nvSpPr>
              <p:cNvPr id="16" name="Šestiúhelník 15">
                <a:extLst>
                  <a:ext uri="{FF2B5EF4-FFF2-40B4-BE49-F238E27FC236}">
                    <a16:creationId xmlns:a16="http://schemas.microsoft.com/office/drawing/2014/main" id="{6C9A212C-9C48-4603-B443-12A02F8034FD}"/>
                  </a:ext>
                </a:extLst>
              </p:cNvPr>
              <p:cNvSpPr/>
              <p:nvPr/>
            </p:nvSpPr>
            <p:spPr>
              <a:xfrm rot="5400000">
                <a:off x="800619" y="81566"/>
                <a:ext cx="1245249" cy="1083366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cs-CZ" dirty="0"/>
              </a:p>
            </p:txBody>
          </p:sp>
          <p:sp>
            <p:nvSpPr>
              <p:cNvPr id="17" name="Šestiúhelník 4">
                <a:extLst>
                  <a:ext uri="{FF2B5EF4-FFF2-40B4-BE49-F238E27FC236}">
                    <a16:creationId xmlns:a16="http://schemas.microsoft.com/office/drawing/2014/main" id="{B68103E3-6291-4FAA-A4CD-B03F09B67AA4}"/>
                  </a:ext>
                </a:extLst>
              </p:cNvPr>
              <p:cNvSpPr txBox="1"/>
              <p:nvPr/>
            </p:nvSpPr>
            <p:spPr>
              <a:xfrm>
                <a:off x="1050384" y="194676"/>
                <a:ext cx="745718" cy="85714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cs-CZ" sz="2000" kern="1200" dirty="0"/>
                  <a:t>Akce</a:t>
                </a:r>
              </a:p>
            </p:txBody>
          </p:sp>
        </p:grpSp>
      </p:grp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543D7256-EC43-4405-A826-818C97BDACF2}"/>
              </a:ext>
            </a:extLst>
          </p:cNvPr>
          <p:cNvGrpSpPr/>
          <p:nvPr/>
        </p:nvGrpSpPr>
        <p:grpSpPr>
          <a:xfrm>
            <a:off x="3491880" y="1257968"/>
            <a:ext cx="1083366" cy="1245249"/>
            <a:chOff x="881561" y="624"/>
            <a:chExt cx="1083366" cy="1245249"/>
          </a:xfrm>
        </p:grpSpPr>
        <p:sp>
          <p:nvSpPr>
            <p:cNvPr id="21" name="Šestiúhelník 20">
              <a:extLst>
                <a:ext uri="{FF2B5EF4-FFF2-40B4-BE49-F238E27FC236}">
                  <a16:creationId xmlns:a16="http://schemas.microsoft.com/office/drawing/2014/main" id="{1B2C352D-69D1-453A-9D5E-7E37DEF562E0}"/>
                </a:ext>
              </a:extLst>
            </p:cNvPr>
            <p:cNvSpPr/>
            <p:nvPr/>
          </p:nvSpPr>
          <p:spPr>
            <a:xfrm rot="5400000">
              <a:off x="800619" y="81566"/>
              <a:ext cx="1245249" cy="108336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EF7D9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Šestiúhelník 4">
              <a:extLst>
                <a:ext uri="{FF2B5EF4-FFF2-40B4-BE49-F238E27FC236}">
                  <a16:creationId xmlns:a16="http://schemas.microsoft.com/office/drawing/2014/main" id="{338E4692-F4C0-41B0-83BE-9AD809F58F48}"/>
                </a:ext>
              </a:extLst>
            </p:cNvPr>
            <p:cNvSpPr txBox="1"/>
            <p:nvPr/>
          </p:nvSpPr>
          <p:spPr>
            <a:xfrm>
              <a:off x="1050384" y="194676"/>
              <a:ext cx="745718" cy="8571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kern="1200" dirty="0"/>
                <a:t>Dětské značky</a:t>
              </a:r>
            </a:p>
          </p:txBody>
        </p:sp>
      </p:grp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F8C7D548-B501-4D1D-94B4-7DC2007907E7}"/>
              </a:ext>
            </a:extLst>
          </p:cNvPr>
          <p:cNvGrpSpPr/>
          <p:nvPr/>
        </p:nvGrpSpPr>
        <p:grpSpPr>
          <a:xfrm>
            <a:off x="4095925" y="2309164"/>
            <a:ext cx="1083366" cy="1245249"/>
            <a:chOff x="881561" y="624"/>
            <a:chExt cx="1083366" cy="1245249"/>
          </a:xfrm>
        </p:grpSpPr>
        <p:sp>
          <p:nvSpPr>
            <p:cNvPr id="24" name="Šestiúhelník 23">
              <a:extLst>
                <a:ext uri="{FF2B5EF4-FFF2-40B4-BE49-F238E27FC236}">
                  <a16:creationId xmlns:a16="http://schemas.microsoft.com/office/drawing/2014/main" id="{B799CC7C-C0DD-4E6A-A60D-551AE337850C}"/>
                </a:ext>
              </a:extLst>
            </p:cNvPr>
            <p:cNvSpPr/>
            <p:nvPr/>
          </p:nvSpPr>
          <p:spPr>
            <a:xfrm rot="5400000">
              <a:off x="800619" y="81566"/>
              <a:ext cx="1245249" cy="108336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CC99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 dirty="0"/>
            </a:p>
          </p:txBody>
        </p:sp>
        <p:sp>
          <p:nvSpPr>
            <p:cNvPr id="25" name="Šestiúhelník 4">
              <a:extLst>
                <a:ext uri="{FF2B5EF4-FFF2-40B4-BE49-F238E27FC236}">
                  <a16:creationId xmlns:a16="http://schemas.microsoft.com/office/drawing/2014/main" id="{1902D1AC-AF0B-4707-98E2-E60F0B5D8094}"/>
                </a:ext>
              </a:extLst>
            </p:cNvPr>
            <p:cNvSpPr txBox="1"/>
            <p:nvPr/>
          </p:nvSpPr>
          <p:spPr>
            <a:xfrm>
              <a:off x="1050384" y="194676"/>
              <a:ext cx="745718" cy="8571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1600" kern="1200" dirty="0"/>
                <a:t>Dobro-</a:t>
              </a:r>
              <a:r>
                <a:rPr lang="cs-CZ" sz="1600" kern="1200" dirty="0" err="1"/>
                <a:t>volníci</a:t>
              </a:r>
              <a:endParaRPr lang="cs-CZ" sz="1600" kern="1200" dirty="0"/>
            </a:p>
          </p:txBody>
        </p:sp>
      </p:grpSp>
      <p:grpSp>
        <p:nvGrpSpPr>
          <p:cNvPr id="26" name="Skupina 25">
            <a:extLst>
              <a:ext uri="{FF2B5EF4-FFF2-40B4-BE49-F238E27FC236}">
                <a16:creationId xmlns:a16="http://schemas.microsoft.com/office/drawing/2014/main" id="{301EF0D0-9691-473F-8186-EAE8065FF050}"/>
              </a:ext>
            </a:extLst>
          </p:cNvPr>
          <p:cNvGrpSpPr/>
          <p:nvPr/>
        </p:nvGrpSpPr>
        <p:grpSpPr>
          <a:xfrm>
            <a:off x="3554241" y="3373154"/>
            <a:ext cx="1083366" cy="1245249"/>
            <a:chOff x="881561" y="624"/>
            <a:chExt cx="1083366" cy="1245249"/>
          </a:xfrm>
          <a:solidFill>
            <a:srgbClr val="CC0099"/>
          </a:solidFill>
        </p:grpSpPr>
        <p:sp>
          <p:nvSpPr>
            <p:cNvPr id="27" name="Šestiúhelník 26">
              <a:extLst>
                <a:ext uri="{FF2B5EF4-FFF2-40B4-BE49-F238E27FC236}">
                  <a16:creationId xmlns:a16="http://schemas.microsoft.com/office/drawing/2014/main" id="{7FD86518-C9F1-4C21-ADC3-58898CCBE55A}"/>
                </a:ext>
              </a:extLst>
            </p:cNvPr>
            <p:cNvSpPr/>
            <p:nvPr/>
          </p:nvSpPr>
          <p:spPr>
            <a:xfrm rot="5400000">
              <a:off x="800619" y="81566"/>
              <a:ext cx="1245249" cy="1083366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 dirty="0"/>
            </a:p>
          </p:txBody>
        </p:sp>
        <p:sp>
          <p:nvSpPr>
            <p:cNvPr id="28" name="Šestiúhelník 4">
              <a:extLst>
                <a:ext uri="{FF2B5EF4-FFF2-40B4-BE49-F238E27FC236}">
                  <a16:creationId xmlns:a16="http://schemas.microsoft.com/office/drawing/2014/main" id="{F58DCDC9-BFA2-4E42-95A4-4FE357916450}"/>
                </a:ext>
              </a:extLst>
            </p:cNvPr>
            <p:cNvSpPr txBox="1"/>
            <p:nvPr/>
          </p:nvSpPr>
          <p:spPr>
            <a:xfrm>
              <a:off x="1050384" y="194676"/>
              <a:ext cx="745718" cy="8571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1600" dirty="0"/>
                <a:t>CSR projekty</a:t>
              </a:r>
              <a:endParaRPr lang="cs-CZ" sz="1600" kern="1200" dirty="0"/>
            </a:p>
          </p:txBody>
        </p:sp>
      </p:grp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D005223F-D645-4D08-9EE4-DC4154B150AF}"/>
              </a:ext>
            </a:extLst>
          </p:cNvPr>
          <p:cNvSpPr txBox="1"/>
          <p:nvPr/>
        </p:nvSpPr>
        <p:spPr>
          <a:xfrm>
            <a:off x="6005342" y="1251572"/>
            <a:ext cx="25270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Žádné partnerství není exkluzivní, stále hledáme nové partnery….</a:t>
            </a:r>
          </a:p>
          <a:p>
            <a:endParaRPr lang="cs-CZ" dirty="0"/>
          </a:p>
          <a:p>
            <a:r>
              <a:rPr lang="cs-CZ" dirty="0"/>
              <a:t>Každý má šanci získat publicitu pro společný cíl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>
                <a:hlinkClick r:id="rId9"/>
              </a:rPr>
              <a:t>redakce@hrajsisnami.cz</a:t>
            </a:r>
            <a:r>
              <a:rPr lang="cs-CZ" dirty="0"/>
              <a:t> 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83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9948" y="165935"/>
            <a:ext cx="8229600" cy="857250"/>
          </a:xfrm>
        </p:spPr>
        <p:txBody>
          <a:bodyPr rtlCol="0">
            <a:normAutofit fontScale="90000"/>
          </a:bodyPr>
          <a:lstStyle/>
          <a:p>
            <a:pPr algn="l" defTabSz="342783">
              <a:defRPr/>
            </a:pPr>
            <a:r>
              <a:rPr lang="cs-CZ" dirty="0" err="1">
                <a:solidFill>
                  <a:srgbClr val="002060"/>
                </a:solidFill>
              </a:rPr>
              <a:t>Pigy</a:t>
            </a:r>
            <a:br>
              <a:rPr lang="cs-CZ" dirty="0">
                <a:solidFill>
                  <a:srgbClr val="002060"/>
                </a:solidFill>
              </a:rPr>
            </a:br>
            <a:endParaRPr lang="cs-CZ" sz="1213" dirty="0">
              <a:solidFill>
                <a:srgbClr val="D30F4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CB69A8B-2D91-41C6-8EDC-7B308CEB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5297"/>
            <a:ext cx="1625070" cy="528637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6DC8F56A-D8BE-42D1-8F52-17A7828D9C45}"/>
              </a:ext>
            </a:extLst>
          </p:cNvPr>
          <p:cNvSpPr txBox="1"/>
          <p:nvPr/>
        </p:nvSpPr>
        <p:spPr>
          <a:xfrm>
            <a:off x="149948" y="996088"/>
            <a:ext cx="67263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err="1"/>
              <a:t>Pigy</a:t>
            </a:r>
            <a:r>
              <a:rPr lang="cs-CZ" sz="1600" dirty="0"/>
              <a:t> je důležitý podporovatel projektu Hraj si s námi</a:t>
            </a:r>
          </a:p>
          <a:p>
            <a:endParaRPr lang="cs-CZ" sz="1600" dirty="0"/>
          </a:p>
          <a:p>
            <a:r>
              <a:rPr lang="cs-CZ" sz="1600" dirty="0"/>
              <a:t>Klíčový partner pro cílovou skupinu dětí v předškolním věku a jejich rodičů </a:t>
            </a:r>
          </a:p>
          <a:p>
            <a:endParaRPr lang="cs-CZ" sz="1600" dirty="0"/>
          </a:p>
          <a:p>
            <a:r>
              <a:rPr lang="cs-CZ" sz="1600" dirty="0"/>
              <a:t>Hlavní značka pro dětský segment </a:t>
            </a:r>
            <a:r>
              <a:rPr lang="cs-CZ" sz="1600" dirty="0" err="1"/>
              <a:t>Lagardere</a:t>
            </a:r>
            <a:r>
              <a:rPr lang="cs-CZ" sz="1600" dirty="0"/>
              <a:t> se zapojí skrze všechny své aktivity</a:t>
            </a:r>
          </a:p>
          <a:p>
            <a:endParaRPr lang="cs-CZ" sz="1600" dirty="0"/>
          </a:p>
          <a:p>
            <a:r>
              <a:rPr lang="cs-CZ" sz="1600" dirty="0" err="1"/>
              <a:t>Pigy</a:t>
            </a:r>
            <a:r>
              <a:rPr lang="cs-CZ" sz="1600" dirty="0"/>
              <a:t> 2010 = bezpečný svět pro zábavu dětí</a:t>
            </a:r>
          </a:p>
          <a:p>
            <a:r>
              <a:rPr lang="cs-CZ" sz="1600" dirty="0" err="1"/>
              <a:t>Pigy</a:t>
            </a:r>
            <a:r>
              <a:rPr lang="cs-CZ" sz="1600" dirty="0"/>
              <a:t> 2017 = bezpečný a inspirativní svět pro společnou zábavu dětí i rodičů</a:t>
            </a:r>
          </a:p>
          <a:p>
            <a:endParaRPr lang="cs-CZ" sz="1600" dirty="0"/>
          </a:p>
          <a:p>
            <a:endParaRPr lang="cs-CZ" dirty="0"/>
          </a:p>
        </p:txBody>
      </p:sp>
      <p:pic>
        <p:nvPicPr>
          <p:cNvPr id="10" name="Picture 2" descr="K:\OD SO PRO OBCHOD a zpět\PRO Dominiku\PIGY\podklady PIGY\e5418363fe019254e4f3c733fe112f45.jpg">
            <a:extLst>
              <a:ext uri="{FF2B5EF4-FFF2-40B4-BE49-F238E27FC236}">
                <a16:creationId xmlns:a16="http://schemas.microsoft.com/office/drawing/2014/main" id="{1424FA84-AE9D-42F1-A77B-8E0AFFFBD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165" y="1090503"/>
            <a:ext cx="2623580" cy="349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ZdenkaCh\Desktop\Nová složka\MAF_0455.JPG">
            <a:extLst>
              <a:ext uri="{FF2B5EF4-FFF2-40B4-BE49-F238E27FC236}">
                <a16:creationId xmlns:a16="http://schemas.microsoft.com/office/drawing/2014/main" id="{3857F893-7C59-43DC-8C60-2A6EB509D6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938" t="4844" r="2132" b="4646"/>
          <a:stretch/>
        </p:blipFill>
        <p:spPr bwMode="auto">
          <a:xfrm>
            <a:off x="2280652" y="3522002"/>
            <a:ext cx="2290997" cy="1423977"/>
          </a:xfrm>
          <a:prstGeom prst="rect">
            <a:avLst/>
          </a:prstGeom>
          <a:noFill/>
        </p:spPr>
      </p:pic>
      <p:pic>
        <p:nvPicPr>
          <p:cNvPr id="14" name="Picture 2" descr="Pigyáda">
            <a:extLst>
              <a:ext uri="{FF2B5EF4-FFF2-40B4-BE49-F238E27FC236}">
                <a16:creationId xmlns:a16="http://schemas.microsoft.com/office/drawing/2014/main" id="{9FB3F671-265B-4BCF-A4D2-095CBD3B7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82" y="3522001"/>
            <a:ext cx="2032650" cy="142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scontent-vie1-1.xx.fbcdn.net/hphotos-xfa1/t31.0-8/11336906_929399497099257_8546803599115499972_o.jpg">
            <a:extLst>
              <a:ext uri="{FF2B5EF4-FFF2-40B4-BE49-F238E27FC236}">
                <a16:creationId xmlns:a16="http://schemas.microsoft.com/office/drawing/2014/main" id="{F2D75364-5D6F-4814-999A-1DBFBCD29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22002"/>
            <a:ext cx="2105064" cy="142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169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4788024" y="483518"/>
            <a:ext cx="3960440" cy="720080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chemeClr val="bg1"/>
                </a:solidFill>
                <a:latin typeface="+mj-lt"/>
              </a:rPr>
              <a:t>Děkuji za pozornost</a:t>
            </a:r>
            <a:endParaRPr lang="pt-BR" sz="28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2384</TotalTime>
  <Words>536</Words>
  <Application>Microsoft Office PowerPoint</Application>
  <PresentationFormat>Předvádění na obrazovce (16:9)</PresentationFormat>
  <Paragraphs>92</Paragraphs>
  <Slides>10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Motiv sady Office</vt:lpstr>
      <vt:lpstr>Prezentace aplikace PowerPoint</vt:lpstr>
      <vt:lpstr>Co vyplývá z výzkumu </vt:lpstr>
      <vt:lpstr>Co vyplývá z výzkumu </vt:lpstr>
      <vt:lpstr>Co vyplývá z výzkumu </vt:lpstr>
      <vt:lpstr>Co vyplývá z výzkumu </vt:lpstr>
      <vt:lpstr>Vize a mise  </vt:lpstr>
      <vt:lpstr>Principy a cíle </vt:lpstr>
      <vt:lpstr>Kdo si bude hrát s námi… </vt:lpstr>
      <vt:lpstr>Pigy </vt:lpstr>
      <vt:lpstr>Prezentace aplikace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martina</dc:creator>
  <cp:lastModifiedBy>NEVORALOVÁ, Zuzana</cp:lastModifiedBy>
  <cp:revision>130</cp:revision>
  <cp:lastPrinted>2017-10-24T10:16:13Z</cp:lastPrinted>
  <dcterms:created xsi:type="dcterms:W3CDTF">2015-09-14T13:51:33Z</dcterms:created>
  <dcterms:modified xsi:type="dcterms:W3CDTF">2017-11-29T17:19:37Z</dcterms:modified>
</cp:coreProperties>
</file>